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notesSlides/notesSlide4.xml" ContentType="application/vnd.openxmlformats-officedocument.presentationml.notesSlide+xml"/>
  <Override PartName="/ppt/charts/chart21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22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23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24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25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26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27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28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29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30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31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32.xml" ContentType="application/vnd.openxmlformats-officedocument.drawingml.chart+xml"/>
  <Override PartName="/ppt/drawings/drawing1.xml" ContentType="application/vnd.openxmlformats-officedocument.drawingml.chartshapes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bookmarkIdSeed="9">
  <p:sldMasterIdLst>
    <p:sldMasterId id="2147483648" r:id="rId1"/>
    <p:sldMasterId id="2147483687" r:id="rId2"/>
  </p:sldMasterIdLst>
  <p:notesMasterIdLst>
    <p:notesMasterId r:id="rId82"/>
  </p:notesMasterIdLst>
  <p:sldIdLst>
    <p:sldId id="256" r:id="rId3"/>
    <p:sldId id="402" r:id="rId4"/>
    <p:sldId id="258" r:id="rId5"/>
    <p:sldId id="259" r:id="rId6"/>
    <p:sldId id="390" r:id="rId7"/>
    <p:sldId id="262" r:id="rId8"/>
    <p:sldId id="460" r:id="rId9"/>
    <p:sldId id="535" r:id="rId10"/>
    <p:sldId id="536" r:id="rId11"/>
    <p:sldId id="537" r:id="rId12"/>
    <p:sldId id="481" r:id="rId13"/>
    <p:sldId id="480" r:id="rId14"/>
    <p:sldId id="538" r:id="rId15"/>
    <p:sldId id="539" r:id="rId16"/>
    <p:sldId id="540" r:id="rId17"/>
    <p:sldId id="541" r:id="rId18"/>
    <p:sldId id="542" r:id="rId19"/>
    <p:sldId id="543" r:id="rId20"/>
    <p:sldId id="544" r:id="rId21"/>
    <p:sldId id="545" r:id="rId22"/>
    <p:sldId id="546" r:id="rId23"/>
    <p:sldId id="548" r:id="rId24"/>
    <p:sldId id="282" r:id="rId25"/>
    <p:sldId id="483" r:id="rId26"/>
    <p:sldId id="285" r:id="rId27"/>
    <p:sldId id="284" r:id="rId28"/>
    <p:sldId id="512" r:id="rId29"/>
    <p:sldId id="404" r:id="rId30"/>
    <p:sldId id="467" r:id="rId31"/>
    <p:sldId id="513" r:id="rId32"/>
    <p:sldId id="514" r:id="rId33"/>
    <p:sldId id="515" r:id="rId34"/>
    <p:sldId id="291" r:id="rId35"/>
    <p:sldId id="516" r:id="rId36"/>
    <p:sldId id="462" r:id="rId37"/>
    <p:sldId id="407" r:id="rId38"/>
    <p:sldId id="408" r:id="rId39"/>
    <p:sldId id="519" r:id="rId40"/>
    <p:sldId id="520" r:id="rId41"/>
    <p:sldId id="521" r:id="rId42"/>
    <p:sldId id="522" r:id="rId43"/>
    <p:sldId id="523" r:id="rId44"/>
    <p:sldId id="524" r:id="rId45"/>
    <p:sldId id="525" r:id="rId46"/>
    <p:sldId id="526" r:id="rId47"/>
    <p:sldId id="517" r:id="rId48"/>
    <p:sldId id="518" r:id="rId49"/>
    <p:sldId id="360" r:id="rId50"/>
    <p:sldId id="361" r:id="rId51"/>
    <p:sldId id="385" r:id="rId52"/>
    <p:sldId id="363" r:id="rId53"/>
    <p:sldId id="386" r:id="rId54"/>
    <p:sldId id="475" r:id="rId55"/>
    <p:sldId id="476" r:id="rId56"/>
    <p:sldId id="477" r:id="rId57"/>
    <p:sldId id="478" r:id="rId58"/>
    <p:sldId id="470" r:id="rId59"/>
    <p:sldId id="471" r:id="rId60"/>
    <p:sldId id="371" r:id="rId61"/>
    <p:sldId id="463" r:id="rId62"/>
    <p:sldId id="464" r:id="rId63"/>
    <p:sldId id="531" r:id="rId64"/>
    <p:sldId id="532" r:id="rId65"/>
    <p:sldId id="533" r:id="rId66"/>
    <p:sldId id="534" r:id="rId67"/>
    <p:sldId id="547" r:id="rId68"/>
    <p:sldId id="527" r:id="rId69"/>
    <p:sldId id="528" r:id="rId70"/>
    <p:sldId id="472" r:id="rId71"/>
    <p:sldId id="473" r:id="rId72"/>
    <p:sldId id="474" r:id="rId73"/>
    <p:sldId id="367" r:id="rId74"/>
    <p:sldId id="377" r:id="rId75"/>
    <p:sldId id="465" r:id="rId76"/>
    <p:sldId id="378" r:id="rId77"/>
    <p:sldId id="469" r:id="rId78"/>
    <p:sldId id="379" r:id="rId79"/>
    <p:sldId id="453" r:id="rId80"/>
    <p:sldId id="380" r:id="rId81"/>
  </p:sldIdLst>
  <p:sldSz cx="6858000" cy="9144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DGET2" initials="B" lastIdx="1" clrIdx="0">
    <p:extLst>
      <p:ext uri="{19B8F6BF-5375-455C-9EA6-DF929625EA0E}">
        <p15:presenceInfo xmlns:p15="http://schemas.microsoft.com/office/powerpoint/2012/main" userId="BUDGET2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9FF"/>
    <a:srgbClr val="BCCFE6"/>
    <a:srgbClr val="CFDDED"/>
    <a:srgbClr val="E6EDF6"/>
    <a:srgbClr val="822A30"/>
    <a:srgbClr val="3333CC"/>
    <a:srgbClr val="DDB905"/>
    <a:srgbClr val="297083"/>
    <a:srgbClr val="3378CB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AF606853-7671-496A-8E4F-DF71F8EC918B}" styleName="Темный стиль 1 —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0" autoAdjust="0"/>
    <p:restoredTop sz="87018" autoAdjust="0"/>
  </p:normalViewPr>
  <p:slideViewPr>
    <p:cSldViewPr>
      <p:cViewPr varScale="1">
        <p:scale>
          <a:sx n="75" d="100"/>
          <a:sy n="75" d="100"/>
        </p:scale>
        <p:origin x="3150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6" d="100"/>
        <a:sy n="136" d="100"/>
      </p:scale>
      <p:origin x="0" y="-28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458231226647762E-2"/>
          <c:y val="0.10578418776276854"/>
          <c:w val="0.94510210144597218"/>
          <c:h val="0.35272206870558048"/>
        </c:manualLayout>
      </c:layout>
      <c:lineChart>
        <c:grouping val="standard"/>
        <c:varyColors val="0"/>
        <c:ser>
          <c:idx val="1"/>
          <c:order val="0"/>
          <c:tx>
            <c:strRef>
              <c:f>Лист1!$C$1</c:f>
              <c:strCache>
                <c:ptCount val="1"/>
                <c:pt idx="0">
                  <c:v>Ряд 3</c:v>
                </c:pt>
              </c:strCache>
            </c:strRef>
          </c:tx>
          <c:spPr>
            <a:ln>
              <a:solidFill>
                <a:srgbClr val="008080"/>
              </a:solidFill>
            </a:ln>
          </c:spPr>
          <c:marker>
            <c:spPr>
              <a:solidFill>
                <a:srgbClr val="297083"/>
              </a:solidFill>
              <a:ln>
                <a:solidFill>
                  <a:srgbClr val="008080"/>
                </a:solidFill>
              </a:ln>
            </c:spPr>
          </c:marker>
          <c:cat>
            <c:numRef>
              <c:f>Лист1!$A$2:$A$6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45405</c:v>
                </c:pt>
                <c:pt idx="1">
                  <c:v>45255</c:v>
                </c:pt>
                <c:pt idx="2">
                  <c:v>45115</c:v>
                </c:pt>
                <c:pt idx="3">
                  <c:v>44975</c:v>
                </c:pt>
                <c:pt idx="4">
                  <c:v>44825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412-4C55-86D5-83807AC872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9861376"/>
        <c:axId val="174714240"/>
      </c:lineChart>
      <c:catAx>
        <c:axId val="159861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74714240"/>
        <c:crosses val="autoZero"/>
        <c:auto val="1"/>
        <c:lblAlgn val="ctr"/>
        <c:lblOffset val="100"/>
        <c:noMultiLvlLbl val="0"/>
      </c:catAx>
      <c:valAx>
        <c:axId val="1747142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598613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tx2">
              <a:lumMod val="50000"/>
            </a:schemeClr>
          </a:solidFill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985252261749181E-3"/>
          <c:y val="0"/>
          <c:w val="0.9751884778121408"/>
          <c:h val="0.724648092985222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822A3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  <c:extLst>
              <c:ext xmlns:c16="http://schemas.microsoft.com/office/drawing/2014/chart" uri="{C3380CC4-5D6E-409C-BE32-E72D297353CC}">
                <c16:uniqueId val="{00000000-BA7C-4766-847D-38BDC4C8A6F9}"/>
              </c:ext>
            </c:extLst>
          </c:dPt>
          <c:dLbls>
            <c:dLbl>
              <c:idx val="0"/>
              <c:layout>
                <c:manualLayout>
                  <c:x val="0"/>
                  <c:y val="0.3520880308913568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2 105,2</a:t>
                    </a:r>
                  </a:p>
                </c:rich>
              </c:tx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215997762993369"/>
                      <c:h val="0.42507632746618645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BA7C-4766-847D-38BDC4C8A6F9}"/>
                </c:ext>
              </c:extLst>
            </c:dLbl>
            <c:dLbl>
              <c:idx val="1"/>
              <c:layout>
                <c:manualLayout>
                  <c:x val="-2.0938962429895695E-3"/>
                  <c:y val="0.33413591134599796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1974,8</a:t>
                    </a:r>
                  </a:p>
                </c:rich>
              </c:tx>
              <c:dLblPos val="outEnd"/>
              <c:showLegendKey val="0"/>
              <c:showVal val="1"/>
              <c:showCatName val="1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A7C-4766-847D-38BDC4C8A6F9}"/>
                </c:ext>
              </c:extLst>
            </c:dLbl>
            <c:dLbl>
              <c:idx val="2"/>
              <c:layout>
                <c:manualLayout>
                  <c:x val="0"/>
                  <c:y val="0.28855120311325611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1755,7</a:t>
                    </a:r>
                  </a:p>
                </c:rich>
              </c:tx>
              <c:dLblPos val="outEnd"/>
              <c:showLegendKey val="0"/>
              <c:showVal val="1"/>
              <c:showCatName val="1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BA7C-4766-847D-38BDC4C8A6F9}"/>
                </c:ext>
              </c:extLst>
            </c:dLbl>
            <c:dLbl>
              <c:idx val="3"/>
              <c:layout>
                <c:manualLayout>
                  <c:x val="0"/>
                  <c:y val="0.27031731982015927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1754,7</a:t>
                    </a:r>
                  </a:p>
                </c:rich>
              </c:tx>
              <c:dLblPos val="outEnd"/>
              <c:showLegendKey val="0"/>
              <c:showVal val="1"/>
              <c:showCatName val="1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BA7C-4766-847D-38BDC4C8A6F9}"/>
                </c:ext>
              </c:extLst>
            </c:dLbl>
            <c:dLbl>
              <c:idx val="4"/>
              <c:layout>
                <c:manualLayout>
                  <c:x val="0"/>
                  <c:y val="0.27031731982015933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1432,7</a:t>
                    </a:r>
                  </a:p>
                </c:rich>
              </c:tx>
              <c:dLblPos val="outEnd"/>
              <c:showLegendKey val="0"/>
              <c:showVal val="1"/>
              <c:showCatName val="1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BA7C-4766-847D-38BDC4C8A6F9}"/>
                </c:ext>
              </c:extLst>
            </c:dLbl>
            <c:dLbl>
              <c:idx val="5"/>
              <c:layout>
                <c:manualLayout>
                  <c:x val="-2.0938962429896462E-3"/>
                  <c:y val="0.23384955323396583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1320,3</a:t>
                    </a:r>
                  </a:p>
                </c:rich>
              </c:tx>
              <c:dLblPos val="outEnd"/>
              <c:showLegendKey val="0"/>
              <c:showVal val="1"/>
              <c:showCatName val="1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BA7C-4766-847D-38BDC4C8A6F9}"/>
                </c:ext>
              </c:extLst>
            </c:dLbl>
            <c:dLbl>
              <c:idx val="6"/>
              <c:layout>
                <c:manualLayout>
                  <c:x val="-9.5413369392421676E-3"/>
                  <c:y val="0.23384955323396583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1187,3</a:t>
                    </a:r>
                  </a:p>
                </c:rich>
              </c:tx>
              <c:dLblPos val="outEnd"/>
              <c:showLegendKey val="0"/>
              <c:showVal val="1"/>
              <c:showCatName val="1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BA7C-4766-847D-38BDC4C8A6F9}"/>
                </c:ext>
              </c:extLst>
            </c:dLbl>
            <c:dLbl>
              <c:idx val="7"/>
              <c:layout>
                <c:manualLayout>
                  <c:x val="-1.5355061732273412E-16"/>
                  <c:y val="0.22473261158741747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994,2</a:t>
                    </a:r>
                  </a:p>
                </c:rich>
              </c:tx>
              <c:dLblPos val="outEnd"/>
              <c:showLegendKey val="0"/>
              <c:showVal val="1"/>
              <c:showCatName val="1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BA7C-4766-847D-38BDC4C8A6F9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1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Лист1!$B$2:$B$9</c:f>
              <c:numCache>
                <c:formatCode>#,##0.00</c:formatCode>
                <c:ptCount val="8"/>
                <c:pt idx="0">
                  <c:v>2762.9</c:v>
                </c:pt>
                <c:pt idx="1">
                  <c:v>3019.6</c:v>
                </c:pt>
                <c:pt idx="2">
                  <c:v>2223.6</c:v>
                </c:pt>
                <c:pt idx="3">
                  <c:v>2343</c:v>
                </c:pt>
                <c:pt idx="4">
                  <c:v>2002.8</c:v>
                </c:pt>
                <c:pt idx="5">
                  <c:v>1672.2</c:v>
                </c:pt>
                <c:pt idx="6">
                  <c:v>1443.2</c:v>
                </c:pt>
                <c:pt idx="7">
                  <c:v>1272.0999999999999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A7C-4766-847D-38BDC4C8A6F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01132672"/>
        <c:axId val="201159040"/>
      </c:barChart>
      <c:catAx>
        <c:axId val="201132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46726B"/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159040"/>
        <c:crosses val="autoZero"/>
        <c:auto val="1"/>
        <c:lblAlgn val="ctr"/>
        <c:lblOffset val="100"/>
        <c:noMultiLvlLbl val="0"/>
      </c:catAx>
      <c:valAx>
        <c:axId val="201159040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201132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458231226647762E-2"/>
          <c:y val="0.10578418776276854"/>
          <c:w val="0.94510210144597218"/>
          <c:h val="0.35272206870558048"/>
        </c:manualLayout>
      </c:layout>
      <c:lineChart>
        <c:grouping val="standar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Ряд 3</c:v>
                </c:pt>
              </c:strCache>
            </c:strRef>
          </c:tx>
          <c:spPr>
            <a:ln>
              <a:solidFill>
                <a:srgbClr val="008080"/>
              </a:solidFill>
            </a:ln>
          </c:spPr>
          <c:marker>
            <c:spPr>
              <a:solidFill>
                <a:schemeClr val="accent5"/>
              </a:solidFill>
            </c:spPr>
          </c:marker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107</c:v>
                </c:pt>
                <c:pt idx="1">
                  <c:v>107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50A-41FA-A553-4E61BEAC40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178496"/>
        <c:axId val="201184768"/>
      </c:lineChart>
      <c:catAx>
        <c:axId val="2011784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1184768"/>
        <c:crosses val="autoZero"/>
        <c:auto val="1"/>
        <c:lblAlgn val="ctr"/>
        <c:lblOffset val="100"/>
        <c:noMultiLvlLbl val="0"/>
      </c:catAx>
      <c:valAx>
        <c:axId val="201184768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2011784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>
          <a:solidFill>
            <a:srgbClr val="46726B"/>
          </a:solidFill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009674239945409E-2"/>
          <c:y val="1.2800915641965897E-3"/>
          <c:w val="0.94510210144597218"/>
          <c:h val="0.85869092690174631"/>
        </c:manualLayout>
      </c:layout>
      <c:lineChart>
        <c:grouping val="standar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Ряд 3</c:v>
                </c:pt>
              </c:strCache>
            </c:strRef>
          </c:tx>
          <c:spPr>
            <a:ln>
              <a:solidFill>
                <a:srgbClr val="990033"/>
              </a:solidFill>
            </a:ln>
          </c:spPr>
          <c:marker>
            <c:spPr>
              <a:solidFill>
                <a:schemeClr val="accent2"/>
              </a:solidFill>
              <a:ln>
                <a:solidFill>
                  <a:srgbClr val="990033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marker>
          <c:cat>
            <c:numRef>
              <c:f>Лист1!$A$2:$A$9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Лист1!$B$2:$B$9</c:f>
              <c:numCache>
                <c:formatCode>#\ ##0.0</c:formatCode>
                <c:ptCount val="8"/>
                <c:pt idx="0">
                  <c:v>46.4</c:v>
                </c:pt>
                <c:pt idx="1">
                  <c:v>41.2</c:v>
                </c:pt>
                <c:pt idx="2">
                  <c:v>51.5</c:v>
                </c:pt>
                <c:pt idx="3">
                  <c:v>39</c:v>
                </c:pt>
                <c:pt idx="4">
                  <c:v>50.2</c:v>
                </c:pt>
                <c:pt idx="5">
                  <c:v>52</c:v>
                </c:pt>
                <c:pt idx="6">
                  <c:v>52.5</c:v>
                </c:pt>
                <c:pt idx="7">
                  <c:v>38.5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1C7-4B0D-9CCB-1BD06FD526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368320"/>
        <c:axId val="201370240"/>
      </c:lineChart>
      <c:catAx>
        <c:axId val="2013683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1370240"/>
        <c:crosses val="autoZero"/>
        <c:auto val="1"/>
        <c:lblAlgn val="ctr"/>
        <c:lblOffset val="100"/>
        <c:noMultiLvlLbl val="0"/>
      </c:catAx>
      <c:valAx>
        <c:axId val="201370240"/>
        <c:scaling>
          <c:orientation val="minMax"/>
        </c:scaling>
        <c:delete val="1"/>
        <c:axPos val="l"/>
        <c:numFmt formatCode="#\ ##0.0" sourceLinked="1"/>
        <c:majorTickMark val="out"/>
        <c:minorTickMark val="none"/>
        <c:tickLblPos val="nextTo"/>
        <c:crossAx val="2013683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>
          <a:solidFill>
            <a:srgbClr val="46726B"/>
          </a:solidFill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458231226647762E-2"/>
          <c:y val="0.10578418776276854"/>
          <c:w val="0.94510210144597218"/>
          <c:h val="0.35272206870558048"/>
        </c:manualLayout>
      </c:layout>
      <c:lineChart>
        <c:grouping val="standar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Ряд 3</c:v>
                </c:pt>
              </c:strCache>
            </c:strRef>
          </c:tx>
          <c:spPr>
            <a:ln>
              <a:solidFill>
                <a:srgbClr val="990033"/>
              </a:solidFill>
            </a:ln>
          </c:spPr>
          <c:marker>
            <c:spPr>
              <a:solidFill>
                <a:schemeClr val="accent2"/>
              </a:solidFill>
              <a:ln>
                <a:solidFill>
                  <a:srgbClr val="990033"/>
                </a:solidFill>
              </a:ln>
            </c:spPr>
          </c:marker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107</c:v>
                </c:pt>
                <c:pt idx="1">
                  <c:v>107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50A-41FA-A553-4E61BEAC40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283840"/>
        <c:axId val="201298304"/>
      </c:lineChart>
      <c:catAx>
        <c:axId val="2012838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1298304"/>
        <c:crosses val="autoZero"/>
        <c:auto val="1"/>
        <c:lblAlgn val="ctr"/>
        <c:lblOffset val="100"/>
        <c:noMultiLvlLbl val="0"/>
      </c:catAx>
      <c:valAx>
        <c:axId val="201298304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2012838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>
          <a:solidFill>
            <a:srgbClr val="46726B"/>
          </a:solidFill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734071821604402E-2"/>
          <c:y val="0"/>
          <c:w val="0.94253185635679115"/>
          <c:h val="0.724648092985222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822A3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  <c:extLst>
              <c:ext xmlns:c16="http://schemas.microsoft.com/office/drawing/2014/chart" uri="{C3380CC4-5D6E-409C-BE32-E72D297353CC}">
                <c16:uniqueId val="{00000000-02DE-41A5-992E-6CFB77960379}"/>
              </c:ext>
            </c:extLst>
          </c:dPt>
          <c:dLbls>
            <c:dLbl>
              <c:idx val="0"/>
              <c:layout>
                <c:manualLayout>
                  <c:x val="-1.0776970702599477E-3"/>
                  <c:y val="0.2215881882960394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dirty="0"/>
                      <a:t>2 860,7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21599712371324"/>
                      <c:h val="0.42507645989493625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02DE-41A5-992E-6CFB77960379}"/>
                </c:ext>
              </c:extLst>
            </c:dLbl>
            <c:dLbl>
              <c:idx val="1"/>
              <c:layout>
                <c:manualLayout>
                  <c:x val="0"/>
                  <c:y val="0.3028365942651322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dirty="0"/>
                      <a:t>2 673,6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2DE-41A5-992E-6CFB77960379}"/>
                </c:ext>
              </c:extLst>
            </c:dLbl>
            <c:dLbl>
              <c:idx val="2"/>
              <c:layout>
                <c:manualLayout>
                  <c:x val="4.1877924859791771E-3"/>
                  <c:y val="0.2367324578525215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dirty="0"/>
                      <a:t>2 026,8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02DE-41A5-992E-6CFB77960379}"/>
                </c:ext>
              </c:extLst>
            </c:dLbl>
            <c:dLbl>
              <c:idx val="3"/>
              <c:layout>
                <c:manualLayout>
                  <c:x val="-2.0938962429895695E-3"/>
                  <c:y val="0.2780471364698656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dirty="0"/>
                      <a:t>1 969,6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02DE-41A5-992E-6CFB77960379}"/>
                </c:ext>
              </c:extLst>
            </c:dLbl>
            <c:dLbl>
              <c:idx val="4"/>
              <c:layout>
                <c:manualLayout>
                  <c:x val="6.281688728968708E-3"/>
                  <c:y val="0.2532589799243193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dirty="0"/>
                      <a:t>1 833,7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02DE-41A5-992E-6CFB77960379}"/>
                </c:ext>
              </c:extLst>
            </c:dLbl>
            <c:dLbl>
              <c:idx val="5"/>
              <c:layout>
                <c:manualLayout>
                  <c:x val="2.0938962429895695E-3"/>
                  <c:y val="0.2367331084773816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1 437,8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02DE-41A5-992E-6CFB77960379}"/>
                </c:ext>
              </c:extLst>
            </c:dLbl>
            <c:dLbl>
              <c:idx val="6"/>
              <c:layout>
                <c:manualLayout>
                  <c:x val="0"/>
                  <c:y val="0.2367331084773816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1 502,2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1E6E-4EDB-AA02-11D42F11CA12}"/>
                </c:ext>
              </c:extLst>
            </c:dLbl>
            <c:dLbl>
              <c:idx val="7"/>
              <c:layout>
                <c:manualLayout>
                  <c:x val="0"/>
                  <c:y val="0.1871554941365687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1 215,6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02DE-41A5-992E-6CFB779603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2860.7</c:v>
                </c:pt>
                <c:pt idx="1">
                  <c:v>2673.6</c:v>
                </c:pt>
                <c:pt idx="2">
                  <c:v>2026.8</c:v>
                </c:pt>
                <c:pt idx="3">
                  <c:v>1969.6</c:v>
                </c:pt>
                <c:pt idx="4">
                  <c:v>1833.7</c:v>
                </c:pt>
                <c:pt idx="5">
                  <c:v>1437.8</c:v>
                </c:pt>
                <c:pt idx="6">
                  <c:v>1502.2</c:v>
                </c:pt>
                <c:pt idx="7">
                  <c:v>1215.5999999999999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2DE-41A5-992E-6CFB7796037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00868224"/>
        <c:axId val="200869760"/>
      </c:barChart>
      <c:catAx>
        <c:axId val="200868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46726B"/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0869760"/>
        <c:crosses val="autoZero"/>
        <c:auto val="1"/>
        <c:lblAlgn val="ctr"/>
        <c:lblOffset val="100"/>
        <c:noMultiLvlLbl val="0"/>
      </c:catAx>
      <c:valAx>
        <c:axId val="2008697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0868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967075463336582E-2"/>
          <c:y val="0.13516260927840484"/>
          <c:w val="0.94510210144597218"/>
          <c:h val="0.85869092690174631"/>
        </c:manualLayout>
      </c:layout>
      <c:lineChart>
        <c:grouping val="standar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Ряд 3</c:v>
                </c:pt>
              </c:strCache>
            </c:strRef>
          </c:tx>
          <c:spPr>
            <a:ln>
              <a:solidFill>
                <a:srgbClr val="46726B"/>
              </a:solidFill>
            </a:ln>
          </c:spPr>
          <c:marker>
            <c:spPr>
              <a:solidFill>
                <a:srgbClr val="297083"/>
              </a:solidFill>
              <a:ln>
                <a:solidFill>
                  <a:srgbClr val="46726B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marker>
          <c:cat>
            <c:numRef>
              <c:f>Лист1!$A$2:$A$9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Лист1!$B$2:$B$9</c:f>
              <c:numCache>
                <c:formatCode>#,##0.0</c:formatCode>
                <c:ptCount val="8"/>
                <c:pt idx="0">
                  <c:v>63</c:v>
                </c:pt>
                <c:pt idx="1">
                  <c:v>55.8</c:v>
                </c:pt>
                <c:pt idx="2">
                  <c:v>59.4</c:v>
                </c:pt>
                <c:pt idx="3">
                  <c:v>43.7</c:v>
                </c:pt>
                <c:pt idx="4">
                  <c:v>64.3</c:v>
                </c:pt>
                <c:pt idx="5">
                  <c:v>56.6</c:v>
                </c:pt>
                <c:pt idx="6">
                  <c:v>66.400000000000006</c:v>
                </c:pt>
                <c:pt idx="7">
                  <c:v>47.2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3DD-494A-99DF-DD68AA3C01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2319360"/>
        <c:axId val="202321280"/>
      </c:lineChart>
      <c:catAx>
        <c:axId val="2023193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2321280"/>
        <c:crosses val="autoZero"/>
        <c:auto val="1"/>
        <c:lblAlgn val="ctr"/>
        <c:lblOffset val="100"/>
        <c:noMultiLvlLbl val="0"/>
      </c:catAx>
      <c:valAx>
        <c:axId val="202321280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2023193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>
          <a:solidFill>
            <a:srgbClr val="46726B"/>
          </a:solidFill>
        </a:defRPr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734071821604402E-2"/>
          <c:y val="0"/>
          <c:w val="0.94253185635679115"/>
          <c:h val="0.724648092985222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822A3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  <c:extLst>
              <c:ext xmlns:c16="http://schemas.microsoft.com/office/drawing/2014/chart" uri="{C3380CC4-5D6E-409C-BE32-E72D297353CC}">
                <c16:uniqueId val="{00000000-17DD-4A53-B591-FF3CA66C42B5}"/>
              </c:ext>
            </c:extLst>
          </c:dPt>
          <c:dLbls>
            <c:dLbl>
              <c:idx val="0"/>
              <c:layout>
                <c:manualLayout>
                  <c:x val="3.1100129788592321E-3"/>
                  <c:y val="0.2629044934755338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dirty="0"/>
                      <a:t>3 033,5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215997762993369"/>
                      <c:h val="0.4416025150554592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17DD-4A53-B591-FF3CA66C42B5}"/>
                </c:ext>
              </c:extLst>
            </c:dLbl>
            <c:dLbl>
              <c:idx val="1"/>
              <c:layout>
                <c:manualLayout>
                  <c:x val="4.187792485979139E-3"/>
                  <c:y val="0.3651319727466258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dirty="0"/>
                      <a:t>2 795,8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7DD-4A53-B591-FF3CA66C42B5}"/>
                </c:ext>
              </c:extLst>
            </c:dLbl>
            <c:dLbl>
              <c:idx val="2"/>
              <c:layout>
                <c:manualLayout>
                  <c:x val="-2.0938962429895309E-3"/>
                  <c:y val="0.2900329476429162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dirty="0"/>
                      <a:t>2 105,1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17DD-4A53-B591-FF3CA66C42B5}"/>
                </c:ext>
              </c:extLst>
            </c:dLbl>
            <c:dLbl>
              <c:idx val="3"/>
              <c:layout>
                <c:manualLayout>
                  <c:x val="2.0938962429895695E-3"/>
                  <c:y val="0.2697848513712570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dirty="0"/>
                      <a:t>1 989,5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17DD-4A53-B591-FF3CA66C42B5}"/>
                </c:ext>
              </c:extLst>
            </c:dLbl>
            <c:dLbl>
              <c:idx val="4"/>
              <c:layout>
                <c:manualLayout>
                  <c:x val="0"/>
                  <c:y val="0.2780477870947257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dirty="0"/>
                      <a:t>2 030,1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17DD-4A53-B591-FF3CA66C42B5}"/>
                </c:ext>
              </c:extLst>
            </c:dLbl>
            <c:dLbl>
              <c:idx val="5"/>
              <c:layout>
                <c:manualLayout>
                  <c:x val="0"/>
                  <c:y val="0.2202065864055839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1 455,2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17DD-4A53-B591-FF3CA66C42B5}"/>
                </c:ext>
              </c:extLst>
            </c:dLbl>
            <c:dLbl>
              <c:idx val="6"/>
              <c:layout>
                <c:manualLayout>
                  <c:x val="-2.0938962429895695E-3"/>
                  <c:y val="0.2036813655835064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1 230,6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17DD-4A53-B591-FF3CA66C42B5}"/>
                </c:ext>
              </c:extLst>
            </c:dLbl>
            <c:dLbl>
              <c:idx val="7"/>
              <c:layout>
                <c:manualLayout>
                  <c:x val="-2.0938962429895695E-3"/>
                  <c:y val="0.2036813655835064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1 213,1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17DD-4A53-B591-FF3CA66C42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3033.5</c:v>
                </c:pt>
                <c:pt idx="1">
                  <c:v>2795.8</c:v>
                </c:pt>
                <c:pt idx="2">
                  <c:v>2105.1</c:v>
                </c:pt>
                <c:pt idx="3">
                  <c:v>1989.5</c:v>
                </c:pt>
                <c:pt idx="4">
                  <c:v>2030.1</c:v>
                </c:pt>
                <c:pt idx="5">
                  <c:v>1455.2</c:v>
                </c:pt>
                <c:pt idx="6">
                  <c:v>1230.5999999999999</c:v>
                </c:pt>
                <c:pt idx="7">
                  <c:v>1213.0999999999999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7DD-4A53-B591-FF3CA66C42B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01042560"/>
        <c:axId val="201855360"/>
      </c:barChart>
      <c:catAx>
        <c:axId val="201042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46726B"/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855360"/>
        <c:crosses val="autoZero"/>
        <c:auto val="1"/>
        <c:lblAlgn val="ctr"/>
        <c:lblOffset val="100"/>
        <c:noMultiLvlLbl val="0"/>
      </c:catAx>
      <c:valAx>
        <c:axId val="2018553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1042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734027034014106E-2"/>
          <c:y val="0"/>
          <c:w val="0.94253185635679115"/>
          <c:h val="0.724648092985222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822A3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  <c:extLst>
              <c:ext xmlns:c16="http://schemas.microsoft.com/office/drawing/2014/chart" uri="{C3380CC4-5D6E-409C-BE32-E72D297353CC}">
                <c16:uniqueId val="{00000000-BA7C-4766-847D-38BDC4C8A6F9}"/>
              </c:ext>
            </c:extLst>
          </c:dPt>
          <c:dLbls>
            <c:dLbl>
              <c:idx val="0"/>
              <c:layout>
                <c:manualLayout>
                  <c:x val="3.1100954157191924E-3"/>
                  <c:y val="0.2882697983002288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dirty="0"/>
                      <a:t>2 624,7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21599712371324"/>
                      <c:h val="0.42507645989493625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BA7C-4766-847D-38BDC4C8A6F9}"/>
                </c:ext>
              </c:extLst>
            </c:dLbl>
            <c:dLbl>
              <c:idx val="1"/>
              <c:layout>
                <c:manualLayout>
                  <c:x val="-6.2816887289687271E-3"/>
                  <c:y val="0.3979545028718366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dirty="0"/>
                      <a:t>3 344,3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A7C-4766-847D-38BDC4C8A6F9}"/>
                </c:ext>
              </c:extLst>
            </c:dLbl>
            <c:dLbl>
              <c:idx val="2"/>
              <c:layout>
                <c:manualLayout>
                  <c:x val="2.0938962429896076E-3"/>
                  <c:y val="0.325018969699449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dirty="0"/>
                      <a:t>2 133,2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BA7C-4766-847D-38BDC4C8A6F9}"/>
                </c:ext>
              </c:extLst>
            </c:dLbl>
            <c:dLbl>
              <c:idx val="3"/>
              <c:layout>
                <c:manualLayout>
                  <c:x val="4.187792485979139E-3"/>
                  <c:y val="0.2612003781736109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dirty="0"/>
                      <a:t>2 052,8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BA7C-4766-847D-38BDC4C8A6F9}"/>
                </c:ext>
              </c:extLst>
            </c:dLbl>
            <c:dLbl>
              <c:idx val="4"/>
              <c:layout>
                <c:manualLayout>
                  <c:x val="2.0938962429895695E-3"/>
                  <c:y val="0.2885512031132561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dirty="0"/>
                      <a:t>1 907,6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BA7C-4766-847D-38BDC4C8A6F9}"/>
                </c:ext>
              </c:extLst>
            </c:dLbl>
            <c:dLbl>
              <c:idx val="5"/>
              <c:layout>
                <c:manualLayout>
                  <c:x val="2.0938962429895695E-3"/>
                  <c:y val="0.2520834365270626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1 511,3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BA7C-4766-847D-38BDC4C8A6F9}"/>
                </c:ext>
              </c:extLst>
            </c:dLbl>
            <c:dLbl>
              <c:idx val="6"/>
              <c:layout>
                <c:manualLayout>
                  <c:x val="-2.0938962429895695E-3"/>
                  <c:y val="0.1973817866477723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1 253,9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BA7C-4766-847D-38BDC4C8A6F9}"/>
                </c:ext>
              </c:extLst>
            </c:dLbl>
            <c:dLbl>
              <c:idx val="7"/>
              <c:layout>
                <c:manualLayout>
                  <c:x val="4.187792485979139E-3"/>
                  <c:y val="0.2064987282943207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1 298,1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BA7C-4766-847D-38BDC4C8A6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2624.7</c:v>
                </c:pt>
                <c:pt idx="1">
                  <c:v>3344.3</c:v>
                </c:pt>
                <c:pt idx="2">
                  <c:v>2133.1999999999998</c:v>
                </c:pt>
                <c:pt idx="3">
                  <c:v>2052.8000000000002</c:v>
                </c:pt>
                <c:pt idx="4">
                  <c:v>1907.6</c:v>
                </c:pt>
                <c:pt idx="5">
                  <c:v>1511.2</c:v>
                </c:pt>
                <c:pt idx="6">
                  <c:v>1253.9000000000001</c:v>
                </c:pt>
                <c:pt idx="7">
                  <c:v>1298.0999999999999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A7C-4766-847D-38BDC4C8A6F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02019968"/>
        <c:axId val="202021504"/>
      </c:barChart>
      <c:catAx>
        <c:axId val="202019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46726B"/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2021504"/>
        <c:crosses val="autoZero"/>
        <c:auto val="1"/>
        <c:lblAlgn val="ctr"/>
        <c:lblOffset val="100"/>
        <c:noMultiLvlLbl val="0"/>
      </c:catAx>
      <c:valAx>
        <c:axId val="2020215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2019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458231226647762E-2"/>
          <c:y val="0.10578418776276854"/>
          <c:w val="0.94510210144597218"/>
          <c:h val="0.35272206870558048"/>
        </c:manualLayout>
      </c:layout>
      <c:lineChart>
        <c:grouping val="standar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Ряд 3</c:v>
                </c:pt>
              </c:strCache>
            </c:strRef>
          </c:tx>
          <c:spPr>
            <a:ln>
              <a:solidFill>
                <a:schemeClr val="accent5">
                  <a:lumMod val="75000"/>
                </a:schemeClr>
              </a:solidFill>
            </a:ln>
          </c:spPr>
          <c:marker>
            <c:spPr>
              <a:solidFill>
                <a:schemeClr val="accent5">
                  <a:lumMod val="5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c:spPr>
          </c:marker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107</c:v>
                </c:pt>
                <c:pt idx="1">
                  <c:v>107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50A-41FA-A553-4E61BEAC40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926528"/>
        <c:axId val="202387456"/>
      </c:lineChart>
      <c:catAx>
        <c:axId val="2019265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2387456"/>
        <c:crosses val="autoZero"/>
        <c:auto val="1"/>
        <c:lblAlgn val="ctr"/>
        <c:lblOffset val="100"/>
        <c:noMultiLvlLbl val="0"/>
      </c:catAx>
      <c:valAx>
        <c:axId val="202387456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2019265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>
          <a:solidFill>
            <a:srgbClr val="46726B"/>
          </a:solidFill>
        </a:defRPr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04032099523985E-2"/>
          <c:y val="0.13516260927840484"/>
          <c:w val="0.94510210144597218"/>
          <c:h val="0.85869092690174631"/>
        </c:manualLayout>
      </c:layout>
      <c:lineChart>
        <c:grouping val="standar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Ряд 3</c:v>
                </c:pt>
              </c:strCache>
            </c:strRef>
          </c:tx>
          <c:spPr>
            <a:ln>
              <a:solidFill>
                <a:srgbClr val="46726B"/>
              </a:solidFill>
            </a:ln>
          </c:spPr>
          <c:marker>
            <c:spPr>
              <a:solidFill>
                <a:srgbClr val="297083"/>
              </a:solidFill>
              <a:ln>
                <a:solidFill>
                  <a:srgbClr val="46726B"/>
                </a:solidFill>
              </a:ln>
            </c:spPr>
          </c:marker>
          <c:cat>
            <c:numRef>
              <c:f>Лист1!$A$2:$A$9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Лист1!$B$2:$B$9</c:f>
              <c:numCache>
                <c:formatCode>#,##0.0</c:formatCode>
                <c:ptCount val="8"/>
                <c:pt idx="0">
                  <c:v>66.8</c:v>
                </c:pt>
                <c:pt idx="1">
                  <c:v>58.3</c:v>
                </c:pt>
                <c:pt idx="2">
                  <c:v>61.7</c:v>
                </c:pt>
                <c:pt idx="3">
                  <c:v>44.2</c:v>
                </c:pt>
                <c:pt idx="4">
                  <c:v>71.2</c:v>
                </c:pt>
                <c:pt idx="5">
                  <c:v>57.2</c:v>
                </c:pt>
                <c:pt idx="6">
                  <c:v>54.4</c:v>
                </c:pt>
                <c:pt idx="7">
                  <c:v>47.1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5EE-4245-A47A-961DFF8826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2578560"/>
        <c:axId val="202584832"/>
      </c:lineChart>
      <c:catAx>
        <c:axId val="2025785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2584832"/>
        <c:crosses val="autoZero"/>
        <c:auto val="1"/>
        <c:lblAlgn val="ctr"/>
        <c:lblOffset val="100"/>
        <c:noMultiLvlLbl val="0"/>
      </c:catAx>
      <c:valAx>
        <c:axId val="202584832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2025785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>
          <a:solidFill>
            <a:srgbClr val="46726B"/>
          </a:solidFill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897962742922829E-2"/>
          <c:y val="0.12303702077147557"/>
          <c:w val="0.94510210144597218"/>
          <c:h val="0.59978712690803271"/>
        </c:manualLayout>
      </c:layout>
      <c:lineChart>
        <c:grouping val="standard"/>
        <c:varyColors val="0"/>
        <c:ser>
          <c:idx val="1"/>
          <c:order val="0"/>
          <c:tx>
            <c:strRef>
              <c:f>Лист1!$C$1</c:f>
              <c:strCache>
                <c:ptCount val="1"/>
                <c:pt idx="0">
                  <c:v>Ряд 3</c:v>
                </c:pt>
              </c:strCache>
            </c:strRef>
          </c:tx>
          <c:spPr>
            <a:ln w="28575" cap="rnd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pPr>
              <a:solidFill>
                <a:srgbClr val="990033"/>
              </a:soli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marker>
          <c:cat>
            <c:numRef>
              <c:f>Лист1!$A$2:$A$6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5435.72</c:v>
                </c:pt>
                <c:pt idx="1">
                  <c:v>6387</c:v>
                </c:pt>
                <c:pt idx="2">
                  <c:v>7199.5</c:v>
                </c:pt>
                <c:pt idx="3">
                  <c:v>7955.4</c:v>
                </c:pt>
                <c:pt idx="4">
                  <c:v>8615.7000000000007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1D4-4112-8301-278DBDD608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5479424"/>
        <c:axId val="175497984"/>
      </c:lineChart>
      <c:catAx>
        <c:axId val="175479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vert="horz"/>
          <a:lstStyle/>
          <a:p>
            <a:pPr>
              <a:defRPr sz="1800" b="1"/>
            </a:pPr>
            <a:endParaRPr lang="ru-RU"/>
          </a:p>
        </c:txPr>
        <c:crossAx val="175497984"/>
        <c:crosses val="autoZero"/>
        <c:auto val="1"/>
        <c:lblAlgn val="ctr"/>
        <c:lblOffset val="100"/>
        <c:noMultiLvlLbl val="0"/>
      </c:catAx>
      <c:valAx>
        <c:axId val="1754979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75479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>
          <a:solidFill>
            <a:srgbClr val="7F2F2D"/>
          </a:solidFill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009674239945409E-2"/>
          <c:y val="7.7784387400887028E-2"/>
          <c:w val="0.94510210144597218"/>
          <c:h val="0.85869092690174631"/>
        </c:manualLayout>
      </c:layout>
      <c:lineChart>
        <c:grouping val="standar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Ряд 3</c:v>
                </c:pt>
              </c:strCache>
            </c:strRef>
          </c:tx>
          <c:spPr>
            <a:ln>
              <a:solidFill>
                <a:srgbClr val="46726B"/>
              </a:solidFill>
            </a:ln>
          </c:spPr>
          <c:marker>
            <c:spPr>
              <a:solidFill>
                <a:srgbClr val="297083"/>
              </a:solidFill>
              <a:ln>
                <a:solidFill>
                  <a:srgbClr val="46726B"/>
                </a:solidFill>
              </a:ln>
            </c:spPr>
          </c:marker>
          <c:cat>
            <c:numRef>
              <c:f>Лист1!$A$2:$A$9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Лист1!$B$2:$B$9</c:f>
              <c:numCache>
                <c:formatCode>#,##0.0</c:formatCode>
                <c:ptCount val="8"/>
                <c:pt idx="0">
                  <c:v>57.8</c:v>
                </c:pt>
                <c:pt idx="1">
                  <c:v>69.8</c:v>
                </c:pt>
                <c:pt idx="2">
                  <c:v>62.6</c:v>
                </c:pt>
                <c:pt idx="3">
                  <c:v>45.6</c:v>
                </c:pt>
                <c:pt idx="4">
                  <c:v>66.900000000000006</c:v>
                </c:pt>
                <c:pt idx="5">
                  <c:v>59.5</c:v>
                </c:pt>
                <c:pt idx="6">
                  <c:v>55.4</c:v>
                </c:pt>
                <c:pt idx="7">
                  <c:v>50.4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1C7-4B0D-9CCB-1BD06FD526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2629120"/>
        <c:axId val="202631040"/>
      </c:lineChart>
      <c:catAx>
        <c:axId val="2026291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2631040"/>
        <c:crosses val="autoZero"/>
        <c:auto val="1"/>
        <c:lblAlgn val="ctr"/>
        <c:lblOffset val="100"/>
        <c:noMultiLvlLbl val="0"/>
      </c:catAx>
      <c:valAx>
        <c:axId val="202631040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2026291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>
          <a:solidFill>
            <a:srgbClr val="46726B"/>
          </a:solidFill>
        </a:defRPr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rgbClr val="46726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621-443D-9158-DA43D2EC4C4D}"/>
              </c:ext>
            </c:extLst>
          </c:dPt>
          <c:dPt>
            <c:idx val="1"/>
            <c:bubble3D val="0"/>
            <c:spPr>
              <a:solidFill>
                <a:srgbClr val="45667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621-443D-9158-DA43D2EC4C4D}"/>
              </c:ext>
            </c:extLst>
          </c:dPt>
          <c:dPt>
            <c:idx val="2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621-443D-9158-DA43D2EC4C4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621-443D-9158-DA43D2EC4C4D}"/>
              </c:ext>
            </c:extLst>
          </c:dPt>
          <c:cat>
            <c:strRef>
              <c:f>Лист1!$A$2:$A$5</c:f>
              <c:strCache>
                <c:ptCount val="3"/>
                <c:pt idx="0">
                  <c:v>Фед</c:v>
                </c:pt>
                <c:pt idx="1">
                  <c:v>Обл</c:v>
                </c:pt>
                <c:pt idx="2">
                  <c:v>ГО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90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621-443D-9158-DA43D2EC4C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</c:v>
                </c:pt>
              </c:strCache>
            </c:strRef>
          </c:tx>
          <c:dPt>
            <c:idx val="0"/>
            <c:bubble3D val="0"/>
            <c:spPr>
              <a:solidFill>
                <a:srgbClr val="46726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36D-47C2-ADAE-A0019D9684BD}"/>
              </c:ext>
            </c:extLst>
          </c:dPt>
          <c:dPt>
            <c:idx val="1"/>
            <c:bubble3D val="0"/>
            <c:spPr>
              <a:solidFill>
                <a:srgbClr val="45667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36D-47C2-ADAE-A0019D9684BD}"/>
              </c:ext>
            </c:extLst>
          </c:dPt>
          <c:dPt>
            <c:idx val="2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36D-47C2-ADAE-A0019D9684B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36D-47C2-ADAE-A0019D9684BD}"/>
              </c:ext>
            </c:extLst>
          </c:dPt>
          <c:cat>
            <c:strRef>
              <c:f>Лист1!$A$2:$A$5</c:f>
              <c:strCache>
                <c:ptCount val="3"/>
                <c:pt idx="0">
                  <c:v>Фед</c:v>
                </c:pt>
                <c:pt idx="1">
                  <c:v>Обл</c:v>
                </c:pt>
                <c:pt idx="2">
                  <c:v>ГО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94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36D-47C2-ADAE-A0019D9684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</c:v>
                </c:pt>
              </c:strCache>
            </c:strRef>
          </c:tx>
          <c:spPr>
            <a:ln>
              <a:noFill/>
            </a:ln>
          </c:spPr>
          <c:explosion val="4"/>
          <c:dPt>
            <c:idx val="0"/>
            <c:bubble3D val="0"/>
            <c:spPr>
              <a:solidFill>
                <a:srgbClr val="46726B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BB2-4452-8C0C-0040F2CFC396}"/>
              </c:ext>
            </c:extLst>
          </c:dPt>
          <c:dPt>
            <c:idx val="1"/>
            <c:bubble3D val="0"/>
            <c:spPr>
              <a:solidFill>
                <a:srgbClr val="45667B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BB2-4452-8C0C-0040F2CFC396}"/>
              </c:ext>
            </c:extLst>
          </c:dPt>
          <c:dPt>
            <c:idx val="2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BB2-4452-8C0C-0040F2CFC39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BB2-4452-8C0C-0040F2CFC396}"/>
              </c:ext>
            </c:extLst>
          </c:dPt>
          <c:cat>
            <c:strRef>
              <c:f>Лист1!$A$2:$A$5</c:f>
              <c:strCache>
                <c:ptCount val="3"/>
                <c:pt idx="0">
                  <c:v>Фед</c:v>
                </c:pt>
                <c:pt idx="1">
                  <c:v>Обл</c:v>
                </c:pt>
                <c:pt idx="2">
                  <c:v>ГО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91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BB2-4452-8C0C-0040F2CFC3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1630251236467"/>
          <c:y val="6.1848989699463293E-3"/>
          <c:w val="0.79403169813908436"/>
          <c:h val="0.9297836309151000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shade val="4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F91-4802-A7EB-8F7C5FCE6914}"/>
              </c:ext>
            </c:extLst>
          </c:dPt>
          <c:dPt>
            <c:idx val="1"/>
            <c:bubble3D val="0"/>
            <c:spPr>
              <a:solidFill>
                <a:schemeClr val="accent5">
                  <a:shade val="61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6F91-4802-A7EB-8F7C5FCE6914}"/>
              </c:ext>
            </c:extLst>
          </c:dPt>
          <c:dPt>
            <c:idx val="2"/>
            <c:bubble3D val="0"/>
            <c:spPr>
              <a:solidFill>
                <a:schemeClr val="accent5">
                  <a:shade val="76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6F91-4802-A7EB-8F7C5FCE6914}"/>
              </c:ext>
            </c:extLst>
          </c:dPt>
          <c:dPt>
            <c:idx val="3"/>
            <c:bubble3D val="0"/>
            <c:spPr>
              <a:solidFill>
                <a:schemeClr val="accent5">
                  <a:shade val="92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6F91-4802-A7EB-8F7C5FCE6914}"/>
              </c:ext>
            </c:extLst>
          </c:dPt>
          <c:dPt>
            <c:idx val="4"/>
            <c:bubble3D val="0"/>
            <c:spPr>
              <a:solidFill>
                <a:schemeClr val="accent5">
                  <a:tint val="93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6F91-4802-A7EB-8F7C5FCE6914}"/>
              </c:ext>
            </c:extLst>
          </c:dPt>
          <c:dPt>
            <c:idx val="5"/>
            <c:bubble3D val="0"/>
            <c:spPr>
              <a:solidFill>
                <a:schemeClr val="accent5">
                  <a:tint val="77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F91-4802-A7EB-8F7C5FCE6914}"/>
              </c:ext>
            </c:extLst>
          </c:dPt>
          <c:dPt>
            <c:idx val="6"/>
            <c:bubble3D val="0"/>
            <c:spPr>
              <a:solidFill>
                <a:schemeClr val="accent5">
                  <a:tint val="62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6F91-4802-A7EB-8F7C5FCE6914}"/>
              </c:ext>
            </c:extLst>
          </c:dPt>
          <c:dPt>
            <c:idx val="7"/>
            <c:bubble3D val="0"/>
            <c:spPr>
              <a:solidFill>
                <a:schemeClr val="accent5">
                  <a:tint val="46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6F91-4802-A7EB-8F7C5FCE6914}"/>
              </c:ext>
            </c:extLst>
          </c:dPt>
          <c:dLbls>
            <c:delete val="1"/>
          </c:dLbls>
          <c:cat>
            <c:numRef>
              <c:f>Лист1!$A$2:$A$9</c:f>
              <c:numCache>
                <c:formatCode>General</c:formatCode>
                <c:ptCount val="8"/>
              </c:numCache>
            </c:numRef>
          </c:cat>
          <c:val>
            <c:numRef>
              <c:f>Лист1!$B$2:$B$9</c:f>
              <c:numCache>
                <c:formatCode>0.00%</c:formatCode>
                <c:ptCount val="8"/>
                <c:pt idx="0">
                  <c:v>0.68</c:v>
                </c:pt>
                <c:pt idx="1">
                  <c:v>0.12</c:v>
                </c:pt>
                <c:pt idx="2">
                  <c:v>7.3999999999999996E-2</c:v>
                </c:pt>
                <c:pt idx="3">
                  <c:v>0.1</c:v>
                </c:pt>
                <c:pt idx="4">
                  <c:v>0.02</c:v>
                </c:pt>
                <c:pt idx="5">
                  <c:v>2E-3</c:v>
                </c:pt>
                <c:pt idx="6">
                  <c:v>4.0000000000000001E-3</c:v>
                </c:pt>
                <c:pt idx="7">
                  <c:v>6.0000000000000001E-3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91-4802-A7EB-8F7C5FCE6914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1.5251450759881041E-2"/>
          <c:y val="1.0454707509081631E-3"/>
          <c:w val="8.338307775387227E-2"/>
          <c:h val="0.99895452924909178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42514764749749"/>
          <c:y val="5.7286045655563195E-2"/>
          <c:w val="0.79403169813908436"/>
          <c:h val="0.9297836309151000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shade val="47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D50-4B00-856F-1D73DAC4646F}"/>
              </c:ext>
            </c:extLst>
          </c:dPt>
          <c:dPt>
            <c:idx val="1"/>
            <c:bubble3D val="0"/>
            <c:spPr>
              <a:solidFill>
                <a:schemeClr val="accent5">
                  <a:shade val="6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D50-4B00-856F-1D73DAC4646F}"/>
              </c:ext>
            </c:extLst>
          </c:dPt>
          <c:dPt>
            <c:idx val="2"/>
            <c:bubble3D val="0"/>
            <c:spPr>
              <a:solidFill>
                <a:schemeClr val="accent5">
                  <a:shade val="82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D50-4B00-856F-1D73DAC4646F}"/>
              </c:ext>
            </c:extLst>
          </c:dPt>
          <c:dPt>
            <c:idx val="3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D50-4B00-856F-1D73DAC4646F}"/>
              </c:ext>
            </c:extLst>
          </c:dPt>
          <c:dPt>
            <c:idx val="4"/>
            <c:bubble3D val="0"/>
            <c:spPr>
              <a:solidFill>
                <a:schemeClr val="accent5">
                  <a:tint val="83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6D50-4B00-856F-1D73DAC4646F}"/>
              </c:ext>
            </c:extLst>
          </c:dPt>
          <c:dPt>
            <c:idx val="5"/>
            <c:bubble3D val="0"/>
            <c:spPr>
              <a:solidFill>
                <a:schemeClr val="accent5">
                  <a:tint val="6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6D50-4B00-856F-1D73DAC4646F}"/>
              </c:ext>
            </c:extLst>
          </c:dPt>
          <c:dPt>
            <c:idx val="6"/>
            <c:bubble3D val="0"/>
            <c:spPr>
              <a:solidFill>
                <a:schemeClr val="accent5">
                  <a:tint val="48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6D50-4B00-856F-1D73DAC4646F}"/>
              </c:ext>
            </c:extLst>
          </c:dPt>
          <c:dLbls>
            <c:delete val="1"/>
          </c:dLbls>
          <c:cat>
            <c:numRef>
              <c:f>Лист1!$A$2:$A$8</c:f>
              <c:numCache>
                <c:formatCode>General</c:formatCode>
                <c:ptCount val="7"/>
              </c:numCache>
            </c:numRef>
          </c:cat>
          <c:val>
            <c:numRef>
              <c:f>Лист1!$B$2:$B$8</c:f>
              <c:numCache>
                <c:formatCode>0.00%</c:formatCode>
                <c:ptCount val="7"/>
                <c:pt idx="0">
                  <c:v>0.65</c:v>
                </c:pt>
                <c:pt idx="1">
                  <c:v>0.12</c:v>
                </c:pt>
                <c:pt idx="2">
                  <c:v>7.0000000000000007E-2</c:v>
                </c:pt>
                <c:pt idx="3">
                  <c:v>0.14000000000000001</c:v>
                </c:pt>
                <c:pt idx="4">
                  <c:v>1.4999999999999999E-2</c:v>
                </c:pt>
                <c:pt idx="5">
                  <c:v>1E-3</c:v>
                </c:pt>
                <c:pt idx="6">
                  <c:v>4.0000000000000001E-3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6D50-4B00-856F-1D73DAC4646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1.5251450759881041E-2"/>
          <c:y val="1.0454707509081631E-3"/>
          <c:w val="8.338307775387227E-2"/>
          <c:h val="0.99895452924909178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42514764749749"/>
          <c:y val="5.7286045655563195E-2"/>
          <c:w val="0.79403169813908436"/>
          <c:h val="0.9297836309151000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shade val="47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BD7-41D2-BE69-00A5C5326F77}"/>
              </c:ext>
            </c:extLst>
          </c:dPt>
          <c:dPt>
            <c:idx val="1"/>
            <c:bubble3D val="0"/>
            <c:spPr>
              <a:solidFill>
                <a:schemeClr val="accent5">
                  <a:shade val="6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BD7-41D2-BE69-00A5C5326F77}"/>
              </c:ext>
            </c:extLst>
          </c:dPt>
          <c:dPt>
            <c:idx val="2"/>
            <c:bubble3D val="0"/>
            <c:spPr>
              <a:solidFill>
                <a:schemeClr val="accent5">
                  <a:shade val="82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BD7-41D2-BE69-00A5C5326F77}"/>
              </c:ext>
            </c:extLst>
          </c:dPt>
          <c:dPt>
            <c:idx val="3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BD7-41D2-BE69-00A5C5326F77}"/>
              </c:ext>
            </c:extLst>
          </c:dPt>
          <c:dPt>
            <c:idx val="4"/>
            <c:bubble3D val="0"/>
            <c:spPr>
              <a:solidFill>
                <a:schemeClr val="accent5">
                  <a:tint val="83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DBD7-41D2-BE69-00A5C5326F77}"/>
              </c:ext>
            </c:extLst>
          </c:dPt>
          <c:dPt>
            <c:idx val="5"/>
            <c:bubble3D val="0"/>
            <c:spPr>
              <a:solidFill>
                <a:schemeClr val="accent5">
                  <a:tint val="6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DBD7-41D2-BE69-00A5C5326F77}"/>
              </c:ext>
            </c:extLst>
          </c:dPt>
          <c:dPt>
            <c:idx val="6"/>
            <c:bubble3D val="0"/>
            <c:spPr>
              <a:solidFill>
                <a:schemeClr val="accent5">
                  <a:tint val="48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DBD7-41D2-BE69-00A5C5326F77}"/>
              </c:ext>
            </c:extLst>
          </c:dPt>
          <c:dLbls>
            <c:delete val="1"/>
          </c:dLbls>
          <c:cat>
            <c:numRef>
              <c:f>Лист1!$A$2:$A$8</c:f>
              <c:numCache>
                <c:formatCode>General</c:formatCode>
                <c:ptCount val="7"/>
              </c:numCache>
            </c:numRef>
          </c:cat>
          <c:val>
            <c:numRef>
              <c:f>Лист1!$B$2:$B$8</c:f>
              <c:numCache>
                <c:formatCode>0.00%</c:formatCode>
                <c:ptCount val="7"/>
                <c:pt idx="0">
                  <c:v>0.69</c:v>
                </c:pt>
                <c:pt idx="1">
                  <c:v>0.08</c:v>
                </c:pt>
                <c:pt idx="2">
                  <c:v>7.0000000000000007E-2</c:v>
                </c:pt>
                <c:pt idx="3">
                  <c:v>0.14000000000000001</c:v>
                </c:pt>
                <c:pt idx="4">
                  <c:v>1.4999999999999999E-2</c:v>
                </c:pt>
                <c:pt idx="5">
                  <c:v>1E-3</c:v>
                </c:pt>
                <c:pt idx="6">
                  <c:v>4.0000000000000001E-3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DBD7-41D2-BE69-00A5C5326F7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1.5251450759881041E-2"/>
          <c:y val="1.0454707509081631E-3"/>
          <c:w val="8.338307775387227E-2"/>
          <c:h val="0.99895452924909178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Образование</a:t>
            </a:r>
          </a:p>
        </c:rich>
      </c:tx>
      <c:layout>
        <c:manualLayout>
          <c:xMode val="edge"/>
          <c:yMode val="edge"/>
          <c:x val="0.35914673958292254"/>
          <c:y val="4.20436061716924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1941146999580787E-2"/>
          <c:y val="0.19494218728274712"/>
          <c:w val="0.91837819757208738"/>
          <c:h val="0.5801248875342730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solidFill>
              <a:srgbClr val="002060"/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cat>
            <c:strRef>
              <c:f>Лист1!$A$2:$A$5</c:f>
              <c:strCache>
                <c:ptCount val="4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1222</c:v>
                </c:pt>
                <c:pt idx="1">
                  <c:v>1466</c:v>
                </c:pt>
                <c:pt idx="2">
                  <c:v>1464.3</c:v>
                </c:pt>
                <c:pt idx="3">
                  <c:v>1312.3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DC-45D1-AB9E-D3A72A2628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211019264"/>
        <c:axId val="211020800"/>
        <c:axId val="0"/>
      </c:bar3DChart>
      <c:catAx>
        <c:axId val="211019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1020800"/>
        <c:crosses val="autoZero"/>
        <c:auto val="1"/>
        <c:lblAlgn val="ctr"/>
        <c:lblOffset val="100"/>
        <c:noMultiLvlLbl val="0"/>
      </c:catAx>
      <c:valAx>
        <c:axId val="21102080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211019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Культура и</a:t>
            </a:r>
            <a:r>
              <a:rPr lang="ru-RU" baseline="0" dirty="0"/>
              <a:t> </a:t>
            </a:r>
            <a:r>
              <a:rPr lang="ru-RU" dirty="0"/>
              <a:t>кинематография</a:t>
            </a:r>
          </a:p>
        </c:rich>
      </c:tx>
      <c:layout>
        <c:manualLayout>
          <c:xMode val="edge"/>
          <c:yMode val="edge"/>
          <c:x val="0.13919794909357264"/>
          <c:y val="1.723871054579716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4533662943294881E-2"/>
          <c:y val="0.2870471449623066"/>
          <c:w val="0.91837819757208738"/>
          <c:h val="0.5801248875342730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solidFill>
              <a:srgbClr val="0070C0"/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cat>
            <c:strRef>
              <c:f>Лист1!$A$2:$A$5</c:f>
              <c:strCache>
                <c:ptCount val="4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189.5</c:v>
                </c:pt>
                <c:pt idx="1">
                  <c:v>269.89999999999998</c:v>
                </c:pt>
                <c:pt idx="2">
                  <c:v>281.5</c:v>
                </c:pt>
                <c:pt idx="3">
                  <c:v>284.60000000000002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F9-4015-A407-FA01A7C187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75264000"/>
        <c:axId val="75265536"/>
        <c:axId val="0"/>
      </c:bar3DChart>
      <c:catAx>
        <c:axId val="75264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5265536"/>
        <c:crosses val="autoZero"/>
        <c:auto val="1"/>
        <c:lblAlgn val="ctr"/>
        <c:lblOffset val="100"/>
        <c:noMultiLvlLbl val="0"/>
      </c:catAx>
      <c:valAx>
        <c:axId val="7526553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75264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Социальная политика</a:t>
            </a:r>
          </a:p>
        </c:rich>
      </c:tx>
      <c:layout>
        <c:manualLayout>
          <c:xMode val="edge"/>
          <c:yMode val="edge"/>
          <c:x val="0.16619321109464225"/>
          <c:y val="2.33573926201965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5604107178910331E-2"/>
          <c:y val="0.1821216097987752"/>
          <c:w val="0.91837819757208738"/>
          <c:h val="0.5801248875342730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cat>
            <c:strRef>
              <c:f>Лист1!$A$2:$A$5</c:f>
              <c:strCache>
                <c:ptCount val="4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55.2</c:v>
                </c:pt>
                <c:pt idx="1">
                  <c:v>57.1</c:v>
                </c:pt>
                <c:pt idx="2">
                  <c:v>59.8</c:v>
                </c:pt>
                <c:pt idx="3">
                  <c:v>57.1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6A-4878-8D94-9E588929E2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210921728"/>
        <c:axId val="210923520"/>
        <c:axId val="0"/>
      </c:bar3DChart>
      <c:catAx>
        <c:axId val="210921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0923520"/>
        <c:crosses val="autoZero"/>
        <c:auto val="1"/>
        <c:lblAlgn val="ctr"/>
        <c:lblOffset val="100"/>
        <c:noMultiLvlLbl val="0"/>
      </c:catAx>
      <c:valAx>
        <c:axId val="21092352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210921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944308302197017E-2"/>
          <c:y val="0.24462593420140227"/>
          <c:w val="0.94510210144597218"/>
          <c:h val="0.35272206870558048"/>
        </c:manualLayout>
      </c:layout>
      <c:lineChart>
        <c:grouping val="standar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Ряд 3</c:v>
                </c:pt>
              </c:strCache>
            </c:strRef>
          </c:tx>
          <c:spPr>
            <a:ln w="28575" cap="rnd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pPr>
              <a:solidFill>
                <a:schemeClr val="accent2"/>
              </a:soli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marker>
          <c:cat>
            <c:numRef>
              <c:f>Лист1!$A$2:$A$6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35337.1</c:v>
                </c:pt>
                <c:pt idx="1">
                  <c:v>38122.400000000001</c:v>
                </c:pt>
                <c:pt idx="2">
                  <c:v>41477.5</c:v>
                </c:pt>
                <c:pt idx="3">
                  <c:v>44380.7</c:v>
                </c:pt>
                <c:pt idx="4">
                  <c:v>47309.9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65C-4716-A190-AC8C6F716C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4217984"/>
        <c:axId val="184219904"/>
      </c:lineChart>
      <c:catAx>
        <c:axId val="184217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vert="horz"/>
          <a:lstStyle/>
          <a:p>
            <a:pPr>
              <a:defRPr b="1"/>
            </a:pPr>
            <a:endParaRPr lang="ru-RU"/>
          </a:p>
        </c:txPr>
        <c:crossAx val="184219904"/>
        <c:crosses val="autoZero"/>
        <c:auto val="1"/>
        <c:lblAlgn val="ctr"/>
        <c:lblOffset val="100"/>
        <c:noMultiLvlLbl val="0"/>
      </c:catAx>
      <c:valAx>
        <c:axId val="184219904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184217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>
          <a:solidFill>
            <a:schemeClr val="tx2">
              <a:lumMod val="50000"/>
            </a:schemeClr>
          </a:solidFill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Физическая культура и спорт</a:t>
            </a:r>
          </a:p>
        </c:rich>
      </c:tx>
      <c:layout>
        <c:manualLayout>
          <c:xMode val="edge"/>
          <c:yMode val="edge"/>
          <c:x val="0.17367192473234155"/>
          <c:y val="1.798080576146300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2512539201449872"/>
          <c:w val="1"/>
          <c:h val="0.5801248875342730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solidFill>
              <a:srgbClr val="822A30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cat>
            <c:strRef>
              <c:f>Лист1!$A$2:$A$5</c:f>
              <c:strCache>
                <c:ptCount val="4"/>
                <c:pt idx="0">
                  <c:v>2024год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138.1</c:v>
                </c:pt>
                <c:pt idx="1">
                  <c:v>157.4</c:v>
                </c:pt>
                <c:pt idx="2">
                  <c:v>166.2</c:v>
                </c:pt>
                <c:pt idx="3">
                  <c:v>164.5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E7-4D44-BFBA-AE074B0CDB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210957056"/>
        <c:axId val="210958592"/>
        <c:axId val="0"/>
      </c:bar3DChart>
      <c:catAx>
        <c:axId val="210957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0958592"/>
        <c:crosses val="autoZero"/>
        <c:auto val="1"/>
        <c:lblAlgn val="ctr"/>
        <c:lblOffset val="100"/>
        <c:noMultiLvlLbl val="0"/>
      </c:catAx>
      <c:valAx>
        <c:axId val="21095859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210957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01724408780581"/>
          <c:y val="2.4401085892523842E-2"/>
          <c:w val="0.79403169813908436"/>
          <c:h val="0.9297836309151000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2"/>
          <c:dPt>
            <c:idx val="0"/>
            <c:bubble3D val="0"/>
            <c:spPr>
              <a:solidFill>
                <a:schemeClr val="tx2">
                  <a:lumMod val="5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19E2-43A7-90E7-1F354693E800}"/>
              </c:ext>
            </c:extLst>
          </c:dPt>
          <c:dPt>
            <c:idx val="1"/>
            <c:bubble3D val="0"/>
            <c:spPr>
              <a:solidFill>
                <a:srgbClr val="9A323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19E2-43A7-90E7-1F354693E800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>
                <a:solidFill>
                  <a:schemeClr val="accent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19E2-43A7-90E7-1F354693E800}"/>
              </c:ext>
            </c:extLst>
          </c:dPt>
          <c:dPt>
            <c:idx val="3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19E2-43A7-90E7-1F354693E800}"/>
              </c:ext>
            </c:extLst>
          </c:dPt>
          <c:dLbls>
            <c:delete val="1"/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0.00%</c:formatCode>
                <c:ptCount val="4"/>
                <c:pt idx="0">
                  <c:v>14.66</c:v>
                </c:pt>
                <c:pt idx="1">
                  <c:v>1.5720000000000001</c:v>
                </c:pt>
                <c:pt idx="2">
                  <c:v>2.6989999999999998</c:v>
                </c:pt>
                <c:pt idx="3">
                  <c:v>0.57099999999999995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19E2-43A7-90E7-1F354693E80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6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15777919338206E-2"/>
          <c:y val="0.15023190594326397"/>
          <c:w val="0.89124671916010489"/>
          <c:h val="0.7070458658421121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20C-4062-B3D6-B8B452576A3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20C-4062-B3D6-B8B452576A3D}"/>
              </c:ext>
            </c:extLst>
          </c:dPt>
          <c:dLbls>
            <c:delete val="1"/>
          </c:dLbls>
          <c:cat>
            <c:numRef>
              <c:f>Sheet1!$B$1:$I$1</c:f>
              <c:numCache>
                <c:formatCode>General</c:formatCode>
                <c:ptCount val="8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</c:numCache>
            </c:numRef>
          </c:cat>
          <c:val>
            <c:numRef>
              <c:f>Sheet1!$B$2:$I$2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20C-4062-B3D6-B8B452576A3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pyramid"/>
        <c:axId val="345496960"/>
        <c:axId val="345516288"/>
        <c:axId val="0"/>
      </c:bar3DChart>
      <c:catAx>
        <c:axId val="345496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ru-RU"/>
          </a:p>
        </c:txPr>
        <c:crossAx val="3455162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55162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3454969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6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5571292752492627E-2"/>
          <c:y val="3.396812409600157E-2"/>
          <c:w val="0.72273392844482498"/>
          <c:h val="0.758726984246459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/>
            <c:extLst>
              <c:ext xmlns:c16="http://schemas.microsoft.com/office/drawing/2014/chart" uri="{C3380CC4-5D6E-409C-BE32-E72D297353CC}">
                <c16:uniqueId val="{00000001-4806-43C2-9EB3-6E7D159ACD62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806-43C2-9EB3-6E7D159ACD62}"/>
              </c:ext>
            </c:extLst>
          </c:dPt>
          <c:cat>
            <c:numRef>
              <c:f>Sheet1!$B$1:$E$1</c:f>
              <c:numCache>
                <c:formatCode>General</c:formatCode>
                <c:ptCount val="4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806-43C2-9EB3-6E7D159ACD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pyramid"/>
        <c:axId val="346490752"/>
        <c:axId val="346492288"/>
        <c:axId val="0"/>
      </c:bar3DChart>
      <c:catAx>
        <c:axId val="346490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 sz="1398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3464922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64922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46490752"/>
        <c:crosses val="autoZero"/>
        <c:crossBetween val="between"/>
      </c:valAx>
      <c:spPr>
        <a:noFill/>
        <a:ln w="25358">
          <a:noFill/>
        </a:ln>
      </c:spPr>
    </c:plotArea>
    <c:plotVisOnly val="1"/>
    <c:dispBlanksAs val="gap"/>
    <c:showDLblsOverMax val="0"/>
  </c:chart>
  <c:txPr>
    <a:bodyPr/>
    <a:lstStyle/>
    <a:p>
      <a:pPr>
        <a:defRPr sz="1797"/>
      </a:pPr>
      <a:endParaRPr lang="ru-RU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6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1763243216888914E-2"/>
          <c:y val="2.423864945698806E-2"/>
          <c:w val="0.72273392844482498"/>
          <c:h val="0.758726984246459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/>
            <c:extLst>
              <c:ext xmlns:c16="http://schemas.microsoft.com/office/drawing/2014/chart" uri="{C3380CC4-5D6E-409C-BE32-E72D297353CC}">
                <c16:uniqueId val="{00000001-CB57-4491-8CB6-E7E68F465DFA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B57-4491-8CB6-E7E68F465DFA}"/>
              </c:ext>
            </c:extLst>
          </c:dPt>
          <c:cat>
            <c:numRef>
              <c:f>Sheet1!$B$1:$E$1</c:f>
              <c:numCache>
                <c:formatCode>General</c:formatCode>
                <c:ptCount val="4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B57-4491-8CB6-E7E68F465D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pyramid"/>
        <c:axId val="350106752"/>
        <c:axId val="350108288"/>
        <c:axId val="0"/>
      </c:bar3DChart>
      <c:catAx>
        <c:axId val="350106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 sz="1398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3501082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501082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50106752"/>
        <c:crosses val="autoZero"/>
        <c:crossBetween val="between"/>
      </c:valAx>
      <c:spPr>
        <a:noFill/>
        <a:ln w="25358">
          <a:noFill/>
        </a:ln>
      </c:spPr>
    </c:plotArea>
    <c:plotVisOnly val="1"/>
    <c:dispBlanksAs val="gap"/>
    <c:showDLblsOverMax val="0"/>
  </c:chart>
  <c:txPr>
    <a:bodyPr/>
    <a:lstStyle/>
    <a:p>
      <a:pPr>
        <a:defRPr sz="1797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dLbl>
              <c:idx val="0"/>
              <c:layout>
                <c:manualLayout>
                  <c:x val="-2.4085226046484105E-3"/>
                  <c:y val="0.39635954110036981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>
                        <a:solidFill>
                          <a:schemeClr val="bg1"/>
                        </a:solidFill>
                      </a:rPr>
                      <a:t>3 829,2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2AB5-4FE6-96E1-0CDBD5F91883}"/>
                </c:ext>
              </c:extLst>
            </c:dLbl>
            <c:dLbl>
              <c:idx val="1"/>
              <c:layout>
                <c:manualLayout>
                  <c:x val="0"/>
                  <c:y val="0.24814496122047661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>
                        <a:solidFill>
                          <a:schemeClr val="bg1"/>
                        </a:solidFill>
                      </a:rPr>
                      <a:t>2 405,3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2AB5-4FE6-96E1-0CDBD5F91883}"/>
                </c:ext>
              </c:extLst>
            </c:dLbl>
            <c:dLbl>
              <c:idx val="2"/>
              <c:layout>
                <c:manualLayout>
                  <c:x val="0"/>
                  <c:y val="0.28804933543580785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>
                        <a:solidFill>
                          <a:schemeClr val="bg1"/>
                        </a:solidFill>
                      </a:rPr>
                      <a:t>2 639,2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2AB5-4FE6-96E1-0CDBD5F91883}"/>
                </c:ext>
              </c:extLst>
            </c:dLbl>
            <c:dLbl>
              <c:idx val="3"/>
              <c:layout>
                <c:manualLayout>
                  <c:x val="-1.8964744918491422E-7"/>
                  <c:y val="0.3279528119250345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>
                        <a:solidFill>
                          <a:schemeClr val="bg1"/>
                        </a:solidFill>
                      </a:rPr>
                      <a:t>2 882,0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2AB5-4FE6-96E1-0CDBD5F91883}"/>
                </c:ext>
              </c:extLst>
            </c:dLbl>
            <c:dLbl>
              <c:idx val="4"/>
              <c:layout>
                <c:manualLayout>
                  <c:x val="7.225567813945232E-3"/>
                  <c:y val="0.35645606461114321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>
                        <a:solidFill>
                          <a:schemeClr val="bg1"/>
                        </a:solidFill>
                      </a:rPr>
                      <a:t>3 093,2</a:t>
                    </a:r>
                    <a:endParaRPr lang="en-US" sz="160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DD7-46E3-872B-BC0115E8CD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3829.2</c:v>
                </c:pt>
                <c:pt idx="1">
                  <c:v>2405.3000000000002</c:v>
                </c:pt>
                <c:pt idx="2">
                  <c:v>2639.2</c:v>
                </c:pt>
                <c:pt idx="3">
                  <c:v>2882</c:v>
                </c:pt>
                <c:pt idx="4">
                  <c:v>3093.2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B5-4FE6-96E1-0CDBD5F9188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89778176"/>
        <c:axId val="189789312"/>
      </c:barChart>
      <c:catAx>
        <c:axId val="189778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1600" b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89789312"/>
        <c:crosses val="autoZero"/>
        <c:auto val="1"/>
        <c:lblAlgn val="ctr"/>
        <c:lblOffset val="100"/>
        <c:noMultiLvlLbl val="0"/>
      </c:catAx>
      <c:valAx>
        <c:axId val="1897893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9778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>
          <a:latin typeface="Segoe UI" pitchFamily="34" charset="0"/>
          <a:cs typeface="Segoe UI" pitchFamily="34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315468798509772E-2"/>
          <c:y val="6.0804680679506028E-2"/>
          <c:w val="0.94510210144597218"/>
          <c:h val="0.85869092690174631"/>
        </c:manualLayout>
      </c:layout>
      <c:lineChart>
        <c:grouping val="standard"/>
        <c:varyColors val="0"/>
        <c:ser>
          <c:idx val="1"/>
          <c:order val="0"/>
          <c:tx>
            <c:strRef>
              <c:f>Лист1!$C$1</c:f>
              <c:strCache>
                <c:ptCount val="1"/>
                <c:pt idx="0">
                  <c:v>Ряд 3</c:v>
                </c:pt>
              </c:strCache>
            </c:strRef>
          </c:tx>
          <c:spPr>
            <a:ln>
              <a:solidFill>
                <a:srgbClr val="46726B"/>
              </a:solidFill>
            </a:ln>
          </c:spPr>
          <c:marker>
            <c:spPr>
              <a:solidFill>
                <a:srgbClr val="297083"/>
              </a:solidFill>
              <a:ln>
                <a:solidFill>
                  <a:srgbClr val="46726B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cat>
            <c:numRef>
              <c:f>Лист1!$A$2:$A$6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136.6</c:v>
                </c:pt>
                <c:pt idx="1">
                  <c:v>102</c:v>
                </c:pt>
                <c:pt idx="2">
                  <c:v>105</c:v>
                </c:pt>
                <c:pt idx="3">
                  <c:v>105</c:v>
                </c:pt>
                <c:pt idx="4">
                  <c:v>103.2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521-4158-9CD2-84FA5BA56C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124032"/>
        <c:axId val="148125952"/>
      </c:lineChart>
      <c:catAx>
        <c:axId val="1481240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8125952"/>
        <c:crosses val="autoZero"/>
        <c:auto val="1"/>
        <c:lblAlgn val="ctr"/>
        <c:lblOffset val="100"/>
        <c:noMultiLvlLbl val="0"/>
      </c:catAx>
      <c:valAx>
        <c:axId val="148125952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1481240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>
          <a:solidFill>
            <a:srgbClr val="46726B"/>
          </a:solidFill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458231226647762E-2"/>
          <c:y val="0.10578418776276854"/>
          <c:w val="0.94510210144597218"/>
          <c:h val="0.35272206870558048"/>
        </c:manualLayout>
      </c:layout>
      <c:lineChart>
        <c:grouping val="standar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Ряд 3</c:v>
                </c:pt>
              </c:strCache>
            </c:strRef>
          </c:tx>
          <c:spPr>
            <a:ln>
              <a:solidFill>
                <a:srgbClr val="008080"/>
              </a:solidFill>
            </a:ln>
          </c:spPr>
          <c:marker>
            <c:spPr>
              <a:solidFill>
                <a:srgbClr val="297083"/>
              </a:solidFill>
            </c:spPr>
          </c:marker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107</c:v>
                </c:pt>
                <c:pt idx="1">
                  <c:v>107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1CD-428A-A28A-9D198E4605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141568"/>
        <c:axId val="148143488"/>
      </c:lineChart>
      <c:catAx>
        <c:axId val="1481415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8143488"/>
        <c:crosses val="autoZero"/>
        <c:auto val="1"/>
        <c:lblAlgn val="ctr"/>
        <c:lblOffset val="100"/>
        <c:noMultiLvlLbl val="0"/>
      </c:catAx>
      <c:valAx>
        <c:axId val="148143488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1481415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>
          <a:solidFill>
            <a:srgbClr val="297083"/>
          </a:solidFill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065391182862466E-2"/>
          <c:y val="0.40991372758072814"/>
          <c:w val="0.94510210144597218"/>
          <c:h val="0.35272206870558048"/>
        </c:manualLayout>
      </c:layout>
      <c:lineChart>
        <c:grouping val="standard"/>
        <c:varyColors val="0"/>
        <c:ser>
          <c:idx val="1"/>
          <c:order val="0"/>
          <c:tx>
            <c:strRef>
              <c:f>Лист1!$C$1</c:f>
              <c:strCache>
                <c:ptCount val="1"/>
                <c:pt idx="0">
                  <c:v>Ряд 3</c:v>
                </c:pt>
              </c:strCache>
            </c:strRef>
          </c:tx>
          <c:spPr>
            <a:ln>
              <a:solidFill>
                <a:srgbClr val="9A3239"/>
              </a:solidFill>
            </a:ln>
          </c:spPr>
          <c:marker>
            <c:spPr>
              <a:solidFill>
                <a:srgbClr val="822A30"/>
              </a:solidFill>
              <a:ln>
                <a:solidFill>
                  <a:srgbClr val="9A3239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cat>
            <c:numRef>
              <c:f>Лист1!$A$2:$A$6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105.3</c:v>
                </c:pt>
                <c:pt idx="1">
                  <c:v>106.6</c:v>
                </c:pt>
                <c:pt idx="2">
                  <c:v>104.5</c:v>
                </c:pt>
                <c:pt idx="3">
                  <c:v>104</c:v>
                </c:pt>
                <c:pt idx="4">
                  <c:v>104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E21-4713-8F17-8196032E66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0082432"/>
        <c:axId val="190081664"/>
      </c:lineChart>
      <c:catAx>
        <c:axId val="190082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90081664"/>
        <c:crosses val="autoZero"/>
        <c:auto val="1"/>
        <c:lblAlgn val="ctr"/>
        <c:lblOffset val="100"/>
        <c:noMultiLvlLbl val="0"/>
      </c:catAx>
      <c:valAx>
        <c:axId val="190081664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190082432"/>
        <c:crosses val="autoZero"/>
        <c:crossBetween val="between"/>
      </c:valAx>
      <c:spPr>
        <a:solidFill>
          <a:schemeClr val="bg1"/>
        </a:solidFill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>
          <a:solidFill>
            <a:srgbClr val="822A30"/>
          </a:solidFill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41385175820762E-3"/>
          <c:y val="0"/>
          <c:w val="0.964324646605075"/>
          <c:h val="0.724648092985222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822A3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  <c:extLst>
              <c:ext xmlns:c16="http://schemas.microsoft.com/office/drawing/2014/chart" uri="{C3380CC4-5D6E-409C-BE32-E72D297353CC}">
                <c16:uniqueId val="{00000000-02DE-41A5-992E-6CFB77960379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BAE-41E8-8632-343FBC1FBA04}"/>
              </c:ext>
            </c:extLst>
          </c:dPt>
          <c:dLbls>
            <c:dLbl>
              <c:idx val="0"/>
              <c:layout>
                <c:manualLayout>
                  <c:x val="-3.2845105260333558E-3"/>
                  <c:y val="0.3290073286384243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pPr>
                    <a:r>
                      <a:rPr lang="en-US" sz="1200" dirty="0">
                        <a:latin typeface="Arial" pitchFamily="34" charset="0"/>
                        <a:cs typeface="Arial" pitchFamily="34" charset="0"/>
                      </a:rPr>
                      <a:t>2</a:t>
                    </a:r>
                    <a:r>
                      <a:rPr lang="en-US" sz="1200" baseline="0" dirty="0">
                        <a:latin typeface="Arial" pitchFamily="34" charset="0"/>
                        <a:cs typeface="Arial" pitchFamily="34" charset="0"/>
                      </a:rPr>
                      <a:t> 177,8</a:t>
                    </a:r>
                    <a:endParaRPr lang="en-US" sz="12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0-02DE-41A5-992E-6CFB77960379}"/>
                </c:ext>
              </c:extLst>
            </c:dLbl>
            <c:dLbl>
              <c:idx val="1"/>
              <c:layout>
                <c:manualLayout>
                  <c:x val="-5.9434742836319528E-3"/>
                  <c:y val="0.33588833715900751"/>
                </c:manualLayout>
              </c:layout>
              <c:tx>
                <c:rich>
                  <a:bodyPr/>
                  <a:lstStyle/>
                  <a:p>
                    <a:r>
                      <a:rPr lang="en-US" sz="1200" baseline="0" dirty="0">
                        <a:latin typeface="Arial" pitchFamily="34" charset="0"/>
                        <a:cs typeface="Arial" pitchFamily="34" charset="0"/>
                      </a:rPr>
                      <a:t> 1 796,0</a:t>
                    </a:r>
                    <a:endParaRPr lang="en-US" sz="120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CBAE-41E8-8632-343FBC1FBA04}"/>
                </c:ext>
              </c:extLst>
            </c:dLbl>
            <c:dLbl>
              <c:idx val="2"/>
              <c:layout>
                <c:manualLayout>
                  <c:x val="1.7555868658266141E-3"/>
                  <c:y val="0.3276254014355387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>
                        <a:latin typeface="Arial" pitchFamily="34" charset="0"/>
                        <a:cs typeface="Arial" pitchFamily="34" charset="0"/>
                      </a:rPr>
                      <a:t>1 754,1</a:t>
                    </a:r>
                    <a:endParaRPr lang="en-US" sz="120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08F1-4424-AA05-5EE90541F73F}"/>
                </c:ext>
              </c:extLst>
            </c:dLbl>
            <c:dLbl>
              <c:idx val="3"/>
              <c:layout>
                <c:manualLayout>
                  <c:x val="-2.2541523201701237E-4"/>
                  <c:y val="0.33588833715900751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>
                        <a:latin typeface="Arial" pitchFamily="34" charset="0"/>
                        <a:cs typeface="Arial" pitchFamily="34" charset="0"/>
                      </a:rPr>
                      <a:t>1 751,6</a:t>
                    </a:r>
                    <a:endParaRPr lang="en-US" sz="120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08F1-4424-AA05-5EE90541F73F}"/>
                </c:ext>
              </c:extLst>
            </c:dLbl>
            <c:dLbl>
              <c:idx val="4"/>
              <c:layout>
                <c:manualLayout>
                  <c:x val="0"/>
                  <c:y val="0.31109952998860108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>
                        <a:latin typeface="Arial" pitchFamily="34" charset="0"/>
                        <a:cs typeface="Arial" pitchFamily="34" charset="0"/>
                      </a:rPr>
                      <a:t>1 566,7</a:t>
                    </a:r>
                    <a:endParaRPr lang="en-US" sz="120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08F1-4424-AA05-5EE90541F73F}"/>
                </c:ext>
              </c:extLst>
            </c:dLbl>
            <c:dLbl>
              <c:idx val="5"/>
              <c:layout>
                <c:manualLayout>
                  <c:x val="2.0938962429895695E-3"/>
                  <c:y val="0.27804713646986567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>
                        <a:latin typeface="Arial" pitchFamily="34" charset="0"/>
                        <a:cs typeface="Arial" pitchFamily="34" charset="0"/>
                      </a:rPr>
                      <a:t>1 318,8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08F1-4424-AA05-5EE90541F73F}"/>
                </c:ext>
              </c:extLst>
            </c:dLbl>
            <c:dLbl>
              <c:idx val="6"/>
              <c:layout>
                <c:manualLayout>
                  <c:x val="0"/>
                  <c:y val="0.2449960442008505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>
                        <a:latin typeface="Arial" pitchFamily="34" charset="0"/>
                        <a:cs typeface="Arial" pitchFamily="34" charset="0"/>
                      </a:rPr>
                      <a:t>1 185,8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08F1-4424-AA05-5EE90541F73F}"/>
                </c:ext>
              </c:extLst>
            </c:dLbl>
            <c:dLbl>
              <c:idx val="7"/>
              <c:layout>
                <c:manualLayout>
                  <c:x val="2.0939437089026692E-3"/>
                  <c:y val="0.22847017275391285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>
                        <a:latin typeface="Arial" pitchFamily="34" charset="0"/>
                        <a:cs typeface="Arial" pitchFamily="34" charset="0"/>
                      </a:rPr>
                      <a:t>1 025,7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08F1-4424-AA05-5EE90541F7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2177.8000000000002</c:v>
                </c:pt>
                <c:pt idx="1">
                  <c:v>1796</c:v>
                </c:pt>
                <c:pt idx="2">
                  <c:v>1754.1</c:v>
                </c:pt>
                <c:pt idx="3">
                  <c:v>1751.6</c:v>
                </c:pt>
                <c:pt idx="4">
                  <c:v>1566.7</c:v>
                </c:pt>
                <c:pt idx="5">
                  <c:v>1318.8</c:v>
                </c:pt>
                <c:pt idx="6">
                  <c:v>1185.8</c:v>
                </c:pt>
                <c:pt idx="7">
                  <c:v>1025.7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2DE-41A5-992E-6CFB7796037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00363392"/>
        <c:axId val="200365184"/>
      </c:barChart>
      <c:catAx>
        <c:axId val="200363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46726B"/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0365184"/>
        <c:crosses val="autoZero"/>
        <c:auto val="1"/>
        <c:lblAlgn val="ctr"/>
        <c:lblOffset val="100"/>
        <c:noMultiLvlLbl val="0"/>
      </c:catAx>
      <c:valAx>
        <c:axId val="2003651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0363392"/>
        <c:crosses val="autoZero"/>
        <c:crossBetween val="between"/>
      </c:valAx>
      <c:spPr>
        <a:noFill/>
        <a:ln>
          <a:noFill/>
        </a:ln>
        <a:effectLst/>
        <a:scene3d>
          <a:camera prst="orthographicFront"/>
          <a:lightRig rig="threePt" dir="t"/>
        </a:scene3d>
        <a:sp3d>
          <a:bevelT/>
        </a:sp3d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851231154824496E-2"/>
          <c:y val="0.13516260927840484"/>
          <c:w val="0.94510210144597218"/>
          <c:h val="0.85869092690174631"/>
        </c:manualLayout>
      </c:layout>
      <c:lineChart>
        <c:grouping val="standar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Ряд 3</c:v>
                </c:pt>
              </c:strCache>
            </c:strRef>
          </c:tx>
          <c:spPr>
            <a:ln>
              <a:solidFill>
                <a:srgbClr val="46726B"/>
              </a:solidFill>
            </a:ln>
          </c:spPr>
          <c:marker>
            <c:spPr>
              <a:solidFill>
                <a:schemeClr val="accent5"/>
              </a:solidFill>
              <a:ln>
                <a:solidFill>
                  <a:srgbClr val="46726B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marker>
          <c:cat>
            <c:numRef>
              <c:f>Лист1!$A$2:$A$9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Лист1!$B$2:$B$9</c:f>
              <c:numCache>
                <c:formatCode>#,##0.0</c:formatCode>
                <c:ptCount val="8"/>
                <c:pt idx="0">
                  <c:v>48</c:v>
                </c:pt>
                <c:pt idx="1">
                  <c:v>37.5</c:v>
                </c:pt>
                <c:pt idx="2">
                  <c:v>51.4</c:v>
                </c:pt>
                <c:pt idx="3">
                  <c:v>38.9</c:v>
                </c:pt>
                <c:pt idx="4">
                  <c:v>55</c:v>
                </c:pt>
                <c:pt idx="5">
                  <c:v>51.9</c:v>
                </c:pt>
                <c:pt idx="6">
                  <c:v>52.4</c:v>
                </c:pt>
                <c:pt idx="7">
                  <c:v>39.799999999999997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3DD-494A-99DF-DD68AA3C01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0401280"/>
        <c:axId val="200403200"/>
      </c:lineChart>
      <c:catAx>
        <c:axId val="2004012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0403200"/>
        <c:crosses val="autoZero"/>
        <c:auto val="1"/>
        <c:lblAlgn val="ctr"/>
        <c:lblOffset val="100"/>
        <c:noMultiLvlLbl val="0"/>
      </c:catAx>
      <c:valAx>
        <c:axId val="200403200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2004012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>
          <a:solidFill>
            <a:srgbClr val="46726B"/>
          </a:solidFill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15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9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024B74-0F0D-4542-94C4-4FC0415B5A8F}" type="doc">
      <dgm:prSet loTypeId="urn:microsoft.com/office/officeart/2005/8/layout/h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CFD8E40-BE05-46FB-AA15-8D6A4FC81477}">
      <dgm:prSet phldrT="[Текст]"/>
      <dgm:spPr>
        <a:xfrm>
          <a:off x="1952" y="72899"/>
          <a:ext cx="1903809" cy="403200"/>
        </a:xfrm>
        <a:prstGeom prst="rect">
          <a:avLst/>
        </a:prstGeom>
        <a:solidFill>
          <a:srgbClr val="A50021"/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buNone/>
          </a:pPr>
          <a:r>
            <a:rPr lang="ru-R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2025 год</a:t>
          </a:r>
        </a:p>
      </dgm:t>
    </dgm:pt>
    <dgm:pt modelId="{743BA7A5-AD2E-4D72-966C-7F0B15CBD576}" type="parTrans" cxnId="{38752930-0120-4DFC-BD67-7DC57F63E045}">
      <dgm:prSet/>
      <dgm:spPr/>
      <dgm:t>
        <a:bodyPr/>
        <a:lstStyle/>
        <a:p>
          <a:endParaRPr lang="ru-RU"/>
        </a:p>
      </dgm:t>
    </dgm:pt>
    <dgm:pt modelId="{2BB08FFB-F182-4EE7-99E8-71EBFB2FEE72}" type="sibTrans" cxnId="{38752930-0120-4DFC-BD67-7DC57F63E045}">
      <dgm:prSet/>
      <dgm:spPr/>
      <dgm:t>
        <a:bodyPr/>
        <a:lstStyle/>
        <a:p>
          <a:endParaRPr lang="ru-RU"/>
        </a:p>
      </dgm:t>
    </dgm:pt>
    <dgm:pt modelId="{69FA73D7-EC53-44C0-93EB-EFB08A2A6BD2}">
      <dgm:prSet phldrT="[Текст]"/>
      <dgm:spPr>
        <a:xfrm>
          <a:off x="1952" y="476100"/>
          <a:ext cx="1903809" cy="84546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Федеральный – 0,0</a:t>
          </a:r>
        </a:p>
      </dgm:t>
    </dgm:pt>
    <dgm:pt modelId="{E7519EB0-0FEE-4249-9AD7-698F0C7CC94F}" type="parTrans" cxnId="{07B60D09-A4B1-404F-8B1D-106E65014508}">
      <dgm:prSet/>
      <dgm:spPr/>
      <dgm:t>
        <a:bodyPr/>
        <a:lstStyle/>
        <a:p>
          <a:endParaRPr lang="ru-RU"/>
        </a:p>
      </dgm:t>
    </dgm:pt>
    <dgm:pt modelId="{7DDBF3EB-F93F-43DA-A146-08F47C866E88}" type="sibTrans" cxnId="{07B60D09-A4B1-404F-8B1D-106E65014508}">
      <dgm:prSet/>
      <dgm:spPr/>
      <dgm:t>
        <a:bodyPr/>
        <a:lstStyle/>
        <a:p>
          <a:endParaRPr lang="ru-RU"/>
        </a:p>
      </dgm:t>
    </dgm:pt>
    <dgm:pt modelId="{57D6426A-4D73-4DCF-94C8-9CC31483AD90}">
      <dgm:prSet phldrT="[Текст]"/>
      <dgm:spPr>
        <a:xfrm>
          <a:off x="1952" y="476100"/>
          <a:ext cx="1903809" cy="84546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Областной – 6,1</a:t>
          </a:r>
        </a:p>
      </dgm:t>
    </dgm:pt>
    <dgm:pt modelId="{DC80D679-B7EA-45D0-8895-6FCB7BFFE923}" type="parTrans" cxnId="{A16F8E28-6F62-40FD-A733-3F25CABA763D}">
      <dgm:prSet/>
      <dgm:spPr/>
      <dgm:t>
        <a:bodyPr/>
        <a:lstStyle/>
        <a:p>
          <a:endParaRPr lang="ru-RU"/>
        </a:p>
      </dgm:t>
    </dgm:pt>
    <dgm:pt modelId="{C12750E8-45B3-4CC3-BB81-EE863D1AF7A4}" type="sibTrans" cxnId="{A16F8E28-6F62-40FD-A733-3F25CABA763D}">
      <dgm:prSet/>
      <dgm:spPr/>
      <dgm:t>
        <a:bodyPr/>
        <a:lstStyle/>
        <a:p>
          <a:endParaRPr lang="ru-RU"/>
        </a:p>
      </dgm:t>
    </dgm:pt>
    <dgm:pt modelId="{BA70DA5B-4C3B-4F40-B21C-B22DFA83A816}">
      <dgm:prSet phldrT="[Текст]"/>
      <dgm:spPr>
        <a:xfrm>
          <a:off x="2172295" y="72899"/>
          <a:ext cx="1903809" cy="403200"/>
        </a:xfrm>
        <a:prstGeom prst="rect">
          <a:avLst/>
        </a:prstGeom>
        <a:solidFill>
          <a:schemeClr val="tx1">
            <a:lumMod val="65000"/>
            <a:lumOff val="35000"/>
          </a:scheme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buNone/>
          </a:pPr>
          <a:r>
            <a:rPr lang="ru-R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2026 год</a:t>
          </a:r>
        </a:p>
      </dgm:t>
    </dgm:pt>
    <dgm:pt modelId="{50601541-E162-42C0-8FD8-2BE9F45B871F}" type="parTrans" cxnId="{0DC86B4E-1328-4EC7-A6CB-03D1D3B45EFD}">
      <dgm:prSet/>
      <dgm:spPr/>
      <dgm:t>
        <a:bodyPr/>
        <a:lstStyle/>
        <a:p>
          <a:endParaRPr lang="ru-RU"/>
        </a:p>
      </dgm:t>
    </dgm:pt>
    <dgm:pt modelId="{7B119804-B166-487F-96B9-79D9EE89634F}" type="sibTrans" cxnId="{0DC86B4E-1328-4EC7-A6CB-03D1D3B45EFD}">
      <dgm:prSet/>
      <dgm:spPr/>
      <dgm:t>
        <a:bodyPr/>
        <a:lstStyle/>
        <a:p>
          <a:endParaRPr lang="ru-RU"/>
        </a:p>
      </dgm:t>
    </dgm:pt>
    <dgm:pt modelId="{720F8D15-8038-444F-B569-829369D8DFFA}">
      <dgm:prSet phldrT="[Текст]"/>
      <dgm:spPr>
        <a:xfrm>
          <a:off x="2172295" y="476100"/>
          <a:ext cx="1903809" cy="84546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Федеральный  - 0,0</a:t>
          </a:r>
        </a:p>
      </dgm:t>
    </dgm:pt>
    <dgm:pt modelId="{6D3F2528-F5BD-4454-8999-EAF8DF17BA11}" type="parTrans" cxnId="{03F5A858-26CD-4B61-8739-F2F8E39C2F87}">
      <dgm:prSet/>
      <dgm:spPr/>
      <dgm:t>
        <a:bodyPr/>
        <a:lstStyle/>
        <a:p>
          <a:endParaRPr lang="ru-RU"/>
        </a:p>
      </dgm:t>
    </dgm:pt>
    <dgm:pt modelId="{3DADB62B-D6A5-493D-9DE4-E8F536481351}" type="sibTrans" cxnId="{03F5A858-26CD-4B61-8739-F2F8E39C2F87}">
      <dgm:prSet/>
      <dgm:spPr/>
      <dgm:t>
        <a:bodyPr/>
        <a:lstStyle/>
        <a:p>
          <a:endParaRPr lang="ru-RU"/>
        </a:p>
      </dgm:t>
    </dgm:pt>
    <dgm:pt modelId="{E923BA83-706F-4BF1-9032-098C07321FB5}">
      <dgm:prSet phldrT="[Текст]"/>
      <dgm:spPr>
        <a:xfrm>
          <a:off x="4342638" y="72899"/>
          <a:ext cx="1903809" cy="403200"/>
        </a:xfrm>
        <a:prstGeom prst="rect">
          <a:avLst/>
        </a:prstGeom>
        <a:solidFill>
          <a:srgbClr val="A50021"/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buNone/>
          </a:pPr>
          <a:r>
            <a:rPr lang="ru-R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2027 год</a:t>
          </a:r>
        </a:p>
      </dgm:t>
    </dgm:pt>
    <dgm:pt modelId="{E8B1BFCD-D99B-4EAE-BD3F-D57A54422586}" type="parTrans" cxnId="{AF0C6B33-0DD7-481D-A26C-E164DB29E55D}">
      <dgm:prSet/>
      <dgm:spPr/>
      <dgm:t>
        <a:bodyPr/>
        <a:lstStyle/>
        <a:p>
          <a:endParaRPr lang="ru-RU"/>
        </a:p>
      </dgm:t>
    </dgm:pt>
    <dgm:pt modelId="{9EFAB237-998C-405A-AD8A-B6620ED60AED}" type="sibTrans" cxnId="{AF0C6B33-0DD7-481D-A26C-E164DB29E55D}">
      <dgm:prSet/>
      <dgm:spPr/>
      <dgm:t>
        <a:bodyPr/>
        <a:lstStyle/>
        <a:p>
          <a:endParaRPr lang="ru-RU"/>
        </a:p>
      </dgm:t>
    </dgm:pt>
    <dgm:pt modelId="{357EB36C-EB3E-4D8D-9C81-F21BB9925FA3}">
      <dgm:prSet phldrT="[Текст]"/>
      <dgm:spPr>
        <a:xfrm>
          <a:off x="4344590" y="485848"/>
          <a:ext cx="1903809" cy="84546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Федеральный  - 0,0</a:t>
          </a:r>
        </a:p>
      </dgm:t>
    </dgm:pt>
    <dgm:pt modelId="{45BABF55-AC33-433C-9512-19A99D39F774}" type="parTrans" cxnId="{D58432DC-50B5-4AAD-857C-9622A3804F23}">
      <dgm:prSet/>
      <dgm:spPr/>
      <dgm:t>
        <a:bodyPr/>
        <a:lstStyle/>
        <a:p>
          <a:endParaRPr lang="ru-RU"/>
        </a:p>
      </dgm:t>
    </dgm:pt>
    <dgm:pt modelId="{9C0BB6D8-BDCE-4201-B0E4-C07B0E20AFBD}" type="sibTrans" cxnId="{D58432DC-50B5-4AAD-857C-9622A3804F23}">
      <dgm:prSet/>
      <dgm:spPr/>
      <dgm:t>
        <a:bodyPr/>
        <a:lstStyle/>
        <a:p>
          <a:endParaRPr lang="ru-RU"/>
        </a:p>
      </dgm:t>
    </dgm:pt>
    <dgm:pt modelId="{45F6EEAA-8549-492E-97D2-D5C1E2CACE44}">
      <dgm:prSet phldrT="[Текст]"/>
      <dgm:spPr>
        <a:xfrm>
          <a:off x="1952" y="476100"/>
          <a:ext cx="1903809" cy="84546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Местный  - 5,5</a:t>
          </a:r>
        </a:p>
      </dgm:t>
    </dgm:pt>
    <dgm:pt modelId="{3EA1462E-866F-45EB-82E2-09E0960492A2}" type="parTrans" cxnId="{76C5F52C-6561-4E86-9791-FF4565FD865F}">
      <dgm:prSet/>
      <dgm:spPr/>
      <dgm:t>
        <a:bodyPr/>
        <a:lstStyle/>
        <a:p>
          <a:endParaRPr lang="ru-RU"/>
        </a:p>
      </dgm:t>
    </dgm:pt>
    <dgm:pt modelId="{65E899C7-E7BA-43F0-9044-8FB8B51E86FD}" type="sibTrans" cxnId="{76C5F52C-6561-4E86-9791-FF4565FD865F}">
      <dgm:prSet/>
      <dgm:spPr/>
      <dgm:t>
        <a:bodyPr/>
        <a:lstStyle/>
        <a:p>
          <a:endParaRPr lang="ru-RU"/>
        </a:p>
      </dgm:t>
    </dgm:pt>
    <dgm:pt modelId="{E1FA054B-5CA2-40C0-9FD8-8619AA98D896}">
      <dgm:prSet/>
      <dgm:spPr>
        <a:xfrm>
          <a:off x="2172295" y="476100"/>
          <a:ext cx="1903809" cy="84546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Областной – 5,6</a:t>
          </a:r>
        </a:p>
      </dgm:t>
    </dgm:pt>
    <dgm:pt modelId="{0F7B0FBA-593A-41C7-B048-73073721CEAE}" type="parTrans" cxnId="{7F913192-B172-459B-BD77-BD78C61E0103}">
      <dgm:prSet/>
      <dgm:spPr/>
      <dgm:t>
        <a:bodyPr/>
        <a:lstStyle/>
        <a:p>
          <a:endParaRPr lang="ru-RU"/>
        </a:p>
      </dgm:t>
    </dgm:pt>
    <dgm:pt modelId="{9864F738-19EB-42E4-BB7D-3B373BCCB4CF}" type="sibTrans" cxnId="{7F913192-B172-459B-BD77-BD78C61E0103}">
      <dgm:prSet/>
      <dgm:spPr/>
      <dgm:t>
        <a:bodyPr/>
        <a:lstStyle/>
        <a:p>
          <a:endParaRPr lang="ru-RU"/>
        </a:p>
      </dgm:t>
    </dgm:pt>
    <dgm:pt modelId="{E30F745F-4085-4B07-BA0D-04B80536DFEF}">
      <dgm:prSet/>
      <dgm:spPr>
        <a:xfrm>
          <a:off x="4344590" y="485848"/>
          <a:ext cx="1903809" cy="84546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Областной – 5,4</a:t>
          </a:r>
        </a:p>
      </dgm:t>
    </dgm:pt>
    <dgm:pt modelId="{DBCF8C8E-39EC-4A8E-A8AC-4F1F1A2E5A1C}" type="parTrans" cxnId="{C71369D0-E243-449C-8D5B-64AC7DC641D4}">
      <dgm:prSet/>
      <dgm:spPr/>
      <dgm:t>
        <a:bodyPr/>
        <a:lstStyle/>
        <a:p>
          <a:endParaRPr lang="ru-RU"/>
        </a:p>
      </dgm:t>
    </dgm:pt>
    <dgm:pt modelId="{B7032717-E943-4149-A573-77C164C9F71D}" type="sibTrans" cxnId="{C71369D0-E243-449C-8D5B-64AC7DC641D4}">
      <dgm:prSet/>
      <dgm:spPr/>
      <dgm:t>
        <a:bodyPr/>
        <a:lstStyle/>
        <a:p>
          <a:endParaRPr lang="ru-RU"/>
        </a:p>
      </dgm:t>
    </dgm:pt>
    <dgm:pt modelId="{647E5096-7FEE-4292-925E-A26FDFF5D106}">
      <dgm:prSet/>
      <dgm:spPr>
        <a:xfrm>
          <a:off x="4344590" y="485848"/>
          <a:ext cx="1903809" cy="84546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Местный  - 5,3</a:t>
          </a:r>
        </a:p>
      </dgm:t>
    </dgm:pt>
    <dgm:pt modelId="{3CB68FB3-02C0-4BCB-82BD-C97DAB65AD35}" type="parTrans" cxnId="{7B1B7266-06E9-40B2-A824-16C09B0F27F4}">
      <dgm:prSet/>
      <dgm:spPr/>
      <dgm:t>
        <a:bodyPr/>
        <a:lstStyle/>
        <a:p>
          <a:endParaRPr lang="ru-RU"/>
        </a:p>
      </dgm:t>
    </dgm:pt>
    <dgm:pt modelId="{C639745D-5A45-4594-9619-AB4615BE2152}" type="sibTrans" cxnId="{7B1B7266-06E9-40B2-A824-16C09B0F27F4}">
      <dgm:prSet/>
      <dgm:spPr/>
      <dgm:t>
        <a:bodyPr/>
        <a:lstStyle/>
        <a:p>
          <a:endParaRPr lang="ru-RU"/>
        </a:p>
      </dgm:t>
    </dgm:pt>
    <dgm:pt modelId="{B68C6405-C12C-484D-957E-9B05512A6C61}">
      <dgm:prSet/>
      <dgm:spPr>
        <a:xfrm>
          <a:off x="2172295" y="476100"/>
          <a:ext cx="1903809" cy="84546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Местный – 5,4</a:t>
          </a:r>
        </a:p>
      </dgm:t>
    </dgm:pt>
    <dgm:pt modelId="{9B568691-96DD-4FDD-B103-75B5C95F1AD8}" type="sibTrans" cxnId="{F606F9E3-5A0A-4D76-9488-BE8E845A4C3A}">
      <dgm:prSet/>
      <dgm:spPr/>
      <dgm:t>
        <a:bodyPr/>
        <a:lstStyle/>
        <a:p>
          <a:endParaRPr lang="ru-RU"/>
        </a:p>
      </dgm:t>
    </dgm:pt>
    <dgm:pt modelId="{8B93B7C5-1B7D-4F63-BFA5-FED10E3E0BCA}" type="parTrans" cxnId="{F606F9E3-5A0A-4D76-9488-BE8E845A4C3A}">
      <dgm:prSet/>
      <dgm:spPr/>
      <dgm:t>
        <a:bodyPr/>
        <a:lstStyle/>
        <a:p>
          <a:endParaRPr lang="ru-RU"/>
        </a:p>
      </dgm:t>
    </dgm:pt>
    <dgm:pt modelId="{0B89A1A2-10AA-4FC9-9C4A-692FD6651374}" type="pres">
      <dgm:prSet presAssocID="{C7024B74-0F0D-4542-94C4-4FC0415B5A8F}" presName="Name0" presStyleCnt="0">
        <dgm:presLayoutVars>
          <dgm:dir/>
          <dgm:animLvl val="lvl"/>
          <dgm:resizeHandles val="exact"/>
        </dgm:presLayoutVars>
      </dgm:prSet>
      <dgm:spPr/>
    </dgm:pt>
    <dgm:pt modelId="{C443E999-BF25-4B05-AAF7-3EB9D21E891F}" type="pres">
      <dgm:prSet presAssocID="{2CFD8E40-BE05-46FB-AA15-8D6A4FC81477}" presName="composite" presStyleCnt="0"/>
      <dgm:spPr/>
    </dgm:pt>
    <dgm:pt modelId="{2202DB0E-88F4-4F1F-80B7-E909BD15A00F}" type="pres">
      <dgm:prSet presAssocID="{2CFD8E40-BE05-46FB-AA15-8D6A4FC81477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6CC49A4B-D518-482B-86C5-974B2F7FDDB6}" type="pres">
      <dgm:prSet presAssocID="{2CFD8E40-BE05-46FB-AA15-8D6A4FC81477}" presName="desTx" presStyleLbl="alignAccFollowNode1" presStyleIdx="0" presStyleCnt="3">
        <dgm:presLayoutVars>
          <dgm:bulletEnabled val="1"/>
        </dgm:presLayoutVars>
      </dgm:prSet>
      <dgm:spPr/>
    </dgm:pt>
    <dgm:pt modelId="{7ABA3BAA-A5D1-4D4C-AD12-3873C7C7329C}" type="pres">
      <dgm:prSet presAssocID="{2BB08FFB-F182-4EE7-99E8-71EBFB2FEE72}" presName="space" presStyleCnt="0"/>
      <dgm:spPr/>
    </dgm:pt>
    <dgm:pt modelId="{E625C3A5-D457-4781-87FD-C7EFAD28DBEB}" type="pres">
      <dgm:prSet presAssocID="{BA70DA5B-4C3B-4F40-B21C-B22DFA83A816}" presName="composite" presStyleCnt="0"/>
      <dgm:spPr/>
    </dgm:pt>
    <dgm:pt modelId="{7AD39001-F236-4066-BEF2-98DDDF2A1590}" type="pres">
      <dgm:prSet presAssocID="{BA70DA5B-4C3B-4F40-B21C-B22DFA83A816}" presName="parTx" presStyleLbl="alignNode1" presStyleIdx="1" presStyleCnt="3" custLinFactNeighborX="-1634" custLinFactNeighborY="3972">
        <dgm:presLayoutVars>
          <dgm:chMax val="0"/>
          <dgm:chPref val="0"/>
          <dgm:bulletEnabled val="1"/>
        </dgm:presLayoutVars>
      </dgm:prSet>
      <dgm:spPr/>
    </dgm:pt>
    <dgm:pt modelId="{DF585609-DA30-486C-85D6-5604093A02F8}" type="pres">
      <dgm:prSet presAssocID="{BA70DA5B-4C3B-4F40-B21C-B22DFA83A816}" presName="desTx" presStyleLbl="alignAccFollowNode1" presStyleIdx="1" presStyleCnt="3" custLinFactNeighborX="-1634" custLinFactNeighborY="176">
        <dgm:presLayoutVars>
          <dgm:bulletEnabled val="1"/>
        </dgm:presLayoutVars>
      </dgm:prSet>
      <dgm:spPr/>
    </dgm:pt>
    <dgm:pt modelId="{DD251DD0-4D13-48DD-A201-7A93283E5536}" type="pres">
      <dgm:prSet presAssocID="{7B119804-B166-487F-96B9-79D9EE89634F}" presName="space" presStyleCnt="0"/>
      <dgm:spPr/>
    </dgm:pt>
    <dgm:pt modelId="{9583D165-9F4E-4EE4-A3FF-392D8F0AF1C7}" type="pres">
      <dgm:prSet presAssocID="{E923BA83-706F-4BF1-9032-098C07321FB5}" presName="composite" presStyleCnt="0"/>
      <dgm:spPr/>
    </dgm:pt>
    <dgm:pt modelId="{2594B471-9B68-4154-B8C9-AFC2EC8BF4B5}" type="pres">
      <dgm:prSet presAssocID="{E923BA83-706F-4BF1-9032-098C07321FB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6171E909-E0F8-4DCA-8E3B-22B4FB330435}" type="pres">
      <dgm:prSet presAssocID="{E923BA83-706F-4BF1-9032-098C07321FB5}" presName="desTx" presStyleLbl="alignAccFollowNode1" presStyleIdx="2" presStyleCnt="3" custLinFactNeighborX="27617" custLinFactNeighborY="1153">
        <dgm:presLayoutVars>
          <dgm:bulletEnabled val="1"/>
        </dgm:presLayoutVars>
      </dgm:prSet>
      <dgm:spPr/>
    </dgm:pt>
  </dgm:ptLst>
  <dgm:cxnLst>
    <dgm:cxn modelId="{6403BE05-C7B0-4D04-99B3-AF3A9BB1D438}" type="presOf" srcId="{647E5096-7FEE-4292-925E-A26FDFF5D106}" destId="{6171E909-E0F8-4DCA-8E3B-22B4FB330435}" srcOrd="0" destOrd="2" presId="urn:microsoft.com/office/officeart/2005/8/layout/hList1"/>
    <dgm:cxn modelId="{07B60D09-A4B1-404F-8B1D-106E65014508}" srcId="{2CFD8E40-BE05-46FB-AA15-8D6A4FC81477}" destId="{69FA73D7-EC53-44C0-93EB-EFB08A2A6BD2}" srcOrd="0" destOrd="0" parTransId="{E7519EB0-0FEE-4249-9AD7-698F0C7CC94F}" sibTransId="{7DDBF3EB-F93F-43DA-A146-08F47C866E88}"/>
    <dgm:cxn modelId="{A2144D1C-E655-44BC-8EC5-3DDCEBE52383}" type="presOf" srcId="{45F6EEAA-8549-492E-97D2-D5C1E2CACE44}" destId="{6CC49A4B-D518-482B-86C5-974B2F7FDDB6}" srcOrd="0" destOrd="2" presId="urn:microsoft.com/office/officeart/2005/8/layout/hList1"/>
    <dgm:cxn modelId="{A16F8E28-6F62-40FD-A733-3F25CABA763D}" srcId="{2CFD8E40-BE05-46FB-AA15-8D6A4FC81477}" destId="{57D6426A-4D73-4DCF-94C8-9CC31483AD90}" srcOrd="1" destOrd="0" parTransId="{DC80D679-B7EA-45D0-8895-6FCB7BFFE923}" sibTransId="{C12750E8-45B3-4CC3-BB81-EE863D1AF7A4}"/>
    <dgm:cxn modelId="{76C5F52C-6561-4E86-9791-FF4565FD865F}" srcId="{2CFD8E40-BE05-46FB-AA15-8D6A4FC81477}" destId="{45F6EEAA-8549-492E-97D2-D5C1E2CACE44}" srcOrd="2" destOrd="0" parTransId="{3EA1462E-866F-45EB-82E2-09E0960492A2}" sibTransId="{65E899C7-E7BA-43F0-9044-8FB8B51E86FD}"/>
    <dgm:cxn modelId="{707C362D-6102-49B2-8B1E-835CF870A57F}" type="presOf" srcId="{E1FA054B-5CA2-40C0-9FD8-8619AA98D896}" destId="{DF585609-DA30-486C-85D6-5604093A02F8}" srcOrd="0" destOrd="1" presId="urn:microsoft.com/office/officeart/2005/8/layout/hList1"/>
    <dgm:cxn modelId="{38752930-0120-4DFC-BD67-7DC57F63E045}" srcId="{C7024B74-0F0D-4542-94C4-4FC0415B5A8F}" destId="{2CFD8E40-BE05-46FB-AA15-8D6A4FC81477}" srcOrd="0" destOrd="0" parTransId="{743BA7A5-AD2E-4D72-966C-7F0B15CBD576}" sibTransId="{2BB08FFB-F182-4EE7-99E8-71EBFB2FEE72}"/>
    <dgm:cxn modelId="{AF0C6B33-0DD7-481D-A26C-E164DB29E55D}" srcId="{C7024B74-0F0D-4542-94C4-4FC0415B5A8F}" destId="{E923BA83-706F-4BF1-9032-098C07321FB5}" srcOrd="2" destOrd="0" parTransId="{E8B1BFCD-D99B-4EAE-BD3F-D57A54422586}" sibTransId="{9EFAB237-998C-405A-AD8A-B6620ED60AED}"/>
    <dgm:cxn modelId="{D826C03A-65B0-458E-AA07-20AC2C354402}" type="presOf" srcId="{B68C6405-C12C-484D-957E-9B05512A6C61}" destId="{DF585609-DA30-486C-85D6-5604093A02F8}" srcOrd="0" destOrd="2" presId="urn:microsoft.com/office/officeart/2005/8/layout/hList1"/>
    <dgm:cxn modelId="{26AAE443-0CC5-42FA-AE19-098C90E9E174}" type="presOf" srcId="{57D6426A-4D73-4DCF-94C8-9CC31483AD90}" destId="{6CC49A4B-D518-482B-86C5-974B2F7FDDB6}" srcOrd="0" destOrd="1" presId="urn:microsoft.com/office/officeart/2005/8/layout/hList1"/>
    <dgm:cxn modelId="{7B1B7266-06E9-40B2-A824-16C09B0F27F4}" srcId="{E923BA83-706F-4BF1-9032-098C07321FB5}" destId="{647E5096-7FEE-4292-925E-A26FDFF5D106}" srcOrd="2" destOrd="0" parTransId="{3CB68FB3-02C0-4BCB-82BD-C97DAB65AD35}" sibTransId="{C639745D-5A45-4594-9619-AB4615BE2152}"/>
    <dgm:cxn modelId="{1AD6F34C-8F2E-425A-A054-37CB528B1FE9}" type="presOf" srcId="{720F8D15-8038-444F-B569-829369D8DFFA}" destId="{DF585609-DA30-486C-85D6-5604093A02F8}" srcOrd="0" destOrd="0" presId="urn:microsoft.com/office/officeart/2005/8/layout/hList1"/>
    <dgm:cxn modelId="{0DC86B4E-1328-4EC7-A6CB-03D1D3B45EFD}" srcId="{C7024B74-0F0D-4542-94C4-4FC0415B5A8F}" destId="{BA70DA5B-4C3B-4F40-B21C-B22DFA83A816}" srcOrd="1" destOrd="0" parTransId="{50601541-E162-42C0-8FD8-2BE9F45B871F}" sibTransId="{7B119804-B166-487F-96B9-79D9EE89634F}"/>
    <dgm:cxn modelId="{AF195354-3246-44CD-A10B-A7D3A82A7F16}" type="presOf" srcId="{2CFD8E40-BE05-46FB-AA15-8D6A4FC81477}" destId="{2202DB0E-88F4-4F1F-80B7-E909BD15A00F}" srcOrd="0" destOrd="0" presId="urn:microsoft.com/office/officeart/2005/8/layout/hList1"/>
    <dgm:cxn modelId="{02D60776-5FEB-4A4F-80D4-A9680B15CBCF}" type="presOf" srcId="{E923BA83-706F-4BF1-9032-098C07321FB5}" destId="{2594B471-9B68-4154-B8C9-AFC2EC8BF4B5}" srcOrd="0" destOrd="0" presId="urn:microsoft.com/office/officeart/2005/8/layout/hList1"/>
    <dgm:cxn modelId="{03F5A858-26CD-4B61-8739-F2F8E39C2F87}" srcId="{BA70DA5B-4C3B-4F40-B21C-B22DFA83A816}" destId="{720F8D15-8038-444F-B569-829369D8DFFA}" srcOrd="0" destOrd="0" parTransId="{6D3F2528-F5BD-4454-8999-EAF8DF17BA11}" sibTransId="{3DADB62B-D6A5-493D-9DE4-E8F536481351}"/>
    <dgm:cxn modelId="{00208B7C-FEB1-4D70-8F00-460A70B0D3E2}" type="presOf" srcId="{69FA73D7-EC53-44C0-93EB-EFB08A2A6BD2}" destId="{6CC49A4B-D518-482B-86C5-974B2F7FDDB6}" srcOrd="0" destOrd="0" presId="urn:microsoft.com/office/officeart/2005/8/layout/hList1"/>
    <dgm:cxn modelId="{7F913192-B172-459B-BD77-BD78C61E0103}" srcId="{BA70DA5B-4C3B-4F40-B21C-B22DFA83A816}" destId="{E1FA054B-5CA2-40C0-9FD8-8619AA98D896}" srcOrd="1" destOrd="0" parTransId="{0F7B0FBA-593A-41C7-B048-73073721CEAE}" sibTransId="{9864F738-19EB-42E4-BB7D-3B373BCCB4CF}"/>
    <dgm:cxn modelId="{3FF171B0-E022-4927-A70F-7641161C9410}" type="presOf" srcId="{357EB36C-EB3E-4D8D-9C81-F21BB9925FA3}" destId="{6171E909-E0F8-4DCA-8E3B-22B4FB330435}" srcOrd="0" destOrd="0" presId="urn:microsoft.com/office/officeart/2005/8/layout/hList1"/>
    <dgm:cxn modelId="{FC0879B8-80CD-4712-9930-76F63881478C}" type="presOf" srcId="{BA70DA5B-4C3B-4F40-B21C-B22DFA83A816}" destId="{7AD39001-F236-4066-BEF2-98DDDF2A1590}" srcOrd="0" destOrd="0" presId="urn:microsoft.com/office/officeart/2005/8/layout/hList1"/>
    <dgm:cxn modelId="{E8D97ABA-0AA0-484C-BB98-F947D21A5013}" type="presOf" srcId="{C7024B74-0F0D-4542-94C4-4FC0415B5A8F}" destId="{0B89A1A2-10AA-4FC9-9C4A-692FD6651374}" srcOrd="0" destOrd="0" presId="urn:microsoft.com/office/officeart/2005/8/layout/hList1"/>
    <dgm:cxn modelId="{5D7592CD-9187-412F-A90B-E1298F7C973A}" type="presOf" srcId="{E30F745F-4085-4B07-BA0D-04B80536DFEF}" destId="{6171E909-E0F8-4DCA-8E3B-22B4FB330435}" srcOrd="0" destOrd="1" presId="urn:microsoft.com/office/officeart/2005/8/layout/hList1"/>
    <dgm:cxn modelId="{C71369D0-E243-449C-8D5B-64AC7DC641D4}" srcId="{E923BA83-706F-4BF1-9032-098C07321FB5}" destId="{E30F745F-4085-4B07-BA0D-04B80536DFEF}" srcOrd="1" destOrd="0" parTransId="{DBCF8C8E-39EC-4A8E-A8AC-4F1F1A2E5A1C}" sibTransId="{B7032717-E943-4149-A573-77C164C9F71D}"/>
    <dgm:cxn modelId="{D58432DC-50B5-4AAD-857C-9622A3804F23}" srcId="{E923BA83-706F-4BF1-9032-098C07321FB5}" destId="{357EB36C-EB3E-4D8D-9C81-F21BB9925FA3}" srcOrd="0" destOrd="0" parTransId="{45BABF55-AC33-433C-9512-19A99D39F774}" sibTransId="{9C0BB6D8-BDCE-4201-B0E4-C07B0E20AFBD}"/>
    <dgm:cxn modelId="{F606F9E3-5A0A-4D76-9488-BE8E845A4C3A}" srcId="{BA70DA5B-4C3B-4F40-B21C-B22DFA83A816}" destId="{B68C6405-C12C-484D-957E-9B05512A6C61}" srcOrd="2" destOrd="0" parTransId="{8B93B7C5-1B7D-4F63-BFA5-FED10E3E0BCA}" sibTransId="{9B568691-96DD-4FDD-B103-75B5C95F1AD8}"/>
    <dgm:cxn modelId="{2E142F01-D2F2-4882-AED8-FBCFD32F1015}" type="presParOf" srcId="{0B89A1A2-10AA-4FC9-9C4A-692FD6651374}" destId="{C443E999-BF25-4B05-AAF7-3EB9D21E891F}" srcOrd="0" destOrd="0" presId="urn:microsoft.com/office/officeart/2005/8/layout/hList1"/>
    <dgm:cxn modelId="{62261CF3-2E36-4679-AE32-B7E0E8D1980B}" type="presParOf" srcId="{C443E999-BF25-4B05-AAF7-3EB9D21E891F}" destId="{2202DB0E-88F4-4F1F-80B7-E909BD15A00F}" srcOrd="0" destOrd="0" presId="urn:microsoft.com/office/officeart/2005/8/layout/hList1"/>
    <dgm:cxn modelId="{C97F356E-B03F-4133-BD26-11A21A54001C}" type="presParOf" srcId="{C443E999-BF25-4B05-AAF7-3EB9D21E891F}" destId="{6CC49A4B-D518-482B-86C5-974B2F7FDDB6}" srcOrd="1" destOrd="0" presId="urn:microsoft.com/office/officeart/2005/8/layout/hList1"/>
    <dgm:cxn modelId="{96B15ED9-E961-4798-9394-1F5CAE32662C}" type="presParOf" srcId="{0B89A1A2-10AA-4FC9-9C4A-692FD6651374}" destId="{7ABA3BAA-A5D1-4D4C-AD12-3873C7C7329C}" srcOrd="1" destOrd="0" presId="urn:microsoft.com/office/officeart/2005/8/layout/hList1"/>
    <dgm:cxn modelId="{B845D895-5FDC-48CD-BEC8-189BC6C3066C}" type="presParOf" srcId="{0B89A1A2-10AA-4FC9-9C4A-692FD6651374}" destId="{E625C3A5-D457-4781-87FD-C7EFAD28DBEB}" srcOrd="2" destOrd="0" presId="urn:microsoft.com/office/officeart/2005/8/layout/hList1"/>
    <dgm:cxn modelId="{E9320B8D-3F7F-4016-8F26-38D9BDCB9A50}" type="presParOf" srcId="{E625C3A5-D457-4781-87FD-C7EFAD28DBEB}" destId="{7AD39001-F236-4066-BEF2-98DDDF2A1590}" srcOrd="0" destOrd="0" presId="urn:microsoft.com/office/officeart/2005/8/layout/hList1"/>
    <dgm:cxn modelId="{3D668D3B-3DF1-47BD-984A-F27739409E2D}" type="presParOf" srcId="{E625C3A5-D457-4781-87FD-C7EFAD28DBEB}" destId="{DF585609-DA30-486C-85D6-5604093A02F8}" srcOrd="1" destOrd="0" presId="urn:microsoft.com/office/officeart/2005/8/layout/hList1"/>
    <dgm:cxn modelId="{84DE99D6-C584-48B4-B116-0704EE0FB0B2}" type="presParOf" srcId="{0B89A1A2-10AA-4FC9-9C4A-692FD6651374}" destId="{DD251DD0-4D13-48DD-A201-7A93283E5536}" srcOrd="3" destOrd="0" presId="urn:microsoft.com/office/officeart/2005/8/layout/hList1"/>
    <dgm:cxn modelId="{03F048BB-8F15-4837-864B-C7B57E16B035}" type="presParOf" srcId="{0B89A1A2-10AA-4FC9-9C4A-692FD6651374}" destId="{9583D165-9F4E-4EE4-A3FF-392D8F0AF1C7}" srcOrd="4" destOrd="0" presId="urn:microsoft.com/office/officeart/2005/8/layout/hList1"/>
    <dgm:cxn modelId="{05ED1F62-40EC-43DD-AF2C-6C3DE71F4E7E}" type="presParOf" srcId="{9583D165-9F4E-4EE4-A3FF-392D8F0AF1C7}" destId="{2594B471-9B68-4154-B8C9-AFC2EC8BF4B5}" srcOrd="0" destOrd="0" presId="urn:microsoft.com/office/officeart/2005/8/layout/hList1"/>
    <dgm:cxn modelId="{87B480DA-055B-4E5D-9A3C-CDF39296910A}" type="presParOf" srcId="{9583D165-9F4E-4EE4-A3FF-392D8F0AF1C7}" destId="{6171E909-E0F8-4DCA-8E3B-22B4FB33043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024B74-0F0D-4542-94C4-4FC0415B5A8F}" type="doc">
      <dgm:prSet loTypeId="urn:microsoft.com/office/officeart/2005/8/layout/h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CFD8E40-BE05-46FB-AA15-8D6A4FC81477}">
      <dgm:prSet phldrT="[Текст]"/>
      <dgm:spPr>
        <a:xfrm>
          <a:off x="1952" y="1499"/>
          <a:ext cx="1903809" cy="403200"/>
        </a:xfrm>
        <a:prstGeom prst="rect">
          <a:avLst/>
        </a:prstGeom>
        <a:solidFill>
          <a:srgbClr val="A50021"/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r>
            <a:rPr lang="ru-R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2025 год</a:t>
          </a:r>
        </a:p>
      </dgm:t>
    </dgm:pt>
    <dgm:pt modelId="{743BA7A5-AD2E-4D72-966C-7F0B15CBD576}" type="parTrans" cxnId="{38752930-0120-4DFC-BD67-7DC57F63E045}">
      <dgm:prSet/>
      <dgm:spPr/>
      <dgm:t>
        <a:bodyPr/>
        <a:lstStyle/>
        <a:p>
          <a:endParaRPr lang="ru-RU"/>
        </a:p>
      </dgm:t>
    </dgm:pt>
    <dgm:pt modelId="{2BB08FFB-F182-4EE7-99E8-71EBFB2FEE72}" type="sibTrans" cxnId="{38752930-0120-4DFC-BD67-7DC57F63E045}">
      <dgm:prSet/>
      <dgm:spPr/>
      <dgm:t>
        <a:bodyPr/>
        <a:lstStyle/>
        <a:p>
          <a:endParaRPr lang="ru-RU"/>
        </a:p>
      </dgm:t>
    </dgm:pt>
    <dgm:pt modelId="{69FA73D7-EC53-44C0-93EB-EFB08A2A6BD2}">
      <dgm:prSet phldrT="[Текст]"/>
      <dgm:spPr>
        <a:xfrm>
          <a:off x="1952" y="404700"/>
          <a:ext cx="1903809" cy="614879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/>
        <a:lstStyle/>
        <a:p>
          <a:pPr>
            <a:buChar char="•"/>
          </a:pP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Областной – 7,0</a:t>
          </a:r>
        </a:p>
      </dgm:t>
    </dgm:pt>
    <dgm:pt modelId="{E7519EB0-0FEE-4249-9AD7-698F0C7CC94F}" type="parTrans" cxnId="{07B60D09-A4B1-404F-8B1D-106E65014508}">
      <dgm:prSet/>
      <dgm:spPr/>
      <dgm:t>
        <a:bodyPr/>
        <a:lstStyle/>
        <a:p>
          <a:endParaRPr lang="ru-RU"/>
        </a:p>
      </dgm:t>
    </dgm:pt>
    <dgm:pt modelId="{7DDBF3EB-F93F-43DA-A146-08F47C866E88}" type="sibTrans" cxnId="{07B60D09-A4B1-404F-8B1D-106E65014508}">
      <dgm:prSet/>
      <dgm:spPr/>
      <dgm:t>
        <a:bodyPr/>
        <a:lstStyle/>
        <a:p>
          <a:endParaRPr lang="ru-RU"/>
        </a:p>
      </dgm:t>
    </dgm:pt>
    <dgm:pt modelId="{BA70DA5B-4C3B-4F40-B21C-B22DFA83A816}">
      <dgm:prSet phldrT="[Текст]"/>
      <dgm:spPr>
        <a:xfrm>
          <a:off x="2172295" y="1499"/>
          <a:ext cx="1903809" cy="403200"/>
        </a:xfrm>
        <a:prstGeom prst="rect">
          <a:avLst/>
        </a:prstGeom>
        <a:solidFill>
          <a:schemeClr val="tx1">
            <a:lumMod val="65000"/>
            <a:lumOff val="35000"/>
          </a:scheme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r>
            <a:rPr lang="ru-R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2026 год</a:t>
          </a:r>
        </a:p>
      </dgm:t>
    </dgm:pt>
    <dgm:pt modelId="{50601541-E162-42C0-8FD8-2BE9F45B871F}" type="parTrans" cxnId="{0DC86B4E-1328-4EC7-A6CB-03D1D3B45EFD}">
      <dgm:prSet/>
      <dgm:spPr/>
      <dgm:t>
        <a:bodyPr/>
        <a:lstStyle/>
        <a:p>
          <a:endParaRPr lang="ru-RU"/>
        </a:p>
      </dgm:t>
    </dgm:pt>
    <dgm:pt modelId="{7B119804-B166-487F-96B9-79D9EE89634F}" type="sibTrans" cxnId="{0DC86B4E-1328-4EC7-A6CB-03D1D3B45EFD}">
      <dgm:prSet/>
      <dgm:spPr/>
      <dgm:t>
        <a:bodyPr/>
        <a:lstStyle/>
        <a:p>
          <a:endParaRPr lang="ru-RU"/>
        </a:p>
      </dgm:t>
    </dgm:pt>
    <dgm:pt modelId="{720F8D15-8038-444F-B569-829369D8DFFA}">
      <dgm:prSet phldrT="[Текст]"/>
      <dgm:spPr>
        <a:xfrm>
          <a:off x="2172295" y="404700"/>
          <a:ext cx="1903809" cy="614879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/>
        <a:lstStyle/>
        <a:p>
          <a:pPr>
            <a:buChar char="•"/>
          </a:pP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Областной – 6,5</a:t>
          </a:r>
        </a:p>
      </dgm:t>
    </dgm:pt>
    <dgm:pt modelId="{6D3F2528-F5BD-4454-8999-EAF8DF17BA11}" type="parTrans" cxnId="{03F5A858-26CD-4B61-8739-F2F8E39C2F87}">
      <dgm:prSet/>
      <dgm:spPr/>
      <dgm:t>
        <a:bodyPr/>
        <a:lstStyle/>
        <a:p>
          <a:endParaRPr lang="ru-RU"/>
        </a:p>
      </dgm:t>
    </dgm:pt>
    <dgm:pt modelId="{3DADB62B-D6A5-493D-9DE4-E8F536481351}" type="sibTrans" cxnId="{03F5A858-26CD-4B61-8739-F2F8E39C2F87}">
      <dgm:prSet/>
      <dgm:spPr/>
      <dgm:t>
        <a:bodyPr/>
        <a:lstStyle/>
        <a:p>
          <a:endParaRPr lang="ru-RU"/>
        </a:p>
      </dgm:t>
    </dgm:pt>
    <dgm:pt modelId="{E923BA83-706F-4BF1-9032-098C07321FB5}">
      <dgm:prSet phldrT="[Текст]"/>
      <dgm:spPr>
        <a:xfrm>
          <a:off x="4342638" y="1499"/>
          <a:ext cx="1903809" cy="403200"/>
        </a:xfrm>
        <a:prstGeom prst="rect">
          <a:avLst/>
        </a:prstGeom>
        <a:solidFill>
          <a:srgbClr val="A50021"/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r>
            <a:rPr lang="ru-R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2027 год</a:t>
          </a:r>
        </a:p>
      </dgm:t>
    </dgm:pt>
    <dgm:pt modelId="{E8B1BFCD-D99B-4EAE-BD3F-D57A54422586}" type="parTrans" cxnId="{AF0C6B33-0DD7-481D-A26C-E164DB29E55D}">
      <dgm:prSet/>
      <dgm:spPr/>
      <dgm:t>
        <a:bodyPr/>
        <a:lstStyle/>
        <a:p>
          <a:endParaRPr lang="ru-RU"/>
        </a:p>
      </dgm:t>
    </dgm:pt>
    <dgm:pt modelId="{9EFAB237-998C-405A-AD8A-B6620ED60AED}" type="sibTrans" cxnId="{AF0C6B33-0DD7-481D-A26C-E164DB29E55D}">
      <dgm:prSet/>
      <dgm:spPr/>
      <dgm:t>
        <a:bodyPr/>
        <a:lstStyle/>
        <a:p>
          <a:endParaRPr lang="ru-RU"/>
        </a:p>
      </dgm:t>
    </dgm:pt>
    <dgm:pt modelId="{357EB36C-EB3E-4D8D-9C81-F21BB9925FA3}">
      <dgm:prSet phldrT="[Текст]"/>
      <dgm:spPr>
        <a:xfrm>
          <a:off x="4344590" y="406200"/>
          <a:ext cx="1903809" cy="614879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/>
        <a:lstStyle/>
        <a:p>
          <a:pPr>
            <a:buChar char="•"/>
          </a:pP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Областной – 6,2</a:t>
          </a:r>
        </a:p>
      </dgm:t>
    </dgm:pt>
    <dgm:pt modelId="{45BABF55-AC33-433C-9512-19A99D39F774}" type="parTrans" cxnId="{D58432DC-50B5-4AAD-857C-9622A3804F23}">
      <dgm:prSet/>
      <dgm:spPr/>
      <dgm:t>
        <a:bodyPr/>
        <a:lstStyle/>
        <a:p>
          <a:endParaRPr lang="ru-RU"/>
        </a:p>
      </dgm:t>
    </dgm:pt>
    <dgm:pt modelId="{9C0BB6D8-BDCE-4201-B0E4-C07B0E20AFBD}" type="sibTrans" cxnId="{D58432DC-50B5-4AAD-857C-9622A3804F23}">
      <dgm:prSet/>
      <dgm:spPr/>
      <dgm:t>
        <a:bodyPr/>
        <a:lstStyle/>
        <a:p>
          <a:endParaRPr lang="ru-RU"/>
        </a:p>
      </dgm:t>
    </dgm:pt>
    <dgm:pt modelId="{45F6EEAA-8549-492E-97D2-D5C1E2CACE44}">
      <dgm:prSet phldrT="[Текст]"/>
      <dgm:spPr>
        <a:xfrm>
          <a:off x="1952" y="404700"/>
          <a:ext cx="1903809" cy="614879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/>
        <a:lstStyle/>
        <a:p>
          <a:pPr>
            <a:buChar char="•"/>
          </a:pP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Местный  - 1,2</a:t>
          </a:r>
        </a:p>
      </dgm:t>
    </dgm:pt>
    <dgm:pt modelId="{3EA1462E-866F-45EB-82E2-09E0960492A2}" type="parTrans" cxnId="{76C5F52C-6561-4E86-9791-FF4565FD865F}">
      <dgm:prSet/>
      <dgm:spPr/>
      <dgm:t>
        <a:bodyPr/>
        <a:lstStyle/>
        <a:p>
          <a:endParaRPr lang="ru-RU"/>
        </a:p>
      </dgm:t>
    </dgm:pt>
    <dgm:pt modelId="{65E899C7-E7BA-43F0-9044-8FB8B51E86FD}" type="sibTrans" cxnId="{76C5F52C-6561-4E86-9791-FF4565FD865F}">
      <dgm:prSet/>
      <dgm:spPr/>
      <dgm:t>
        <a:bodyPr/>
        <a:lstStyle/>
        <a:p>
          <a:endParaRPr lang="ru-RU"/>
        </a:p>
      </dgm:t>
    </dgm:pt>
    <dgm:pt modelId="{B68C6405-C12C-484D-957E-9B05512A6C61}">
      <dgm:prSet/>
      <dgm:spPr>
        <a:xfrm>
          <a:off x="2172295" y="404700"/>
          <a:ext cx="1903809" cy="614879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/>
        <a:lstStyle/>
        <a:p>
          <a:pPr>
            <a:buChar char="•"/>
          </a:pP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Местный - 1,1</a:t>
          </a:r>
        </a:p>
      </dgm:t>
    </dgm:pt>
    <dgm:pt modelId="{8B93B7C5-1B7D-4F63-BFA5-FED10E3E0BCA}" type="parTrans" cxnId="{F606F9E3-5A0A-4D76-9488-BE8E845A4C3A}">
      <dgm:prSet/>
      <dgm:spPr/>
      <dgm:t>
        <a:bodyPr/>
        <a:lstStyle/>
        <a:p>
          <a:endParaRPr lang="ru-RU"/>
        </a:p>
      </dgm:t>
    </dgm:pt>
    <dgm:pt modelId="{9B568691-96DD-4FDD-B103-75B5C95F1AD8}" type="sibTrans" cxnId="{F606F9E3-5A0A-4D76-9488-BE8E845A4C3A}">
      <dgm:prSet/>
      <dgm:spPr/>
      <dgm:t>
        <a:bodyPr/>
        <a:lstStyle/>
        <a:p>
          <a:endParaRPr lang="ru-RU"/>
        </a:p>
      </dgm:t>
    </dgm:pt>
    <dgm:pt modelId="{647E5096-7FEE-4292-925E-A26FDFF5D106}">
      <dgm:prSet/>
      <dgm:spPr>
        <a:xfrm>
          <a:off x="4344590" y="406200"/>
          <a:ext cx="1903809" cy="614879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/>
        <a:lstStyle/>
        <a:p>
          <a:pPr>
            <a:buChar char="•"/>
          </a:pP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Местный  - 1,1</a:t>
          </a:r>
        </a:p>
      </dgm:t>
    </dgm:pt>
    <dgm:pt modelId="{C639745D-5A45-4594-9619-AB4615BE2152}" type="sibTrans" cxnId="{7B1B7266-06E9-40B2-A824-16C09B0F27F4}">
      <dgm:prSet/>
      <dgm:spPr/>
      <dgm:t>
        <a:bodyPr/>
        <a:lstStyle/>
        <a:p>
          <a:endParaRPr lang="ru-RU"/>
        </a:p>
      </dgm:t>
    </dgm:pt>
    <dgm:pt modelId="{3CB68FB3-02C0-4BCB-82BD-C97DAB65AD35}" type="parTrans" cxnId="{7B1B7266-06E9-40B2-A824-16C09B0F27F4}">
      <dgm:prSet/>
      <dgm:spPr/>
      <dgm:t>
        <a:bodyPr/>
        <a:lstStyle/>
        <a:p>
          <a:endParaRPr lang="ru-RU"/>
        </a:p>
      </dgm:t>
    </dgm:pt>
    <dgm:pt modelId="{0B89A1A2-10AA-4FC9-9C4A-692FD6651374}" type="pres">
      <dgm:prSet presAssocID="{C7024B74-0F0D-4542-94C4-4FC0415B5A8F}" presName="Name0" presStyleCnt="0">
        <dgm:presLayoutVars>
          <dgm:dir/>
          <dgm:animLvl val="lvl"/>
          <dgm:resizeHandles val="exact"/>
        </dgm:presLayoutVars>
      </dgm:prSet>
      <dgm:spPr/>
    </dgm:pt>
    <dgm:pt modelId="{C443E999-BF25-4B05-AAF7-3EB9D21E891F}" type="pres">
      <dgm:prSet presAssocID="{2CFD8E40-BE05-46FB-AA15-8D6A4FC81477}" presName="composite" presStyleCnt="0"/>
      <dgm:spPr/>
    </dgm:pt>
    <dgm:pt modelId="{2202DB0E-88F4-4F1F-80B7-E909BD15A00F}" type="pres">
      <dgm:prSet presAssocID="{2CFD8E40-BE05-46FB-AA15-8D6A4FC81477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6CC49A4B-D518-482B-86C5-974B2F7FDDB6}" type="pres">
      <dgm:prSet presAssocID="{2CFD8E40-BE05-46FB-AA15-8D6A4FC81477}" presName="desTx" presStyleLbl="alignAccFollowNode1" presStyleIdx="0" presStyleCnt="3">
        <dgm:presLayoutVars>
          <dgm:bulletEnabled val="1"/>
        </dgm:presLayoutVars>
      </dgm:prSet>
      <dgm:spPr/>
    </dgm:pt>
    <dgm:pt modelId="{7ABA3BAA-A5D1-4D4C-AD12-3873C7C7329C}" type="pres">
      <dgm:prSet presAssocID="{2BB08FFB-F182-4EE7-99E8-71EBFB2FEE72}" presName="space" presStyleCnt="0"/>
      <dgm:spPr/>
    </dgm:pt>
    <dgm:pt modelId="{E625C3A5-D457-4781-87FD-C7EFAD28DBEB}" type="pres">
      <dgm:prSet presAssocID="{BA70DA5B-4C3B-4F40-B21C-B22DFA83A816}" presName="composite" presStyleCnt="0"/>
      <dgm:spPr/>
    </dgm:pt>
    <dgm:pt modelId="{7AD39001-F236-4066-BEF2-98DDDF2A1590}" type="pres">
      <dgm:prSet presAssocID="{BA70DA5B-4C3B-4F40-B21C-B22DFA83A81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DF585609-DA30-486C-85D6-5604093A02F8}" type="pres">
      <dgm:prSet presAssocID="{BA70DA5B-4C3B-4F40-B21C-B22DFA83A816}" presName="desTx" presStyleLbl="alignAccFollowNode1" presStyleIdx="1" presStyleCnt="3">
        <dgm:presLayoutVars>
          <dgm:bulletEnabled val="1"/>
        </dgm:presLayoutVars>
      </dgm:prSet>
      <dgm:spPr/>
    </dgm:pt>
    <dgm:pt modelId="{DD251DD0-4D13-48DD-A201-7A93283E5536}" type="pres">
      <dgm:prSet presAssocID="{7B119804-B166-487F-96B9-79D9EE89634F}" presName="space" presStyleCnt="0"/>
      <dgm:spPr/>
    </dgm:pt>
    <dgm:pt modelId="{9583D165-9F4E-4EE4-A3FF-392D8F0AF1C7}" type="pres">
      <dgm:prSet presAssocID="{E923BA83-706F-4BF1-9032-098C07321FB5}" presName="composite" presStyleCnt="0"/>
      <dgm:spPr/>
    </dgm:pt>
    <dgm:pt modelId="{2594B471-9B68-4154-B8C9-AFC2EC8BF4B5}" type="pres">
      <dgm:prSet presAssocID="{E923BA83-706F-4BF1-9032-098C07321FB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6171E909-E0F8-4DCA-8E3B-22B4FB330435}" type="pres">
      <dgm:prSet presAssocID="{E923BA83-706F-4BF1-9032-098C07321FB5}" presName="desTx" presStyleLbl="alignAccFollowNode1" presStyleIdx="2" presStyleCnt="3" custLinFactNeighborX="27617" custLinFactNeighborY="1153">
        <dgm:presLayoutVars>
          <dgm:bulletEnabled val="1"/>
        </dgm:presLayoutVars>
      </dgm:prSet>
      <dgm:spPr/>
    </dgm:pt>
  </dgm:ptLst>
  <dgm:cxnLst>
    <dgm:cxn modelId="{6403BE05-C7B0-4D04-99B3-AF3A9BB1D438}" type="presOf" srcId="{647E5096-7FEE-4292-925E-A26FDFF5D106}" destId="{6171E909-E0F8-4DCA-8E3B-22B4FB330435}" srcOrd="0" destOrd="1" presId="urn:microsoft.com/office/officeart/2005/8/layout/hList1"/>
    <dgm:cxn modelId="{07B60D09-A4B1-404F-8B1D-106E65014508}" srcId="{2CFD8E40-BE05-46FB-AA15-8D6A4FC81477}" destId="{69FA73D7-EC53-44C0-93EB-EFB08A2A6BD2}" srcOrd="0" destOrd="0" parTransId="{E7519EB0-0FEE-4249-9AD7-698F0C7CC94F}" sibTransId="{7DDBF3EB-F93F-43DA-A146-08F47C866E88}"/>
    <dgm:cxn modelId="{A2144D1C-E655-44BC-8EC5-3DDCEBE52383}" type="presOf" srcId="{45F6EEAA-8549-492E-97D2-D5C1E2CACE44}" destId="{6CC49A4B-D518-482B-86C5-974B2F7FDDB6}" srcOrd="0" destOrd="1" presId="urn:microsoft.com/office/officeart/2005/8/layout/hList1"/>
    <dgm:cxn modelId="{76C5F52C-6561-4E86-9791-FF4565FD865F}" srcId="{2CFD8E40-BE05-46FB-AA15-8D6A4FC81477}" destId="{45F6EEAA-8549-492E-97D2-D5C1E2CACE44}" srcOrd="1" destOrd="0" parTransId="{3EA1462E-866F-45EB-82E2-09E0960492A2}" sibTransId="{65E899C7-E7BA-43F0-9044-8FB8B51E86FD}"/>
    <dgm:cxn modelId="{38752930-0120-4DFC-BD67-7DC57F63E045}" srcId="{C7024B74-0F0D-4542-94C4-4FC0415B5A8F}" destId="{2CFD8E40-BE05-46FB-AA15-8D6A4FC81477}" srcOrd="0" destOrd="0" parTransId="{743BA7A5-AD2E-4D72-966C-7F0B15CBD576}" sibTransId="{2BB08FFB-F182-4EE7-99E8-71EBFB2FEE72}"/>
    <dgm:cxn modelId="{AF0C6B33-0DD7-481D-A26C-E164DB29E55D}" srcId="{C7024B74-0F0D-4542-94C4-4FC0415B5A8F}" destId="{E923BA83-706F-4BF1-9032-098C07321FB5}" srcOrd="2" destOrd="0" parTransId="{E8B1BFCD-D99B-4EAE-BD3F-D57A54422586}" sibTransId="{9EFAB237-998C-405A-AD8A-B6620ED60AED}"/>
    <dgm:cxn modelId="{D826C03A-65B0-458E-AA07-20AC2C354402}" type="presOf" srcId="{B68C6405-C12C-484D-957E-9B05512A6C61}" destId="{DF585609-DA30-486C-85D6-5604093A02F8}" srcOrd="0" destOrd="1" presId="urn:microsoft.com/office/officeart/2005/8/layout/hList1"/>
    <dgm:cxn modelId="{7B1B7266-06E9-40B2-A824-16C09B0F27F4}" srcId="{E923BA83-706F-4BF1-9032-098C07321FB5}" destId="{647E5096-7FEE-4292-925E-A26FDFF5D106}" srcOrd="1" destOrd="0" parTransId="{3CB68FB3-02C0-4BCB-82BD-C97DAB65AD35}" sibTransId="{C639745D-5A45-4594-9619-AB4615BE2152}"/>
    <dgm:cxn modelId="{1AD6F34C-8F2E-425A-A054-37CB528B1FE9}" type="presOf" srcId="{720F8D15-8038-444F-B569-829369D8DFFA}" destId="{DF585609-DA30-486C-85D6-5604093A02F8}" srcOrd="0" destOrd="0" presId="urn:microsoft.com/office/officeart/2005/8/layout/hList1"/>
    <dgm:cxn modelId="{0DC86B4E-1328-4EC7-A6CB-03D1D3B45EFD}" srcId="{C7024B74-0F0D-4542-94C4-4FC0415B5A8F}" destId="{BA70DA5B-4C3B-4F40-B21C-B22DFA83A816}" srcOrd="1" destOrd="0" parTransId="{50601541-E162-42C0-8FD8-2BE9F45B871F}" sibTransId="{7B119804-B166-487F-96B9-79D9EE89634F}"/>
    <dgm:cxn modelId="{AF195354-3246-44CD-A10B-A7D3A82A7F16}" type="presOf" srcId="{2CFD8E40-BE05-46FB-AA15-8D6A4FC81477}" destId="{2202DB0E-88F4-4F1F-80B7-E909BD15A00F}" srcOrd="0" destOrd="0" presId="urn:microsoft.com/office/officeart/2005/8/layout/hList1"/>
    <dgm:cxn modelId="{02D60776-5FEB-4A4F-80D4-A9680B15CBCF}" type="presOf" srcId="{E923BA83-706F-4BF1-9032-098C07321FB5}" destId="{2594B471-9B68-4154-B8C9-AFC2EC8BF4B5}" srcOrd="0" destOrd="0" presId="urn:microsoft.com/office/officeart/2005/8/layout/hList1"/>
    <dgm:cxn modelId="{03F5A858-26CD-4B61-8739-F2F8E39C2F87}" srcId="{BA70DA5B-4C3B-4F40-B21C-B22DFA83A816}" destId="{720F8D15-8038-444F-B569-829369D8DFFA}" srcOrd="0" destOrd="0" parTransId="{6D3F2528-F5BD-4454-8999-EAF8DF17BA11}" sibTransId="{3DADB62B-D6A5-493D-9DE4-E8F536481351}"/>
    <dgm:cxn modelId="{00208B7C-FEB1-4D70-8F00-460A70B0D3E2}" type="presOf" srcId="{69FA73D7-EC53-44C0-93EB-EFB08A2A6BD2}" destId="{6CC49A4B-D518-482B-86C5-974B2F7FDDB6}" srcOrd="0" destOrd="0" presId="urn:microsoft.com/office/officeart/2005/8/layout/hList1"/>
    <dgm:cxn modelId="{3FF171B0-E022-4927-A70F-7641161C9410}" type="presOf" srcId="{357EB36C-EB3E-4D8D-9C81-F21BB9925FA3}" destId="{6171E909-E0F8-4DCA-8E3B-22B4FB330435}" srcOrd="0" destOrd="0" presId="urn:microsoft.com/office/officeart/2005/8/layout/hList1"/>
    <dgm:cxn modelId="{FC0879B8-80CD-4712-9930-76F63881478C}" type="presOf" srcId="{BA70DA5B-4C3B-4F40-B21C-B22DFA83A816}" destId="{7AD39001-F236-4066-BEF2-98DDDF2A1590}" srcOrd="0" destOrd="0" presId="urn:microsoft.com/office/officeart/2005/8/layout/hList1"/>
    <dgm:cxn modelId="{E8D97ABA-0AA0-484C-BB98-F947D21A5013}" type="presOf" srcId="{C7024B74-0F0D-4542-94C4-4FC0415B5A8F}" destId="{0B89A1A2-10AA-4FC9-9C4A-692FD6651374}" srcOrd="0" destOrd="0" presId="urn:microsoft.com/office/officeart/2005/8/layout/hList1"/>
    <dgm:cxn modelId="{D58432DC-50B5-4AAD-857C-9622A3804F23}" srcId="{E923BA83-706F-4BF1-9032-098C07321FB5}" destId="{357EB36C-EB3E-4D8D-9C81-F21BB9925FA3}" srcOrd="0" destOrd="0" parTransId="{45BABF55-AC33-433C-9512-19A99D39F774}" sibTransId="{9C0BB6D8-BDCE-4201-B0E4-C07B0E20AFBD}"/>
    <dgm:cxn modelId="{F606F9E3-5A0A-4D76-9488-BE8E845A4C3A}" srcId="{BA70DA5B-4C3B-4F40-B21C-B22DFA83A816}" destId="{B68C6405-C12C-484D-957E-9B05512A6C61}" srcOrd="1" destOrd="0" parTransId="{8B93B7C5-1B7D-4F63-BFA5-FED10E3E0BCA}" sibTransId="{9B568691-96DD-4FDD-B103-75B5C95F1AD8}"/>
    <dgm:cxn modelId="{2E142F01-D2F2-4882-AED8-FBCFD32F1015}" type="presParOf" srcId="{0B89A1A2-10AA-4FC9-9C4A-692FD6651374}" destId="{C443E999-BF25-4B05-AAF7-3EB9D21E891F}" srcOrd="0" destOrd="0" presId="urn:microsoft.com/office/officeart/2005/8/layout/hList1"/>
    <dgm:cxn modelId="{62261CF3-2E36-4679-AE32-B7E0E8D1980B}" type="presParOf" srcId="{C443E999-BF25-4B05-AAF7-3EB9D21E891F}" destId="{2202DB0E-88F4-4F1F-80B7-E909BD15A00F}" srcOrd="0" destOrd="0" presId="urn:microsoft.com/office/officeart/2005/8/layout/hList1"/>
    <dgm:cxn modelId="{C97F356E-B03F-4133-BD26-11A21A54001C}" type="presParOf" srcId="{C443E999-BF25-4B05-AAF7-3EB9D21E891F}" destId="{6CC49A4B-D518-482B-86C5-974B2F7FDDB6}" srcOrd="1" destOrd="0" presId="urn:microsoft.com/office/officeart/2005/8/layout/hList1"/>
    <dgm:cxn modelId="{96B15ED9-E961-4798-9394-1F5CAE32662C}" type="presParOf" srcId="{0B89A1A2-10AA-4FC9-9C4A-692FD6651374}" destId="{7ABA3BAA-A5D1-4D4C-AD12-3873C7C7329C}" srcOrd="1" destOrd="0" presId="urn:microsoft.com/office/officeart/2005/8/layout/hList1"/>
    <dgm:cxn modelId="{B845D895-5FDC-48CD-BEC8-189BC6C3066C}" type="presParOf" srcId="{0B89A1A2-10AA-4FC9-9C4A-692FD6651374}" destId="{E625C3A5-D457-4781-87FD-C7EFAD28DBEB}" srcOrd="2" destOrd="0" presId="urn:microsoft.com/office/officeart/2005/8/layout/hList1"/>
    <dgm:cxn modelId="{E9320B8D-3F7F-4016-8F26-38D9BDCB9A50}" type="presParOf" srcId="{E625C3A5-D457-4781-87FD-C7EFAD28DBEB}" destId="{7AD39001-F236-4066-BEF2-98DDDF2A1590}" srcOrd="0" destOrd="0" presId="urn:microsoft.com/office/officeart/2005/8/layout/hList1"/>
    <dgm:cxn modelId="{3D668D3B-3DF1-47BD-984A-F27739409E2D}" type="presParOf" srcId="{E625C3A5-D457-4781-87FD-C7EFAD28DBEB}" destId="{DF585609-DA30-486C-85D6-5604093A02F8}" srcOrd="1" destOrd="0" presId="urn:microsoft.com/office/officeart/2005/8/layout/hList1"/>
    <dgm:cxn modelId="{84DE99D6-C584-48B4-B116-0704EE0FB0B2}" type="presParOf" srcId="{0B89A1A2-10AA-4FC9-9C4A-692FD6651374}" destId="{DD251DD0-4D13-48DD-A201-7A93283E5536}" srcOrd="3" destOrd="0" presId="urn:microsoft.com/office/officeart/2005/8/layout/hList1"/>
    <dgm:cxn modelId="{03F048BB-8F15-4837-864B-C7B57E16B035}" type="presParOf" srcId="{0B89A1A2-10AA-4FC9-9C4A-692FD6651374}" destId="{9583D165-9F4E-4EE4-A3FF-392D8F0AF1C7}" srcOrd="4" destOrd="0" presId="urn:microsoft.com/office/officeart/2005/8/layout/hList1"/>
    <dgm:cxn modelId="{05ED1F62-40EC-43DD-AF2C-6C3DE71F4E7E}" type="presParOf" srcId="{9583D165-9F4E-4EE4-A3FF-392D8F0AF1C7}" destId="{2594B471-9B68-4154-B8C9-AFC2EC8BF4B5}" srcOrd="0" destOrd="0" presId="urn:microsoft.com/office/officeart/2005/8/layout/hList1"/>
    <dgm:cxn modelId="{87B480DA-055B-4E5D-9A3C-CDF39296910A}" type="presParOf" srcId="{9583D165-9F4E-4EE4-A3FF-392D8F0AF1C7}" destId="{6171E909-E0F8-4DCA-8E3B-22B4FB33043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53879D-D0AF-4A1D-BFAD-BC5857900D13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9626FBD0-B269-4AC6-8436-48CE43F6C52A}" type="pres">
      <dgm:prSet presAssocID="{7553879D-D0AF-4A1D-BFAD-BC5857900D13}" presName="compositeShape" presStyleCnt="0">
        <dgm:presLayoutVars>
          <dgm:dir/>
          <dgm:resizeHandles/>
        </dgm:presLayoutVars>
      </dgm:prSet>
      <dgm:spPr/>
    </dgm:pt>
  </dgm:ptLst>
  <dgm:cxnLst>
    <dgm:cxn modelId="{83446A3C-2B91-45D6-B62F-B2437CFA5FBB}" type="presOf" srcId="{7553879D-D0AF-4A1D-BFAD-BC5857900D13}" destId="{9626FBD0-B269-4AC6-8436-48CE43F6C52A}" srcOrd="0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7FA7AA4-BCB1-43EB-9451-B92C9ADB3240}" type="doc">
      <dgm:prSet loTypeId="urn:microsoft.com/office/officeart/2005/8/layout/list1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89D10812-A673-4A2E-9404-B24606B5432E}">
      <dgm:prSet phldrT="[Текст]" custT="1"/>
      <dgm:spPr/>
      <dgm:t>
        <a:bodyPr/>
        <a:lstStyle/>
        <a:p>
          <a:r>
            <a:rPr lang="ru-RU" sz="1800">
              <a:latin typeface="Arial" panose="020B0604020202020204" pitchFamily="34" charset="0"/>
              <a:cs typeface="Arial" panose="020B0604020202020204" pitchFamily="34" charset="0"/>
            </a:rPr>
            <a:t>2025 год – 17,4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4B1D7D-1D41-4ED4-B858-FDA3492F48A2}" type="parTrans" cxnId="{A6F59600-60D1-4D83-B131-3F755647D592}">
      <dgm:prSet/>
      <dgm:spPr/>
      <dgm:t>
        <a:bodyPr/>
        <a:lstStyle/>
        <a:p>
          <a:endParaRPr lang="ru-RU">
            <a:solidFill>
              <a:schemeClr val="accent6">
                <a:lumMod val="20000"/>
                <a:lumOff val="80000"/>
              </a:schemeClr>
            </a:solidFill>
          </a:endParaRPr>
        </a:p>
      </dgm:t>
    </dgm:pt>
    <dgm:pt modelId="{B0A9CC15-0008-49B2-B9E3-63BF66575052}" type="sibTrans" cxnId="{A6F59600-60D1-4D83-B131-3F755647D592}">
      <dgm:prSet/>
      <dgm:spPr/>
      <dgm:t>
        <a:bodyPr/>
        <a:lstStyle/>
        <a:p>
          <a:endParaRPr lang="ru-RU">
            <a:solidFill>
              <a:schemeClr val="accent6">
                <a:lumMod val="20000"/>
                <a:lumOff val="80000"/>
              </a:schemeClr>
            </a:solidFill>
          </a:endParaRPr>
        </a:p>
      </dgm:t>
    </dgm:pt>
    <dgm:pt modelId="{864B8753-5ACD-4BC6-97EE-E7C38F74E934}">
      <dgm:prSet phldrT="[Текст]" custT="1"/>
      <dgm:spPr/>
      <dgm:t>
        <a:bodyPr/>
        <a:lstStyle/>
        <a:p>
          <a:r>
            <a:rPr lang="ru-RU" sz="1800">
              <a:latin typeface="Arial" panose="020B0604020202020204" pitchFamily="34" charset="0"/>
              <a:cs typeface="Arial" panose="020B0604020202020204" pitchFamily="34" charset="0"/>
            </a:rPr>
            <a:t>2026 год – 18,7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26BE6F-CE81-4864-B2CA-5C4F6053758D}" type="parTrans" cxnId="{C053EF86-048E-4067-BCD3-0EA8A66424F5}">
      <dgm:prSet/>
      <dgm:spPr/>
      <dgm:t>
        <a:bodyPr/>
        <a:lstStyle/>
        <a:p>
          <a:endParaRPr lang="ru-RU">
            <a:solidFill>
              <a:schemeClr val="accent6">
                <a:lumMod val="20000"/>
                <a:lumOff val="80000"/>
              </a:schemeClr>
            </a:solidFill>
          </a:endParaRPr>
        </a:p>
      </dgm:t>
    </dgm:pt>
    <dgm:pt modelId="{A4479E23-0236-4E3C-A310-CBD5353F9492}" type="sibTrans" cxnId="{C053EF86-048E-4067-BCD3-0EA8A66424F5}">
      <dgm:prSet/>
      <dgm:spPr/>
      <dgm:t>
        <a:bodyPr/>
        <a:lstStyle/>
        <a:p>
          <a:endParaRPr lang="ru-RU">
            <a:solidFill>
              <a:schemeClr val="accent6">
                <a:lumMod val="20000"/>
                <a:lumOff val="80000"/>
              </a:schemeClr>
            </a:solidFill>
          </a:endParaRPr>
        </a:p>
      </dgm:t>
    </dgm:pt>
    <dgm:pt modelId="{3750E014-E4E9-4B2D-8811-23B6DE6DFB00}">
      <dgm:prSet custT="1"/>
      <dgm:spPr/>
      <dgm:t>
        <a:bodyPr/>
        <a:lstStyle/>
        <a:p>
          <a:r>
            <a:rPr lang="ru-RU" sz="16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2027 </a:t>
          </a:r>
          <a:r>
            <a:rPr lang="ru-RU" sz="18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год</a:t>
          </a:r>
          <a:r>
            <a:rPr lang="ru-RU" sz="16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– 19,4</a:t>
          </a:r>
          <a:endParaRPr lang="ru-RU" sz="16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2E8D3E04-F154-4CED-8D32-5B8FE5C68276}" type="parTrans" cxnId="{A2774968-8C1A-4CB1-92A2-928731B0AE13}">
      <dgm:prSet/>
      <dgm:spPr/>
      <dgm:t>
        <a:bodyPr/>
        <a:lstStyle/>
        <a:p>
          <a:endParaRPr lang="ru-RU">
            <a:solidFill>
              <a:schemeClr val="accent6">
                <a:lumMod val="20000"/>
                <a:lumOff val="80000"/>
              </a:schemeClr>
            </a:solidFill>
          </a:endParaRPr>
        </a:p>
      </dgm:t>
    </dgm:pt>
    <dgm:pt modelId="{BD0CAD06-CF4D-4A24-A7B5-143F7E385D7B}" type="sibTrans" cxnId="{A2774968-8C1A-4CB1-92A2-928731B0AE13}">
      <dgm:prSet/>
      <dgm:spPr/>
      <dgm:t>
        <a:bodyPr/>
        <a:lstStyle/>
        <a:p>
          <a:endParaRPr lang="ru-RU">
            <a:solidFill>
              <a:schemeClr val="accent6">
                <a:lumMod val="20000"/>
                <a:lumOff val="80000"/>
              </a:schemeClr>
            </a:solidFill>
          </a:endParaRPr>
        </a:p>
      </dgm:t>
    </dgm:pt>
    <dgm:pt modelId="{8D7EC40E-3FA6-4B8A-B652-B8E947AAF930}" type="pres">
      <dgm:prSet presAssocID="{D7FA7AA4-BCB1-43EB-9451-B92C9ADB3240}" presName="linear" presStyleCnt="0">
        <dgm:presLayoutVars>
          <dgm:dir/>
          <dgm:animLvl val="lvl"/>
          <dgm:resizeHandles val="exact"/>
        </dgm:presLayoutVars>
      </dgm:prSet>
      <dgm:spPr/>
    </dgm:pt>
    <dgm:pt modelId="{876580CB-5A8E-4E61-8826-CC0BB43A00E3}" type="pres">
      <dgm:prSet presAssocID="{89D10812-A673-4A2E-9404-B24606B5432E}" presName="parentLin" presStyleCnt="0"/>
      <dgm:spPr/>
    </dgm:pt>
    <dgm:pt modelId="{D2C15510-C2C5-412C-B65A-83BBD74CA4B8}" type="pres">
      <dgm:prSet presAssocID="{89D10812-A673-4A2E-9404-B24606B5432E}" presName="parentLeftMargin" presStyleLbl="node1" presStyleIdx="0" presStyleCnt="3"/>
      <dgm:spPr/>
    </dgm:pt>
    <dgm:pt modelId="{B3AC5A59-14B6-4F2E-9D42-E9F577740F72}" type="pres">
      <dgm:prSet presAssocID="{89D10812-A673-4A2E-9404-B24606B5432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BD73580-C933-45A8-868E-D12A4BFE8F20}" type="pres">
      <dgm:prSet presAssocID="{89D10812-A673-4A2E-9404-B24606B5432E}" presName="negativeSpace" presStyleCnt="0"/>
      <dgm:spPr/>
    </dgm:pt>
    <dgm:pt modelId="{532BA3ED-B9A0-4D9A-A97D-8871ED6B85E3}" type="pres">
      <dgm:prSet presAssocID="{89D10812-A673-4A2E-9404-B24606B5432E}" presName="childText" presStyleLbl="conFgAcc1" presStyleIdx="0" presStyleCnt="3" custLinFactNeighborX="-2173" custLinFactNeighborY="8297">
        <dgm:presLayoutVars>
          <dgm:bulletEnabled val="1"/>
        </dgm:presLayoutVars>
      </dgm:prSet>
      <dgm:spPr/>
    </dgm:pt>
    <dgm:pt modelId="{F58C4C0A-1BF3-465A-B3A1-6D21D9DDDEA0}" type="pres">
      <dgm:prSet presAssocID="{B0A9CC15-0008-49B2-B9E3-63BF66575052}" presName="spaceBetweenRectangles" presStyleCnt="0"/>
      <dgm:spPr/>
    </dgm:pt>
    <dgm:pt modelId="{2D7BB426-087F-44E9-855D-72D07F6D6B96}" type="pres">
      <dgm:prSet presAssocID="{864B8753-5ACD-4BC6-97EE-E7C38F74E934}" presName="parentLin" presStyleCnt="0"/>
      <dgm:spPr/>
    </dgm:pt>
    <dgm:pt modelId="{9F2EE2B6-D749-4EAD-8F83-C146B1C04C9D}" type="pres">
      <dgm:prSet presAssocID="{864B8753-5ACD-4BC6-97EE-E7C38F74E934}" presName="parentLeftMargin" presStyleLbl="node1" presStyleIdx="0" presStyleCnt="3"/>
      <dgm:spPr/>
    </dgm:pt>
    <dgm:pt modelId="{5D1DF000-7E28-4371-AE89-445AE4AADD8F}" type="pres">
      <dgm:prSet presAssocID="{864B8753-5ACD-4BC6-97EE-E7C38F74E93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3ED134C-38DB-4F1F-A1E1-06DE1550D2CC}" type="pres">
      <dgm:prSet presAssocID="{864B8753-5ACD-4BC6-97EE-E7C38F74E934}" presName="negativeSpace" presStyleCnt="0"/>
      <dgm:spPr/>
    </dgm:pt>
    <dgm:pt modelId="{BC0A6ED0-44F5-40C0-8894-AACD54BA454A}" type="pres">
      <dgm:prSet presAssocID="{864B8753-5ACD-4BC6-97EE-E7C38F74E934}" presName="childText" presStyleLbl="conFgAcc1" presStyleIdx="1" presStyleCnt="3">
        <dgm:presLayoutVars>
          <dgm:bulletEnabled val="1"/>
        </dgm:presLayoutVars>
      </dgm:prSet>
      <dgm:spPr/>
    </dgm:pt>
    <dgm:pt modelId="{8AC105A7-11B6-403E-BCC5-1665DBD02F06}" type="pres">
      <dgm:prSet presAssocID="{A4479E23-0236-4E3C-A310-CBD5353F9492}" presName="spaceBetweenRectangles" presStyleCnt="0"/>
      <dgm:spPr/>
    </dgm:pt>
    <dgm:pt modelId="{BACAF417-2A92-4777-9C95-7E7999C7C4AE}" type="pres">
      <dgm:prSet presAssocID="{3750E014-E4E9-4B2D-8811-23B6DE6DFB00}" presName="parentLin" presStyleCnt="0"/>
      <dgm:spPr/>
    </dgm:pt>
    <dgm:pt modelId="{D242EC09-F8B0-4296-996E-AE7FE4951C17}" type="pres">
      <dgm:prSet presAssocID="{3750E014-E4E9-4B2D-8811-23B6DE6DFB00}" presName="parentLeftMargin" presStyleLbl="node1" presStyleIdx="1" presStyleCnt="3"/>
      <dgm:spPr/>
    </dgm:pt>
    <dgm:pt modelId="{E3B551AF-B803-451B-BA6B-DA3F91C09C04}" type="pres">
      <dgm:prSet presAssocID="{3750E014-E4E9-4B2D-8811-23B6DE6DFB00}" presName="parentText" presStyleLbl="node1" presStyleIdx="2" presStyleCnt="3" custLinFactNeighborX="20864" custLinFactNeighborY="1208">
        <dgm:presLayoutVars>
          <dgm:chMax val="0"/>
          <dgm:bulletEnabled val="1"/>
        </dgm:presLayoutVars>
      </dgm:prSet>
      <dgm:spPr/>
    </dgm:pt>
    <dgm:pt modelId="{53A63275-AE33-4975-89FB-CADB43C6B36E}" type="pres">
      <dgm:prSet presAssocID="{3750E014-E4E9-4B2D-8811-23B6DE6DFB00}" presName="negativeSpace" presStyleCnt="0"/>
      <dgm:spPr/>
    </dgm:pt>
    <dgm:pt modelId="{F0D1F80C-A5FD-4AD3-9ABF-D7A8BD99ACA2}" type="pres">
      <dgm:prSet presAssocID="{3750E014-E4E9-4B2D-8811-23B6DE6DFB0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6F59600-60D1-4D83-B131-3F755647D592}" srcId="{D7FA7AA4-BCB1-43EB-9451-B92C9ADB3240}" destId="{89D10812-A673-4A2E-9404-B24606B5432E}" srcOrd="0" destOrd="0" parTransId="{C74B1D7D-1D41-4ED4-B858-FDA3492F48A2}" sibTransId="{B0A9CC15-0008-49B2-B9E3-63BF66575052}"/>
    <dgm:cxn modelId="{E7772B1D-8E31-42B0-B54C-32811185C231}" type="presOf" srcId="{3750E014-E4E9-4B2D-8811-23B6DE6DFB00}" destId="{D242EC09-F8B0-4296-996E-AE7FE4951C17}" srcOrd="0" destOrd="0" presId="urn:microsoft.com/office/officeart/2005/8/layout/list1"/>
    <dgm:cxn modelId="{DF952E1D-AD74-497B-A9B1-814FFA17B365}" type="presOf" srcId="{D7FA7AA4-BCB1-43EB-9451-B92C9ADB3240}" destId="{8D7EC40E-3FA6-4B8A-B652-B8E947AAF930}" srcOrd="0" destOrd="0" presId="urn:microsoft.com/office/officeart/2005/8/layout/list1"/>
    <dgm:cxn modelId="{A2774968-8C1A-4CB1-92A2-928731B0AE13}" srcId="{D7FA7AA4-BCB1-43EB-9451-B92C9ADB3240}" destId="{3750E014-E4E9-4B2D-8811-23B6DE6DFB00}" srcOrd="2" destOrd="0" parTransId="{2E8D3E04-F154-4CED-8D32-5B8FE5C68276}" sibTransId="{BD0CAD06-CF4D-4A24-A7B5-143F7E385D7B}"/>
    <dgm:cxn modelId="{8A1F717A-C3DB-471F-891A-0DF243507720}" type="presOf" srcId="{864B8753-5ACD-4BC6-97EE-E7C38F74E934}" destId="{5D1DF000-7E28-4371-AE89-445AE4AADD8F}" srcOrd="1" destOrd="0" presId="urn:microsoft.com/office/officeart/2005/8/layout/list1"/>
    <dgm:cxn modelId="{0C39BF86-1396-44E0-807A-FC765FADB3BB}" type="presOf" srcId="{864B8753-5ACD-4BC6-97EE-E7C38F74E934}" destId="{9F2EE2B6-D749-4EAD-8F83-C146B1C04C9D}" srcOrd="0" destOrd="0" presId="urn:microsoft.com/office/officeart/2005/8/layout/list1"/>
    <dgm:cxn modelId="{C053EF86-048E-4067-BCD3-0EA8A66424F5}" srcId="{D7FA7AA4-BCB1-43EB-9451-B92C9ADB3240}" destId="{864B8753-5ACD-4BC6-97EE-E7C38F74E934}" srcOrd="1" destOrd="0" parTransId="{6726BE6F-CE81-4864-B2CA-5C4F6053758D}" sibTransId="{A4479E23-0236-4E3C-A310-CBD5353F9492}"/>
    <dgm:cxn modelId="{5BE39BBB-B9F5-4B1E-A554-20AD88222B8D}" type="presOf" srcId="{89D10812-A673-4A2E-9404-B24606B5432E}" destId="{B3AC5A59-14B6-4F2E-9D42-E9F577740F72}" srcOrd="1" destOrd="0" presId="urn:microsoft.com/office/officeart/2005/8/layout/list1"/>
    <dgm:cxn modelId="{0964ACBF-7ABD-478C-9C4C-FCB6BA17773F}" type="presOf" srcId="{3750E014-E4E9-4B2D-8811-23B6DE6DFB00}" destId="{E3B551AF-B803-451B-BA6B-DA3F91C09C04}" srcOrd="1" destOrd="0" presId="urn:microsoft.com/office/officeart/2005/8/layout/list1"/>
    <dgm:cxn modelId="{F7F02ED5-A7EA-49D0-91A2-EC4B6AA29FD5}" type="presOf" srcId="{89D10812-A673-4A2E-9404-B24606B5432E}" destId="{D2C15510-C2C5-412C-B65A-83BBD74CA4B8}" srcOrd="0" destOrd="0" presId="urn:microsoft.com/office/officeart/2005/8/layout/list1"/>
    <dgm:cxn modelId="{3BE6A765-AFE6-4FEF-B9F8-4CF918000B84}" type="presParOf" srcId="{8D7EC40E-3FA6-4B8A-B652-B8E947AAF930}" destId="{876580CB-5A8E-4E61-8826-CC0BB43A00E3}" srcOrd="0" destOrd="0" presId="urn:microsoft.com/office/officeart/2005/8/layout/list1"/>
    <dgm:cxn modelId="{594C1E08-7B11-44A3-8990-5947CFA5C0D7}" type="presParOf" srcId="{876580CB-5A8E-4E61-8826-CC0BB43A00E3}" destId="{D2C15510-C2C5-412C-B65A-83BBD74CA4B8}" srcOrd="0" destOrd="0" presId="urn:microsoft.com/office/officeart/2005/8/layout/list1"/>
    <dgm:cxn modelId="{C37BE124-8661-4BAA-8FC4-6E1264CCFED9}" type="presParOf" srcId="{876580CB-5A8E-4E61-8826-CC0BB43A00E3}" destId="{B3AC5A59-14B6-4F2E-9D42-E9F577740F72}" srcOrd="1" destOrd="0" presId="urn:microsoft.com/office/officeart/2005/8/layout/list1"/>
    <dgm:cxn modelId="{E74A964B-420F-4F7E-BF37-B5AE84CC4E3C}" type="presParOf" srcId="{8D7EC40E-3FA6-4B8A-B652-B8E947AAF930}" destId="{0BD73580-C933-45A8-868E-D12A4BFE8F20}" srcOrd="1" destOrd="0" presId="urn:microsoft.com/office/officeart/2005/8/layout/list1"/>
    <dgm:cxn modelId="{7C965766-26CE-41E5-AFAA-5D10FC556553}" type="presParOf" srcId="{8D7EC40E-3FA6-4B8A-B652-B8E947AAF930}" destId="{532BA3ED-B9A0-4D9A-A97D-8871ED6B85E3}" srcOrd="2" destOrd="0" presId="urn:microsoft.com/office/officeart/2005/8/layout/list1"/>
    <dgm:cxn modelId="{D819B976-E87E-4372-AC61-A80E6C94D294}" type="presParOf" srcId="{8D7EC40E-3FA6-4B8A-B652-B8E947AAF930}" destId="{F58C4C0A-1BF3-465A-B3A1-6D21D9DDDEA0}" srcOrd="3" destOrd="0" presId="urn:microsoft.com/office/officeart/2005/8/layout/list1"/>
    <dgm:cxn modelId="{1668D3F2-F37D-4543-89DF-5C435E7D45C0}" type="presParOf" srcId="{8D7EC40E-3FA6-4B8A-B652-B8E947AAF930}" destId="{2D7BB426-087F-44E9-855D-72D07F6D6B96}" srcOrd="4" destOrd="0" presId="urn:microsoft.com/office/officeart/2005/8/layout/list1"/>
    <dgm:cxn modelId="{A1F732FE-3314-4EF1-ACDA-1A39A6013A9D}" type="presParOf" srcId="{2D7BB426-087F-44E9-855D-72D07F6D6B96}" destId="{9F2EE2B6-D749-4EAD-8F83-C146B1C04C9D}" srcOrd="0" destOrd="0" presId="urn:microsoft.com/office/officeart/2005/8/layout/list1"/>
    <dgm:cxn modelId="{6A9491B7-63D1-4C8E-9AC9-0298BC2BDD2C}" type="presParOf" srcId="{2D7BB426-087F-44E9-855D-72D07F6D6B96}" destId="{5D1DF000-7E28-4371-AE89-445AE4AADD8F}" srcOrd="1" destOrd="0" presId="urn:microsoft.com/office/officeart/2005/8/layout/list1"/>
    <dgm:cxn modelId="{6F1EDECC-AAD9-47C0-B901-27BCF88F314B}" type="presParOf" srcId="{8D7EC40E-3FA6-4B8A-B652-B8E947AAF930}" destId="{03ED134C-38DB-4F1F-A1E1-06DE1550D2CC}" srcOrd="5" destOrd="0" presId="urn:microsoft.com/office/officeart/2005/8/layout/list1"/>
    <dgm:cxn modelId="{0AAE3DAD-8FAC-4FB0-8292-BCB200DF17DC}" type="presParOf" srcId="{8D7EC40E-3FA6-4B8A-B652-B8E947AAF930}" destId="{BC0A6ED0-44F5-40C0-8894-AACD54BA454A}" srcOrd="6" destOrd="0" presId="urn:microsoft.com/office/officeart/2005/8/layout/list1"/>
    <dgm:cxn modelId="{22ECB063-3480-4583-8DB8-B37CCFBD658B}" type="presParOf" srcId="{8D7EC40E-3FA6-4B8A-B652-B8E947AAF930}" destId="{8AC105A7-11B6-403E-BCC5-1665DBD02F06}" srcOrd="7" destOrd="0" presId="urn:microsoft.com/office/officeart/2005/8/layout/list1"/>
    <dgm:cxn modelId="{B54CF10C-2B72-4639-9D86-25F3F080F6C4}" type="presParOf" srcId="{8D7EC40E-3FA6-4B8A-B652-B8E947AAF930}" destId="{BACAF417-2A92-4777-9C95-7E7999C7C4AE}" srcOrd="8" destOrd="0" presId="urn:microsoft.com/office/officeart/2005/8/layout/list1"/>
    <dgm:cxn modelId="{9EFC50A7-171A-43AC-B891-8C211CA414DD}" type="presParOf" srcId="{BACAF417-2A92-4777-9C95-7E7999C7C4AE}" destId="{D242EC09-F8B0-4296-996E-AE7FE4951C17}" srcOrd="0" destOrd="0" presId="urn:microsoft.com/office/officeart/2005/8/layout/list1"/>
    <dgm:cxn modelId="{1C4089F3-9816-48A5-931E-0B6C36CE4FDE}" type="presParOf" srcId="{BACAF417-2A92-4777-9C95-7E7999C7C4AE}" destId="{E3B551AF-B803-451B-BA6B-DA3F91C09C04}" srcOrd="1" destOrd="0" presId="urn:microsoft.com/office/officeart/2005/8/layout/list1"/>
    <dgm:cxn modelId="{8CC16F81-6DCE-48FB-969E-18CC3E180B15}" type="presParOf" srcId="{8D7EC40E-3FA6-4B8A-B652-B8E947AAF930}" destId="{53A63275-AE33-4975-89FB-CADB43C6B36E}" srcOrd="9" destOrd="0" presId="urn:microsoft.com/office/officeart/2005/8/layout/list1"/>
    <dgm:cxn modelId="{FD64A152-AB47-44E4-8479-302469E72ABF}" type="presParOf" srcId="{8D7EC40E-3FA6-4B8A-B652-B8E947AAF930}" destId="{F0D1F80C-A5FD-4AD3-9ABF-D7A8BD99ACA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7FA7AA4-BCB1-43EB-9451-B92C9ADB3240}" type="doc">
      <dgm:prSet loTypeId="urn:microsoft.com/office/officeart/2005/8/layout/list1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89D10812-A673-4A2E-9404-B24606B5432E}">
      <dgm:prSet phldrT="[Текст]" custT="1"/>
      <dgm:spPr/>
      <dgm:t>
        <a:bodyPr/>
        <a:lstStyle/>
        <a:p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2025 год – 22,5</a:t>
          </a:r>
        </a:p>
      </dgm:t>
    </dgm:pt>
    <dgm:pt modelId="{C74B1D7D-1D41-4ED4-B858-FDA3492F48A2}" type="parTrans" cxnId="{A6F59600-60D1-4D83-B131-3F755647D592}">
      <dgm:prSet/>
      <dgm:spPr/>
      <dgm:t>
        <a:bodyPr/>
        <a:lstStyle/>
        <a:p>
          <a:endParaRPr lang="ru-RU"/>
        </a:p>
      </dgm:t>
    </dgm:pt>
    <dgm:pt modelId="{B0A9CC15-0008-49B2-B9E3-63BF66575052}" type="sibTrans" cxnId="{A6F59600-60D1-4D83-B131-3F755647D592}">
      <dgm:prSet/>
      <dgm:spPr/>
      <dgm:t>
        <a:bodyPr/>
        <a:lstStyle/>
        <a:p>
          <a:endParaRPr lang="ru-RU"/>
        </a:p>
      </dgm:t>
    </dgm:pt>
    <dgm:pt modelId="{864B8753-5ACD-4BC6-97EE-E7C38F74E934}">
      <dgm:prSet phldrT="[Текст]" custT="1"/>
      <dgm:spPr/>
      <dgm:t>
        <a:bodyPr/>
        <a:lstStyle/>
        <a:p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2026 год – 24,2</a:t>
          </a:r>
        </a:p>
      </dgm:t>
    </dgm:pt>
    <dgm:pt modelId="{6726BE6F-CE81-4864-B2CA-5C4F6053758D}" type="parTrans" cxnId="{C053EF86-048E-4067-BCD3-0EA8A66424F5}">
      <dgm:prSet/>
      <dgm:spPr/>
      <dgm:t>
        <a:bodyPr/>
        <a:lstStyle/>
        <a:p>
          <a:endParaRPr lang="ru-RU"/>
        </a:p>
      </dgm:t>
    </dgm:pt>
    <dgm:pt modelId="{A4479E23-0236-4E3C-A310-CBD5353F9492}" type="sibTrans" cxnId="{C053EF86-048E-4067-BCD3-0EA8A66424F5}">
      <dgm:prSet/>
      <dgm:spPr/>
      <dgm:t>
        <a:bodyPr/>
        <a:lstStyle/>
        <a:p>
          <a:endParaRPr lang="ru-RU"/>
        </a:p>
      </dgm:t>
    </dgm:pt>
    <dgm:pt modelId="{3750E014-E4E9-4B2D-8811-23B6DE6DFB00}">
      <dgm:prSet custT="1"/>
      <dgm:spPr/>
      <dgm:t>
        <a:bodyPr/>
        <a:lstStyle/>
        <a:p>
          <a:r>
            <a:rPr lang="ru-RU" sz="18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2027 год – 25,0</a:t>
          </a:r>
          <a:endParaRPr lang="ru-RU" sz="18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2E8D3E04-F154-4CED-8D32-5B8FE5C68276}" type="parTrans" cxnId="{A2774968-8C1A-4CB1-92A2-928731B0AE13}">
      <dgm:prSet/>
      <dgm:spPr/>
      <dgm:t>
        <a:bodyPr/>
        <a:lstStyle/>
        <a:p>
          <a:endParaRPr lang="ru-RU"/>
        </a:p>
      </dgm:t>
    </dgm:pt>
    <dgm:pt modelId="{BD0CAD06-CF4D-4A24-A7B5-143F7E385D7B}" type="sibTrans" cxnId="{A2774968-8C1A-4CB1-92A2-928731B0AE13}">
      <dgm:prSet/>
      <dgm:spPr/>
      <dgm:t>
        <a:bodyPr/>
        <a:lstStyle/>
        <a:p>
          <a:endParaRPr lang="ru-RU"/>
        </a:p>
      </dgm:t>
    </dgm:pt>
    <dgm:pt modelId="{8D7EC40E-3FA6-4B8A-B652-B8E947AAF930}" type="pres">
      <dgm:prSet presAssocID="{D7FA7AA4-BCB1-43EB-9451-B92C9ADB3240}" presName="linear" presStyleCnt="0">
        <dgm:presLayoutVars>
          <dgm:dir/>
          <dgm:animLvl val="lvl"/>
          <dgm:resizeHandles val="exact"/>
        </dgm:presLayoutVars>
      </dgm:prSet>
      <dgm:spPr/>
    </dgm:pt>
    <dgm:pt modelId="{876580CB-5A8E-4E61-8826-CC0BB43A00E3}" type="pres">
      <dgm:prSet presAssocID="{89D10812-A673-4A2E-9404-B24606B5432E}" presName="parentLin" presStyleCnt="0"/>
      <dgm:spPr/>
    </dgm:pt>
    <dgm:pt modelId="{D2C15510-C2C5-412C-B65A-83BBD74CA4B8}" type="pres">
      <dgm:prSet presAssocID="{89D10812-A673-4A2E-9404-B24606B5432E}" presName="parentLeftMargin" presStyleLbl="node1" presStyleIdx="0" presStyleCnt="3"/>
      <dgm:spPr/>
    </dgm:pt>
    <dgm:pt modelId="{B3AC5A59-14B6-4F2E-9D42-E9F577740F72}" type="pres">
      <dgm:prSet presAssocID="{89D10812-A673-4A2E-9404-B24606B5432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BD73580-C933-45A8-868E-D12A4BFE8F20}" type="pres">
      <dgm:prSet presAssocID="{89D10812-A673-4A2E-9404-B24606B5432E}" presName="negativeSpace" presStyleCnt="0"/>
      <dgm:spPr/>
    </dgm:pt>
    <dgm:pt modelId="{532BA3ED-B9A0-4D9A-A97D-8871ED6B85E3}" type="pres">
      <dgm:prSet presAssocID="{89D10812-A673-4A2E-9404-B24606B5432E}" presName="childText" presStyleLbl="conFgAcc1" presStyleIdx="0" presStyleCnt="3" custLinFactNeighborX="-284" custLinFactNeighborY="38127">
        <dgm:presLayoutVars>
          <dgm:bulletEnabled val="1"/>
        </dgm:presLayoutVars>
      </dgm:prSet>
      <dgm:spPr/>
    </dgm:pt>
    <dgm:pt modelId="{F58C4C0A-1BF3-465A-B3A1-6D21D9DDDEA0}" type="pres">
      <dgm:prSet presAssocID="{B0A9CC15-0008-49B2-B9E3-63BF66575052}" presName="spaceBetweenRectangles" presStyleCnt="0"/>
      <dgm:spPr/>
    </dgm:pt>
    <dgm:pt modelId="{2D7BB426-087F-44E9-855D-72D07F6D6B96}" type="pres">
      <dgm:prSet presAssocID="{864B8753-5ACD-4BC6-97EE-E7C38F74E934}" presName="parentLin" presStyleCnt="0"/>
      <dgm:spPr/>
    </dgm:pt>
    <dgm:pt modelId="{9F2EE2B6-D749-4EAD-8F83-C146B1C04C9D}" type="pres">
      <dgm:prSet presAssocID="{864B8753-5ACD-4BC6-97EE-E7C38F74E934}" presName="parentLeftMargin" presStyleLbl="node1" presStyleIdx="0" presStyleCnt="3"/>
      <dgm:spPr/>
    </dgm:pt>
    <dgm:pt modelId="{5D1DF000-7E28-4371-AE89-445AE4AADD8F}" type="pres">
      <dgm:prSet presAssocID="{864B8753-5ACD-4BC6-97EE-E7C38F74E93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3ED134C-38DB-4F1F-A1E1-06DE1550D2CC}" type="pres">
      <dgm:prSet presAssocID="{864B8753-5ACD-4BC6-97EE-E7C38F74E934}" presName="negativeSpace" presStyleCnt="0"/>
      <dgm:spPr/>
    </dgm:pt>
    <dgm:pt modelId="{BC0A6ED0-44F5-40C0-8894-AACD54BA454A}" type="pres">
      <dgm:prSet presAssocID="{864B8753-5ACD-4BC6-97EE-E7C38F74E934}" presName="childText" presStyleLbl="conFgAcc1" presStyleIdx="1" presStyleCnt="3">
        <dgm:presLayoutVars>
          <dgm:bulletEnabled val="1"/>
        </dgm:presLayoutVars>
      </dgm:prSet>
      <dgm:spPr/>
    </dgm:pt>
    <dgm:pt modelId="{8AC105A7-11B6-403E-BCC5-1665DBD02F06}" type="pres">
      <dgm:prSet presAssocID="{A4479E23-0236-4E3C-A310-CBD5353F9492}" presName="spaceBetweenRectangles" presStyleCnt="0"/>
      <dgm:spPr/>
    </dgm:pt>
    <dgm:pt modelId="{BACAF417-2A92-4777-9C95-7E7999C7C4AE}" type="pres">
      <dgm:prSet presAssocID="{3750E014-E4E9-4B2D-8811-23B6DE6DFB00}" presName="parentLin" presStyleCnt="0"/>
      <dgm:spPr/>
    </dgm:pt>
    <dgm:pt modelId="{D242EC09-F8B0-4296-996E-AE7FE4951C17}" type="pres">
      <dgm:prSet presAssocID="{3750E014-E4E9-4B2D-8811-23B6DE6DFB00}" presName="parentLeftMargin" presStyleLbl="node1" presStyleIdx="1" presStyleCnt="3"/>
      <dgm:spPr/>
    </dgm:pt>
    <dgm:pt modelId="{E3B551AF-B803-451B-BA6B-DA3F91C09C04}" type="pres">
      <dgm:prSet presAssocID="{3750E014-E4E9-4B2D-8811-23B6DE6DFB00}" presName="parentText" presStyleLbl="node1" presStyleIdx="2" presStyleCnt="3" custLinFactNeighborX="20864" custLinFactNeighborY="1208">
        <dgm:presLayoutVars>
          <dgm:chMax val="0"/>
          <dgm:bulletEnabled val="1"/>
        </dgm:presLayoutVars>
      </dgm:prSet>
      <dgm:spPr/>
    </dgm:pt>
    <dgm:pt modelId="{53A63275-AE33-4975-89FB-CADB43C6B36E}" type="pres">
      <dgm:prSet presAssocID="{3750E014-E4E9-4B2D-8811-23B6DE6DFB00}" presName="negativeSpace" presStyleCnt="0"/>
      <dgm:spPr/>
    </dgm:pt>
    <dgm:pt modelId="{F0D1F80C-A5FD-4AD3-9ABF-D7A8BD99ACA2}" type="pres">
      <dgm:prSet presAssocID="{3750E014-E4E9-4B2D-8811-23B6DE6DFB0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6F59600-60D1-4D83-B131-3F755647D592}" srcId="{D7FA7AA4-BCB1-43EB-9451-B92C9ADB3240}" destId="{89D10812-A673-4A2E-9404-B24606B5432E}" srcOrd="0" destOrd="0" parTransId="{C74B1D7D-1D41-4ED4-B858-FDA3492F48A2}" sibTransId="{B0A9CC15-0008-49B2-B9E3-63BF66575052}"/>
    <dgm:cxn modelId="{E7772B1D-8E31-42B0-B54C-32811185C231}" type="presOf" srcId="{3750E014-E4E9-4B2D-8811-23B6DE6DFB00}" destId="{D242EC09-F8B0-4296-996E-AE7FE4951C17}" srcOrd="0" destOrd="0" presId="urn:microsoft.com/office/officeart/2005/8/layout/list1"/>
    <dgm:cxn modelId="{DF952E1D-AD74-497B-A9B1-814FFA17B365}" type="presOf" srcId="{D7FA7AA4-BCB1-43EB-9451-B92C9ADB3240}" destId="{8D7EC40E-3FA6-4B8A-B652-B8E947AAF930}" srcOrd="0" destOrd="0" presId="urn:microsoft.com/office/officeart/2005/8/layout/list1"/>
    <dgm:cxn modelId="{A2774968-8C1A-4CB1-92A2-928731B0AE13}" srcId="{D7FA7AA4-BCB1-43EB-9451-B92C9ADB3240}" destId="{3750E014-E4E9-4B2D-8811-23B6DE6DFB00}" srcOrd="2" destOrd="0" parTransId="{2E8D3E04-F154-4CED-8D32-5B8FE5C68276}" sibTransId="{BD0CAD06-CF4D-4A24-A7B5-143F7E385D7B}"/>
    <dgm:cxn modelId="{8A1F717A-C3DB-471F-891A-0DF243507720}" type="presOf" srcId="{864B8753-5ACD-4BC6-97EE-E7C38F74E934}" destId="{5D1DF000-7E28-4371-AE89-445AE4AADD8F}" srcOrd="1" destOrd="0" presId="urn:microsoft.com/office/officeart/2005/8/layout/list1"/>
    <dgm:cxn modelId="{0C39BF86-1396-44E0-807A-FC765FADB3BB}" type="presOf" srcId="{864B8753-5ACD-4BC6-97EE-E7C38F74E934}" destId="{9F2EE2B6-D749-4EAD-8F83-C146B1C04C9D}" srcOrd="0" destOrd="0" presId="urn:microsoft.com/office/officeart/2005/8/layout/list1"/>
    <dgm:cxn modelId="{C053EF86-048E-4067-BCD3-0EA8A66424F5}" srcId="{D7FA7AA4-BCB1-43EB-9451-B92C9ADB3240}" destId="{864B8753-5ACD-4BC6-97EE-E7C38F74E934}" srcOrd="1" destOrd="0" parTransId="{6726BE6F-CE81-4864-B2CA-5C4F6053758D}" sibTransId="{A4479E23-0236-4E3C-A310-CBD5353F9492}"/>
    <dgm:cxn modelId="{5BE39BBB-B9F5-4B1E-A554-20AD88222B8D}" type="presOf" srcId="{89D10812-A673-4A2E-9404-B24606B5432E}" destId="{B3AC5A59-14B6-4F2E-9D42-E9F577740F72}" srcOrd="1" destOrd="0" presId="urn:microsoft.com/office/officeart/2005/8/layout/list1"/>
    <dgm:cxn modelId="{0964ACBF-7ABD-478C-9C4C-FCB6BA17773F}" type="presOf" srcId="{3750E014-E4E9-4B2D-8811-23B6DE6DFB00}" destId="{E3B551AF-B803-451B-BA6B-DA3F91C09C04}" srcOrd="1" destOrd="0" presId="urn:microsoft.com/office/officeart/2005/8/layout/list1"/>
    <dgm:cxn modelId="{F7F02ED5-A7EA-49D0-91A2-EC4B6AA29FD5}" type="presOf" srcId="{89D10812-A673-4A2E-9404-B24606B5432E}" destId="{D2C15510-C2C5-412C-B65A-83BBD74CA4B8}" srcOrd="0" destOrd="0" presId="urn:microsoft.com/office/officeart/2005/8/layout/list1"/>
    <dgm:cxn modelId="{3BE6A765-AFE6-4FEF-B9F8-4CF918000B84}" type="presParOf" srcId="{8D7EC40E-3FA6-4B8A-B652-B8E947AAF930}" destId="{876580CB-5A8E-4E61-8826-CC0BB43A00E3}" srcOrd="0" destOrd="0" presId="urn:microsoft.com/office/officeart/2005/8/layout/list1"/>
    <dgm:cxn modelId="{594C1E08-7B11-44A3-8990-5947CFA5C0D7}" type="presParOf" srcId="{876580CB-5A8E-4E61-8826-CC0BB43A00E3}" destId="{D2C15510-C2C5-412C-B65A-83BBD74CA4B8}" srcOrd="0" destOrd="0" presId="urn:microsoft.com/office/officeart/2005/8/layout/list1"/>
    <dgm:cxn modelId="{C37BE124-8661-4BAA-8FC4-6E1264CCFED9}" type="presParOf" srcId="{876580CB-5A8E-4E61-8826-CC0BB43A00E3}" destId="{B3AC5A59-14B6-4F2E-9D42-E9F577740F72}" srcOrd="1" destOrd="0" presId="urn:microsoft.com/office/officeart/2005/8/layout/list1"/>
    <dgm:cxn modelId="{E74A964B-420F-4F7E-BF37-B5AE84CC4E3C}" type="presParOf" srcId="{8D7EC40E-3FA6-4B8A-B652-B8E947AAF930}" destId="{0BD73580-C933-45A8-868E-D12A4BFE8F20}" srcOrd="1" destOrd="0" presId="urn:microsoft.com/office/officeart/2005/8/layout/list1"/>
    <dgm:cxn modelId="{7C965766-26CE-41E5-AFAA-5D10FC556553}" type="presParOf" srcId="{8D7EC40E-3FA6-4B8A-B652-B8E947AAF930}" destId="{532BA3ED-B9A0-4D9A-A97D-8871ED6B85E3}" srcOrd="2" destOrd="0" presId="urn:microsoft.com/office/officeart/2005/8/layout/list1"/>
    <dgm:cxn modelId="{D819B976-E87E-4372-AC61-A80E6C94D294}" type="presParOf" srcId="{8D7EC40E-3FA6-4B8A-B652-B8E947AAF930}" destId="{F58C4C0A-1BF3-465A-B3A1-6D21D9DDDEA0}" srcOrd="3" destOrd="0" presId="urn:microsoft.com/office/officeart/2005/8/layout/list1"/>
    <dgm:cxn modelId="{1668D3F2-F37D-4543-89DF-5C435E7D45C0}" type="presParOf" srcId="{8D7EC40E-3FA6-4B8A-B652-B8E947AAF930}" destId="{2D7BB426-087F-44E9-855D-72D07F6D6B96}" srcOrd="4" destOrd="0" presId="urn:microsoft.com/office/officeart/2005/8/layout/list1"/>
    <dgm:cxn modelId="{A1F732FE-3314-4EF1-ACDA-1A39A6013A9D}" type="presParOf" srcId="{2D7BB426-087F-44E9-855D-72D07F6D6B96}" destId="{9F2EE2B6-D749-4EAD-8F83-C146B1C04C9D}" srcOrd="0" destOrd="0" presId="urn:microsoft.com/office/officeart/2005/8/layout/list1"/>
    <dgm:cxn modelId="{6A9491B7-63D1-4C8E-9AC9-0298BC2BDD2C}" type="presParOf" srcId="{2D7BB426-087F-44E9-855D-72D07F6D6B96}" destId="{5D1DF000-7E28-4371-AE89-445AE4AADD8F}" srcOrd="1" destOrd="0" presId="urn:microsoft.com/office/officeart/2005/8/layout/list1"/>
    <dgm:cxn modelId="{6F1EDECC-AAD9-47C0-B901-27BCF88F314B}" type="presParOf" srcId="{8D7EC40E-3FA6-4B8A-B652-B8E947AAF930}" destId="{03ED134C-38DB-4F1F-A1E1-06DE1550D2CC}" srcOrd="5" destOrd="0" presId="urn:microsoft.com/office/officeart/2005/8/layout/list1"/>
    <dgm:cxn modelId="{0AAE3DAD-8FAC-4FB0-8292-BCB200DF17DC}" type="presParOf" srcId="{8D7EC40E-3FA6-4B8A-B652-B8E947AAF930}" destId="{BC0A6ED0-44F5-40C0-8894-AACD54BA454A}" srcOrd="6" destOrd="0" presId="urn:microsoft.com/office/officeart/2005/8/layout/list1"/>
    <dgm:cxn modelId="{22ECB063-3480-4583-8DB8-B37CCFBD658B}" type="presParOf" srcId="{8D7EC40E-3FA6-4B8A-B652-B8E947AAF930}" destId="{8AC105A7-11B6-403E-BCC5-1665DBD02F06}" srcOrd="7" destOrd="0" presId="urn:microsoft.com/office/officeart/2005/8/layout/list1"/>
    <dgm:cxn modelId="{B54CF10C-2B72-4639-9D86-25F3F080F6C4}" type="presParOf" srcId="{8D7EC40E-3FA6-4B8A-B652-B8E947AAF930}" destId="{BACAF417-2A92-4777-9C95-7E7999C7C4AE}" srcOrd="8" destOrd="0" presId="urn:microsoft.com/office/officeart/2005/8/layout/list1"/>
    <dgm:cxn modelId="{9EFC50A7-171A-43AC-B891-8C211CA414DD}" type="presParOf" srcId="{BACAF417-2A92-4777-9C95-7E7999C7C4AE}" destId="{D242EC09-F8B0-4296-996E-AE7FE4951C17}" srcOrd="0" destOrd="0" presId="urn:microsoft.com/office/officeart/2005/8/layout/list1"/>
    <dgm:cxn modelId="{1C4089F3-9816-48A5-931E-0B6C36CE4FDE}" type="presParOf" srcId="{BACAF417-2A92-4777-9C95-7E7999C7C4AE}" destId="{E3B551AF-B803-451B-BA6B-DA3F91C09C04}" srcOrd="1" destOrd="0" presId="urn:microsoft.com/office/officeart/2005/8/layout/list1"/>
    <dgm:cxn modelId="{8CC16F81-6DCE-48FB-969E-18CC3E180B15}" type="presParOf" srcId="{8D7EC40E-3FA6-4B8A-B652-B8E947AAF930}" destId="{53A63275-AE33-4975-89FB-CADB43C6B36E}" srcOrd="9" destOrd="0" presId="urn:microsoft.com/office/officeart/2005/8/layout/list1"/>
    <dgm:cxn modelId="{FD64A152-AB47-44E4-8479-302469E72ABF}" type="presParOf" srcId="{8D7EC40E-3FA6-4B8A-B652-B8E947AAF930}" destId="{F0D1F80C-A5FD-4AD3-9ABF-D7A8BD99ACA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86BCC93-828F-4D62-9C21-8011B3E2B5FF}" type="doc">
      <dgm:prSet loTypeId="urn:microsoft.com/office/officeart/2005/8/layout/pyramid2" loCatId="list" qsTypeId="urn:microsoft.com/office/officeart/2005/8/quickstyle/3d7" qsCatId="3D" csTypeId="urn:microsoft.com/office/officeart/2005/8/colors/accent5_5" csCatId="accent5" phldr="1"/>
      <dgm:spPr/>
    </dgm:pt>
    <dgm:pt modelId="{5F42D920-BB61-4BEC-989B-890C976A8933}">
      <dgm:prSet phldrT="[Текст]" custT="1"/>
      <dgm:spPr/>
      <dgm:t>
        <a:bodyPr/>
        <a:lstStyle/>
        <a:p>
          <a:r>
            <a:rPr lang="ru-RU" sz="2000" dirty="0"/>
            <a:t>2025 год = 1,5 млн. рублей </a:t>
          </a:r>
        </a:p>
      </dgm:t>
    </dgm:pt>
    <dgm:pt modelId="{C5DB24F8-6B69-4055-AD75-28606DAD7525}" type="parTrans" cxnId="{77111CA0-323D-48C2-85AD-04025EB088FE}">
      <dgm:prSet/>
      <dgm:spPr/>
      <dgm:t>
        <a:bodyPr/>
        <a:lstStyle/>
        <a:p>
          <a:endParaRPr lang="ru-RU"/>
        </a:p>
      </dgm:t>
    </dgm:pt>
    <dgm:pt modelId="{64ED356D-37A1-4443-82C5-B1BB491E46A5}" type="sibTrans" cxnId="{77111CA0-323D-48C2-85AD-04025EB088FE}">
      <dgm:prSet/>
      <dgm:spPr/>
      <dgm:t>
        <a:bodyPr/>
        <a:lstStyle/>
        <a:p>
          <a:endParaRPr lang="ru-RU"/>
        </a:p>
      </dgm:t>
    </dgm:pt>
    <dgm:pt modelId="{5A37B531-3671-4191-B02F-1F9625EE1796}">
      <dgm:prSet phldrT="[Текст]" custT="1"/>
      <dgm:spPr/>
      <dgm:t>
        <a:bodyPr/>
        <a:lstStyle/>
        <a:p>
          <a:r>
            <a:rPr lang="ru-RU" sz="2000" dirty="0"/>
            <a:t>2026 год = 0,0 млн. рублей</a:t>
          </a:r>
        </a:p>
      </dgm:t>
    </dgm:pt>
    <dgm:pt modelId="{B5CFE0C1-8188-45A6-ACE6-D12677B00F82}" type="parTrans" cxnId="{D58A41F7-67C3-4125-B680-5D7295E44CB6}">
      <dgm:prSet/>
      <dgm:spPr/>
      <dgm:t>
        <a:bodyPr/>
        <a:lstStyle/>
        <a:p>
          <a:endParaRPr lang="ru-RU"/>
        </a:p>
      </dgm:t>
    </dgm:pt>
    <dgm:pt modelId="{1ADD2752-F189-4E70-895A-99C8A3726780}" type="sibTrans" cxnId="{D58A41F7-67C3-4125-B680-5D7295E44CB6}">
      <dgm:prSet/>
      <dgm:spPr/>
      <dgm:t>
        <a:bodyPr/>
        <a:lstStyle/>
        <a:p>
          <a:endParaRPr lang="ru-RU"/>
        </a:p>
      </dgm:t>
    </dgm:pt>
    <dgm:pt modelId="{DAECECAA-6A4D-4C0D-A935-9E5E5853FEFA}">
      <dgm:prSet phldrT="[Текст]" custT="1"/>
      <dgm:spPr/>
      <dgm:t>
        <a:bodyPr/>
        <a:lstStyle/>
        <a:p>
          <a:r>
            <a:rPr lang="ru-RU" sz="2000" dirty="0"/>
            <a:t>2027 год = 0,0 млн. рублей</a:t>
          </a:r>
        </a:p>
      </dgm:t>
    </dgm:pt>
    <dgm:pt modelId="{FD7164DD-865E-499D-B9AB-10492DE550CA}" type="parTrans" cxnId="{D0A036CD-5A5F-411B-BDC1-BCE056EE1111}">
      <dgm:prSet/>
      <dgm:spPr/>
      <dgm:t>
        <a:bodyPr/>
        <a:lstStyle/>
        <a:p>
          <a:endParaRPr lang="ru-RU"/>
        </a:p>
      </dgm:t>
    </dgm:pt>
    <dgm:pt modelId="{F63624C5-BC2C-442A-8407-71319642AA32}" type="sibTrans" cxnId="{D0A036CD-5A5F-411B-BDC1-BCE056EE1111}">
      <dgm:prSet/>
      <dgm:spPr/>
      <dgm:t>
        <a:bodyPr/>
        <a:lstStyle/>
        <a:p>
          <a:endParaRPr lang="ru-RU"/>
        </a:p>
      </dgm:t>
    </dgm:pt>
    <dgm:pt modelId="{D052FDF9-7765-4004-9776-3E04101B3F85}" type="pres">
      <dgm:prSet presAssocID="{886BCC93-828F-4D62-9C21-8011B3E2B5FF}" presName="compositeShape" presStyleCnt="0">
        <dgm:presLayoutVars>
          <dgm:dir/>
          <dgm:resizeHandles/>
        </dgm:presLayoutVars>
      </dgm:prSet>
      <dgm:spPr/>
    </dgm:pt>
    <dgm:pt modelId="{B0EC6871-E835-4E50-97C3-F0D381886BC4}" type="pres">
      <dgm:prSet presAssocID="{886BCC93-828F-4D62-9C21-8011B3E2B5FF}" presName="pyramid" presStyleLbl="node1" presStyleIdx="0" presStyleCnt="1"/>
      <dgm:spPr/>
    </dgm:pt>
    <dgm:pt modelId="{2B258D61-72E2-4C43-9869-325FCD42814D}" type="pres">
      <dgm:prSet presAssocID="{886BCC93-828F-4D62-9C21-8011B3E2B5FF}" presName="theList" presStyleCnt="0"/>
      <dgm:spPr/>
    </dgm:pt>
    <dgm:pt modelId="{A908FB25-0C2E-4BFC-812F-BA462842B7CD}" type="pres">
      <dgm:prSet presAssocID="{5F42D920-BB61-4BEC-989B-890C976A8933}" presName="aNode" presStyleLbl="fgAcc1" presStyleIdx="0" presStyleCnt="3" custScaleX="174351">
        <dgm:presLayoutVars>
          <dgm:bulletEnabled val="1"/>
        </dgm:presLayoutVars>
      </dgm:prSet>
      <dgm:spPr/>
    </dgm:pt>
    <dgm:pt modelId="{61884267-9F56-4CA1-98B2-CF79D74C4BD4}" type="pres">
      <dgm:prSet presAssocID="{5F42D920-BB61-4BEC-989B-890C976A8933}" presName="aSpace" presStyleCnt="0"/>
      <dgm:spPr/>
    </dgm:pt>
    <dgm:pt modelId="{83480C7C-0DA4-45FA-A2EE-9D173C41D7AF}" type="pres">
      <dgm:prSet presAssocID="{5A37B531-3671-4191-B02F-1F9625EE1796}" presName="aNode" presStyleLbl="fgAcc1" presStyleIdx="1" presStyleCnt="3" custScaleX="174351">
        <dgm:presLayoutVars>
          <dgm:bulletEnabled val="1"/>
        </dgm:presLayoutVars>
      </dgm:prSet>
      <dgm:spPr/>
    </dgm:pt>
    <dgm:pt modelId="{93BB30AE-C0AD-4243-A91A-493A1967297C}" type="pres">
      <dgm:prSet presAssocID="{5A37B531-3671-4191-B02F-1F9625EE1796}" presName="aSpace" presStyleCnt="0"/>
      <dgm:spPr/>
    </dgm:pt>
    <dgm:pt modelId="{2FF0DEB8-BB8E-49EA-93B4-257C5AA28F44}" type="pres">
      <dgm:prSet presAssocID="{DAECECAA-6A4D-4C0D-A935-9E5E5853FEFA}" presName="aNode" presStyleLbl="fgAcc1" presStyleIdx="2" presStyleCnt="3" custScaleX="174351">
        <dgm:presLayoutVars>
          <dgm:bulletEnabled val="1"/>
        </dgm:presLayoutVars>
      </dgm:prSet>
      <dgm:spPr/>
    </dgm:pt>
    <dgm:pt modelId="{3D36E7B6-7991-43EE-AA64-6A7E35401413}" type="pres">
      <dgm:prSet presAssocID="{DAECECAA-6A4D-4C0D-A935-9E5E5853FEFA}" presName="aSpace" presStyleCnt="0"/>
      <dgm:spPr/>
    </dgm:pt>
  </dgm:ptLst>
  <dgm:cxnLst>
    <dgm:cxn modelId="{DA38E115-C5AA-448C-AC5E-0A6844007EAF}" type="presOf" srcId="{5A37B531-3671-4191-B02F-1F9625EE1796}" destId="{83480C7C-0DA4-45FA-A2EE-9D173C41D7AF}" srcOrd="0" destOrd="0" presId="urn:microsoft.com/office/officeart/2005/8/layout/pyramid2"/>
    <dgm:cxn modelId="{F33F3861-98E2-404D-86FE-41D4139EECFE}" type="presOf" srcId="{886BCC93-828F-4D62-9C21-8011B3E2B5FF}" destId="{D052FDF9-7765-4004-9776-3E04101B3F85}" srcOrd="0" destOrd="0" presId="urn:microsoft.com/office/officeart/2005/8/layout/pyramid2"/>
    <dgm:cxn modelId="{42B38F49-9250-467B-982A-6431FC5E4838}" type="presOf" srcId="{5F42D920-BB61-4BEC-989B-890C976A8933}" destId="{A908FB25-0C2E-4BFC-812F-BA462842B7CD}" srcOrd="0" destOrd="0" presId="urn:microsoft.com/office/officeart/2005/8/layout/pyramid2"/>
    <dgm:cxn modelId="{77111CA0-323D-48C2-85AD-04025EB088FE}" srcId="{886BCC93-828F-4D62-9C21-8011B3E2B5FF}" destId="{5F42D920-BB61-4BEC-989B-890C976A8933}" srcOrd="0" destOrd="0" parTransId="{C5DB24F8-6B69-4055-AD75-28606DAD7525}" sibTransId="{64ED356D-37A1-4443-82C5-B1BB491E46A5}"/>
    <dgm:cxn modelId="{113910CD-FD1D-426F-89F9-B8925F20A37F}" type="presOf" srcId="{DAECECAA-6A4D-4C0D-A935-9E5E5853FEFA}" destId="{2FF0DEB8-BB8E-49EA-93B4-257C5AA28F44}" srcOrd="0" destOrd="0" presId="urn:microsoft.com/office/officeart/2005/8/layout/pyramid2"/>
    <dgm:cxn modelId="{D0A036CD-5A5F-411B-BDC1-BCE056EE1111}" srcId="{886BCC93-828F-4D62-9C21-8011B3E2B5FF}" destId="{DAECECAA-6A4D-4C0D-A935-9E5E5853FEFA}" srcOrd="2" destOrd="0" parTransId="{FD7164DD-865E-499D-B9AB-10492DE550CA}" sibTransId="{F63624C5-BC2C-442A-8407-71319642AA32}"/>
    <dgm:cxn modelId="{D58A41F7-67C3-4125-B680-5D7295E44CB6}" srcId="{886BCC93-828F-4D62-9C21-8011B3E2B5FF}" destId="{5A37B531-3671-4191-B02F-1F9625EE1796}" srcOrd="1" destOrd="0" parTransId="{B5CFE0C1-8188-45A6-ACE6-D12677B00F82}" sibTransId="{1ADD2752-F189-4E70-895A-99C8A3726780}"/>
    <dgm:cxn modelId="{8B6E0075-2715-40D8-AA25-EEFBB83423C0}" type="presParOf" srcId="{D052FDF9-7765-4004-9776-3E04101B3F85}" destId="{B0EC6871-E835-4E50-97C3-F0D381886BC4}" srcOrd="0" destOrd="0" presId="urn:microsoft.com/office/officeart/2005/8/layout/pyramid2"/>
    <dgm:cxn modelId="{98960694-5025-4B1A-A0E0-63350C0B2FCD}" type="presParOf" srcId="{D052FDF9-7765-4004-9776-3E04101B3F85}" destId="{2B258D61-72E2-4C43-9869-325FCD42814D}" srcOrd="1" destOrd="0" presId="urn:microsoft.com/office/officeart/2005/8/layout/pyramid2"/>
    <dgm:cxn modelId="{AA03FBF0-6E0B-446A-9A66-599FBC442A60}" type="presParOf" srcId="{2B258D61-72E2-4C43-9869-325FCD42814D}" destId="{A908FB25-0C2E-4BFC-812F-BA462842B7CD}" srcOrd="0" destOrd="0" presId="urn:microsoft.com/office/officeart/2005/8/layout/pyramid2"/>
    <dgm:cxn modelId="{32600D05-BED0-470F-8342-FB5724FE26B0}" type="presParOf" srcId="{2B258D61-72E2-4C43-9869-325FCD42814D}" destId="{61884267-9F56-4CA1-98B2-CF79D74C4BD4}" srcOrd="1" destOrd="0" presId="urn:microsoft.com/office/officeart/2005/8/layout/pyramid2"/>
    <dgm:cxn modelId="{103FA950-1B81-4844-8F6E-9292C6A742C3}" type="presParOf" srcId="{2B258D61-72E2-4C43-9869-325FCD42814D}" destId="{83480C7C-0DA4-45FA-A2EE-9D173C41D7AF}" srcOrd="2" destOrd="0" presId="urn:microsoft.com/office/officeart/2005/8/layout/pyramid2"/>
    <dgm:cxn modelId="{4A6D4EE6-A246-45E8-A9C5-7AD003A9D49C}" type="presParOf" srcId="{2B258D61-72E2-4C43-9869-325FCD42814D}" destId="{93BB30AE-C0AD-4243-A91A-493A1967297C}" srcOrd="3" destOrd="0" presId="urn:microsoft.com/office/officeart/2005/8/layout/pyramid2"/>
    <dgm:cxn modelId="{59E3478F-2790-4340-9EFE-671D4FA2DB07}" type="presParOf" srcId="{2B258D61-72E2-4C43-9869-325FCD42814D}" destId="{2FF0DEB8-BB8E-49EA-93B4-257C5AA28F44}" srcOrd="4" destOrd="0" presId="urn:microsoft.com/office/officeart/2005/8/layout/pyramid2"/>
    <dgm:cxn modelId="{B1EFF55C-B195-46E3-92F8-D55B2998C10F}" type="presParOf" srcId="{2B258D61-72E2-4C43-9869-325FCD42814D}" destId="{3D36E7B6-7991-43EE-AA64-6A7E35401413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86BCC93-828F-4D62-9C21-8011B3E2B5FF}" type="doc">
      <dgm:prSet loTypeId="urn:microsoft.com/office/officeart/2005/8/layout/pyramid2" loCatId="list" qsTypeId="urn:microsoft.com/office/officeart/2005/8/quickstyle/3d7" qsCatId="3D" csTypeId="urn:microsoft.com/office/officeart/2005/8/colors/accent5_5" csCatId="accent5" phldr="1"/>
      <dgm:spPr/>
    </dgm:pt>
    <dgm:pt modelId="{5F42D920-BB61-4BEC-989B-890C976A8933}">
      <dgm:prSet phldrT="[Текст]" custT="1"/>
      <dgm:spPr/>
      <dgm:t>
        <a:bodyPr/>
        <a:lstStyle/>
        <a:p>
          <a:r>
            <a:rPr lang="ru-RU" sz="2000" dirty="0"/>
            <a:t>2025 год = 0,1 млн. рублей </a:t>
          </a:r>
        </a:p>
      </dgm:t>
    </dgm:pt>
    <dgm:pt modelId="{C5DB24F8-6B69-4055-AD75-28606DAD7525}" type="parTrans" cxnId="{77111CA0-323D-48C2-85AD-04025EB088FE}">
      <dgm:prSet/>
      <dgm:spPr/>
      <dgm:t>
        <a:bodyPr/>
        <a:lstStyle/>
        <a:p>
          <a:endParaRPr lang="ru-RU"/>
        </a:p>
      </dgm:t>
    </dgm:pt>
    <dgm:pt modelId="{64ED356D-37A1-4443-82C5-B1BB491E46A5}" type="sibTrans" cxnId="{77111CA0-323D-48C2-85AD-04025EB088FE}">
      <dgm:prSet/>
      <dgm:spPr/>
      <dgm:t>
        <a:bodyPr/>
        <a:lstStyle/>
        <a:p>
          <a:endParaRPr lang="ru-RU"/>
        </a:p>
      </dgm:t>
    </dgm:pt>
    <dgm:pt modelId="{5A37B531-3671-4191-B02F-1F9625EE1796}">
      <dgm:prSet phldrT="[Текст]" custT="1"/>
      <dgm:spPr/>
      <dgm:t>
        <a:bodyPr/>
        <a:lstStyle/>
        <a:p>
          <a:r>
            <a:rPr lang="ru-RU" sz="2000" dirty="0"/>
            <a:t>2026 год = 1,0 млн. рублей</a:t>
          </a:r>
        </a:p>
      </dgm:t>
    </dgm:pt>
    <dgm:pt modelId="{B5CFE0C1-8188-45A6-ACE6-D12677B00F82}" type="parTrans" cxnId="{D58A41F7-67C3-4125-B680-5D7295E44CB6}">
      <dgm:prSet/>
      <dgm:spPr/>
      <dgm:t>
        <a:bodyPr/>
        <a:lstStyle/>
        <a:p>
          <a:endParaRPr lang="ru-RU"/>
        </a:p>
      </dgm:t>
    </dgm:pt>
    <dgm:pt modelId="{1ADD2752-F189-4E70-895A-99C8A3726780}" type="sibTrans" cxnId="{D58A41F7-67C3-4125-B680-5D7295E44CB6}">
      <dgm:prSet/>
      <dgm:spPr/>
      <dgm:t>
        <a:bodyPr/>
        <a:lstStyle/>
        <a:p>
          <a:endParaRPr lang="ru-RU"/>
        </a:p>
      </dgm:t>
    </dgm:pt>
    <dgm:pt modelId="{DAECECAA-6A4D-4C0D-A935-9E5E5853FEFA}">
      <dgm:prSet phldrT="[Текст]" custT="1"/>
      <dgm:spPr/>
      <dgm:t>
        <a:bodyPr/>
        <a:lstStyle/>
        <a:p>
          <a:r>
            <a:rPr lang="ru-RU" sz="2000" dirty="0"/>
            <a:t>2027 год = 1,0 млн. рублей</a:t>
          </a:r>
        </a:p>
      </dgm:t>
    </dgm:pt>
    <dgm:pt modelId="{FD7164DD-865E-499D-B9AB-10492DE550CA}" type="parTrans" cxnId="{D0A036CD-5A5F-411B-BDC1-BCE056EE1111}">
      <dgm:prSet/>
      <dgm:spPr/>
      <dgm:t>
        <a:bodyPr/>
        <a:lstStyle/>
        <a:p>
          <a:endParaRPr lang="ru-RU"/>
        </a:p>
      </dgm:t>
    </dgm:pt>
    <dgm:pt modelId="{F63624C5-BC2C-442A-8407-71319642AA32}" type="sibTrans" cxnId="{D0A036CD-5A5F-411B-BDC1-BCE056EE1111}">
      <dgm:prSet/>
      <dgm:spPr/>
      <dgm:t>
        <a:bodyPr/>
        <a:lstStyle/>
        <a:p>
          <a:endParaRPr lang="ru-RU"/>
        </a:p>
      </dgm:t>
    </dgm:pt>
    <dgm:pt modelId="{D052FDF9-7765-4004-9776-3E04101B3F85}" type="pres">
      <dgm:prSet presAssocID="{886BCC93-828F-4D62-9C21-8011B3E2B5FF}" presName="compositeShape" presStyleCnt="0">
        <dgm:presLayoutVars>
          <dgm:dir/>
          <dgm:resizeHandles/>
        </dgm:presLayoutVars>
      </dgm:prSet>
      <dgm:spPr/>
    </dgm:pt>
    <dgm:pt modelId="{B0EC6871-E835-4E50-97C3-F0D381886BC4}" type="pres">
      <dgm:prSet presAssocID="{886BCC93-828F-4D62-9C21-8011B3E2B5FF}" presName="pyramid" presStyleLbl="node1" presStyleIdx="0" presStyleCnt="1"/>
      <dgm:spPr/>
    </dgm:pt>
    <dgm:pt modelId="{2B258D61-72E2-4C43-9869-325FCD42814D}" type="pres">
      <dgm:prSet presAssocID="{886BCC93-828F-4D62-9C21-8011B3E2B5FF}" presName="theList" presStyleCnt="0"/>
      <dgm:spPr/>
    </dgm:pt>
    <dgm:pt modelId="{A908FB25-0C2E-4BFC-812F-BA462842B7CD}" type="pres">
      <dgm:prSet presAssocID="{5F42D920-BB61-4BEC-989B-890C976A8933}" presName="aNode" presStyleLbl="fgAcc1" presStyleIdx="0" presStyleCnt="3" custScaleX="174351">
        <dgm:presLayoutVars>
          <dgm:bulletEnabled val="1"/>
        </dgm:presLayoutVars>
      </dgm:prSet>
      <dgm:spPr/>
    </dgm:pt>
    <dgm:pt modelId="{61884267-9F56-4CA1-98B2-CF79D74C4BD4}" type="pres">
      <dgm:prSet presAssocID="{5F42D920-BB61-4BEC-989B-890C976A8933}" presName="aSpace" presStyleCnt="0"/>
      <dgm:spPr/>
    </dgm:pt>
    <dgm:pt modelId="{83480C7C-0DA4-45FA-A2EE-9D173C41D7AF}" type="pres">
      <dgm:prSet presAssocID="{5A37B531-3671-4191-B02F-1F9625EE1796}" presName="aNode" presStyleLbl="fgAcc1" presStyleIdx="1" presStyleCnt="3" custScaleX="174351">
        <dgm:presLayoutVars>
          <dgm:bulletEnabled val="1"/>
        </dgm:presLayoutVars>
      </dgm:prSet>
      <dgm:spPr/>
    </dgm:pt>
    <dgm:pt modelId="{93BB30AE-C0AD-4243-A91A-493A1967297C}" type="pres">
      <dgm:prSet presAssocID="{5A37B531-3671-4191-B02F-1F9625EE1796}" presName="aSpace" presStyleCnt="0"/>
      <dgm:spPr/>
    </dgm:pt>
    <dgm:pt modelId="{2FF0DEB8-BB8E-49EA-93B4-257C5AA28F44}" type="pres">
      <dgm:prSet presAssocID="{DAECECAA-6A4D-4C0D-A935-9E5E5853FEFA}" presName="aNode" presStyleLbl="fgAcc1" presStyleIdx="2" presStyleCnt="3" custScaleX="174351">
        <dgm:presLayoutVars>
          <dgm:bulletEnabled val="1"/>
        </dgm:presLayoutVars>
      </dgm:prSet>
      <dgm:spPr/>
    </dgm:pt>
    <dgm:pt modelId="{3D36E7B6-7991-43EE-AA64-6A7E35401413}" type="pres">
      <dgm:prSet presAssocID="{DAECECAA-6A4D-4C0D-A935-9E5E5853FEFA}" presName="aSpace" presStyleCnt="0"/>
      <dgm:spPr/>
    </dgm:pt>
  </dgm:ptLst>
  <dgm:cxnLst>
    <dgm:cxn modelId="{DA38E115-C5AA-448C-AC5E-0A6844007EAF}" type="presOf" srcId="{5A37B531-3671-4191-B02F-1F9625EE1796}" destId="{83480C7C-0DA4-45FA-A2EE-9D173C41D7AF}" srcOrd="0" destOrd="0" presId="urn:microsoft.com/office/officeart/2005/8/layout/pyramid2"/>
    <dgm:cxn modelId="{F33F3861-98E2-404D-86FE-41D4139EECFE}" type="presOf" srcId="{886BCC93-828F-4D62-9C21-8011B3E2B5FF}" destId="{D052FDF9-7765-4004-9776-3E04101B3F85}" srcOrd="0" destOrd="0" presId="urn:microsoft.com/office/officeart/2005/8/layout/pyramid2"/>
    <dgm:cxn modelId="{42B38F49-9250-467B-982A-6431FC5E4838}" type="presOf" srcId="{5F42D920-BB61-4BEC-989B-890C976A8933}" destId="{A908FB25-0C2E-4BFC-812F-BA462842B7CD}" srcOrd="0" destOrd="0" presId="urn:microsoft.com/office/officeart/2005/8/layout/pyramid2"/>
    <dgm:cxn modelId="{77111CA0-323D-48C2-85AD-04025EB088FE}" srcId="{886BCC93-828F-4D62-9C21-8011B3E2B5FF}" destId="{5F42D920-BB61-4BEC-989B-890C976A8933}" srcOrd="0" destOrd="0" parTransId="{C5DB24F8-6B69-4055-AD75-28606DAD7525}" sibTransId="{64ED356D-37A1-4443-82C5-B1BB491E46A5}"/>
    <dgm:cxn modelId="{113910CD-FD1D-426F-89F9-B8925F20A37F}" type="presOf" srcId="{DAECECAA-6A4D-4C0D-A935-9E5E5853FEFA}" destId="{2FF0DEB8-BB8E-49EA-93B4-257C5AA28F44}" srcOrd="0" destOrd="0" presId="urn:microsoft.com/office/officeart/2005/8/layout/pyramid2"/>
    <dgm:cxn modelId="{D0A036CD-5A5F-411B-BDC1-BCE056EE1111}" srcId="{886BCC93-828F-4D62-9C21-8011B3E2B5FF}" destId="{DAECECAA-6A4D-4C0D-A935-9E5E5853FEFA}" srcOrd="2" destOrd="0" parTransId="{FD7164DD-865E-499D-B9AB-10492DE550CA}" sibTransId="{F63624C5-BC2C-442A-8407-71319642AA32}"/>
    <dgm:cxn modelId="{D58A41F7-67C3-4125-B680-5D7295E44CB6}" srcId="{886BCC93-828F-4D62-9C21-8011B3E2B5FF}" destId="{5A37B531-3671-4191-B02F-1F9625EE1796}" srcOrd="1" destOrd="0" parTransId="{B5CFE0C1-8188-45A6-ACE6-D12677B00F82}" sibTransId="{1ADD2752-F189-4E70-895A-99C8A3726780}"/>
    <dgm:cxn modelId="{8B6E0075-2715-40D8-AA25-EEFBB83423C0}" type="presParOf" srcId="{D052FDF9-7765-4004-9776-3E04101B3F85}" destId="{B0EC6871-E835-4E50-97C3-F0D381886BC4}" srcOrd="0" destOrd="0" presId="urn:microsoft.com/office/officeart/2005/8/layout/pyramid2"/>
    <dgm:cxn modelId="{98960694-5025-4B1A-A0E0-63350C0B2FCD}" type="presParOf" srcId="{D052FDF9-7765-4004-9776-3E04101B3F85}" destId="{2B258D61-72E2-4C43-9869-325FCD42814D}" srcOrd="1" destOrd="0" presId="urn:microsoft.com/office/officeart/2005/8/layout/pyramid2"/>
    <dgm:cxn modelId="{AA03FBF0-6E0B-446A-9A66-599FBC442A60}" type="presParOf" srcId="{2B258D61-72E2-4C43-9869-325FCD42814D}" destId="{A908FB25-0C2E-4BFC-812F-BA462842B7CD}" srcOrd="0" destOrd="0" presId="urn:microsoft.com/office/officeart/2005/8/layout/pyramid2"/>
    <dgm:cxn modelId="{32600D05-BED0-470F-8342-FB5724FE26B0}" type="presParOf" srcId="{2B258D61-72E2-4C43-9869-325FCD42814D}" destId="{61884267-9F56-4CA1-98B2-CF79D74C4BD4}" srcOrd="1" destOrd="0" presId="urn:microsoft.com/office/officeart/2005/8/layout/pyramid2"/>
    <dgm:cxn modelId="{103FA950-1B81-4844-8F6E-9292C6A742C3}" type="presParOf" srcId="{2B258D61-72E2-4C43-9869-325FCD42814D}" destId="{83480C7C-0DA4-45FA-A2EE-9D173C41D7AF}" srcOrd="2" destOrd="0" presId="urn:microsoft.com/office/officeart/2005/8/layout/pyramid2"/>
    <dgm:cxn modelId="{4A6D4EE6-A246-45E8-A9C5-7AD003A9D49C}" type="presParOf" srcId="{2B258D61-72E2-4C43-9869-325FCD42814D}" destId="{93BB30AE-C0AD-4243-A91A-493A1967297C}" srcOrd="3" destOrd="0" presId="urn:microsoft.com/office/officeart/2005/8/layout/pyramid2"/>
    <dgm:cxn modelId="{59E3478F-2790-4340-9EFE-671D4FA2DB07}" type="presParOf" srcId="{2B258D61-72E2-4C43-9869-325FCD42814D}" destId="{2FF0DEB8-BB8E-49EA-93B4-257C5AA28F44}" srcOrd="4" destOrd="0" presId="urn:microsoft.com/office/officeart/2005/8/layout/pyramid2"/>
    <dgm:cxn modelId="{B1EFF55C-B195-46E3-92F8-D55B2998C10F}" type="presParOf" srcId="{2B258D61-72E2-4C43-9869-325FCD42814D}" destId="{3D36E7B6-7991-43EE-AA64-6A7E35401413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7024B74-0F0D-4542-94C4-4FC0415B5A8F}" type="doc">
      <dgm:prSet loTypeId="urn:microsoft.com/office/officeart/2005/8/layout/h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CFD8E40-BE05-46FB-AA15-8D6A4FC81477}">
      <dgm:prSet phldrT="[Текст]"/>
      <dgm:spPr>
        <a:xfrm>
          <a:off x="1952" y="72899"/>
          <a:ext cx="1903809" cy="403200"/>
        </a:xfrm>
        <a:prstGeom prst="rect">
          <a:avLst/>
        </a:prstGeom>
        <a:solidFill>
          <a:srgbClr val="990033"/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buNone/>
          </a:pPr>
          <a:r>
            <a:rPr lang="ru-R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2025 год</a:t>
          </a:r>
        </a:p>
      </dgm:t>
    </dgm:pt>
    <dgm:pt modelId="{743BA7A5-AD2E-4D72-966C-7F0B15CBD576}" type="parTrans" cxnId="{38752930-0120-4DFC-BD67-7DC57F63E045}">
      <dgm:prSet/>
      <dgm:spPr/>
      <dgm:t>
        <a:bodyPr/>
        <a:lstStyle/>
        <a:p>
          <a:endParaRPr lang="ru-RU"/>
        </a:p>
      </dgm:t>
    </dgm:pt>
    <dgm:pt modelId="{2BB08FFB-F182-4EE7-99E8-71EBFB2FEE72}" type="sibTrans" cxnId="{38752930-0120-4DFC-BD67-7DC57F63E045}">
      <dgm:prSet/>
      <dgm:spPr/>
      <dgm:t>
        <a:bodyPr/>
        <a:lstStyle/>
        <a:p>
          <a:endParaRPr lang="ru-RU"/>
        </a:p>
      </dgm:t>
    </dgm:pt>
    <dgm:pt modelId="{BA70DA5B-4C3B-4F40-B21C-B22DFA83A816}">
      <dgm:prSet phldrT="[Текст]"/>
      <dgm:spPr>
        <a:xfrm>
          <a:off x="2172295" y="72899"/>
          <a:ext cx="1903809" cy="403200"/>
        </a:xfrm>
        <a:prstGeom prst="rect">
          <a:avLst/>
        </a:prstGeom>
        <a:solidFill>
          <a:schemeClr val="tx1">
            <a:lumMod val="65000"/>
            <a:lumOff val="35000"/>
          </a:scheme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buNone/>
          </a:pPr>
          <a:r>
            <a:rPr lang="ru-R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2026 год</a:t>
          </a:r>
        </a:p>
      </dgm:t>
    </dgm:pt>
    <dgm:pt modelId="{50601541-E162-42C0-8FD8-2BE9F45B871F}" type="parTrans" cxnId="{0DC86B4E-1328-4EC7-A6CB-03D1D3B45EFD}">
      <dgm:prSet/>
      <dgm:spPr/>
      <dgm:t>
        <a:bodyPr/>
        <a:lstStyle/>
        <a:p>
          <a:endParaRPr lang="ru-RU"/>
        </a:p>
      </dgm:t>
    </dgm:pt>
    <dgm:pt modelId="{7B119804-B166-487F-96B9-79D9EE89634F}" type="sibTrans" cxnId="{0DC86B4E-1328-4EC7-A6CB-03D1D3B45EFD}">
      <dgm:prSet/>
      <dgm:spPr/>
      <dgm:t>
        <a:bodyPr/>
        <a:lstStyle/>
        <a:p>
          <a:endParaRPr lang="ru-RU"/>
        </a:p>
      </dgm:t>
    </dgm:pt>
    <dgm:pt modelId="{E923BA83-706F-4BF1-9032-098C07321FB5}">
      <dgm:prSet phldrT="[Текст]"/>
      <dgm:spPr>
        <a:xfrm>
          <a:off x="4342638" y="72899"/>
          <a:ext cx="1903809" cy="403200"/>
        </a:xfrm>
        <a:prstGeom prst="rect">
          <a:avLst/>
        </a:prstGeom>
        <a:solidFill>
          <a:srgbClr val="990033"/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buNone/>
          </a:pPr>
          <a:r>
            <a:rPr lang="ru-R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2027 год</a:t>
          </a:r>
        </a:p>
      </dgm:t>
    </dgm:pt>
    <dgm:pt modelId="{E8B1BFCD-D99B-4EAE-BD3F-D57A54422586}" type="parTrans" cxnId="{AF0C6B33-0DD7-481D-A26C-E164DB29E55D}">
      <dgm:prSet/>
      <dgm:spPr/>
      <dgm:t>
        <a:bodyPr/>
        <a:lstStyle/>
        <a:p>
          <a:endParaRPr lang="ru-RU"/>
        </a:p>
      </dgm:t>
    </dgm:pt>
    <dgm:pt modelId="{9EFAB237-998C-405A-AD8A-B6620ED60AED}" type="sibTrans" cxnId="{AF0C6B33-0DD7-481D-A26C-E164DB29E55D}">
      <dgm:prSet/>
      <dgm:spPr/>
      <dgm:t>
        <a:bodyPr/>
        <a:lstStyle/>
        <a:p>
          <a:endParaRPr lang="ru-RU"/>
        </a:p>
      </dgm:t>
    </dgm:pt>
    <dgm:pt modelId="{45F6EEAA-8549-492E-97D2-D5C1E2CACE44}">
      <dgm:prSet phldrT="[Текст]"/>
      <dgm:spPr>
        <a:xfrm>
          <a:off x="1952" y="476100"/>
          <a:ext cx="1903809" cy="84546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Местный  - 5,8</a:t>
          </a:r>
        </a:p>
      </dgm:t>
    </dgm:pt>
    <dgm:pt modelId="{3EA1462E-866F-45EB-82E2-09E0960492A2}" type="parTrans" cxnId="{76C5F52C-6561-4E86-9791-FF4565FD865F}">
      <dgm:prSet/>
      <dgm:spPr/>
      <dgm:t>
        <a:bodyPr/>
        <a:lstStyle/>
        <a:p>
          <a:endParaRPr lang="ru-RU"/>
        </a:p>
      </dgm:t>
    </dgm:pt>
    <dgm:pt modelId="{65E899C7-E7BA-43F0-9044-8FB8B51E86FD}" type="sibTrans" cxnId="{76C5F52C-6561-4E86-9791-FF4565FD865F}">
      <dgm:prSet/>
      <dgm:spPr/>
      <dgm:t>
        <a:bodyPr/>
        <a:lstStyle/>
        <a:p>
          <a:endParaRPr lang="ru-RU"/>
        </a:p>
      </dgm:t>
    </dgm:pt>
    <dgm:pt modelId="{E1FA054B-5CA2-40C0-9FD8-8619AA98D896}">
      <dgm:prSet/>
      <dgm:spPr>
        <a:xfrm>
          <a:off x="2172295" y="476100"/>
          <a:ext cx="1903809" cy="84546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Областной – 5,8</a:t>
          </a:r>
        </a:p>
      </dgm:t>
    </dgm:pt>
    <dgm:pt modelId="{0F7B0FBA-593A-41C7-B048-73073721CEAE}" type="parTrans" cxnId="{7F913192-B172-459B-BD77-BD78C61E0103}">
      <dgm:prSet/>
      <dgm:spPr/>
      <dgm:t>
        <a:bodyPr/>
        <a:lstStyle/>
        <a:p>
          <a:endParaRPr lang="ru-RU"/>
        </a:p>
      </dgm:t>
    </dgm:pt>
    <dgm:pt modelId="{9864F738-19EB-42E4-BB7D-3B373BCCB4CF}" type="sibTrans" cxnId="{7F913192-B172-459B-BD77-BD78C61E0103}">
      <dgm:prSet/>
      <dgm:spPr/>
      <dgm:t>
        <a:bodyPr/>
        <a:lstStyle/>
        <a:p>
          <a:endParaRPr lang="ru-RU"/>
        </a:p>
      </dgm:t>
    </dgm:pt>
    <dgm:pt modelId="{E30F745F-4085-4B07-BA0D-04B80536DFEF}">
      <dgm:prSet/>
      <dgm:spPr>
        <a:xfrm>
          <a:off x="4344590" y="485848"/>
          <a:ext cx="1903809" cy="84546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Областной – 5,8</a:t>
          </a:r>
        </a:p>
      </dgm:t>
    </dgm:pt>
    <dgm:pt modelId="{DBCF8C8E-39EC-4A8E-A8AC-4F1F1A2E5A1C}" type="parTrans" cxnId="{C71369D0-E243-449C-8D5B-64AC7DC641D4}">
      <dgm:prSet/>
      <dgm:spPr/>
      <dgm:t>
        <a:bodyPr/>
        <a:lstStyle/>
        <a:p>
          <a:endParaRPr lang="ru-RU"/>
        </a:p>
      </dgm:t>
    </dgm:pt>
    <dgm:pt modelId="{B7032717-E943-4149-A573-77C164C9F71D}" type="sibTrans" cxnId="{C71369D0-E243-449C-8D5B-64AC7DC641D4}">
      <dgm:prSet/>
      <dgm:spPr/>
      <dgm:t>
        <a:bodyPr/>
        <a:lstStyle/>
        <a:p>
          <a:endParaRPr lang="ru-RU"/>
        </a:p>
      </dgm:t>
    </dgm:pt>
    <dgm:pt modelId="{647E5096-7FEE-4292-925E-A26FDFF5D106}">
      <dgm:prSet/>
      <dgm:spPr>
        <a:xfrm>
          <a:off x="4344590" y="485848"/>
          <a:ext cx="1903809" cy="84546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Местный  - 5,8</a:t>
          </a:r>
        </a:p>
      </dgm:t>
    </dgm:pt>
    <dgm:pt modelId="{3CB68FB3-02C0-4BCB-82BD-C97DAB65AD35}" type="parTrans" cxnId="{7B1B7266-06E9-40B2-A824-16C09B0F27F4}">
      <dgm:prSet/>
      <dgm:spPr/>
      <dgm:t>
        <a:bodyPr/>
        <a:lstStyle/>
        <a:p>
          <a:endParaRPr lang="ru-RU"/>
        </a:p>
      </dgm:t>
    </dgm:pt>
    <dgm:pt modelId="{C639745D-5A45-4594-9619-AB4615BE2152}" type="sibTrans" cxnId="{7B1B7266-06E9-40B2-A824-16C09B0F27F4}">
      <dgm:prSet/>
      <dgm:spPr/>
      <dgm:t>
        <a:bodyPr/>
        <a:lstStyle/>
        <a:p>
          <a:endParaRPr lang="ru-RU"/>
        </a:p>
      </dgm:t>
    </dgm:pt>
    <dgm:pt modelId="{B68C6405-C12C-484D-957E-9B05512A6C61}">
      <dgm:prSet/>
      <dgm:spPr>
        <a:xfrm>
          <a:off x="2172295" y="476100"/>
          <a:ext cx="1903809" cy="84546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Местный – 5,8</a:t>
          </a:r>
        </a:p>
      </dgm:t>
    </dgm:pt>
    <dgm:pt modelId="{9B568691-96DD-4FDD-B103-75B5C95F1AD8}" type="sibTrans" cxnId="{F606F9E3-5A0A-4D76-9488-BE8E845A4C3A}">
      <dgm:prSet/>
      <dgm:spPr/>
      <dgm:t>
        <a:bodyPr/>
        <a:lstStyle/>
        <a:p>
          <a:endParaRPr lang="ru-RU"/>
        </a:p>
      </dgm:t>
    </dgm:pt>
    <dgm:pt modelId="{8B93B7C5-1B7D-4F63-BFA5-FED10E3E0BCA}" type="parTrans" cxnId="{F606F9E3-5A0A-4D76-9488-BE8E845A4C3A}">
      <dgm:prSet/>
      <dgm:spPr/>
      <dgm:t>
        <a:bodyPr/>
        <a:lstStyle/>
        <a:p>
          <a:endParaRPr lang="ru-RU"/>
        </a:p>
      </dgm:t>
    </dgm:pt>
    <dgm:pt modelId="{57D6426A-4D73-4DCF-94C8-9CC31483AD90}">
      <dgm:prSet phldrT="[Текст]"/>
      <dgm:spPr>
        <a:xfrm>
          <a:off x="1952" y="476100"/>
          <a:ext cx="1903809" cy="84546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Областной – 5,8</a:t>
          </a:r>
        </a:p>
      </dgm:t>
    </dgm:pt>
    <dgm:pt modelId="{C12750E8-45B3-4CC3-BB81-EE863D1AF7A4}" type="sibTrans" cxnId="{A16F8E28-6F62-40FD-A733-3F25CABA763D}">
      <dgm:prSet/>
      <dgm:spPr/>
      <dgm:t>
        <a:bodyPr/>
        <a:lstStyle/>
        <a:p>
          <a:endParaRPr lang="ru-RU"/>
        </a:p>
      </dgm:t>
    </dgm:pt>
    <dgm:pt modelId="{DC80D679-B7EA-45D0-8895-6FCB7BFFE923}" type="parTrans" cxnId="{A16F8E28-6F62-40FD-A733-3F25CABA763D}">
      <dgm:prSet/>
      <dgm:spPr/>
      <dgm:t>
        <a:bodyPr/>
        <a:lstStyle/>
        <a:p>
          <a:endParaRPr lang="ru-RU"/>
        </a:p>
      </dgm:t>
    </dgm:pt>
    <dgm:pt modelId="{0B89A1A2-10AA-4FC9-9C4A-692FD6651374}" type="pres">
      <dgm:prSet presAssocID="{C7024B74-0F0D-4542-94C4-4FC0415B5A8F}" presName="Name0" presStyleCnt="0">
        <dgm:presLayoutVars>
          <dgm:dir/>
          <dgm:animLvl val="lvl"/>
          <dgm:resizeHandles val="exact"/>
        </dgm:presLayoutVars>
      </dgm:prSet>
      <dgm:spPr/>
    </dgm:pt>
    <dgm:pt modelId="{C443E999-BF25-4B05-AAF7-3EB9D21E891F}" type="pres">
      <dgm:prSet presAssocID="{2CFD8E40-BE05-46FB-AA15-8D6A4FC81477}" presName="composite" presStyleCnt="0"/>
      <dgm:spPr/>
    </dgm:pt>
    <dgm:pt modelId="{2202DB0E-88F4-4F1F-80B7-E909BD15A00F}" type="pres">
      <dgm:prSet presAssocID="{2CFD8E40-BE05-46FB-AA15-8D6A4FC81477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6CC49A4B-D518-482B-86C5-974B2F7FDDB6}" type="pres">
      <dgm:prSet presAssocID="{2CFD8E40-BE05-46FB-AA15-8D6A4FC81477}" presName="desTx" presStyleLbl="alignAccFollowNode1" presStyleIdx="0" presStyleCnt="3">
        <dgm:presLayoutVars>
          <dgm:bulletEnabled val="1"/>
        </dgm:presLayoutVars>
      </dgm:prSet>
      <dgm:spPr/>
    </dgm:pt>
    <dgm:pt modelId="{7ABA3BAA-A5D1-4D4C-AD12-3873C7C7329C}" type="pres">
      <dgm:prSet presAssocID="{2BB08FFB-F182-4EE7-99E8-71EBFB2FEE72}" presName="space" presStyleCnt="0"/>
      <dgm:spPr/>
    </dgm:pt>
    <dgm:pt modelId="{E625C3A5-D457-4781-87FD-C7EFAD28DBEB}" type="pres">
      <dgm:prSet presAssocID="{BA70DA5B-4C3B-4F40-B21C-B22DFA83A816}" presName="composite" presStyleCnt="0"/>
      <dgm:spPr/>
    </dgm:pt>
    <dgm:pt modelId="{7AD39001-F236-4066-BEF2-98DDDF2A1590}" type="pres">
      <dgm:prSet presAssocID="{BA70DA5B-4C3B-4F40-B21C-B22DFA83A81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DF585609-DA30-486C-85D6-5604093A02F8}" type="pres">
      <dgm:prSet presAssocID="{BA70DA5B-4C3B-4F40-B21C-B22DFA83A816}" presName="desTx" presStyleLbl="alignAccFollowNode1" presStyleIdx="1" presStyleCnt="3">
        <dgm:presLayoutVars>
          <dgm:bulletEnabled val="1"/>
        </dgm:presLayoutVars>
      </dgm:prSet>
      <dgm:spPr/>
    </dgm:pt>
    <dgm:pt modelId="{DD251DD0-4D13-48DD-A201-7A93283E5536}" type="pres">
      <dgm:prSet presAssocID="{7B119804-B166-487F-96B9-79D9EE89634F}" presName="space" presStyleCnt="0"/>
      <dgm:spPr/>
    </dgm:pt>
    <dgm:pt modelId="{9583D165-9F4E-4EE4-A3FF-392D8F0AF1C7}" type="pres">
      <dgm:prSet presAssocID="{E923BA83-706F-4BF1-9032-098C07321FB5}" presName="composite" presStyleCnt="0"/>
      <dgm:spPr/>
    </dgm:pt>
    <dgm:pt modelId="{2594B471-9B68-4154-B8C9-AFC2EC8BF4B5}" type="pres">
      <dgm:prSet presAssocID="{E923BA83-706F-4BF1-9032-098C07321FB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6171E909-E0F8-4DCA-8E3B-22B4FB330435}" type="pres">
      <dgm:prSet presAssocID="{E923BA83-706F-4BF1-9032-098C07321FB5}" presName="desTx" presStyleLbl="alignAccFollowNode1" presStyleIdx="2" presStyleCnt="3" custLinFactNeighborX="27617" custLinFactNeighborY="1153">
        <dgm:presLayoutVars>
          <dgm:bulletEnabled val="1"/>
        </dgm:presLayoutVars>
      </dgm:prSet>
      <dgm:spPr/>
    </dgm:pt>
  </dgm:ptLst>
  <dgm:cxnLst>
    <dgm:cxn modelId="{6403BE05-C7B0-4D04-99B3-AF3A9BB1D438}" type="presOf" srcId="{647E5096-7FEE-4292-925E-A26FDFF5D106}" destId="{6171E909-E0F8-4DCA-8E3B-22B4FB330435}" srcOrd="0" destOrd="1" presId="urn:microsoft.com/office/officeart/2005/8/layout/hList1"/>
    <dgm:cxn modelId="{A2144D1C-E655-44BC-8EC5-3DDCEBE52383}" type="presOf" srcId="{45F6EEAA-8549-492E-97D2-D5C1E2CACE44}" destId="{6CC49A4B-D518-482B-86C5-974B2F7FDDB6}" srcOrd="0" destOrd="1" presId="urn:microsoft.com/office/officeart/2005/8/layout/hList1"/>
    <dgm:cxn modelId="{A16F8E28-6F62-40FD-A733-3F25CABA763D}" srcId="{2CFD8E40-BE05-46FB-AA15-8D6A4FC81477}" destId="{57D6426A-4D73-4DCF-94C8-9CC31483AD90}" srcOrd="0" destOrd="0" parTransId="{DC80D679-B7EA-45D0-8895-6FCB7BFFE923}" sibTransId="{C12750E8-45B3-4CC3-BB81-EE863D1AF7A4}"/>
    <dgm:cxn modelId="{76C5F52C-6561-4E86-9791-FF4565FD865F}" srcId="{2CFD8E40-BE05-46FB-AA15-8D6A4FC81477}" destId="{45F6EEAA-8549-492E-97D2-D5C1E2CACE44}" srcOrd="1" destOrd="0" parTransId="{3EA1462E-866F-45EB-82E2-09E0960492A2}" sibTransId="{65E899C7-E7BA-43F0-9044-8FB8B51E86FD}"/>
    <dgm:cxn modelId="{707C362D-6102-49B2-8B1E-835CF870A57F}" type="presOf" srcId="{E1FA054B-5CA2-40C0-9FD8-8619AA98D896}" destId="{DF585609-DA30-486C-85D6-5604093A02F8}" srcOrd="0" destOrd="0" presId="urn:microsoft.com/office/officeart/2005/8/layout/hList1"/>
    <dgm:cxn modelId="{38752930-0120-4DFC-BD67-7DC57F63E045}" srcId="{C7024B74-0F0D-4542-94C4-4FC0415B5A8F}" destId="{2CFD8E40-BE05-46FB-AA15-8D6A4FC81477}" srcOrd="0" destOrd="0" parTransId="{743BA7A5-AD2E-4D72-966C-7F0B15CBD576}" sibTransId="{2BB08FFB-F182-4EE7-99E8-71EBFB2FEE72}"/>
    <dgm:cxn modelId="{AF0C6B33-0DD7-481D-A26C-E164DB29E55D}" srcId="{C7024B74-0F0D-4542-94C4-4FC0415B5A8F}" destId="{E923BA83-706F-4BF1-9032-098C07321FB5}" srcOrd="2" destOrd="0" parTransId="{E8B1BFCD-D99B-4EAE-BD3F-D57A54422586}" sibTransId="{9EFAB237-998C-405A-AD8A-B6620ED60AED}"/>
    <dgm:cxn modelId="{D826C03A-65B0-458E-AA07-20AC2C354402}" type="presOf" srcId="{B68C6405-C12C-484D-957E-9B05512A6C61}" destId="{DF585609-DA30-486C-85D6-5604093A02F8}" srcOrd="0" destOrd="1" presId="urn:microsoft.com/office/officeart/2005/8/layout/hList1"/>
    <dgm:cxn modelId="{26AAE443-0CC5-42FA-AE19-098C90E9E174}" type="presOf" srcId="{57D6426A-4D73-4DCF-94C8-9CC31483AD90}" destId="{6CC49A4B-D518-482B-86C5-974B2F7FDDB6}" srcOrd="0" destOrd="0" presId="urn:microsoft.com/office/officeart/2005/8/layout/hList1"/>
    <dgm:cxn modelId="{7B1B7266-06E9-40B2-A824-16C09B0F27F4}" srcId="{E923BA83-706F-4BF1-9032-098C07321FB5}" destId="{647E5096-7FEE-4292-925E-A26FDFF5D106}" srcOrd="1" destOrd="0" parTransId="{3CB68FB3-02C0-4BCB-82BD-C97DAB65AD35}" sibTransId="{C639745D-5A45-4594-9619-AB4615BE2152}"/>
    <dgm:cxn modelId="{0DC86B4E-1328-4EC7-A6CB-03D1D3B45EFD}" srcId="{C7024B74-0F0D-4542-94C4-4FC0415B5A8F}" destId="{BA70DA5B-4C3B-4F40-B21C-B22DFA83A816}" srcOrd="1" destOrd="0" parTransId="{50601541-E162-42C0-8FD8-2BE9F45B871F}" sibTransId="{7B119804-B166-487F-96B9-79D9EE89634F}"/>
    <dgm:cxn modelId="{AF195354-3246-44CD-A10B-A7D3A82A7F16}" type="presOf" srcId="{2CFD8E40-BE05-46FB-AA15-8D6A4FC81477}" destId="{2202DB0E-88F4-4F1F-80B7-E909BD15A00F}" srcOrd="0" destOrd="0" presId="urn:microsoft.com/office/officeart/2005/8/layout/hList1"/>
    <dgm:cxn modelId="{02D60776-5FEB-4A4F-80D4-A9680B15CBCF}" type="presOf" srcId="{E923BA83-706F-4BF1-9032-098C07321FB5}" destId="{2594B471-9B68-4154-B8C9-AFC2EC8BF4B5}" srcOrd="0" destOrd="0" presId="urn:microsoft.com/office/officeart/2005/8/layout/hList1"/>
    <dgm:cxn modelId="{7F913192-B172-459B-BD77-BD78C61E0103}" srcId="{BA70DA5B-4C3B-4F40-B21C-B22DFA83A816}" destId="{E1FA054B-5CA2-40C0-9FD8-8619AA98D896}" srcOrd="0" destOrd="0" parTransId="{0F7B0FBA-593A-41C7-B048-73073721CEAE}" sibTransId="{9864F738-19EB-42E4-BB7D-3B373BCCB4CF}"/>
    <dgm:cxn modelId="{FC0879B8-80CD-4712-9930-76F63881478C}" type="presOf" srcId="{BA70DA5B-4C3B-4F40-B21C-B22DFA83A816}" destId="{7AD39001-F236-4066-BEF2-98DDDF2A1590}" srcOrd="0" destOrd="0" presId="urn:microsoft.com/office/officeart/2005/8/layout/hList1"/>
    <dgm:cxn modelId="{E8D97ABA-0AA0-484C-BB98-F947D21A5013}" type="presOf" srcId="{C7024B74-0F0D-4542-94C4-4FC0415B5A8F}" destId="{0B89A1A2-10AA-4FC9-9C4A-692FD6651374}" srcOrd="0" destOrd="0" presId="urn:microsoft.com/office/officeart/2005/8/layout/hList1"/>
    <dgm:cxn modelId="{5D7592CD-9187-412F-A90B-E1298F7C973A}" type="presOf" srcId="{E30F745F-4085-4B07-BA0D-04B80536DFEF}" destId="{6171E909-E0F8-4DCA-8E3B-22B4FB330435}" srcOrd="0" destOrd="0" presId="urn:microsoft.com/office/officeart/2005/8/layout/hList1"/>
    <dgm:cxn modelId="{C71369D0-E243-449C-8D5B-64AC7DC641D4}" srcId="{E923BA83-706F-4BF1-9032-098C07321FB5}" destId="{E30F745F-4085-4B07-BA0D-04B80536DFEF}" srcOrd="0" destOrd="0" parTransId="{DBCF8C8E-39EC-4A8E-A8AC-4F1F1A2E5A1C}" sibTransId="{B7032717-E943-4149-A573-77C164C9F71D}"/>
    <dgm:cxn modelId="{F606F9E3-5A0A-4D76-9488-BE8E845A4C3A}" srcId="{BA70DA5B-4C3B-4F40-B21C-B22DFA83A816}" destId="{B68C6405-C12C-484D-957E-9B05512A6C61}" srcOrd="1" destOrd="0" parTransId="{8B93B7C5-1B7D-4F63-BFA5-FED10E3E0BCA}" sibTransId="{9B568691-96DD-4FDD-B103-75B5C95F1AD8}"/>
    <dgm:cxn modelId="{2E142F01-D2F2-4882-AED8-FBCFD32F1015}" type="presParOf" srcId="{0B89A1A2-10AA-4FC9-9C4A-692FD6651374}" destId="{C443E999-BF25-4B05-AAF7-3EB9D21E891F}" srcOrd="0" destOrd="0" presId="urn:microsoft.com/office/officeart/2005/8/layout/hList1"/>
    <dgm:cxn modelId="{62261CF3-2E36-4679-AE32-B7E0E8D1980B}" type="presParOf" srcId="{C443E999-BF25-4B05-AAF7-3EB9D21E891F}" destId="{2202DB0E-88F4-4F1F-80B7-E909BD15A00F}" srcOrd="0" destOrd="0" presId="urn:microsoft.com/office/officeart/2005/8/layout/hList1"/>
    <dgm:cxn modelId="{C97F356E-B03F-4133-BD26-11A21A54001C}" type="presParOf" srcId="{C443E999-BF25-4B05-AAF7-3EB9D21E891F}" destId="{6CC49A4B-D518-482B-86C5-974B2F7FDDB6}" srcOrd="1" destOrd="0" presId="urn:microsoft.com/office/officeart/2005/8/layout/hList1"/>
    <dgm:cxn modelId="{96B15ED9-E961-4798-9394-1F5CAE32662C}" type="presParOf" srcId="{0B89A1A2-10AA-4FC9-9C4A-692FD6651374}" destId="{7ABA3BAA-A5D1-4D4C-AD12-3873C7C7329C}" srcOrd="1" destOrd="0" presId="urn:microsoft.com/office/officeart/2005/8/layout/hList1"/>
    <dgm:cxn modelId="{B845D895-5FDC-48CD-BEC8-189BC6C3066C}" type="presParOf" srcId="{0B89A1A2-10AA-4FC9-9C4A-692FD6651374}" destId="{E625C3A5-D457-4781-87FD-C7EFAD28DBEB}" srcOrd="2" destOrd="0" presId="urn:microsoft.com/office/officeart/2005/8/layout/hList1"/>
    <dgm:cxn modelId="{E9320B8D-3F7F-4016-8F26-38D9BDCB9A50}" type="presParOf" srcId="{E625C3A5-D457-4781-87FD-C7EFAD28DBEB}" destId="{7AD39001-F236-4066-BEF2-98DDDF2A1590}" srcOrd="0" destOrd="0" presId="urn:microsoft.com/office/officeart/2005/8/layout/hList1"/>
    <dgm:cxn modelId="{3D668D3B-3DF1-47BD-984A-F27739409E2D}" type="presParOf" srcId="{E625C3A5-D457-4781-87FD-C7EFAD28DBEB}" destId="{DF585609-DA30-486C-85D6-5604093A02F8}" srcOrd="1" destOrd="0" presId="urn:microsoft.com/office/officeart/2005/8/layout/hList1"/>
    <dgm:cxn modelId="{84DE99D6-C584-48B4-B116-0704EE0FB0B2}" type="presParOf" srcId="{0B89A1A2-10AA-4FC9-9C4A-692FD6651374}" destId="{DD251DD0-4D13-48DD-A201-7A93283E5536}" srcOrd="3" destOrd="0" presId="urn:microsoft.com/office/officeart/2005/8/layout/hList1"/>
    <dgm:cxn modelId="{03F048BB-8F15-4837-864B-C7B57E16B035}" type="presParOf" srcId="{0B89A1A2-10AA-4FC9-9C4A-692FD6651374}" destId="{9583D165-9F4E-4EE4-A3FF-392D8F0AF1C7}" srcOrd="4" destOrd="0" presId="urn:microsoft.com/office/officeart/2005/8/layout/hList1"/>
    <dgm:cxn modelId="{05ED1F62-40EC-43DD-AF2C-6C3DE71F4E7E}" type="presParOf" srcId="{9583D165-9F4E-4EE4-A3FF-392D8F0AF1C7}" destId="{2594B471-9B68-4154-B8C9-AFC2EC8BF4B5}" srcOrd="0" destOrd="0" presId="urn:microsoft.com/office/officeart/2005/8/layout/hList1"/>
    <dgm:cxn modelId="{87B480DA-055B-4E5D-9A3C-CDF39296910A}" type="presParOf" srcId="{9583D165-9F4E-4EE4-A3FF-392D8F0AF1C7}" destId="{6171E909-E0F8-4DCA-8E3B-22B4FB33043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02DB0E-88F4-4F1F-80B7-E909BD15A00F}">
      <dsp:nvSpPr>
        <dsp:cNvPr id="0" name=""/>
        <dsp:cNvSpPr/>
      </dsp:nvSpPr>
      <dsp:spPr>
        <a:xfrm>
          <a:off x="1952" y="28304"/>
          <a:ext cx="1903809" cy="432000"/>
        </a:xfrm>
        <a:prstGeom prst="rect">
          <a:avLst/>
        </a:prstGeom>
        <a:solidFill>
          <a:srgbClr val="A50021"/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2025 год</a:t>
          </a:r>
        </a:p>
      </dsp:txBody>
      <dsp:txXfrm>
        <a:off x="1952" y="28304"/>
        <a:ext cx="1903809" cy="432000"/>
      </dsp:txXfrm>
    </dsp:sp>
    <dsp:sp modelId="{6CC49A4B-D518-482B-86C5-974B2F7FDDB6}">
      <dsp:nvSpPr>
        <dsp:cNvPr id="0" name=""/>
        <dsp:cNvSpPr/>
      </dsp:nvSpPr>
      <dsp:spPr>
        <a:xfrm>
          <a:off x="1952" y="460304"/>
          <a:ext cx="1903809" cy="90585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Федеральный – 0,0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Областной – 6,1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Местный  - 5,5</a:t>
          </a:r>
        </a:p>
      </dsp:txBody>
      <dsp:txXfrm>
        <a:off x="1952" y="460304"/>
        <a:ext cx="1903809" cy="905850"/>
      </dsp:txXfrm>
    </dsp:sp>
    <dsp:sp modelId="{7AD39001-F236-4066-BEF2-98DDDF2A1590}">
      <dsp:nvSpPr>
        <dsp:cNvPr id="0" name=""/>
        <dsp:cNvSpPr/>
      </dsp:nvSpPr>
      <dsp:spPr>
        <a:xfrm>
          <a:off x="2141187" y="45464"/>
          <a:ext cx="1903809" cy="432000"/>
        </a:xfrm>
        <a:prstGeom prst="rect">
          <a:avLst/>
        </a:prstGeom>
        <a:solidFill>
          <a:schemeClr val="tx1">
            <a:lumMod val="65000"/>
            <a:lumOff val="35000"/>
          </a:scheme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2026 год</a:t>
          </a:r>
        </a:p>
      </dsp:txBody>
      <dsp:txXfrm>
        <a:off x="2141187" y="45464"/>
        <a:ext cx="1903809" cy="432000"/>
      </dsp:txXfrm>
    </dsp:sp>
    <dsp:sp modelId="{DF585609-DA30-486C-85D6-5604093A02F8}">
      <dsp:nvSpPr>
        <dsp:cNvPr id="0" name=""/>
        <dsp:cNvSpPr/>
      </dsp:nvSpPr>
      <dsp:spPr>
        <a:xfrm>
          <a:off x="2141187" y="461899"/>
          <a:ext cx="1903809" cy="90585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Федеральный  - 0,0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Областной – 5,6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Местный – 5,4</a:t>
          </a:r>
        </a:p>
      </dsp:txBody>
      <dsp:txXfrm>
        <a:off x="2141187" y="461899"/>
        <a:ext cx="1903809" cy="905850"/>
      </dsp:txXfrm>
    </dsp:sp>
    <dsp:sp modelId="{2594B471-9B68-4154-B8C9-AFC2EC8BF4B5}">
      <dsp:nvSpPr>
        <dsp:cNvPr id="0" name=""/>
        <dsp:cNvSpPr/>
      </dsp:nvSpPr>
      <dsp:spPr>
        <a:xfrm>
          <a:off x="4342638" y="28304"/>
          <a:ext cx="1903809" cy="432000"/>
        </a:xfrm>
        <a:prstGeom prst="rect">
          <a:avLst/>
        </a:prstGeom>
        <a:solidFill>
          <a:srgbClr val="A50021"/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2027 год</a:t>
          </a:r>
        </a:p>
      </dsp:txBody>
      <dsp:txXfrm>
        <a:off x="4342638" y="28304"/>
        <a:ext cx="1903809" cy="432000"/>
      </dsp:txXfrm>
    </dsp:sp>
    <dsp:sp modelId="{6171E909-E0F8-4DCA-8E3B-22B4FB330435}">
      <dsp:nvSpPr>
        <dsp:cNvPr id="0" name=""/>
        <dsp:cNvSpPr/>
      </dsp:nvSpPr>
      <dsp:spPr>
        <a:xfrm>
          <a:off x="4344590" y="470749"/>
          <a:ext cx="1903809" cy="90585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Федеральный  - 0,0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Областной – 5,4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Местный  - 5,3</a:t>
          </a:r>
        </a:p>
      </dsp:txBody>
      <dsp:txXfrm>
        <a:off x="4344590" y="470749"/>
        <a:ext cx="1903809" cy="9058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02DB0E-88F4-4F1F-80B7-E909BD15A00F}">
      <dsp:nvSpPr>
        <dsp:cNvPr id="0" name=""/>
        <dsp:cNvSpPr/>
      </dsp:nvSpPr>
      <dsp:spPr>
        <a:xfrm>
          <a:off x="1952" y="1499"/>
          <a:ext cx="1903809" cy="403200"/>
        </a:xfrm>
        <a:prstGeom prst="rect">
          <a:avLst/>
        </a:prstGeom>
        <a:solidFill>
          <a:srgbClr val="A50021"/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2025 год</a:t>
          </a:r>
        </a:p>
      </dsp:txBody>
      <dsp:txXfrm>
        <a:off x="1952" y="1499"/>
        <a:ext cx="1903809" cy="403200"/>
      </dsp:txXfrm>
    </dsp:sp>
    <dsp:sp modelId="{6CC49A4B-D518-482B-86C5-974B2F7FDDB6}">
      <dsp:nvSpPr>
        <dsp:cNvPr id="0" name=""/>
        <dsp:cNvSpPr/>
      </dsp:nvSpPr>
      <dsp:spPr>
        <a:xfrm>
          <a:off x="1952" y="404700"/>
          <a:ext cx="1903809" cy="614879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Областной – 7,0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Местный  - 1,2</a:t>
          </a:r>
        </a:p>
      </dsp:txBody>
      <dsp:txXfrm>
        <a:off x="1952" y="404700"/>
        <a:ext cx="1903809" cy="614879"/>
      </dsp:txXfrm>
    </dsp:sp>
    <dsp:sp modelId="{7AD39001-F236-4066-BEF2-98DDDF2A1590}">
      <dsp:nvSpPr>
        <dsp:cNvPr id="0" name=""/>
        <dsp:cNvSpPr/>
      </dsp:nvSpPr>
      <dsp:spPr>
        <a:xfrm>
          <a:off x="2172295" y="1499"/>
          <a:ext cx="1903809" cy="403200"/>
        </a:xfrm>
        <a:prstGeom prst="rect">
          <a:avLst/>
        </a:prstGeom>
        <a:solidFill>
          <a:schemeClr val="tx1">
            <a:lumMod val="65000"/>
            <a:lumOff val="35000"/>
          </a:scheme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2026 год</a:t>
          </a:r>
        </a:p>
      </dsp:txBody>
      <dsp:txXfrm>
        <a:off x="2172295" y="1499"/>
        <a:ext cx="1903809" cy="403200"/>
      </dsp:txXfrm>
    </dsp:sp>
    <dsp:sp modelId="{DF585609-DA30-486C-85D6-5604093A02F8}">
      <dsp:nvSpPr>
        <dsp:cNvPr id="0" name=""/>
        <dsp:cNvSpPr/>
      </dsp:nvSpPr>
      <dsp:spPr>
        <a:xfrm>
          <a:off x="2172295" y="404700"/>
          <a:ext cx="1903809" cy="614879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Областной – 6,5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Местный - 1,1</a:t>
          </a:r>
        </a:p>
      </dsp:txBody>
      <dsp:txXfrm>
        <a:off x="2172295" y="404700"/>
        <a:ext cx="1903809" cy="614879"/>
      </dsp:txXfrm>
    </dsp:sp>
    <dsp:sp modelId="{2594B471-9B68-4154-B8C9-AFC2EC8BF4B5}">
      <dsp:nvSpPr>
        <dsp:cNvPr id="0" name=""/>
        <dsp:cNvSpPr/>
      </dsp:nvSpPr>
      <dsp:spPr>
        <a:xfrm>
          <a:off x="4342638" y="1499"/>
          <a:ext cx="1903809" cy="403200"/>
        </a:xfrm>
        <a:prstGeom prst="rect">
          <a:avLst/>
        </a:prstGeom>
        <a:solidFill>
          <a:srgbClr val="A50021"/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2027 год</a:t>
          </a:r>
        </a:p>
      </dsp:txBody>
      <dsp:txXfrm>
        <a:off x="4342638" y="1499"/>
        <a:ext cx="1903809" cy="403200"/>
      </dsp:txXfrm>
    </dsp:sp>
    <dsp:sp modelId="{6171E909-E0F8-4DCA-8E3B-22B4FB330435}">
      <dsp:nvSpPr>
        <dsp:cNvPr id="0" name=""/>
        <dsp:cNvSpPr/>
      </dsp:nvSpPr>
      <dsp:spPr>
        <a:xfrm>
          <a:off x="4344590" y="406200"/>
          <a:ext cx="1903809" cy="614879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Областной – 6,2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Местный  - 1,1</a:t>
          </a:r>
        </a:p>
      </dsp:txBody>
      <dsp:txXfrm>
        <a:off x="4344590" y="406200"/>
        <a:ext cx="1903809" cy="6148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2BA3ED-B9A0-4D9A-A97D-8871ED6B85E3}">
      <dsp:nvSpPr>
        <dsp:cNvPr id="0" name=""/>
        <dsp:cNvSpPr/>
      </dsp:nvSpPr>
      <dsp:spPr>
        <a:xfrm>
          <a:off x="0" y="276552"/>
          <a:ext cx="3277233" cy="453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3AC5A59-14B6-4F2E-9D42-E9F577740F72}">
      <dsp:nvSpPr>
        <dsp:cNvPr id="0" name=""/>
        <dsp:cNvSpPr/>
      </dsp:nvSpPr>
      <dsp:spPr>
        <a:xfrm>
          <a:off x="163861" y="2807"/>
          <a:ext cx="2294063" cy="5313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6710" tIns="0" rIns="8671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>
              <a:latin typeface="Arial" panose="020B0604020202020204" pitchFamily="34" charset="0"/>
              <a:cs typeface="Arial" panose="020B0604020202020204" pitchFamily="34" charset="0"/>
            </a:rPr>
            <a:t>2025 год – 17,4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9800" y="28746"/>
        <a:ext cx="2242185" cy="479482"/>
      </dsp:txXfrm>
    </dsp:sp>
    <dsp:sp modelId="{BC0A6ED0-44F5-40C0-8894-AACD54BA454A}">
      <dsp:nvSpPr>
        <dsp:cNvPr id="0" name=""/>
        <dsp:cNvSpPr/>
      </dsp:nvSpPr>
      <dsp:spPr>
        <a:xfrm>
          <a:off x="0" y="1084968"/>
          <a:ext cx="3277233" cy="453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D1DF000-7E28-4371-AE89-445AE4AADD8F}">
      <dsp:nvSpPr>
        <dsp:cNvPr id="0" name=""/>
        <dsp:cNvSpPr/>
      </dsp:nvSpPr>
      <dsp:spPr>
        <a:xfrm>
          <a:off x="163861" y="819288"/>
          <a:ext cx="2294063" cy="5313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6710" tIns="0" rIns="8671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>
              <a:latin typeface="Arial" panose="020B0604020202020204" pitchFamily="34" charset="0"/>
              <a:cs typeface="Arial" panose="020B0604020202020204" pitchFamily="34" charset="0"/>
            </a:rPr>
            <a:t>2026 год – 18,7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9800" y="845227"/>
        <a:ext cx="2242185" cy="479482"/>
      </dsp:txXfrm>
    </dsp:sp>
    <dsp:sp modelId="{F0D1F80C-A5FD-4AD3-9ABF-D7A8BD99ACA2}">
      <dsp:nvSpPr>
        <dsp:cNvPr id="0" name=""/>
        <dsp:cNvSpPr/>
      </dsp:nvSpPr>
      <dsp:spPr>
        <a:xfrm>
          <a:off x="0" y="1901448"/>
          <a:ext cx="3277233" cy="453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3B551AF-B803-451B-BA6B-DA3F91C09C04}">
      <dsp:nvSpPr>
        <dsp:cNvPr id="0" name=""/>
        <dsp:cNvSpPr/>
      </dsp:nvSpPr>
      <dsp:spPr>
        <a:xfrm>
          <a:off x="198049" y="1642186"/>
          <a:ext cx="2294063" cy="5313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6710" tIns="0" rIns="8671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2027 </a:t>
          </a:r>
          <a:r>
            <a:rPr lang="ru-RU" sz="1800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год</a:t>
          </a:r>
          <a:r>
            <a:rPr lang="ru-RU" sz="1600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– 19,4</a:t>
          </a:r>
          <a:endParaRPr lang="ru-RU" sz="16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23988" y="1668125"/>
        <a:ext cx="2242185" cy="4794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2BA3ED-B9A0-4D9A-A97D-8871ED6B85E3}">
      <dsp:nvSpPr>
        <dsp:cNvPr id="0" name=""/>
        <dsp:cNvSpPr/>
      </dsp:nvSpPr>
      <dsp:spPr>
        <a:xfrm>
          <a:off x="0" y="305548"/>
          <a:ext cx="2991809" cy="453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3AC5A59-14B6-4F2E-9D42-E9F577740F72}">
      <dsp:nvSpPr>
        <dsp:cNvPr id="0" name=""/>
        <dsp:cNvSpPr/>
      </dsp:nvSpPr>
      <dsp:spPr>
        <a:xfrm>
          <a:off x="149590" y="2808"/>
          <a:ext cx="2094266" cy="5313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9158" tIns="0" rIns="79158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2025 год – 22,5</a:t>
          </a:r>
        </a:p>
      </dsp:txBody>
      <dsp:txXfrm>
        <a:off x="175529" y="28747"/>
        <a:ext cx="2042388" cy="479482"/>
      </dsp:txXfrm>
    </dsp:sp>
    <dsp:sp modelId="{BC0A6ED0-44F5-40C0-8894-AACD54BA454A}">
      <dsp:nvSpPr>
        <dsp:cNvPr id="0" name=""/>
        <dsp:cNvSpPr/>
      </dsp:nvSpPr>
      <dsp:spPr>
        <a:xfrm>
          <a:off x="0" y="1084969"/>
          <a:ext cx="2991809" cy="453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D1DF000-7E28-4371-AE89-445AE4AADD8F}">
      <dsp:nvSpPr>
        <dsp:cNvPr id="0" name=""/>
        <dsp:cNvSpPr/>
      </dsp:nvSpPr>
      <dsp:spPr>
        <a:xfrm>
          <a:off x="149590" y="819289"/>
          <a:ext cx="2094266" cy="5313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9158" tIns="0" rIns="79158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2026 год – 24,2</a:t>
          </a:r>
        </a:p>
      </dsp:txBody>
      <dsp:txXfrm>
        <a:off x="175529" y="845228"/>
        <a:ext cx="2042388" cy="479482"/>
      </dsp:txXfrm>
    </dsp:sp>
    <dsp:sp modelId="{F0D1F80C-A5FD-4AD3-9ABF-D7A8BD99ACA2}">
      <dsp:nvSpPr>
        <dsp:cNvPr id="0" name=""/>
        <dsp:cNvSpPr/>
      </dsp:nvSpPr>
      <dsp:spPr>
        <a:xfrm>
          <a:off x="0" y="1901449"/>
          <a:ext cx="2991809" cy="453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3B551AF-B803-451B-BA6B-DA3F91C09C04}">
      <dsp:nvSpPr>
        <dsp:cNvPr id="0" name=""/>
        <dsp:cNvSpPr/>
      </dsp:nvSpPr>
      <dsp:spPr>
        <a:xfrm>
          <a:off x="180801" y="1642187"/>
          <a:ext cx="2094266" cy="5313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9158" tIns="0" rIns="79158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2027 год – 25,0</a:t>
          </a:r>
          <a:endParaRPr lang="ru-RU" sz="18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06740" y="1668126"/>
        <a:ext cx="2042388" cy="47948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EC6871-E835-4E50-97C3-F0D381886BC4}">
      <dsp:nvSpPr>
        <dsp:cNvPr id="0" name=""/>
        <dsp:cNvSpPr/>
      </dsp:nvSpPr>
      <dsp:spPr>
        <a:xfrm>
          <a:off x="-159416" y="0"/>
          <a:ext cx="2712882" cy="2712882"/>
        </a:xfrm>
        <a:prstGeom prst="triangle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908FB25-0C2E-4BFC-812F-BA462842B7CD}">
      <dsp:nvSpPr>
        <dsp:cNvPr id="0" name=""/>
        <dsp:cNvSpPr/>
      </dsp:nvSpPr>
      <dsp:spPr>
        <a:xfrm>
          <a:off x="541482" y="272745"/>
          <a:ext cx="3074460" cy="64219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2025 год = 1,5 млн. рублей </a:t>
          </a:r>
        </a:p>
      </dsp:txBody>
      <dsp:txXfrm>
        <a:off x="572831" y="304094"/>
        <a:ext cx="3011762" cy="579492"/>
      </dsp:txXfrm>
    </dsp:sp>
    <dsp:sp modelId="{83480C7C-0DA4-45FA-A2EE-9D173C41D7AF}">
      <dsp:nvSpPr>
        <dsp:cNvPr id="0" name=""/>
        <dsp:cNvSpPr/>
      </dsp:nvSpPr>
      <dsp:spPr>
        <a:xfrm>
          <a:off x="541482" y="995209"/>
          <a:ext cx="3074460" cy="64219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2026 год = 0,0 млн. рублей</a:t>
          </a:r>
        </a:p>
      </dsp:txBody>
      <dsp:txXfrm>
        <a:off x="572831" y="1026558"/>
        <a:ext cx="3011762" cy="579492"/>
      </dsp:txXfrm>
    </dsp:sp>
    <dsp:sp modelId="{2FF0DEB8-BB8E-49EA-93B4-257C5AA28F44}">
      <dsp:nvSpPr>
        <dsp:cNvPr id="0" name=""/>
        <dsp:cNvSpPr/>
      </dsp:nvSpPr>
      <dsp:spPr>
        <a:xfrm>
          <a:off x="541482" y="1717673"/>
          <a:ext cx="3074460" cy="64219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2027 год = 0,0 млн. рублей</a:t>
          </a:r>
        </a:p>
      </dsp:txBody>
      <dsp:txXfrm>
        <a:off x="572831" y="1749022"/>
        <a:ext cx="3011762" cy="57949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EC6871-E835-4E50-97C3-F0D381886BC4}">
      <dsp:nvSpPr>
        <dsp:cNvPr id="0" name=""/>
        <dsp:cNvSpPr/>
      </dsp:nvSpPr>
      <dsp:spPr>
        <a:xfrm>
          <a:off x="61378" y="0"/>
          <a:ext cx="2712882" cy="2712882"/>
        </a:xfrm>
        <a:prstGeom prst="triangle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908FB25-0C2E-4BFC-812F-BA462842B7CD}">
      <dsp:nvSpPr>
        <dsp:cNvPr id="0" name=""/>
        <dsp:cNvSpPr/>
      </dsp:nvSpPr>
      <dsp:spPr>
        <a:xfrm>
          <a:off x="762277" y="272745"/>
          <a:ext cx="3074460" cy="64219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2025 год = 0,1 млн. рублей </a:t>
          </a:r>
        </a:p>
      </dsp:txBody>
      <dsp:txXfrm>
        <a:off x="793626" y="304094"/>
        <a:ext cx="3011762" cy="579492"/>
      </dsp:txXfrm>
    </dsp:sp>
    <dsp:sp modelId="{83480C7C-0DA4-45FA-A2EE-9D173C41D7AF}">
      <dsp:nvSpPr>
        <dsp:cNvPr id="0" name=""/>
        <dsp:cNvSpPr/>
      </dsp:nvSpPr>
      <dsp:spPr>
        <a:xfrm>
          <a:off x="762277" y="995209"/>
          <a:ext cx="3074460" cy="64219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2026 год = 1,0 млн. рублей</a:t>
          </a:r>
        </a:p>
      </dsp:txBody>
      <dsp:txXfrm>
        <a:off x="793626" y="1026558"/>
        <a:ext cx="3011762" cy="579492"/>
      </dsp:txXfrm>
    </dsp:sp>
    <dsp:sp modelId="{2FF0DEB8-BB8E-49EA-93B4-257C5AA28F44}">
      <dsp:nvSpPr>
        <dsp:cNvPr id="0" name=""/>
        <dsp:cNvSpPr/>
      </dsp:nvSpPr>
      <dsp:spPr>
        <a:xfrm>
          <a:off x="762277" y="1717673"/>
          <a:ext cx="3074460" cy="64219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2027 год = 1,0 млн. рублей</a:t>
          </a:r>
        </a:p>
      </dsp:txBody>
      <dsp:txXfrm>
        <a:off x="793626" y="1749022"/>
        <a:ext cx="3011762" cy="57949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02DB0E-88F4-4F1F-80B7-E909BD15A00F}">
      <dsp:nvSpPr>
        <dsp:cNvPr id="0" name=""/>
        <dsp:cNvSpPr/>
      </dsp:nvSpPr>
      <dsp:spPr>
        <a:xfrm>
          <a:off x="1952" y="79109"/>
          <a:ext cx="1903809" cy="489600"/>
        </a:xfrm>
        <a:prstGeom prst="rect">
          <a:avLst/>
        </a:prstGeom>
        <a:solidFill>
          <a:srgbClr val="990033"/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2025 год</a:t>
          </a:r>
        </a:p>
      </dsp:txBody>
      <dsp:txXfrm>
        <a:off x="1952" y="79109"/>
        <a:ext cx="1903809" cy="489600"/>
      </dsp:txXfrm>
    </dsp:sp>
    <dsp:sp modelId="{6CC49A4B-D518-482B-86C5-974B2F7FDDB6}">
      <dsp:nvSpPr>
        <dsp:cNvPr id="0" name=""/>
        <dsp:cNvSpPr/>
      </dsp:nvSpPr>
      <dsp:spPr>
        <a:xfrm>
          <a:off x="1952" y="568710"/>
          <a:ext cx="1903809" cy="746639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Областной – 5,8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Местный  - 5,8</a:t>
          </a:r>
        </a:p>
      </dsp:txBody>
      <dsp:txXfrm>
        <a:off x="1952" y="568710"/>
        <a:ext cx="1903809" cy="746639"/>
      </dsp:txXfrm>
    </dsp:sp>
    <dsp:sp modelId="{7AD39001-F236-4066-BEF2-98DDDF2A1590}">
      <dsp:nvSpPr>
        <dsp:cNvPr id="0" name=""/>
        <dsp:cNvSpPr/>
      </dsp:nvSpPr>
      <dsp:spPr>
        <a:xfrm>
          <a:off x="2172295" y="79109"/>
          <a:ext cx="1903809" cy="489600"/>
        </a:xfrm>
        <a:prstGeom prst="rect">
          <a:avLst/>
        </a:prstGeom>
        <a:solidFill>
          <a:schemeClr val="tx1">
            <a:lumMod val="65000"/>
            <a:lumOff val="35000"/>
          </a:scheme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2026 год</a:t>
          </a:r>
        </a:p>
      </dsp:txBody>
      <dsp:txXfrm>
        <a:off x="2172295" y="79109"/>
        <a:ext cx="1903809" cy="489600"/>
      </dsp:txXfrm>
    </dsp:sp>
    <dsp:sp modelId="{DF585609-DA30-486C-85D6-5604093A02F8}">
      <dsp:nvSpPr>
        <dsp:cNvPr id="0" name=""/>
        <dsp:cNvSpPr/>
      </dsp:nvSpPr>
      <dsp:spPr>
        <a:xfrm>
          <a:off x="2172295" y="568710"/>
          <a:ext cx="1903809" cy="746639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Областной – 5,8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Местный – 5,8</a:t>
          </a:r>
        </a:p>
      </dsp:txBody>
      <dsp:txXfrm>
        <a:off x="2172295" y="568710"/>
        <a:ext cx="1903809" cy="746639"/>
      </dsp:txXfrm>
    </dsp:sp>
    <dsp:sp modelId="{2594B471-9B68-4154-B8C9-AFC2EC8BF4B5}">
      <dsp:nvSpPr>
        <dsp:cNvPr id="0" name=""/>
        <dsp:cNvSpPr/>
      </dsp:nvSpPr>
      <dsp:spPr>
        <a:xfrm>
          <a:off x="4342638" y="79109"/>
          <a:ext cx="1903809" cy="489600"/>
        </a:xfrm>
        <a:prstGeom prst="rect">
          <a:avLst/>
        </a:prstGeom>
        <a:solidFill>
          <a:srgbClr val="990033"/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2027 год</a:t>
          </a:r>
        </a:p>
      </dsp:txBody>
      <dsp:txXfrm>
        <a:off x="4342638" y="79109"/>
        <a:ext cx="1903809" cy="489600"/>
      </dsp:txXfrm>
    </dsp:sp>
    <dsp:sp modelId="{6171E909-E0F8-4DCA-8E3B-22B4FB330435}">
      <dsp:nvSpPr>
        <dsp:cNvPr id="0" name=""/>
        <dsp:cNvSpPr/>
      </dsp:nvSpPr>
      <dsp:spPr>
        <a:xfrm>
          <a:off x="4344590" y="577318"/>
          <a:ext cx="1903809" cy="746639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Областной – 5,8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Местный  - 5,8</a:t>
          </a:r>
        </a:p>
      </dsp:txBody>
      <dsp:txXfrm>
        <a:off x="4344590" y="577318"/>
        <a:ext cx="1903809" cy="7466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0.81677</cdr:x>
      <cdr:y>0.07157</cdr:y>
    </cdr:from>
    <cdr:to>
      <cdr:x>0.95953</cdr:x>
      <cdr:y>0.14455</cdr:y>
    </cdr:to>
    <cdr:pic>
      <cdr:nvPicPr>
        <cdr:cNvPr id="9" name="chart">
          <a:extLst xmlns:a="http://schemas.openxmlformats.org/drawingml/2006/main">
            <a:ext uri="{FF2B5EF4-FFF2-40B4-BE49-F238E27FC236}">
              <a16:creationId xmlns:a16="http://schemas.microsoft.com/office/drawing/2014/main" id="{7FC7C4AB-917B-48FC-8848-68DB7E7182BE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355591" y="328930"/>
          <a:ext cx="936079" cy="335455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84870" cy="50275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701" y="2"/>
            <a:ext cx="2984870" cy="50275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C3A2DFBC-35AC-4BA6-8A78-16C16AC8EC5B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76463" y="1252538"/>
            <a:ext cx="2535237" cy="33797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2270"/>
            <a:ext cx="5510530" cy="3945493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517547"/>
            <a:ext cx="2984870" cy="50275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701" y="9517547"/>
            <a:ext cx="2984870" cy="50275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E17F9177-D20A-428E-9A94-5E7F22692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972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F9177-D20A-428E-9A94-5E7F226929A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4467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7F9177-D20A-428E-9A94-5E7F226929AC}" type="slidenum">
              <a:rPr lang="ru-RU" smtClean="0"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6623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7F9177-D20A-428E-9A94-5E7F226929AC}" type="slidenum">
              <a:rPr lang="ru-RU" smtClean="0"/>
              <a:t>60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1321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7F9177-D20A-428E-9A94-5E7F226929AC}" type="slidenum">
              <a:rPr lang="ru-RU" smtClean="0"/>
              <a:t>65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9742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7F9177-D20A-428E-9A94-5E7F226929AC}" type="slidenum">
              <a:rPr lang="ru-RU" smtClean="0"/>
              <a:t>71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6953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7F9177-D20A-428E-9A94-5E7F226929AC}" type="slidenum">
              <a:rPr lang="ru-RU" smtClean="0"/>
              <a:t>72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544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F9177-D20A-428E-9A94-5E7F226929A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198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4458">
              <a:defRPr/>
            </a:pPr>
            <a:fld id="{E17F9177-D20A-428E-9A94-5E7F226929AC}" type="slidenum">
              <a:rPr lang="ru-RU">
                <a:solidFill>
                  <a:prstClr val="black"/>
                </a:solidFill>
                <a:latin typeface="Calibri"/>
              </a:rPr>
              <a:pPr defTabSz="924458">
                <a:defRPr/>
              </a:pPr>
              <a:t>11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4010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7F9177-D20A-428E-9A94-5E7F226929AC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570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F9177-D20A-428E-9A94-5E7F226929AC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323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4458">
              <a:defRPr/>
            </a:pPr>
            <a:fld id="{E17F9177-D20A-428E-9A94-5E7F226929AC}" type="slidenum">
              <a:rPr lang="ru-RU">
                <a:solidFill>
                  <a:prstClr val="black"/>
                </a:solidFill>
                <a:latin typeface="Calibri"/>
              </a:rPr>
              <a:pPr defTabSz="924458">
                <a:defRPr/>
              </a:pPr>
              <a:t>35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1182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7F9177-D20A-428E-9A94-5E7F226929AC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9215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7F9177-D20A-428E-9A94-5E7F226929AC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8226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7F9177-D20A-428E-9A94-5E7F226929AC}" type="slidenum">
              <a:rPr lang="ru-RU" smtClean="0"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291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14350" y="2834640"/>
            <a:ext cx="5829300" cy="1920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28700" y="5120640"/>
            <a:ext cx="4800600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44248-376C-4AB0-AEDB-3402485F6D82}" type="datetime1">
              <a:rPr lang="en-US" smtClean="0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Verdana"/>
                <a:cs typeface="Verdana"/>
              </a:defRPr>
            </a:lvl1pPr>
          </a:lstStyle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pc="-100" dirty="0"/>
              <a:t>‹#›</a:t>
            </a:fld>
            <a:endParaRPr spc="-1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AB6D58-97DC-44E4-9E0A-561EED96B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6813" y="486834"/>
            <a:ext cx="4349700" cy="138516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BB7FDFF-D2AD-4235-A46C-DC66DD4D1013}"/>
              </a:ext>
            </a:extLst>
          </p:cNvPr>
          <p:cNvSpPr/>
          <p:nvPr userDrawn="1"/>
        </p:nvSpPr>
        <p:spPr>
          <a:xfrm>
            <a:off x="0" y="0"/>
            <a:ext cx="1606500" cy="91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E46014F-1F57-473C-840B-91CF6FA9A7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11859" y="2230967"/>
            <a:ext cx="4379119" cy="6601884"/>
          </a:xfrm>
        </p:spPr>
        <p:txBody>
          <a:bodyPr/>
          <a:lstStyle>
            <a:lvl1pPr marL="0" indent="0">
              <a:buNone/>
              <a:defRPr/>
            </a:lvl1pPr>
            <a:lvl2pPr marL="257175" indent="0">
              <a:buNone/>
              <a:defRPr/>
            </a:lvl2pPr>
            <a:lvl3pPr marL="514350" indent="0">
              <a:buNone/>
              <a:defRPr/>
            </a:lvl3pPr>
            <a:lvl4pPr marL="771525" indent="0">
              <a:buNone/>
              <a:defRPr/>
            </a:lvl4pPr>
            <a:lvl5pPr marL="10287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3774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721462-A9E1-4536-9F2D-B2F8F218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8999" y="486834"/>
            <a:ext cx="2957513" cy="1767417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8D8509-D379-49B3-A4FE-EDBEE0641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0FB3E60-2F82-4C12-95B3-7ACC1B0E5862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D1B458C-BFE5-4FED-890B-A3C81CBD9E00}"/>
              </a:ext>
            </a:extLst>
          </p:cNvPr>
          <p:cNvSpPr/>
          <p:nvPr userDrawn="1"/>
        </p:nvSpPr>
        <p:spPr>
          <a:xfrm>
            <a:off x="0" y="0"/>
            <a:ext cx="6858000" cy="1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>
              <a:solidFill>
                <a:schemeClr val="accent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74EC097-BE1E-47C5-A4A4-558BFD9F9C06}"/>
              </a:ext>
            </a:extLst>
          </p:cNvPr>
          <p:cNvSpPr/>
          <p:nvPr userDrawn="1"/>
        </p:nvSpPr>
        <p:spPr>
          <a:xfrm>
            <a:off x="7003" y="9029900"/>
            <a:ext cx="6858000" cy="1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>
              <a:solidFill>
                <a:schemeClr val="accent1"/>
              </a:solidFill>
            </a:endParaRPr>
          </a:p>
        </p:txBody>
      </p:sp>
      <p:sp>
        <p:nvSpPr>
          <p:cNvPr id="8" name="Рисунок 2">
            <a:extLst>
              <a:ext uri="{FF2B5EF4-FFF2-40B4-BE49-F238E27FC236}">
                <a16:creationId xmlns:a16="http://schemas.microsoft.com/office/drawing/2014/main" id="{17DD4B55-CA6E-4B68-97C9-646C6EC1FBE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728" y="-766"/>
            <a:ext cx="2917329" cy="9144767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ECD6CA42-8F84-4EF7-AC44-C6D7CA7B5256}"/>
              </a:ext>
            </a:extLst>
          </p:cNvPr>
          <p:cNvGrpSpPr/>
          <p:nvPr userDrawn="1"/>
        </p:nvGrpSpPr>
        <p:grpSpPr>
          <a:xfrm>
            <a:off x="2929057" y="48100"/>
            <a:ext cx="1600172" cy="366000"/>
            <a:chOff x="5228062" y="49500"/>
            <a:chExt cx="2844750" cy="274500"/>
          </a:xfrm>
          <a:solidFill>
            <a:schemeClr val="accent1"/>
          </a:solidFill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EF73193D-4957-4A8F-A457-261D1530DEC3}"/>
                </a:ext>
              </a:extLst>
            </p:cNvPr>
            <p:cNvSpPr/>
            <p:nvPr userDrawn="1"/>
          </p:nvSpPr>
          <p:spPr>
            <a:xfrm>
              <a:off x="5228062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13" dirty="0">
                <a:solidFill>
                  <a:schemeClr val="accent1"/>
                </a:solidFill>
              </a:endParaRPr>
            </a:p>
          </p:txBody>
        </p:sp>
        <p:sp>
          <p:nvSpPr>
            <p:cNvPr id="11" name="Блок-схема: объединение 10">
              <a:extLst>
                <a:ext uri="{FF2B5EF4-FFF2-40B4-BE49-F238E27FC236}">
                  <a16:creationId xmlns:a16="http://schemas.microsoft.com/office/drawing/2014/main" id="{9CA2CB59-7E2E-4FE6-B4DA-BC82267C4973}"/>
                </a:ext>
              </a:extLst>
            </p:cNvPr>
            <p:cNvSpPr/>
            <p:nvPr userDrawn="1"/>
          </p:nvSpPr>
          <p:spPr>
            <a:xfrm>
              <a:off x="7465312" y="49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13">
                <a:solidFill>
                  <a:schemeClr val="accent1"/>
                </a:solidFill>
              </a:endParaRP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F77822EB-8A6C-4A70-8594-303E6651250C}"/>
              </a:ext>
            </a:extLst>
          </p:cNvPr>
          <p:cNvGrpSpPr/>
          <p:nvPr userDrawn="1"/>
        </p:nvGrpSpPr>
        <p:grpSpPr>
          <a:xfrm>
            <a:off x="5277741" y="8795900"/>
            <a:ext cx="1600172" cy="366000"/>
            <a:chOff x="9347250" y="6571200"/>
            <a:chExt cx="2844750" cy="274500"/>
          </a:xfrm>
          <a:solidFill>
            <a:schemeClr val="accent1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1DA2A97F-749F-48D2-AE48-5762F540EF28}"/>
                </a:ext>
              </a:extLst>
            </p:cNvPr>
            <p:cNvSpPr/>
            <p:nvPr userDrawn="1"/>
          </p:nvSpPr>
          <p:spPr>
            <a:xfrm>
              <a:off x="9651000" y="65712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13" dirty="0">
                <a:solidFill>
                  <a:schemeClr val="accent1"/>
                </a:solidFill>
              </a:endParaRPr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:a16="http://schemas.microsoft.com/office/drawing/2014/main" id="{3E93E1D6-3B3B-47F6-966E-B20E50008B90}"/>
                </a:ext>
              </a:extLst>
            </p:cNvPr>
            <p:cNvSpPr/>
            <p:nvPr userDrawn="1"/>
          </p:nvSpPr>
          <p:spPr>
            <a:xfrm rot="10800000">
              <a:off x="9347250" y="65712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13">
                <a:solidFill>
                  <a:schemeClr val="accent1"/>
                </a:solidFill>
              </a:endParaRPr>
            </a:p>
          </p:txBody>
        </p:sp>
      </p:grpSp>
      <p:sp>
        <p:nvSpPr>
          <p:cNvPr id="16" name="Текст 18">
            <a:extLst>
              <a:ext uri="{FF2B5EF4-FFF2-40B4-BE49-F238E27FC236}">
                <a16:creationId xmlns:a16="http://schemas.microsoft.com/office/drawing/2014/main" id="{57C0137E-3F0D-4D70-B2CA-0E5AD27AD1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29000" y="2711451"/>
            <a:ext cx="2917329" cy="539961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8179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95E16D1-998B-48A7-9C66-2F192101B82F}"/>
              </a:ext>
            </a:extLst>
          </p:cNvPr>
          <p:cNvSpPr/>
          <p:nvPr userDrawn="1"/>
        </p:nvSpPr>
        <p:spPr>
          <a:xfrm>
            <a:off x="0" y="0"/>
            <a:ext cx="6858000" cy="1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>
              <a:solidFill>
                <a:schemeClr val="accent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48120B5-0C92-46E1-BAA0-BA8A5399D9C2}"/>
              </a:ext>
            </a:extLst>
          </p:cNvPr>
          <p:cNvSpPr/>
          <p:nvPr userDrawn="1"/>
        </p:nvSpPr>
        <p:spPr>
          <a:xfrm>
            <a:off x="0" y="9012000"/>
            <a:ext cx="6858000" cy="1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>
              <a:solidFill>
                <a:schemeClr val="accent1"/>
              </a:solidFill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7BF0CE19-D07F-45F4-8B53-F4AE3EAC0AF5}"/>
              </a:ext>
            </a:extLst>
          </p:cNvPr>
          <p:cNvGrpSpPr/>
          <p:nvPr userDrawn="1"/>
        </p:nvGrpSpPr>
        <p:grpSpPr>
          <a:xfrm>
            <a:off x="2340562" y="200"/>
            <a:ext cx="1600172" cy="381360"/>
            <a:chOff x="9347250" y="37980"/>
            <a:chExt cx="2844750" cy="286020"/>
          </a:xfrm>
          <a:solidFill>
            <a:schemeClr val="accent1"/>
          </a:solidFill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56D0ED7C-6F6D-4A0C-B5BF-D4C886121974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13" dirty="0">
                <a:solidFill>
                  <a:schemeClr val="accent1"/>
                </a:solidFill>
              </a:endParaRPr>
            </a:p>
          </p:txBody>
        </p:sp>
        <p:sp>
          <p:nvSpPr>
            <p:cNvPr id="9" name="Блок-схема: объединение 8">
              <a:extLst>
                <a:ext uri="{FF2B5EF4-FFF2-40B4-BE49-F238E27FC236}">
                  <a16:creationId xmlns:a16="http://schemas.microsoft.com/office/drawing/2014/main" id="{F6313D72-2173-410E-9DAC-5F683BF77D8C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13">
                <a:solidFill>
                  <a:schemeClr val="accent1"/>
                </a:solidFill>
              </a:endParaRP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9D0FFF0F-DED0-4533-AA04-278237E63B65}"/>
              </a:ext>
            </a:extLst>
          </p:cNvPr>
          <p:cNvGrpSpPr/>
          <p:nvPr userDrawn="1"/>
        </p:nvGrpSpPr>
        <p:grpSpPr>
          <a:xfrm>
            <a:off x="-19828" y="8778000"/>
            <a:ext cx="1600172" cy="366000"/>
            <a:chOff x="-35250" y="6583500"/>
            <a:chExt cx="2844750" cy="274500"/>
          </a:xfrm>
          <a:solidFill>
            <a:schemeClr val="accent1"/>
          </a:solidFill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01E034F0-B288-495E-B8C4-5A4D6270B72C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13" dirty="0">
                <a:solidFill>
                  <a:schemeClr val="accent1"/>
                </a:solidFill>
              </a:endParaRPr>
            </a:p>
          </p:txBody>
        </p:sp>
        <p:sp>
          <p:nvSpPr>
            <p:cNvPr id="12" name="Блок-схема: объединение 11">
              <a:extLst>
                <a:ext uri="{FF2B5EF4-FFF2-40B4-BE49-F238E27FC236}">
                  <a16:creationId xmlns:a16="http://schemas.microsoft.com/office/drawing/2014/main" id="{7F3095C1-9AE8-47F3-8F8B-8B149C02C892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13">
                <a:solidFill>
                  <a:schemeClr val="accent1"/>
                </a:solidFill>
              </a:endParaRPr>
            </a:p>
          </p:txBody>
        </p:sp>
      </p:grpSp>
      <p:sp>
        <p:nvSpPr>
          <p:cNvPr id="13" name="Рисунок 2">
            <a:extLst>
              <a:ext uri="{FF2B5EF4-FFF2-40B4-BE49-F238E27FC236}">
                <a16:creationId xmlns:a16="http://schemas.microsoft.com/office/drawing/2014/main" id="{9563E350-4964-48DA-95EE-507A76F601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40671" y="12000"/>
            <a:ext cx="2917329" cy="444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Заголовок 16">
            <a:extLst>
              <a:ext uri="{FF2B5EF4-FFF2-40B4-BE49-F238E27FC236}">
                <a16:creationId xmlns:a16="http://schemas.microsoft.com/office/drawing/2014/main" id="{E44DF226-C979-4C53-9AB3-F30F19A61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055" y="647336"/>
            <a:ext cx="2957513" cy="1767417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5" name="Текст 18">
            <a:extLst>
              <a:ext uri="{FF2B5EF4-FFF2-40B4-BE49-F238E27FC236}">
                <a16:creationId xmlns:a16="http://schemas.microsoft.com/office/drawing/2014/main" id="{C0D997C5-63D2-40A5-8978-8A0E7A482F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4056" y="2871952"/>
            <a:ext cx="2917329" cy="539961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" name="Рисунок 2">
            <a:extLst>
              <a:ext uri="{FF2B5EF4-FFF2-40B4-BE49-F238E27FC236}">
                <a16:creationId xmlns:a16="http://schemas.microsoft.com/office/drawing/2014/main" id="{0DC8507B-223A-4D10-9873-5F8CBA1FA68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928859" y="4692000"/>
            <a:ext cx="2917329" cy="444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6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C31BDB-50F3-43CA-877E-F9C7672D8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74453DF6-9509-45CB-BD4E-84F90C1C9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2434167"/>
            <a:ext cx="5915025" cy="580178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AF27442-62D0-4CA6-81B4-B7FDDA51A9A2}"/>
              </a:ext>
            </a:extLst>
          </p:cNvPr>
          <p:cNvSpPr/>
          <p:nvPr userDrawn="1"/>
        </p:nvSpPr>
        <p:spPr>
          <a:xfrm>
            <a:off x="0" y="0"/>
            <a:ext cx="6858000" cy="1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>
              <a:solidFill>
                <a:schemeClr val="accent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1FD6AC4-0F96-4D40-B8AD-EF85E9EDE11D}"/>
              </a:ext>
            </a:extLst>
          </p:cNvPr>
          <p:cNvSpPr/>
          <p:nvPr userDrawn="1"/>
        </p:nvSpPr>
        <p:spPr>
          <a:xfrm>
            <a:off x="0" y="9012000"/>
            <a:ext cx="6858000" cy="1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>
              <a:solidFill>
                <a:schemeClr val="accent1"/>
              </a:solidFill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73640FF5-D492-4210-9DE4-D7B66426125F}"/>
              </a:ext>
            </a:extLst>
          </p:cNvPr>
          <p:cNvGrpSpPr/>
          <p:nvPr userDrawn="1"/>
        </p:nvGrpSpPr>
        <p:grpSpPr>
          <a:xfrm>
            <a:off x="5257828" y="50640"/>
            <a:ext cx="1600172" cy="381360"/>
            <a:chOff x="9347250" y="37980"/>
            <a:chExt cx="2844750" cy="286020"/>
          </a:xfrm>
          <a:solidFill>
            <a:schemeClr val="accent1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062B47E0-EF90-4ECC-A73E-6E5DA1F62FCD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13" dirty="0">
                <a:solidFill>
                  <a:schemeClr val="accent1"/>
                </a:solidFill>
              </a:endParaRPr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:a16="http://schemas.microsoft.com/office/drawing/2014/main" id="{2FC4DE4B-558A-425B-A23E-B63E93533558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13">
                <a:solidFill>
                  <a:schemeClr val="accent1"/>
                </a:solidFill>
              </a:endParaRP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D1C3AA05-E7C7-4C27-A908-2E47AFEBA600}"/>
              </a:ext>
            </a:extLst>
          </p:cNvPr>
          <p:cNvGrpSpPr/>
          <p:nvPr userDrawn="1"/>
        </p:nvGrpSpPr>
        <p:grpSpPr>
          <a:xfrm>
            <a:off x="-19828" y="8778000"/>
            <a:ext cx="1600172" cy="366000"/>
            <a:chOff x="-35250" y="6583500"/>
            <a:chExt cx="2844750" cy="274500"/>
          </a:xfrm>
          <a:solidFill>
            <a:schemeClr val="accent1"/>
          </a:solidFill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D94BF255-53E4-439B-83D0-7DE93A9900DD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13" dirty="0">
                <a:solidFill>
                  <a:schemeClr val="accent1"/>
                </a:solidFill>
              </a:endParaRPr>
            </a:p>
          </p:txBody>
        </p:sp>
        <p:sp>
          <p:nvSpPr>
            <p:cNvPr id="17" name="Блок-схема: объединение 16">
              <a:extLst>
                <a:ext uri="{FF2B5EF4-FFF2-40B4-BE49-F238E27FC236}">
                  <a16:creationId xmlns:a16="http://schemas.microsoft.com/office/drawing/2014/main" id="{E38044D4-D5F4-4E1E-8B74-E24D6E7B2929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13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357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1">
            <a:extLst>
              <a:ext uri="{FF2B5EF4-FFF2-40B4-BE49-F238E27FC236}">
                <a16:creationId xmlns:a16="http://schemas.microsoft.com/office/drawing/2014/main" id="{AC7B45C4-0029-484F-BC10-E13FF5623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16" y="312000"/>
            <a:ext cx="6379369" cy="138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id="{F8FF044D-1DB9-4B7C-9D24-F0D3A3DD3C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9316" y="3071285"/>
            <a:ext cx="2253122" cy="216111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id="{738784A2-81B9-4C54-8F48-52CB72EF971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84879" y="3071285"/>
            <a:ext cx="2253122" cy="216111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19" name="Рисунок 2">
            <a:extLst>
              <a:ext uri="{FF2B5EF4-FFF2-40B4-BE49-F238E27FC236}">
                <a16:creationId xmlns:a16="http://schemas.microsoft.com/office/drawing/2014/main" id="{21C4B4FC-EB7C-4B83-9B03-36AC76ADC66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28443" y="3071285"/>
            <a:ext cx="1690242" cy="216111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0" name="Рисунок 2">
            <a:extLst>
              <a:ext uri="{FF2B5EF4-FFF2-40B4-BE49-F238E27FC236}">
                <a16:creationId xmlns:a16="http://schemas.microsoft.com/office/drawing/2014/main" id="{FC421DAD-9956-40BC-B396-121BDF52207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39316" y="5410885"/>
            <a:ext cx="1690242" cy="216111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Рисунок 2">
            <a:extLst>
              <a:ext uri="{FF2B5EF4-FFF2-40B4-BE49-F238E27FC236}">
                <a16:creationId xmlns:a16="http://schemas.microsoft.com/office/drawing/2014/main" id="{0596AFFC-6327-4316-8A52-555C5499A3E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28436" y="5410885"/>
            <a:ext cx="2253122" cy="216111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Рисунок 2">
            <a:extLst>
              <a:ext uri="{FF2B5EF4-FFF2-40B4-BE49-F238E27FC236}">
                <a16:creationId xmlns:a16="http://schemas.microsoft.com/office/drawing/2014/main" id="{709A8CBC-B10E-4729-8664-C17D4F6947A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374000" y="5410885"/>
            <a:ext cx="2253122" cy="216111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Текст 4">
            <a:extLst>
              <a:ext uri="{FF2B5EF4-FFF2-40B4-BE49-F238E27FC236}">
                <a16:creationId xmlns:a16="http://schemas.microsoft.com/office/drawing/2014/main" id="{05550F69-FB7F-4160-902B-8FE3C5C275B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47353" y="1991784"/>
            <a:ext cx="6379369" cy="836083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257175" indent="0">
              <a:buNone/>
              <a:defRPr>
                <a:solidFill>
                  <a:schemeClr val="accent1"/>
                </a:solidFill>
              </a:defRPr>
            </a:lvl2pPr>
            <a:lvl3pPr marL="514350" indent="0">
              <a:buNone/>
              <a:defRPr>
                <a:solidFill>
                  <a:schemeClr val="accent1"/>
                </a:solidFill>
              </a:defRPr>
            </a:lvl3pPr>
            <a:lvl4pPr marL="771525" indent="0">
              <a:buNone/>
              <a:defRPr>
                <a:solidFill>
                  <a:schemeClr val="accent1"/>
                </a:solidFill>
              </a:defRPr>
            </a:lvl4pPr>
            <a:lvl5pPr marL="10287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98913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6AB12F-3919-42A5-9D52-28C1DE361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5FE983-91ED-40FC-9704-B9703B862A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5FD293-9E72-4E85-80A3-FF4D8D8E6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23688E-55E4-4D81-890E-EC336702E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7A172E-A83B-408A-B0A4-2E5F7035D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45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533554-5169-4CC7-A4B9-9D141DCB4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2279652"/>
            <a:ext cx="5915025" cy="380364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108A324-4A63-43E6-9BBD-85864AB686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119285"/>
            <a:ext cx="5915025" cy="200024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7C24C4-894C-409E-9E39-69CFA6E20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037769-3786-46C2-A86D-ED5F8347B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81EAF2-D9EA-4EE8-B9A7-F2E9680D8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23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679DA0-77CA-42D1-9E41-301657ACE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C4ACEA-FC89-4D93-8E7C-FE16DB6CBD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149FBB-7482-43D8-98B8-BF5BFD0528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5205ED-E192-4047-A673-F6E4B0004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78A468-C1C1-4B5B-B81A-B95CA4BF0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4FA79D-0246-4C47-B9A0-628545E61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25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2D9698-40DB-4AB0-BD05-36AA0D1E7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486834"/>
            <a:ext cx="5915025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B14F902-6425-4FA6-93D4-724C523F5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A049BD2-C62A-4E57-B887-C32B05B19F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7E74049-94B3-49AA-8CD7-9172B01C5E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7109F05-4687-4CFD-A436-163973A05E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EAC0CE0-2AB5-4CBD-8E60-2ABDF6570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B3D1275-E8E5-480E-90E1-4EADE740B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BCDE941-E13C-4D42-AF56-C64BB08DF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28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70D95C-0797-4F7D-BC50-20E74033F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6A4E088-2564-49AE-8E4F-8DD392A1C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1D8E9E9-6661-4367-AB64-688C61CDF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5DA628-06E5-4D9C-A79C-DB0B4A4F2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14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3B6996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1648C-7C75-4F63-BD8F-C8BFFB153D2F}" type="datetime1">
              <a:rPr lang="en-US" smtClean="0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Verdana"/>
                <a:cs typeface="Verdana"/>
              </a:defRPr>
            </a:lvl1pPr>
          </a:lstStyle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pc="-100" dirty="0"/>
              <a:t>‹#›</a:t>
            </a:fld>
            <a:endParaRPr spc="-100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F5E2C55-0969-41E2-8FFB-082F86A7F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2CE4470-2816-455C-8E37-FC40595D6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0095C40-48B2-41DD-A014-024576B7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1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5042B5-EF30-4606-8317-A279D26E4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A24599-6234-48CF-AD9E-314A84EAE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3D57904-A3CD-4307-A279-44285096DA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A95DA4-8BB1-4E7F-AF48-045C67366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465630F-C522-48EC-9F1F-E5EB23601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721C11B-307E-411A-A095-F9ECC0B47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7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431920-2195-4E28-AA90-D5435E4BA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91F81EF-CBFD-4115-A513-0A50A4CDC8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AC7EBD3-6E69-4898-8DE6-878FC9E5FD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07ABFA-DDA1-49CD-87EA-ED4C52707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3580AF6-21B1-4083-AAB1-2DACA204B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C60580-281C-47D0-9648-B147512E3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90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CEC1A4-0E58-49C3-B439-240A1A987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D451F3B-FD5E-4E7C-85E3-1969A7FCC1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B9DA68-4033-4F4D-BA02-F06DD5780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2F5F98-4F93-4447-9EB7-B7EBA2455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1C79D1-9967-4DDF-A07B-505B1BB8B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80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0057E58-D846-4199-8F9E-1C0B7031A8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486834"/>
            <a:ext cx="1478756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4FF0D0-E51B-4909-9B60-E67E657A99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486834"/>
            <a:ext cx="4350544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366614-09B2-4A72-B948-DF23AB341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A4C8D8-0894-4668-A55F-A450833BE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E9E2D4-6B9E-42F2-85D8-22619C9B4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41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5B58B65-100C-4B21-AFF8-E62D902901A7}"/>
              </a:ext>
            </a:extLst>
          </p:cNvPr>
          <p:cNvSpPr/>
          <p:nvPr userDrawn="1"/>
        </p:nvSpPr>
        <p:spPr>
          <a:xfrm>
            <a:off x="0" y="0"/>
            <a:ext cx="6858000" cy="4572000"/>
          </a:xfrm>
          <a:prstGeom prst="rect">
            <a:avLst/>
          </a:prstGeom>
          <a:solidFill>
            <a:schemeClr val="tx2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8DD59B8-A520-499C-994A-447F75BE6575}"/>
              </a:ext>
            </a:extLst>
          </p:cNvPr>
          <p:cNvSpPr/>
          <p:nvPr userDrawn="1"/>
        </p:nvSpPr>
        <p:spPr>
          <a:xfrm>
            <a:off x="0" y="4572000"/>
            <a:ext cx="6858000" cy="4572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/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50F77323-0FBA-40DF-B211-9888665C8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688" y="5412000"/>
            <a:ext cx="3138750" cy="2940000"/>
          </a:xfrm>
        </p:spPr>
        <p:txBody>
          <a:bodyPr>
            <a:normAutofit/>
          </a:bodyPr>
          <a:lstStyle>
            <a:lvl1pPr>
              <a:defRPr sz="27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CA326983-9EAF-4713-8FAF-7F72E80135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87119" y="732367"/>
            <a:ext cx="2480667" cy="7620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158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3B6996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180896" y="3010916"/>
            <a:ext cx="1970405" cy="5440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00" b="1" i="0">
                <a:solidFill>
                  <a:srgbClr val="6C99C5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531870" y="2103120"/>
            <a:ext cx="298323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1C57E-175E-490D-84DF-8311A8E14C23}" type="datetime1">
              <a:rPr lang="en-US" smtClean="0"/>
              <a:t>12/9/2024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Verdana"/>
                <a:cs typeface="Verdana"/>
              </a:defRPr>
            </a:lvl1pPr>
          </a:lstStyle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pc="-100" dirty="0"/>
              <a:t>‹#›</a:t>
            </a:fld>
            <a:endParaRPr spc="-10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3B6996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FE559-2EB5-4B6B-8842-86E6D975DD28}" type="datetime1">
              <a:rPr lang="en-US" smtClean="0"/>
              <a:t>12/9/2024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Verdana"/>
                <a:cs typeface="Verdana"/>
              </a:defRPr>
            </a:lvl1pPr>
          </a:lstStyle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pc="-100" dirty="0"/>
              <a:t>‹#›</a:t>
            </a:fld>
            <a:endParaRPr spc="-10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3A33D-ED64-4E5B-97BA-21764AC29CBD}" type="datetime1">
              <a:rPr lang="en-US" smtClean="0"/>
              <a:t>12/9/2024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Verdana"/>
                <a:cs typeface="Verdana"/>
              </a:defRPr>
            </a:lvl1pPr>
          </a:lstStyle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pc="-100" dirty="0"/>
              <a:t>‹#›</a:t>
            </a:fld>
            <a:endParaRPr spc="-10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CC1583-19C2-445C-95FA-A70871E05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496484"/>
            <a:ext cx="5143500" cy="3183467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A5486A-C161-425C-A383-9D1AA1977D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C422A5-B09C-47C4-9C8A-9B9C05176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7E6C82-6792-4FBB-A79A-3F80C4AF2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855793-DEBA-4AE8-B065-700CB9549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41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721462-A9E1-4536-9F2D-B2F8F218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486834"/>
            <a:ext cx="5915024" cy="1767417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D1B458C-BFE5-4FED-890B-A3C81CBD9E00}"/>
              </a:ext>
            </a:extLst>
          </p:cNvPr>
          <p:cNvSpPr/>
          <p:nvPr userDrawn="1"/>
        </p:nvSpPr>
        <p:spPr>
          <a:xfrm>
            <a:off x="0" y="0"/>
            <a:ext cx="6858000" cy="1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74EC097-BE1E-47C5-A4A4-558BFD9F9C06}"/>
              </a:ext>
            </a:extLst>
          </p:cNvPr>
          <p:cNvSpPr/>
          <p:nvPr userDrawn="1"/>
        </p:nvSpPr>
        <p:spPr>
          <a:xfrm>
            <a:off x="7003" y="9029900"/>
            <a:ext cx="6858000" cy="13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ECD6CA42-8F84-4EF7-AC44-C6D7CA7B5256}"/>
              </a:ext>
            </a:extLst>
          </p:cNvPr>
          <p:cNvGrpSpPr/>
          <p:nvPr userDrawn="1"/>
        </p:nvGrpSpPr>
        <p:grpSpPr>
          <a:xfrm>
            <a:off x="0" y="66000"/>
            <a:ext cx="1600172" cy="366000"/>
            <a:chOff x="5228062" y="49500"/>
            <a:chExt cx="2844750" cy="274500"/>
          </a:xfrm>
          <a:solidFill>
            <a:schemeClr val="tx2"/>
          </a:solidFill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EF73193D-4957-4A8F-A457-261D1530DEC3}"/>
                </a:ext>
              </a:extLst>
            </p:cNvPr>
            <p:cNvSpPr/>
            <p:nvPr userDrawn="1"/>
          </p:nvSpPr>
          <p:spPr>
            <a:xfrm>
              <a:off x="5228062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13" dirty="0"/>
            </a:p>
          </p:txBody>
        </p:sp>
        <p:sp>
          <p:nvSpPr>
            <p:cNvPr id="11" name="Блок-схема: объединение 10">
              <a:extLst>
                <a:ext uri="{FF2B5EF4-FFF2-40B4-BE49-F238E27FC236}">
                  <a16:creationId xmlns:a16="http://schemas.microsoft.com/office/drawing/2014/main" id="{9CA2CB59-7E2E-4FE6-B4DA-BC82267C4973}"/>
                </a:ext>
              </a:extLst>
            </p:cNvPr>
            <p:cNvSpPr/>
            <p:nvPr userDrawn="1"/>
          </p:nvSpPr>
          <p:spPr>
            <a:xfrm>
              <a:off x="7465312" y="49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13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F77822EB-8A6C-4A70-8594-303E6651250C}"/>
              </a:ext>
            </a:extLst>
          </p:cNvPr>
          <p:cNvGrpSpPr/>
          <p:nvPr userDrawn="1"/>
        </p:nvGrpSpPr>
        <p:grpSpPr>
          <a:xfrm>
            <a:off x="5277741" y="8795900"/>
            <a:ext cx="1600172" cy="366000"/>
            <a:chOff x="9347250" y="6571200"/>
            <a:chExt cx="2844750" cy="274500"/>
          </a:xfrm>
          <a:solidFill>
            <a:schemeClr val="tx2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1DA2A97F-749F-48D2-AE48-5762F540EF28}"/>
                </a:ext>
              </a:extLst>
            </p:cNvPr>
            <p:cNvSpPr/>
            <p:nvPr userDrawn="1"/>
          </p:nvSpPr>
          <p:spPr>
            <a:xfrm>
              <a:off x="9651000" y="65712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13" dirty="0"/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:a16="http://schemas.microsoft.com/office/drawing/2014/main" id="{3E93E1D6-3B3B-47F6-966E-B20E50008B90}"/>
                </a:ext>
              </a:extLst>
            </p:cNvPr>
            <p:cNvSpPr/>
            <p:nvPr userDrawn="1"/>
          </p:nvSpPr>
          <p:spPr>
            <a:xfrm rot="10800000">
              <a:off x="9347250" y="65712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13"/>
            </a:p>
          </p:txBody>
        </p:sp>
      </p:grpSp>
      <p:sp>
        <p:nvSpPr>
          <p:cNvPr id="16" name="Текст 18">
            <a:extLst>
              <a:ext uri="{FF2B5EF4-FFF2-40B4-BE49-F238E27FC236}">
                <a16:creationId xmlns:a16="http://schemas.microsoft.com/office/drawing/2014/main" id="{57C0137E-3F0D-4D70-B2CA-0E5AD27AD1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1488" y="2711451"/>
            <a:ext cx="5874842" cy="5399616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257175" indent="0">
              <a:buNone/>
              <a:defRPr>
                <a:solidFill>
                  <a:schemeClr val="accent1"/>
                </a:solidFill>
              </a:defRPr>
            </a:lvl2pPr>
            <a:lvl3pPr marL="514350" indent="0">
              <a:buNone/>
              <a:defRPr>
                <a:solidFill>
                  <a:schemeClr val="accent1"/>
                </a:solidFill>
              </a:defRPr>
            </a:lvl3pPr>
            <a:lvl4pPr marL="771525" indent="0">
              <a:buNone/>
              <a:defRPr>
                <a:solidFill>
                  <a:schemeClr val="accent1"/>
                </a:solidFill>
              </a:defRPr>
            </a:lvl4pPr>
            <a:lvl5pPr marL="10287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6133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BB7FDFF-D2AD-4235-A46C-DC66DD4D1013}"/>
              </a:ext>
            </a:extLst>
          </p:cNvPr>
          <p:cNvSpPr/>
          <p:nvPr userDrawn="1"/>
        </p:nvSpPr>
        <p:spPr>
          <a:xfrm>
            <a:off x="0" y="0"/>
            <a:ext cx="6858000" cy="313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>
              <a:solidFill>
                <a:schemeClr val="accent3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4070D4A9-B599-4348-B256-0E428B8B82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2020" y="1752600"/>
            <a:ext cx="5998964" cy="1380067"/>
          </a:xfrm>
        </p:spPr>
        <p:txBody>
          <a:bodyPr/>
          <a:lstStyle>
            <a:lvl1pPr marL="0" indent="0" algn="l">
              <a:buNone/>
              <a:defRPr/>
            </a:lvl1pPr>
            <a:lvl2pPr marL="257175" indent="0" algn="l">
              <a:buNone/>
              <a:defRPr/>
            </a:lvl2pPr>
            <a:lvl3pPr marL="514350" indent="0" algn="l">
              <a:buNone/>
              <a:defRPr/>
            </a:lvl3pPr>
            <a:lvl4pPr marL="771525" indent="0" algn="l">
              <a:buNone/>
              <a:defRPr/>
            </a:lvl4pPr>
            <a:lvl5pPr marL="1028700" indent="0" algn="l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6EF77BD0-0A00-4EB4-9CDD-5A98ACBE15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1488" y="3790951"/>
            <a:ext cx="5969496" cy="50419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A9322F2F-857E-4FE4-BE4D-D21B4515E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5700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BB7FDFF-D2AD-4235-A46C-DC66DD4D1013}"/>
              </a:ext>
            </a:extLst>
          </p:cNvPr>
          <p:cNvSpPr/>
          <p:nvPr userDrawn="1"/>
        </p:nvSpPr>
        <p:spPr>
          <a:xfrm>
            <a:off x="0" y="6012000"/>
            <a:ext cx="6858000" cy="313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>
              <a:solidFill>
                <a:schemeClr val="accent3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4070D4A9-B599-4348-B256-0E428B8B82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2020" y="1752600"/>
            <a:ext cx="5998964" cy="3899400"/>
          </a:xfrm>
        </p:spPr>
        <p:txBody>
          <a:bodyPr/>
          <a:lstStyle>
            <a:lvl1pPr marL="0" indent="0" algn="l">
              <a:buNone/>
              <a:defRPr/>
            </a:lvl1pPr>
            <a:lvl2pPr marL="257175" indent="0" algn="l">
              <a:buNone/>
              <a:defRPr/>
            </a:lvl2pPr>
            <a:lvl3pPr marL="514350" indent="0" algn="l">
              <a:buNone/>
              <a:defRPr/>
            </a:lvl3pPr>
            <a:lvl4pPr marL="771525" indent="0" algn="l">
              <a:buNone/>
              <a:defRPr/>
            </a:lvl4pPr>
            <a:lvl5pPr marL="1028700" indent="0" algn="l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D6F7538-3390-41DD-B230-F5083FB82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020" y="74583"/>
            <a:ext cx="5915025" cy="122391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76005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8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5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8267" y="96773"/>
            <a:ext cx="6341465" cy="63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3B6996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601086" y="3685285"/>
            <a:ext cx="4090670" cy="19583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1720" y="8503920"/>
            <a:ext cx="21945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42900" y="8503920"/>
            <a:ext cx="1577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D876E-3696-4DD6-B307-5CEB3E91403B}" type="datetime1">
              <a:rPr lang="en-US" smtClean="0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44309" y="8786521"/>
            <a:ext cx="287020" cy="2273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Verdana"/>
                <a:cs typeface="Verdana"/>
              </a:defRPr>
            </a:lvl1pPr>
          </a:lstStyle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pc="-100" dirty="0"/>
              <a:t>‹#›</a:t>
            </a:fld>
            <a:endParaRPr spc="-1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8E8430-DDB9-4451-9D36-B3AF2E769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486834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E93D94-3035-46FC-A88F-4C3D803A53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C1E060-1FC4-4335-BB7B-E97E627FA9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3E2BF-9ADC-477C-B985-ED6A3FE2C52E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DED04A-12F8-4119-ACB5-AA522965E3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8475134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F0D0D2-7346-4BE2-B3F5-7DE8403A21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22"/>
            <a:extLst>
              <a:ext uri="{FF2B5EF4-FFF2-40B4-BE49-F238E27FC236}">
                <a16:creationId xmlns:a16="http://schemas.microsoft.com/office/drawing/2014/main" id="{43780347-ADC3-4039-95E5-9DAF405C2D48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71625" y="489858"/>
            <a:ext cx="426241" cy="101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762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  <p:sldLayoutId id="2147483707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18" Type="http://schemas.openxmlformats.org/officeDocument/2006/relationships/image" Target="../media/image7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5" Type="http://schemas.openxmlformats.org/officeDocument/2006/relationships/image" Target="../media/image6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7" Type="http://schemas.openxmlformats.org/officeDocument/2006/relationships/chart" Target="../charts/chart13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0.xml"/><Relationship Id="rId3" Type="http://schemas.openxmlformats.org/officeDocument/2006/relationships/chart" Target="../charts/chart15.xml"/><Relationship Id="rId7" Type="http://schemas.openxmlformats.org/officeDocument/2006/relationships/chart" Target="../charts/chart19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18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5" Type="http://schemas.openxmlformats.org/officeDocument/2006/relationships/image" Target="../media/image75.png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1.xml"/><Relationship Id="rId5" Type="http://schemas.openxmlformats.org/officeDocument/2006/relationships/chart" Target="../charts/chart30.xml"/><Relationship Id="rId4" Type="http://schemas.openxmlformats.org/officeDocument/2006/relationships/chart" Target="../charts/char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17" Type="http://schemas.openxmlformats.org/officeDocument/2006/relationships/image" Target="../media/image90.jpeg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4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://mf.nnov.ru/" TargetMode="External"/><Relationship Id="rId7" Type="http://schemas.openxmlformats.org/officeDocument/2006/relationships/hyperlink" Target="https://vk.com/public221666044" TargetMode="External"/><Relationship Id="rId2" Type="http://schemas.openxmlformats.org/officeDocument/2006/relationships/hyperlink" Target="http://government-nnov.ru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zakupki.gov.ru/" TargetMode="External"/><Relationship Id="rId5" Type="http://schemas.openxmlformats.org/officeDocument/2006/relationships/hyperlink" Target="http://fin-semenov.ru/" TargetMode="External"/><Relationship Id="rId4" Type="http://schemas.openxmlformats.org/officeDocument/2006/relationships/hyperlink" Target="http://semenov.nnov.ru/" TargetMode="Externa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https://fin-semenov.ru/byudzhetnyy-protsess/byudzhet-dlya-grazhdan.html" TargetMode="External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1.png"/><Relationship Id="rId4" Type="http://schemas.openxmlformats.org/officeDocument/2006/relationships/hyperlink" Target="https://vk.com/public221666044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26" Type="http://schemas.openxmlformats.org/officeDocument/2006/relationships/image" Target="../media/image46.png"/><Relationship Id="rId3" Type="http://schemas.openxmlformats.org/officeDocument/2006/relationships/image" Target="../media/image23.png"/><Relationship Id="rId21" Type="http://schemas.openxmlformats.org/officeDocument/2006/relationships/image" Target="../media/image41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5" Type="http://schemas.openxmlformats.org/officeDocument/2006/relationships/image" Target="../media/image45.pn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24" Type="http://schemas.openxmlformats.org/officeDocument/2006/relationships/image" Target="../media/image44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23" Type="http://schemas.openxmlformats.org/officeDocument/2006/relationships/image" Target="../media/image43.png"/><Relationship Id="rId28" Type="http://schemas.openxmlformats.org/officeDocument/2006/relationships/image" Target="../media/image48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Relationship Id="rId22" Type="http://schemas.openxmlformats.org/officeDocument/2006/relationships/image" Target="../media/image42.png"/><Relationship Id="rId27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C94B52C-F61F-E395-71AF-5F4E01666E2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1" r="19101"/>
          <a:stretch>
            <a:fillRect/>
          </a:stretch>
        </p:blipFill>
        <p:spPr>
          <a:xfrm>
            <a:off x="0" y="0"/>
            <a:ext cx="6858000" cy="4572000"/>
          </a:xfr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E82F797-9B88-8327-11C9-A21820D823B4}"/>
              </a:ext>
            </a:extLst>
          </p:cNvPr>
          <p:cNvSpPr/>
          <p:nvPr/>
        </p:nvSpPr>
        <p:spPr>
          <a:xfrm>
            <a:off x="-25400" y="4597400"/>
            <a:ext cx="6858000" cy="4572000"/>
          </a:xfrm>
          <a:prstGeom prst="rect">
            <a:avLst/>
          </a:prstGeom>
          <a:solidFill>
            <a:schemeClr val="accent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ru-RU" sz="101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C169431-359B-DE46-2C0A-2C1248DDE73A}"/>
              </a:ext>
            </a:extLst>
          </p:cNvPr>
          <p:cNvSpPr/>
          <p:nvPr/>
        </p:nvSpPr>
        <p:spPr>
          <a:xfrm>
            <a:off x="304800" y="5029200"/>
            <a:ext cx="6366600" cy="3581213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ru-RU" sz="101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61301943-AF62-8E75-18BF-38CE11A33842}"/>
              </a:ext>
            </a:extLst>
          </p:cNvPr>
          <p:cNvSpPr/>
          <p:nvPr/>
        </p:nvSpPr>
        <p:spPr>
          <a:xfrm>
            <a:off x="685800" y="5257800"/>
            <a:ext cx="5467500" cy="3075469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ru-RU" sz="101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Заголовок 6">
            <a:extLst>
              <a:ext uri="{FF2B5EF4-FFF2-40B4-BE49-F238E27FC236}">
                <a16:creationId xmlns:a16="http://schemas.microsoft.com/office/drawing/2014/main" id="{7BD2A52A-93F2-B7A3-F43D-23F01D010423}"/>
              </a:ext>
            </a:extLst>
          </p:cNvPr>
          <p:cNvSpPr txBox="1">
            <a:spLocks/>
          </p:cNvSpPr>
          <p:nvPr/>
        </p:nvSpPr>
        <p:spPr>
          <a:xfrm>
            <a:off x="914400" y="5257800"/>
            <a:ext cx="5410200" cy="31834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accent3"/>
                </a:solidFill>
              </a:rPr>
              <a:t>к решению Совета депутатов</a:t>
            </a:r>
          </a:p>
          <a:p>
            <a:pPr algn="ctr"/>
            <a:r>
              <a:rPr lang="ru-RU" dirty="0">
                <a:solidFill>
                  <a:schemeClr val="accent3"/>
                </a:solidFill>
              </a:rPr>
              <a:t>городского округа Семеновский</a:t>
            </a:r>
          </a:p>
          <a:p>
            <a:pPr algn="ctr"/>
            <a:r>
              <a:rPr lang="ru-RU" dirty="0">
                <a:solidFill>
                  <a:schemeClr val="accent3"/>
                </a:solidFill>
              </a:rPr>
              <a:t>Нижегородской области</a:t>
            </a:r>
          </a:p>
          <a:p>
            <a:pPr algn="ctr"/>
            <a:r>
              <a:rPr lang="ru-RU" dirty="0">
                <a:solidFill>
                  <a:schemeClr val="accent3"/>
                </a:solidFill>
              </a:rPr>
              <a:t>от 05.12.2024г. № 93</a:t>
            </a:r>
            <a:br>
              <a:rPr lang="ru-RU" dirty="0">
                <a:solidFill>
                  <a:schemeClr val="accent3"/>
                </a:solidFill>
              </a:rPr>
            </a:br>
            <a:r>
              <a:rPr lang="ru-RU" dirty="0">
                <a:solidFill>
                  <a:schemeClr val="accent3"/>
                </a:solidFill>
              </a:rPr>
              <a:t>«О бюджете городского </a:t>
            </a:r>
          </a:p>
          <a:p>
            <a:pPr algn="ctr"/>
            <a:r>
              <a:rPr lang="ru-RU" dirty="0">
                <a:solidFill>
                  <a:schemeClr val="accent3"/>
                </a:solidFill>
              </a:rPr>
              <a:t>округа Семеновский </a:t>
            </a:r>
          </a:p>
          <a:p>
            <a:pPr algn="ctr"/>
            <a:r>
              <a:rPr lang="ru-RU" dirty="0">
                <a:solidFill>
                  <a:schemeClr val="accent3"/>
                </a:solidFill>
              </a:rPr>
              <a:t>Нижегородской области </a:t>
            </a:r>
            <a:br>
              <a:rPr lang="ru-RU" dirty="0">
                <a:solidFill>
                  <a:schemeClr val="accent3"/>
                </a:solidFill>
              </a:rPr>
            </a:br>
            <a:r>
              <a:rPr lang="ru-RU" dirty="0">
                <a:solidFill>
                  <a:schemeClr val="accent3"/>
                </a:solidFill>
              </a:rPr>
              <a:t>на 2025 год и на плановый </a:t>
            </a:r>
          </a:p>
          <a:p>
            <a:pPr algn="ctr"/>
            <a:r>
              <a:rPr lang="ru-RU" dirty="0">
                <a:solidFill>
                  <a:schemeClr val="accent3"/>
                </a:solidFill>
              </a:rPr>
              <a:t>период 2026 и 2027 годов»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1B37D18E-BFF8-3DE2-48B5-2C186631AB47}"/>
              </a:ext>
            </a:extLst>
          </p:cNvPr>
          <p:cNvSpPr/>
          <p:nvPr/>
        </p:nvSpPr>
        <p:spPr>
          <a:xfrm rot="5400000">
            <a:off x="1143000" y="-1143000"/>
            <a:ext cx="4572000" cy="6858000"/>
          </a:xfrm>
          <a:prstGeom prst="rect">
            <a:avLst/>
          </a:prstGeom>
          <a:solidFill>
            <a:sysClr val="window" lastClr="FFFFFF">
              <a:alpha val="80000"/>
            </a:sys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4" name="Текст 10">
            <a:extLst>
              <a:ext uri="{FF2B5EF4-FFF2-40B4-BE49-F238E27FC236}">
                <a16:creationId xmlns:a16="http://schemas.microsoft.com/office/drawing/2014/main" id="{60078F6B-5A92-49C7-9EA3-09AD128847B9}"/>
              </a:ext>
            </a:extLst>
          </p:cNvPr>
          <p:cNvSpPr txBox="1">
            <a:spLocks/>
          </p:cNvSpPr>
          <p:nvPr/>
        </p:nvSpPr>
        <p:spPr>
          <a:xfrm>
            <a:off x="4114800" y="2743200"/>
            <a:ext cx="3542364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buNone/>
              <a:defRPr sz="1125" b="0" i="0" spc="169">
                <a:solidFill>
                  <a:schemeClr val="accent6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6000" b="1" kern="0" dirty="0">
                <a:solidFill>
                  <a:srgbClr val="DDB9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</a:p>
          <a:p>
            <a:pPr algn="ctr"/>
            <a:r>
              <a:rPr lang="ru-RU" sz="6000" b="1" kern="0" dirty="0">
                <a:solidFill>
                  <a:srgbClr val="DDB9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2027</a:t>
            </a:r>
          </a:p>
        </p:txBody>
      </p:sp>
      <p:sp>
        <p:nvSpPr>
          <p:cNvPr id="25" name="Текст 10">
            <a:extLst>
              <a:ext uri="{FF2B5EF4-FFF2-40B4-BE49-F238E27FC236}">
                <a16:creationId xmlns:a16="http://schemas.microsoft.com/office/drawing/2014/main" id="{6150D66F-023F-34AB-4BCB-1D08179862A9}"/>
              </a:ext>
            </a:extLst>
          </p:cNvPr>
          <p:cNvSpPr txBox="1">
            <a:spLocks/>
          </p:cNvSpPr>
          <p:nvPr/>
        </p:nvSpPr>
        <p:spPr>
          <a:xfrm>
            <a:off x="1447800" y="1828800"/>
            <a:ext cx="3962400" cy="97872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7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2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87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5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2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БЮДЖЕТ ДЛЯ ГРАЖДАН</a:t>
            </a:r>
          </a:p>
        </p:txBody>
      </p:sp>
    </p:spTree>
    <p:extLst>
      <p:ext uri="{BB962C8B-B14F-4D97-AF65-F5344CB8AC3E}">
        <p14:creationId xmlns:p14="http://schemas.microsoft.com/office/powerpoint/2010/main" val="1829908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35"/>
          <p:cNvSpPr txBox="1"/>
          <p:nvPr/>
        </p:nvSpPr>
        <p:spPr>
          <a:xfrm>
            <a:off x="237186" y="915553"/>
            <a:ext cx="6500367" cy="42883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ОБЪЕМ ОТГРУЖЕННОЙ ПРОДУКЦИИ</a:t>
            </a: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29708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29708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endParaRPr kumimoji="0" sz="1300" b="0" i="0" u="none" strike="noStrike" kern="1200" cap="none" spc="0" normalizeH="0" baseline="0" noProof="0" dirty="0">
              <a:ln>
                <a:noFill/>
              </a:ln>
              <a:solidFill>
                <a:srgbClr val="297083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00" b="0" i="0" u="none" strike="noStrike" kern="1200" cap="none" spc="0" normalizeH="0" baseline="0" noProof="0" dirty="0">
              <a:ln>
                <a:noFill/>
              </a:ln>
              <a:solidFill>
                <a:srgbClr val="297083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00" b="0" i="0" u="none" strike="noStrike" kern="1200" cap="none" spc="0" normalizeH="0" baseline="0" noProof="0" dirty="0">
              <a:ln>
                <a:noFill/>
              </a:ln>
              <a:solidFill>
                <a:srgbClr val="297083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94615" lvl="0" indent="0" algn="r" defTabSz="914400" rtl="0" eaLnBrk="1" fontAlgn="auto" latinLnBrk="0" hangingPunct="1">
              <a:lnSpc>
                <a:spcPts val="52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ru-RU" sz="4400" b="1" i="0" u="none" strike="noStrike" kern="1200" cap="none" spc="-335" normalizeH="0" baseline="0" noProof="0" dirty="0">
                <a:ln>
                  <a:noFill/>
                </a:ln>
                <a:solidFill>
                  <a:srgbClr val="29708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ru-RU" sz="4400" b="1" i="0" u="none" strike="noStrike" kern="1200" cap="none" spc="-335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19</a:t>
            </a:r>
            <a:r>
              <a:rPr kumimoji="0" lang="ru-RU" sz="4400" b="1" i="0" u="none" strike="noStrike" kern="1200" cap="none" spc="-335" normalizeH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127,4</a:t>
            </a:r>
            <a:endParaRPr kumimoji="0" sz="4400" b="0" i="0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290060" marR="0" lvl="0" indent="0" algn="ctr" defTabSz="914400" rtl="0" eaLnBrk="1" fontAlgn="auto" latinLnBrk="0" hangingPunct="1">
              <a:lnSpc>
                <a:spcPts val="20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-1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млн</a:t>
            </a:r>
            <a:r>
              <a:rPr kumimoji="0" sz="1700" b="1" i="0" u="none" strike="noStrike" kern="1200" cap="none" spc="-1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  <a:r>
              <a:rPr kumimoji="0" sz="1700" b="1" i="0" u="none" strike="noStrike" kern="1200" cap="none" spc="-4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sz="1700" b="1" i="0" u="none" strike="noStrike" kern="1200" cap="none" spc="-5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руб</a:t>
            </a:r>
            <a:r>
              <a:rPr kumimoji="0" lang="ru-RU" sz="1700" b="1" i="0" u="none" strike="noStrike" kern="1200" cap="none" spc="-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  <a:endParaRPr kumimoji="0" sz="17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300220" marR="508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0" i="0" u="none" strike="noStrike" kern="1200" cap="none" spc="-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Объем отгруженной продукции городского округа Семеновский 2025 году</a:t>
            </a:r>
            <a:endParaRPr kumimoji="0" sz="17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05740" marR="0" lvl="0" indent="0" algn="l" defTabSz="914400" rtl="0" eaLnBrk="1" fontAlgn="auto" latinLnBrk="0" hangingPunct="1">
              <a:lnSpc>
                <a:spcPct val="100000"/>
              </a:lnSpc>
              <a:spcBef>
                <a:spcPts val="65"/>
              </a:spcBef>
              <a:spcAft>
                <a:spcPts val="0"/>
              </a:spcAft>
              <a:buClrTx/>
              <a:buSzTx/>
              <a:buFontTx/>
              <a:buNone/>
              <a:tabLst>
                <a:tab pos="850265" algn="l"/>
                <a:tab pos="1494790" algn="l"/>
                <a:tab pos="2138680" algn="l"/>
                <a:tab pos="2783205" algn="l"/>
                <a:tab pos="3427729" algn="l"/>
              </a:tabLst>
              <a:defRPr/>
            </a:pPr>
            <a:r>
              <a:rPr kumimoji="0" lang="ru-RU" sz="1400" b="1" i="0" u="none" strike="noStrike" kern="1200" cap="none" spc="-11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</a:t>
            </a:r>
            <a:r>
              <a:rPr kumimoji="0" sz="1400" b="1" i="0" u="none" strike="noStrike" kern="1200" cap="none" spc="-11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202</a:t>
            </a:r>
            <a:r>
              <a:rPr lang="ru-RU" sz="1400" b="1" spc="-110" noProof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kumimoji="0" sz="1400" b="1" i="0" u="none" strike="noStrike" kern="1200" cap="none" spc="-110" normalizeH="0" baseline="0" noProof="0" dirty="0">
                <a:ln>
                  <a:noFill/>
                </a:ln>
                <a:solidFill>
                  <a:srgbClr val="29708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ru-RU" sz="1400" b="1" i="0" u="none" strike="noStrike" kern="1200" cap="none" spc="-11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sz="1400" b="1" i="0" u="none" strike="noStrike" kern="1200" cap="none" spc="-11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202</a:t>
            </a:r>
            <a:r>
              <a:rPr lang="ru-RU" sz="1400" b="1" spc="-110" noProof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kumimoji="0" sz="1400" b="1" i="0" u="none" strike="noStrike" kern="1200" cap="none" spc="-110" normalizeH="0" baseline="0" noProof="0" dirty="0">
                <a:ln>
                  <a:noFill/>
                </a:ln>
                <a:solidFill>
                  <a:srgbClr val="29708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ru-RU" sz="1400" b="1" i="0" u="none" strike="noStrike" kern="1200" cap="none" spc="-110" normalizeH="0" baseline="0" noProof="0" dirty="0">
                <a:ln>
                  <a:noFill/>
                </a:ln>
                <a:solidFill>
                  <a:srgbClr val="29708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sz="1400" b="1" i="0" u="none" strike="noStrike" kern="1200" cap="none" spc="-11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202</a:t>
            </a:r>
            <a:r>
              <a:rPr lang="ru-RU" sz="1400" b="1" spc="-110" noProof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kumimoji="0" sz="1400" b="1" i="0" u="none" strike="noStrike" kern="1200" cap="none" spc="-110" normalizeH="0" baseline="0" noProof="0" dirty="0">
                <a:ln>
                  <a:noFill/>
                </a:ln>
                <a:solidFill>
                  <a:srgbClr val="29708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ru-RU" sz="1400" b="1" i="0" u="none" strike="noStrike" kern="1200" cap="none" spc="-11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</a:t>
            </a:r>
            <a:r>
              <a:rPr kumimoji="0" sz="1400" b="1" i="0" u="none" strike="noStrike" kern="1200" cap="none" spc="-11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20</a:t>
            </a:r>
            <a:r>
              <a:rPr lang="ru-RU" sz="1400" b="1" spc="-11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26</a:t>
            </a:r>
            <a:r>
              <a:rPr kumimoji="0" sz="1400" b="1" i="0" u="none" strike="noStrike" kern="1200" cap="none" spc="-110" normalizeH="0" baseline="0" noProof="0" dirty="0">
                <a:ln>
                  <a:noFill/>
                </a:ln>
                <a:solidFill>
                  <a:srgbClr val="29708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ru-RU" sz="1400" b="1" i="0" u="none" strike="noStrike" kern="1200" cap="none" spc="-110" normalizeH="0" baseline="0" noProof="0" dirty="0">
                <a:ln>
                  <a:noFill/>
                </a:ln>
                <a:solidFill>
                  <a:srgbClr val="29708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</a:t>
            </a:r>
            <a:r>
              <a:rPr kumimoji="0" sz="1400" b="1" i="0" u="none" strike="noStrike" kern="1200" cap="none" spc="-114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202</a:t>
            </a:r>
            <a:r>
              <a:rPr lang="ru-RU" sz="1400" b="1" spc="-114" noProof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7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9895" y="5992495"/>
            <a:ext cx="2468299" cy="24109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2735" marR="0" lvl="0" indent="0" algn="ctr" defTabSz="914400" rtl="0" eaLnBrk="1" fontAlgn="auto" latinLnBrk="0" hangingPunct="1">
              <a:lnSpc>
                <a:spcPts val="5275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-30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424,0</a:t>
            </a:r>
            <a:endParaRPr kumimoji="0" sz="4400" b="0" i="0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67665" marR="0" lvl="0" indent="0" algn="ctr" defTabSz="914400" rtl="0" eaLnBrk="1" fontAlgn="auto" latinLnBrk="0" hangingPunct="1">
              <a:lnSpc>
                <a:spcPts val="20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-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тыс. </a:t>
            </a:r>
            <a:r>
              <a:rPr kumimoji="0" sz="1700" b="1" i="0" u="none" strike="noStrike" kern="1200" cap="none" spc="-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руб</a:t>
            </a:r>
            <a:r>
              <a:rPr kumimoji="0" lang="ru-RU" sz="1700" b="1" i="0" u="none" strike="noStrike" kern="1200" cap="none" spc="-5" normalizeH="0" baseline="0" noProof="0" dirty="0">
                <a:ln>
                  <a:noFill/>
                </a:ln>
                <a:solidFill>
                  <a:srgbClr val="29708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</a:p>
          <a:p>
            <a:pPr marL="12700" marR="5080" lvl="0" indent="51435" algn="ctr" defTabSz="914400" rtl="0" eaLnBrk="1" fontAlgn="auto" latinLnBrk="0" hangingPunct="1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0" i="0" u="none" strike="noStrike" kern="1200" cap="none" spc="-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Объем отгруженной продукции городского округа Семеновский в 2025 году в расчёте на</a:t>
            </a:r>
          </a:p>
          <a:p>
            <a:pPr marL="12700" marR="5080" lvl="0" indent="51435" algn="ctr" defTabSz="914400" rtl="0" eaLnBrk="1" fontAlgn="auto" latinLnBrk="0" hangingPunct="1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0" i="0" u="none" strike="noStrike" kern="1200" cap="none" spc="-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 жителя</a:t>
            </a:r>
            <a:endParaRPr kumimoji="0" sz="17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713430" y="2536020"/>
            <a:ext cx="558165" cy="2402639"/>
            <a:chOff x="2351532" y="3369564"/>
            <a:chExt cx="558165" cy="1412875"/>
          </a:xfrm>
        </p:grpSpPr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51532" y="3369564"/>
              <a:ext cx="550163" cy="141274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03348" y="3535680"/>
              <a:ext cx="505968" cy="102870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377948" y="3396234"/>
              <a:ext cx="443230" cy="1306830"/>
            </a:xfrm>
            <a:custGeom>
              <a:avLst/>
              <a:gdLst/>
              <a:ahLst/>
              <a:cxnLst/>
              <a:rect l="l" t="t" r="r" b="b"/>
              <a:pathLst>
                <a:path w="443230" h="1306829">
                  <a:moveTo>
                    <a:pt x="368934" y="0"/>
                  </a:moveTo>
                  <a:lnTo>
                    <a:pt x="73787" y="0"/>
                  </a:lnTo>
                  <a:lnTo>
                    <a:pt x="45059" y="5816"/>
                  </a:lnTo>
                  <a:lnTo>
                    <a:pt x="21605" y="21669"/>
                  </a:lnTo>
                  <a:lnTo>
                    <a:pt x="5796" y="45166"/>
                  </a:lnTo>
                  <a:lnTo>
                    <a:pt x="0" y="73913"/>
                  </a:lnTo>
                  <a:lnTo>
                    <a:pt x="0" y="1232535"/>
                  </a:lnTo>
                  <a:lnTo>
                    <a:pt x="5796" y="1261282"/>
                  </a:lnTo>
                  <a:lnTo>
                    <a:pt x="21605" y="1284779"/>
                  </a:lnTo>
                  <a:lnTo>
                    <a:pt x="45059" y="1300632"/>
                  </a:lnTo>
                  <a:lnTo>
                    <a:pt x="73787" y="1306449"/>
                  </a:lnTo>
                  <a:lnTo>
                    <a:pt x="368934" y="1306449"/>
                  </a:lnTo>
                  <a:lnTo>
                    <a:pt x="397662" y="1300632"/>
                  </a:lnTo>
                  <a:lnTo>
                    <a:pt x="421116" y="1284779"/>
                  </a:lnTo>
                  <a:lnTo>
                    <a:pt x="436925" y="1261282"/>
                  </a:lnTo>
                  <a:lnTo>
                    <a:pt x="442721" y="1232535"/>
                  </a:lnTo>
                  <a:lnTo>
                    <a:pt x="442721" y="73913"/>
                  </a:lnTo>
                  <a:lnTo>
                    <a:pt x="436925" y="45166"/>
                  </a:lnTo>
                  <a:lnTo>
                    <a:pt x="421116" y="21669"/>
                  </a:lnTo>
                  <a:lnTo>
                    <a:pt x="397662" y="5816"/>
                  </a:lnTo>
                  <a:lnTo>
                    <a:pt x="368934" y="0"/>
                  </a:lnTo>
                  <a:close/>
                </a:path>
              </a:pathLst>
            </a:custGeom>
            <a:solidFill>
              <a:srgbClr val="7F2F2D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2368295" y="2352138"/>
            <a:ext cx="558165" cy="2586305"/>
            <a:chOff x="2996183" y="3168395"/>
            <a:chExt cx="558165" cy="1614170"/>
          </a:xfrm>
        </p:grpSpPr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96183" y="3168395"/>
              <a:ext cx="548640" cy="161391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47999" y="3435095"/>
              <a:ext cx="505968" cy="1028700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3022091" y="3194176"/>
              <a:ext cx="443230" cy="1508760"/>
            </a:xfrm>
            <a:custGeom>
              <a:avLst/>
              <a:gdLst/>
              <a:ahLst/>
              <a:cxnLst/>
              <a:rect l="l" t="t" r="r" b="b"/>
              <a:pathLst>
                <a:path w="443229" h="1508760">
                  <a:moveTo>
                    <a:pt x="369061" y="0"/>
                  </a:moveTo>
                  <a:lnTo>
                    <a:pt x="73787" y="0"/>
                  </a:lnTo>
                  <a:lnTo>
                    <a:pt x="45059" y="5796"/>
                  </a:lnTo>
                  <a:lnTo>
                    <a:pt x="21605" y="21605"/>
                  </a:lnTo>
                  <a:lnTo>
                    <a:pt x="5796" y="45059"/>
                  </a:lnTo>
                  <a:lnTo>
                    <a:pt x="0" y="73787"/>
                  </a:lnTo>
                  <a:lnTo>
                    <a:pt x="0" y="1434592"/>
                  </a:lnTo>
                  <a:lnTo>
                    <a:pt x="5796" y="1463339"/>
                  </a:lnTo>
                  <a:lnTo>
                    <a:pt x="21605" y="1486836"/>
                  </a:lnTo>
                  <a:lnTo>
                    <a:pt x="45059" y="1502689"/>
                  </a:lnTo>
                  <a:lnTo>
                    <a:pt x="73787" y="1508506"/>
                  </a:lnTo>
                  <a:lnTo>
                    <a:pt x="369061" y="1508506"/>
                  </a:lnTo>
                  <a:lnTo>
                    <a:pt x="397789" y="1502689"/>
                  </a:lnTo>
                  <a:lnTo>
                    <a:pt x="421243" y="1486836"/>
                  </a:lnTo>
                  <a:lnTo>
                    <a:pt x="437052" y="1463339"/>
                  </a:lnTo>
                  <a:lnTo>
                    <a:pt x="442848" y="1434592"/>
                  </a:lnTo>
                  <a:lnTo>
                    <a:pt x="442848" y="73787"/>
                  </a:lnTo>
                  <a:lnTo>
                    <a:pt x="437052" y="45059"/>
                  </a:lnTo>
                  <a:lnTo>
                    <a:pt x="421243" y="21605"/>
                  </a:lnTo>
                  <a:lnTo>
                    <a:pt x="397789" y="5796"/>
                  </a:lnTo>
                  <a:lnTo>
                    <a:pt x="369061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3062769" y="1895397"/>
            <a:ext cx="559435" cy="3043046"/>
            <a:chOff x="3639311" y="2977895"/>
            <a:chExt cx="559435" cy="1804670"/>
          </a:xfrm>
        </p:grpSpPr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39311" y="2977895"/>
              <a:ext cx="550163" cy="180441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92651" y="3340607"/>
              <a:ext cx="505968" cy="1028700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3666362" y="3004438"/>
              <a:ext cx="443230" cy="1698625"/>
            </a:xfrm>
            <a:custGeom>
              <a:avLst/>
              <a:gdLst/>
              <a:ahLst/>
              <a:cxnLst/>
              <a:rect l="l" t="t" r="r" b="b"/>
              <a:pathLst>
                <a:path w="443229" h="1698625">
                  <a:moveTo>
                    <a:pt x="368935" y="0"/>
                  </a:moveTo>
                  <a:lnTo>
                    <a:pt x="73787" y="0"/>
                  </a:lnTo>
                  <a:lnTo>
                    <a:pt x="45059" y="5796"/>
                  </a:lnTo>
                  <a:lnTo>
                    <a:pt x="21605" y="21605"/>
                  </a:lnTo>
                  <a:lnTo>
                    <a:pt x="5796" y="45059"/>
                  </a:lnTo>
                  <a:lnTo>
                    <a:pt x="0" y="73787"/>
                  </a:lnTo>
                  <a:lnTo>
                    <a:pt x="0" y="1624330"/>
                  </a:lnTo>
                  <a:lnTo>
                    <a:pt x="5796" y="1653077"/>
                  </a:lnTo>
                  <a:lnTo>
                    <a:pt x="21605" y="1676574"/>
                  </a:lnTo>
                  <a:lnTo>
                    <a:pt x="45059" y="1692427"/>
                  </a:lnTo>
                  <a:lnTo>
                    <a:pt x="73787" y="1698244"/>
                  </a:lnTo>
                  <a:lnTo>
                    <a:pt x="368935" y="1698244"/>
                  </a:lnTo>
                  <a:lnTo>
                    <a:pt x="397662" y="1692427"/>
                  </a:lnTo>
                  <a:lnTo>
                    <a:pt x="421116" y="1676574"/>
                  </a:lnTo>
                  <a:lnTo>
                    <a:pt x="436925" y="1653077"/>
                  </a:lnTo>
                  <a:lnTo>
                    <a:pt x="442722" y="1624330"/>
                  </a:lnTo>
                  <a:lnTo>
                    <a:pt x="442722" y="73787"/>
                  </a:lnTo>
                  <a:lnTo>
                    <a:pt x="436925" y="45059"/>
                  </a:lnTo>
                  <a:lnTo>
                    <a:pt x="421116" y="21605"/>
                  </a:lnTo>
                  <a:lnTo>
                    <a:pt x="397662" y="5796"/>
                  </a:lnTo>
                  <a:lnTo>
                    <a:pt x="368935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421839" y="2970209"/>
            <a:ext cx="557783" cy="1858198"/>
            <a:chOff x="419100" y="3681984"/>
            <a:chExt cx="557783" cy="1118146"/>
          </a:xfrm>
        </p:grpSpPr>
        <p:pic>
          <p:nvPicPr>
            <p:cNvPr id="31" name="object 3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9100" y="3681984"/>
              <a:ext cx="548640" cy="110032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70915" y="3691128"/>
              <a:ext cx="505968" cy="1028700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471805" y="3744934"/>
              <a:ext cx="443230" cy="1055196"/>
            </a:xfrm>
            <a:custGeom>
              <a:avLst/>
              <a:gdLst/>
              <a:ahLst/>
              <a:cxnLst/>
              <a:rect l="l" t="t" r="r" b="b"/>
              <a:pathLst>
                <a:path w="443230" h="995045">
                  <a:moveTo>
                    <a:pt x="368998" y="0"/>
                  </a:moveTo>
                  <a:lnTo>
                    <a:pt x="73799" y="0"/>
                  </a:lnTo>
                  <a:lnTo>
                    <a:pt x="45069" y="5796"/>
                  </a:lnTo>
                  <a:lnTo>
                    <a:pt x="21612" y="21605"/>
                  </a:lnTo>
                  <a:lnTo>
                    <a:pt x="5798" y="45059"/>
                  </a:lnTo>
                  <a:lnTo>
                    <a:pt x="0" y="73787"/>
                  </a:lnTo>
                  <a:lnTo>
                    <a:pt x="0" y="920877"/>
                  </a:lnTo>
                  <a:lnTo>
                    <a:pt x="5798" y="949624"/>
                  </a:lnTo>
                  <a:lnTo>
                    <a:pt x="21612" y="973121"/>
                  </a:lnTo>
                  <a:lnTo>
                    <a:pt x="45069" y="988974"/>
                  </a:lnTo>
                  <a:lnTo>
                    <a:pt x="73799" y="994791"/>
                  </a:lnTo>
                  <a:lnTo>
                    <a:pt x="368998" y="994791"/>
                  </a:lnTo>
                  <a:lnTo>
                    <a:pt x="397722" y="988974"/>
                  </a:lnTo>
                  <a:lnTo>
                    <a:pt x="421181" y="973121"/>
                  </a:lnTo>
                  <a:lnTo>
                    <a:pt x="436998" y="949624"/>
                  </a:lnTo>
                  <a:lnTo>
                    <a:pt x="442798" y="920877"/>
                  </a:lnTo>
                  <a:lnTo>
                    <a:pt x="442798" y="73787"/>
                  </a:lnTo>
                  <a:lnTo>
                    <a:pt x="436998" y="45059"/>
                  </a:lnTo>
                  <a:lnTo>
                    <a:pt x="421181" y="21605"/>
                  </a:lnTo>
                  <a:lnTo>
                    <a:pt x="397722" y="5796"/>
                  </a:lnTo>
                  <a:lnTo>
                    <a:pt x="368998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6" name="object 36"/>
          <p:cNvGrpSpPr/>
          <p:nvPr/>
        </p:nvGrpSpPr>
        <p:grpSpPr>
          <a:xfrm>
            <a:off x="3445764" y="6435487"/>
            <a:ext cx="558165" cy="1274825"/>
            <a:chOff x="3445764" y="6630923"/>
            <a:chExt cx="558165" cy="1026160"/>
          </a:xfrm>
        </p:grpSpPr>
        <p:pic>
          <p:nvPicPr>
            <p:cNvPr id="37" name="object 3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45764" y="6630923"/>
              <a:ext cx="548639" cy="1025651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497580" y="6684263"/>
              <a:ext cx="505968" cy="868680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3471545" y="6657974"/>
              <a:ext cx="443230" cy="918844"/>
            </a:xfrm>
            <a:custGeom>
              <a:avLst/>
              <a:gdLst/>
              <a:ahLst/>
              <a:cxnLst/>
              <a:rect l="l" t="t" r="r" b="b"/>
              <a:pathLst>
                <a:path w="443229" h="918845">
                  <a:moveTo>
                    <a:pt x="368934" y="0"/>
                  </a:moveTo>
                  <a:lnTo>
                    <a:pt x="73787" y="0"/>
                  </a:lnTo>
                  <a:lnTo>
                    <a:pt x="45059" y="5796"/>
                  </a:lnTo>
                  <a:lnTo>
                    <a:pt x="21605" y="21605"/>
                  </a:lnTo>
                  <a:lnTo>
                    <a:pt x="5796" y="45059"/>
                  </a:lnTo>
                  <a:lnTo>
                    <a:pt x="0" y="73787"/>
                  </a:lnTo>
                  <a:lnTo>
                    <a:pt x="0" y="844804"/>
                  </a:lnTo>
                  <a:lnTo>
                    <a:pt x="5796" y="873531"/>
                  </a:lnTo>
                  <a:lnTo>
                    <a:pt x="21605" y="896985"/>
                  </a:lnTo>
                  <a:lnTo>
                    <a:pt x="45059" y="912794"/>
                  </a:lnTo>
                  <a:lnTo>
                    <a:pt x="73787" y="918591"/>
                  </a:lnTo>
                  <a:lnTo>
                    <a:pt x="368934" y="918591"/>
                  </a:lnTo>
                  <a:lnTo>
                    <a:pt x="397662" y="912794"/>
                  </a:lnTo>
                  <a:lnTo>
                    <a:pt x="421116" y="896985"/>
                  </a:lnTo>
                  <a:lnTo>
                    <a:pt x="436925" y="873531"/>
                  </a:lnTo>
                  <a:lnTo>
                    <a:pt x="442721" y="844804"/>
                  </a:lnTo>
                  <a:lnTo>
                    <a:pt x="442721" y="73787"/>
                  </a:lnTo>
                  <a:lnTo>
                    <a:pt x="436925" y="45059"/>
                  </a:lnTo>
                  <a:lnTo>
                    <a:pt x="421116" y="21605"/>
                  </a:lnTo>
                  <a:lnTo>
                    <a:pt x="397662" y="5796"/>
                  </a:lnTo>
                  <a:lnTo>
                    <a:pt x="368934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4088891" y="6326204"/>
            <a:ext cx="559435" cy="1362837"/>
            <a:chOff x="4088891" y="6374891"/>
            <a:chExt cx="559435" cy="1282065"/>
          </a:xfrm>
        </p:grpSpPr>
        <p:pic>
          <p:nvPicPr>
            <p:cNvPr id="42" name="object 4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088891" y="6374891"/>
              <a:ext cx="550163" cy="1281684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142231" y="6554723"/>
              <a:ext cx="505967" cy="868680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4115688" y="6400926"/>
              <a:ext cx="443230" cy="1176020"/>
            </a:xfrm>
            <a:custGeom>
              <a:avLst/>
              <a:gdLst/>
              <a:ahLst/>
              <a:cxnLst/>
              <a:rect l="l" t="t" r="r" b="b"/>
              <a:pathLst>
                <a:path w="443229" h="1176020">
                  <a:moveTo>
                    <a:pt x="369062" y="0"/>
                  </a:moveTo>
                  <a:lnTo>
                    <a:pt x="73787" y="0"/>
                  </a:lnTo>
                  <a:lnTo>
                    <a:pt x="45059" y="5796"/>
                  </a:lnTo>
                  <a:lnTo>
                    <a:pt x="21605" y="21605"/>
                  </a:lnTo>
                  <a:lnTo>
                    <a:pt x="5796" y="45059"/>
                  </a:lnTo>
                  <a:lnTo>
                    <a:pt x="0" y="73787"/>
                  </a:lnTo>
                  <a:lnTo>
                    <a:pt x="0" y="1101852"/>
                  </a:lnTo>
                  <a:lnTo>
                    <a:pt x="5796" y="1130579"/>
                  </a:lnTo>
                  <a:lnTo>
                    <a:pt x="21605" y="1154033"/>
                  </a:lnTo>
                  <a:lnTo>
                    <a:pt x="45059" y="1169842"/>
                  </a:lnTo>
                  <a:lnTo>
                    <a:pt x="73787" y="1175639"/>
                  </a:lnTo>
                  <a:lnTo>
                    <a:pt x="369062" y="1175639"/>
                  </a:lnTo>
                  <a:lnTo>
                    <a:pt x="397789" y="1169842"/>
                  </a:lnTo>
                  <a:lnTo>
                    <a:pt x="421243" y="1154033"/>
                  </a:lnTo>
                  <a:lnTo>
                    <a:pt x="437052" y="1130579"/>
                  </a:lnTo>
                  <a:lnTo>
                    <a:pt x="442849" y="1101852"/>
                  </a:lnTo>
                  <a:lnTo>
                    <a:pt x="442849" y="73787"/>
                  </a:lnTo>
                  <a:lnTo>
                    <a:pt x="437052" y="45059"/>
                  </a:lnTo>
                  <a:lnTo>
                    <a:pt x="421243" y="21605"/>
                  </a:lnTo>
                  <a:lnTo>
                    <a:pt x="397789" y="5796"/>
                  </a:lnTo>
                  <a:lnTo>
                    <a:pt x="369062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6" name="object 46"/>
          <p:cNvGrpSpPr/>
          <p:nvPr/>
        </p:nvGrpSpPr>
        <p:grpSpPr>
          <a:xfrm>
            <a:off x="4733544" y="6098290"/>
            <a:ext cx="558165" cy="1615567"/>
            <a:chOff x="4733544" y="6243828"/>
            <a:chExt cx="558165" cy="1412875"/>
          </a:xfrm>
        </p:grpSpPr>
        <p:pic>
          <p:nvPicPr>
            <p:cNvPr id="47" name="object 4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733544" y="6243828"/>
              <a:ext cx="550163" cy="1412748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785360" y="6489192"/>
              <a:ext cx="505967" cy="868680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4759960" y="6270244"/>
              <a:ext cx="443230" cy="1306830"/>
            </a:xfrm>
            <a:custGeom>
              <a:avLst/>
              <a:gdLst/>
              <a:ahLst/>
              <a:cxnLst/>
              <a:rect l="l" t="t" r="r" b="b"/>
              <a:pathLst>
                <a:path w="443229" h="1306829">
                  <a:moveTo>
                    <a:pt x="368935" y="0"/>
                  </a:moveTo>
                  <a:lnTo>
                    <a:pt x="73787" y="0"/>
                  </a:lnTo>
                  <a:lnTo>
                    <a:pt x="45059" y="5796"/>
                  </a:lnTo>
                  <a:lnTo>
                    <a:pt x="21605" y="21605"/>
                  </a:lnTo>
                  <a:lnTo>
                    <a:pt x="5796" y="45059"/>
                  </a:lnTo>
                  <a:lnTo>
                    <a:pt x="0" y="73786"/>
                  </a:lnTo>
                  <a:lnTo>
                    <a:pt x="0" y="1232534"/>
                  </a:lnTo>
                  <a:lnTo>
                    <a:pt x="5796" y="1261262"/>
                  </a:lnTo>
                  <a:lnTo>
                    <a:pt x="21605" y="1284716"/>
                  </a:lnTo>
                  <a:lnTo>
                    <a:pt x="45059" y="1300525"/>
                  </a:lnTo>
                  <a:lnTo>
                    <a:pt x="73787" y="1306321"/>
                  </a:lnTo>
                  <a:lnTo>
                    <a:pt x="368935" y="1306321"/>
                  </a:lnTo>
                  <a:lnTo>
                    <a:pt x="397662" y="1300525"/>
                  </a:lnTo>
                  <a:lnTo>
                    <a:pt x="421116" y="1284716"/>
                  </a:lnTo>
                  <a:lnTo>
                    <a:pt x="436925" y="1261262"/>
                  </a:lnTo>
                  <a:lnTo>
                    <a:pt x="442722" y="1232534"/>
                  </a:lnTo>
                  <a:lnTo>
                    <a:pt x="442722" y="73786"/>
                  </a:lnTo>
                  <a:lnTo>
                    <a:pt x="436925" y="45059"/>
                  </a:lnTo>
                  <a:lnTo>
                    <a:pt x="421116" y="21605"/>
                  </a:lnTo>
                  <a:lnTo>
                    <a:pt x="397662" y="5796"/>
                  </a:lnTo>
                  <a:lnTo>
                    <a:pt x="368935" y="0"/>
                  </a:lnTo>
                  <a:close/>
                </a:path>
              </a:pathLst>
            </a:custGeom>
            <a:solidFill>
              <a:srgbClr val="7F2F2D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6" name="object 56"/>
          <p:cNvGrpSpPr/>
          <p:nvPr/>
        </p:nvGrpSpPr>
        <p:grpSpPr>
          <a:xfrm>
            <a:off x="6031285" y="5500692"/>
            <a:ext cx="559435" cy="2202236"/>
            <a:chOff x="6021323" y="5852159"/>
            <a:chExt cx="559435" cy="1804670"/>
          </a:xfrm>
        </p:grpSpPr>
        <p:pic>
          <p:nvPicPr>
            <p:cNvPr id="57" name="object 5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021323" y="5852159"/>
              <a:ext cx="550164" cy="1804416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074663" y="6294119"/>
              <a:ext cx="505967" cy="868680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6048374" y="5878321"/>
              <a:ext cx="443230" cy="1698625"/>
            </a:xfrm>
            <a:custGeom>
              <a:avLst/>
              <a:gdLst/>
              <a:ahLst/>
              <a:cxnLst/>
              <a:rect l="l" t="t" r="r" b="b"/>
              <a:pathLst>
                <a:path w="443229" h="1698625">
                  <a:moveTo>
                    <a:pt x="368935" y="0"/>
                  </a:moveTo>
                  <a:lnTo>
                    <a:pt x="73787" y="0"/>
                  </a:lnTo>
                  <a:lnTo>
                    <a:pt x="45059" y="5796"/>
                  </a:lnTo>
                  <a:lnTo>
                    <a:pt x="21605" y="21605"/>
                  </a:lnTo>
                  <a:lnTo>
                    <a:pt x="5796" y="45059"/>
                  </a:lnTo>
                  <a:lnTo>
                    <a:pt x="0" y="73786"/>
                  </a:lnTo>
                  <a:lnTo>
                    <a:pt x="0" y="1624457"/>
                  </a:lnTo>
                  <a:lnTo>
                    <a:pt x="5796" y="1653184"/>
                  </a:lnTo>
                  <a:lnTo>
                    <a:pt x="21605" y="1676638"/>
                  </a:lnTo>
                  <a:lnTo>
                    <a:pt x="45059" y="1692447"/>
                  </a:lnTo>
                  <a:lnTo>
                    <a:pt x="73787" y="1698243"/>
                  </a:lnTo>
                  <a:lnTo>
                    <a:pt x="368935" y="1698243"/>
                  </a:lnTo>
                  <a:lnTo>
                    <a:pt x="397682" y="1692447"/>
                  </a:lnTo>
                  <a:lnTo>
                    <a:pt x="421179" y="1676638"/>
                  </a:lnTo>
                  <a:lnTo>
                    <a:pt x="437032" y="1653184"/>
                  </a:lnTo>
                  <a:lnTo>
                    <a:pt x="442849" y="1624457"/>
                  </a:lnTo>
                  <a:lnTo>
                    <a:pt x="442849" y="73786"/>
                  </a:lnTo>
                  <a:lnTo>
                    <a:pt x="437032" y="45059"/>
                  </a:lnTo>
                  <a:lnTo>
                    <a:pt x="421179" y="21605"/>
                  </a:lnTo>
                  <a:lnTo>
                    <a:pt x="397682" y="5796"/>
                  </a:lnTo>
                  <a:lnTo>
                    <a:pt x="368935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2798194" y="7736270"/>
            <a:ext cx="3748969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656590" algn="l"/>
                <a:tab pos="1301115" algn="l"/>
                <a:tab pos="1945639" algn="l"/>
                <a:tab pos="2589530" algn="l"/>
                <a:tab pos="3234055" algn="l"/>
              </a:tabLst>
              <a:defRPr/>
            </a:pP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</a:t>
            </a:r>
            <a:r>
              <a:rPr kumimoji="0" sz="1400" b="1" i="0" u="none" strike="noStrike" kern="1200" cap="none" spc="-114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202</a:t>
            </a:r>
            <a:r>
              <a:rPr kumimoji="0" lang="ru-RU" sz="1400" b="1" i="0" u="none" strike="noStrike" kern="1200" cap="none" spc="-114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3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</a:t>
            </a:r>
            <a:r>
              <a:rPr kumimoji="0" sz="1400" b="1" i="0" u="none" strike="noStrike" kern="1200" cap="none" spc="-114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202</a:t>
            </a:r>
            <a:r>
              <a:rPr kumimoji="0" lang="ru-RU" sz="1400" b="1" i="0" u="none" strike="noStrike" kern="1200" cap="none" spc="-114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4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</a:t>
            </a:r>
            <a:r>
              <a:rPr kumimoji="0" sz="1400" b="1" i="0" u="none" strike="noStrike" kern="1200" cap="none" spc="-114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202</a:t>
            </a:r>
            <a:r>
              <a:rPr kumimoji="0" lang="ru-RU" sz="1400" b="1" i="0" u="none" strike="noStrike" kern="1200" cap="none" spc="-114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5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</a:t>
            </a:r>
            <a:r>
              <a:rPr kumimoji="0" sz="1400" b="1" i="0" u="none" strike="noStrike" kern="1200" cap="none" spc="-114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202</a:t>
            </a:r>
            <a:r>
              <a:rPr kumimoji="0" lang="ru-RU" sz="1400" b="1" i="0" u="none" strike="noStrike" kern="1200" cap="none" spc="-114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6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</a:t>
            </a:r>
            <a:r>
              <a:rPr kumimoji="0" sz="1400" b="1" i="0" u="none" strike="noStrike" kern="1200" cap="none" spc="-114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202</a:t>
            </a:r>
            <a:r>
              <a:rPr kumimoji="0" lang="ru-RU" sz="1400" b="1" i="0" u="none" strike="noStrike" kern="1200" cap="none" spc="-114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7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246379" y="87630"/>
            <a:ext cx="6491174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-7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ДИНАМИКА ПРОГНОЗНЫХ ПОКАЗАТЕЛЕЙ 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-7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СОЦИАЛЬНО-ЭКОНОМИЧЕСКОГО РАЗВИТИЯ ОКРУГА</a:t>
            </a:r>
            <a:endParaRPr kumimoji="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256743" y="732390"/>
            <a:ext cx="6480810" cy="0"/>
          </a:xfrm>
          <a:custGeom>
            <a:avLst/>
            <a:gdLst/>
            <a:ahLst/>
            <a:cxnLst/>
            <a:rect l="l" t="t" r="r" b="b"/>
            <a:pathLst>
              <a:path w="6480809">
                <a:moveTo>
                  <a:pt x="0" y="0"/>
                </a:moveTo>
                <a:lnTo>
                  <a:pt x="6480733" y="0"/>
                </a:lnTo>
              </a:path>
            </a:pathLst>
          </a:custGeom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6544309" y="8786521"/>
            <a:ext cx="260985" cy="227329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53340" marR="0" lvl="0" indent="0" algn="l" defTabSz="914400" rtl="0" eaLnBrk="1" fontAlgn="auto" latinLnBrk="0" hangingPunct="1">
              <a:lnSpc>
                <a:spcPct val="100000"/>
              </a:lnSpc>
              <a:spcBef>
                <a:spcPts val="1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-10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pPr marL="5334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6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70" name="Прямоугольник 69"/>
          <p:cNvSpPr/>
          <p:nvPr/>
        </p:nvSpPr>
        <p:spPr>
          <a:xfrm rot="16200000">
            <a:off x="61152" y="3982034"/>
            <a:ext cx="1216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spc="-5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16 609,3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 rot="16200000">
            <a:off x="771071" y="4015259"/>
            <a:ext cx="1069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 </a:t>
            </a:r>
            <a:r>
              <a:rPr kumimoji="0" lang="ru-RU" sz="1800" b="1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419,9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 rot="16200000">
            <a:off x="1354266" y="3960137"/>
            <a:ext cx="1216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</a:t>
            </a:r>
            <a:r>
              <a:rPr kumimoji="0" lang="ru-RU" sz="1800" b="1" i="0" u="none" strike="noStrike" kern="1200" cap="none" spc="-5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127,4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 rot="16200000">
            <a:off x="1979014" y="3978355"/>
            <a:ext cx="1216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spc="-5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20 036,5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 rot="16200000">
            <a:off x="2698782" y="3998208"/>
            <a:ext cx="1216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spc="-5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20 919,3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 rot="16200000">
            <a:off x="3903469" y="6925890"/>
            <a:ext cx="856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spc="-5" noProof="0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401,0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 rot="16200000">
            <a:off x="4553413" y="6884651"/>
            <a:ext cx="856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spc="-5" noProof="0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424,0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 rot="16200000">
            <a:off x="5198081" y="6908387"/>
            <a:ext cx="856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spc="-5" noProof="0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445,5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 rot="16200000">
            <a:off x="5842120" y="6897296"/>
            <a:ext cx="856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spc="-5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466,7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60" name="object 30"/>
          <p:cNvGrpSpPr/>
          <p:nvPr/>
        </p:nvGrpSpPr>
        <p:grpSpPr>
          <a:xfrm>
            <a:off x="1065305" y="2883255"/>
            <a:ext cx="558165" cy="2099814"/>
            <a:chOff x="419100" y="3681984"/>
            <a:chExt cx="558165" cy="1100455"/>
          </a:xfrm>
        </p:grpSpPr>
        <p:pic>
          <p:nvPicPr>
            <p:cNvPr id="61" name="object 3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9100" y="3681984"/>
              <a:ext cx="548640" cy="1100327"/>
            </a:xfrm>
            <a:prstGeom prst="rect">
              <a:avLst/>
            </a:prstGeom>
          </p:spPr>
        </p:pic>
        <p:pic>
          <p:nvPicPr>
            <p:cNvPr id="62" name="object 3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70915" y="3691128"/>
              <a:ext cx="505968" cy="1028700"/>
            </a:xfrm>
            <a:prstGeom prst="rect">
              <a:avLst/>
            </a:prstGeom>
          </p:spPr>
        </p:pic>
        <p:sp>
          <p:nvSpPr>
            <p:cNvPr id="63" name="object 33"/>
            <p:cNvSpPr/>
            <p:nvPr/>
          </p:nvSpPr>
          <p:spPr>
            <a:xfrm>
              <a:off x="445261" y="3707892"/>
              <a:ext cx="443230" cy="995044"/>
            </a:xfrm>
            <a:custGeom>
              <a:avLst/>
              <a:gdLst/>
              <a:ahLst/>
              <a:cxnLst/>
              <a:rect l="l" t="t" r="r" b="b"/>
              <a:pathLst>
                <a:path w="443230" h="995045">
                  <a:moveTo>
                    <a:pt x="368998" y="0"/>
                  </a:moveTo>
                  <a:lnTo>
                    <a:pt x="73799" y="0"/>
                  </a:lnTo>
                  <a:lnTo>
                    <a:pt x="45069" y="5796"/>
                  </a:lnTo>
                  <a:lnTo>
                    <a:pt x="21612" y="21605"/>
                  </a:lnTo>
                  <a:lnTo>
                    <a:pt x="5798" y="45059"/>
                  </a:lnTo>
                  <a:lnTo>
                    <a:pt x="0" y="73787"/>
                  </a:lnTo>
                  <a:lnTo>
                    <a:pt x="0" y="920877"/>
                  </a:lnTo>
                  <a:lnTo>
                    <a:pt x="5798" y="949624"/>
                  </a:lnTo>
                  <a:lnTo>
                    <a:pt x="21612" y="973121"/>
                  </a:lnTo>
                  <a:lnTo>
                    <a:pt x="45069" y="988974"/>
                  </a:lnTo>
                  <a:lnTo>
                    <a:pt x="73799" y="994791"/>
                  </a:lnTo>
                  <a:lnTo>
                    <a:pt x="368998" y="994791"/>
                  </a:lnTo>
                  <a:lnTo>
                    <a:pt x="397722" y="988974"/>
                  </a:lnTo>
                  <a:lnTo>
                    <a:pt x="421181" y="973121"/>
                  </a:lnTo>
                  <a:lnTo>
                    <a:pt x="436998" y="949624"/>
                  </a:lnTo>
                  <a:lnTo>
                    <a:pt x="442798" y="920877"/>
                  </a:lnTo>
                  <a:lnTo>
                    <a:pt x="442798" y="73787"/>
                  </a:lnTo>
                  <a:lnTo>
                    <a:pt x="436998" y="45059"/>
                  </a:lnTo>
                  <a:lnTo>
                    <a:pt x="421181" y="21605"/>
                  </a:lnTo>
                  <a:lnTo>
                    <a:pt x="397722" y="5796"/>
                  </a:lnTo>
                  <a:lnTo>
                    <a:pt x="368998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4" name="Прямоугольник 63"/>
          <p:cNvSpPr/>
          <p:nvPr/>
        </p:nvSpPr>
        <p:spPr>
          <a:xfrm rot="16200000">
            <a:off x="690032" y="3982034"/>
            <a:ext cx="1216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spc="-5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18 146,4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 rot="16200000">
            <a:off x="3251941" y="6946808"/>
            <a:ext cx="856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spc="-5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365,8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286740" y="8500075"/>
            <a:ext cx="63989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Показатели указаны в соответствии с Прогнозом социально-экономического развития городского округа Семеновский на среднесрочный период (на 2025 год и на плановый период 2026 и 2027 годов)</a:t>
            </a:r>
          </a:p>
        </p:txBody>
      </p:sp>
      <p:sp>
        <p:nvSpPr>
          <p:cNvPr id="2" name="Прямоугольник 1"/>
          <p:cNvSpPr/>
          <p:nvPr/>
        </p:nvSpPr>
        <p:spPr>
          <a:xfrm rot="16200000">
            <a:off x="5198080" y="6887916"/>
            <a:ext cx="856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spcBef>
                <a:spcPts val="105"/>
              </a:spcBef>
              <a:defRPr/>
            </a:pPr>
            <a:r>
              <a:rPr lang="ru-RU" b="1" spc="-5" dirty="0">
                <a:solidFill>
                  <a:schemeClr val="bg1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445,5</a:t>
            </a:r>
            <a:endParaRPr lang="ru-RU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object 59">
            <a:extLst>
              <a:ext uri="{FF2B5EF4-FFF2-40B4-BE49-F238E27FC236}">
                <a16:creationId xmlns:a16="http://schemas.microsoft.com/office/drawing/2014/main" id="{FCECF7B2-F2BC-0763-0309-FA5816A5BAD8}"/>
              </a:ext>
            </a:extLst>
          </p:cNvPr>
          <p:cNvSpPr/>
          <p:nvPr/>
        </p:nvSpPr>
        <p:spPr>
          <a:xfrm>
            <a:off x="5410200" y="5638800"/>
            <a:ext cx="443230" cy="1996629"/>
          </a:xfrm>
          <a:custGeom>
            <a:avLst/>
            <a:gdLst/>
            <a:ahLst/>
            <a:cxnLst/>
            <a:rect l="l" t="t" r="r" b="b"/>
            <a:pathLst>
              <a:path w="443229" h="1698625">
                <a:moveTo>
                  <a:pt x="368935" y="0"/>
                </a:moveTo>
                <a:lnTo>
                  <a:pt x="73787" y="0"/>
                </a:lnTo>
                <a:lnTo>
                  <a:pt x="45059" y="5796"/>
                </a:lnTo>
                <a:lnTo>
                  <a:pt x="21605" y="21605"/>
                </a:lnTo>
                <a:lnTo>
                  <a:pt x="5796" y="45059"/>
                </a:lnTo>
                <a:lnTo>
                  <a:pt x="0" y="73786"/>
                </a:lnTo>
                <a:lnTo>
                  <a:pt x="0" y="1624457"/>
                </a:lnTo>
                <a:lnTo>
                  <a:pt x="5796" y="1653184"/>
                </a:lnTo>
                <a:lnTo>
                  <a:pt x="21605" y="1676638"/>
                </a:lnTo>
                <a:lnTo>
                  <a:pt x="45059" y="1692447"/>
                </a:lnTo>
                <a:lnTo>
                  <a:pt x="73787" y="1698243"/>
                </a:lnTo>
                <a:lnTo>
                  <a:pt x="368935" y="1698243"/>
                </a:lnTo>
                <a:lnTo>
                  <a:pt x="397682" y="1692447"/>
                </a:lnTo>
                <a:lnTo>
                  <a:pt x="421179" y="1676638"/>
                </a:lnTo>
                <a:lnTo>
                  <a:pt x="437032" y="1653184"/>
                </a:lnTo>
                <a:lnTo>
                  <a:pt x="442849" y="1624457"/>
                </a:lnTo>
                <a:lnTo>
                  <a:pt x="442849" y="73786"/>
                </a:lnTo>
                <a:lnTo>
                  <a:pt x="437032" y="45059"/>
                </a:lnTo>
                <a:lnTo>
                  <a:pt x="421179" y="21605"/>
                </a:lnTo>
                <a:lnTo>
                  <a:pt x="397682" y="5796"/>
                </a:lnTo>
                <a:lnTo>
                  <a:pt x="368935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38874AE-301F-0F73-670F-2791E633B20B}"/>
              </a:ext>
            </a:extLst>
          </p:cNvPr>
          <p:cNvSpPr/>
          <p:nvPr/>
        </p:nvSpPr>
        <p:spPr>
          <a:xfrm rot="16200000">
            <a:off x="5166702" y="6872896"/>
            <a:ext cx="856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-5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445,5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814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7"/>
          <p:cNvSpPr txBox="1">
            <a:spLocks noChangeArrowheads="1"/>
          </p:cNvSpPr>
          <p:nvPr/>
        </p:nvSpPr>
        <p:spPr bwMode="auto">
          <a:xfrm>
            <a:off x="-392860" y="198287"/>
            <a:ext cx="7250860" cy="72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990600" marR="11430" lvl="0" indent="-527685" algn="ctr" defTabSz="914400" rtl="0" eaLnBrk="1" fontAlgn="auto" latinLnBrk="0" hangingPunct="1">
              <a:lnSpc>
                <a:spcPct val="105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ДИНАМИКА ПРОГНОЗНЫХ ПОКАЗАТЕЛЕЙ</a:t>
            </a:r>
            <a:r>
              <a:rPr kumimoji="0" lang="ru-RU" b="1" i="0" u="none" strike="noStrike" kern="1200" cap="none" spc="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</a:p>
          <a:p>
            <a:pPr marL="990600" marR="11430" lvl="0" indent="-527685" algn="ctr" defTabSz="914400" rtl="0" eaLnBrk="1" fontAlgn="auto" latinLnBrk="0" hangingPunct="1">
              <a:lnSpc>
                <a:spcPct val="105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СОЦИАЛЬНО-ЭКОНОМИЧЕСКОГО</a:t>
            </a:r>
            <a:r>
              <a:rPr kumimoji="0" lang="ru-RU" b="1" i="0" u="none" strike="noStrike" kern="1200" cap="none" spc="40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РАЗВИТИЯ</a:t>
            </a:r>
            <a:r>
              <a:rPr kumimoji="0" lang="ru-RU" b="1" i="0" u="none" strike="noStrike" kern="1200" cap="none" spc="7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ОКРУГА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21514" name="Rectangle 64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516" name="Прямоугольник 21515"/>
          <p:cNvSpPr/>
          <p:nvPr/>
        </p:nvSpPr>
        <p:spPr>
          <a:xfrm>
            <a:off x="1062698" y="1160071"/>
            <a:ext cx="487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210" marR="108585" lvl="0" indent="0" algn="ctr" defTabSz="914400" rtl="0" eaLnBrk="1" fontAlgn="auto" latinLnBrk="0" hangingPunct="1">
              <a:lnSpc>
                <a:spcPct val="100000"/>
              </a:lnSpc>
              <a:spcBef>
                <a:spcPts val="5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Численность</a:t>
            </a:r>
            <a:r>
              <a:rPr kumimoji="0" lang="ru-RU" sz="1800" b="1" i="0" u="none" strike="noStrike" kern="1200" cap="none" spc="20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населения,</a:t>
            </a:r>
            <a:r>
              <a:rPr kumimoji="0" lang="ru-RU" sz="1800" b="1" i="0" u="none" strike="noStrike" kern="1200" cap="none" spc="20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человек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21521" name="Прямоугольник 21520"/>
          <p:cNvSpPr/>
          <p:nvPr/>
        </p:nvSpPr>
        <p:spPr>
          <a:xfrm>
            <a:off x="593637" y="2992069"/>
            <a:ext cx="6230303" cy="710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0260" marR="1186815" lvl="0" indent="0" algn="ctr" defTabSz="914400" rtl="0" eaLnBrk="1" fontAlgn="auto" latinLnBrk="0" hangingPunct="1">
              <a:lnSpc>
                <a:spcPct val="100000"/>
              </a:lnSpc>
              <a:spcBef>
                <a:spcPts val="5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marL="810260" marR="1186815" lvl="0" indent="0" algn="ctr" defTabSz="914400" rtl="0" eaLnBrk="1" fontAlgn="auto" latinLnBrk="0" hangingPunct="1">
              <a:lnSpc>
                <a:spcPct val="100000"/>
              </a:lnSpc>
              <a:spcBef>
                <a:spcPts val="5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Фонд оплаты труда, млн. рублей</a:t>
            </a:r>
          </a:p>
        </p:txBody>
      </p:sp>
      <p:sp>
        <p:nvSpPr>
          <p:cNvPr id="21523" name="Rectangle 70"/>
          <p:cNvSpPr>
            <a:spLocks noChangeArrowheads="1"/>
          </p:cNvSpPr>
          <p:nvPr/>
        </p:nvSpPr>
        <p:spPr bwMode="auto">
          <a:xfrm>
            <a:off x="-258657" y="-969645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104668" y="3826345"/>
            <a:ext cx="12782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9F253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8 615,7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9F25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274172" y="3982206"/>
            <a:ext cx="11364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9F253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7 199,5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9F25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117066" y="4139014"/>
            <a:ext cx="11364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9F253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5 435,7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9F25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138869" y="3864423"/>
            <a:ext cx="11364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9F253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7 955,4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9F25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137763" y="4024421"/>
            <a:ext cx="11364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9F253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6 387,0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9F25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object 68"/>
          <p:cNvSpPr/>
          <p:nvPr/>
        </p:nvSpPr>
        <p:spPr>
          <a:xfrm>
            <a:off x="204884" y="921553"/>
            <a:ext cx="6480810" cy="0"/>
          </a:xfrm>
          <a:custGeom>
            <a:avLst/>
            <a:gdLst/>
            <a:ahLst/>
            <a:cxnLst/>
            <a:rect l="l" t="t" r="r" b="b"/>
            <a:pathLst>
              <a:path w="6480809">
                <a:moveTo>
                  <a:pt x="0" y="0"/>
                </a:moveTo>
                <a:lnTo>
                  <a:pt x="6480733" y="0"/>
                </a:lnTo>
              </a:path>
            </a:pathLst>
          </a:custGeom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519198302"/>
              </p:ext>
            </p:extLst>
          </p:nvPr>
        </p:nvGraphicFramePr>
        <p:xfrm>
          <a:off x="1066800" y="1752600"/>
          <a:ext cx="5089448" cy="1920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8" name="Прямоугольник 77"/>
          <p:cNvSpPr/>
          <p:nvPr/>
        </p:nvSpPr>
        <p:spPr>
          <a:xfrm>
            <a:off x="1104183" y="1598560"/>
            <a:ext cx="12782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6726B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45 405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6726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3069670" y="1831119"/>
            <a:ext cx="12782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6726B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45 115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6726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3976683" y="1902851"/>
            <a:ext cx="12782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6726B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44 975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6726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2220859" y="1677231"/>
            <a:ext cx="12782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6726B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45 255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6726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5106542" y="1969948"/>
            <a:ext cx="12782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6726B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44 825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6726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86" name="Диаграмма 85"/>
          <p:cNvGraphicFramePr/>
          <p:nvPr>
            <p:extLst>
              <p:ext uri="{D42A27DB-BD31-4B8C-83A1-F6EECF244321}">
                <p14:modId xmlns:p14="http://schemas.microsoft.com/office/powerpoint/2010/main" val="1054680944"/>
              </p:ext>
            </p:extLst>
          </p:nvPr>
        </p:nvGraphicFramePr>
        <p:xfrm>
          <a:off x="861532" y="3904214"/>
          <a:ext cx="5275132" cy="1571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299621" y="8382280"/>
            <a:ext cx="639895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Показатели указаны в соответствии с Прогнозом социально-экономического развития городского округа Семеновский на среднесрочный период (на 2025 год и на плановый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период 2026</a:t>
            </a:r>
            <a:r>
              <a:rPr kumimoji="0" lang="ru-RU" sz="11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и 2027 годов)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0BC08FA-0BE4-3667-576A-E91B036D485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11</a:t>
            </a:fld>
            <a:endParaRPr lang="ru-RU" spc="-100" dirty="0"/>
          </a:p>
        </p:txBody>
      </p:sp>
      <p:sp>
        <p:nvSpPr>
          <p:cNvPr id="29" name="Rectangle 12"/>
          <p:cNvSpPr>
            <a:spLocks noChangeArrowheads="1"/>
          </p:cNvSpPr>
          <p:nvPr/>
        </p:nvSpPr>
        <p:spPr bwMode="auto">
          <a:xfrm>
            <a:off x="1054408" y="5715000"/>
            <a:ext cx="516102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Среднемесячная заработная плата, рублей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srgbClr val="297083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:p14="http://schemas.microsoft.com/office/powerpoint/2010/main" val="3428175167"/>
              </p:ext>
            </p:extLst>
          </p:nvPr>
        </p:nvGraphicFramePr>
        <p:xfrm>
          <a:off x="1062698" y="6156177"/>
          <a:ext cx="5089448" cy="1920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1" name="Прямоугольник 30"/>
          <p:cNvSpPr/>
          <p:nvPr/>
        </p:nvSpPr>
        <p:spPr>
          <a:xfrm>
            <a:off x="2995800" y="6503253"/>
            <a:ext cx="12782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51 392,7</a:t>
            </a:r>
            <a:endParaRPr kumimoji="0" lang="ru-RU" sz="140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936746" y="6526782"/>
            <a:ext cx="12782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45 592,8</a:t>
            </a:r>
            <a:endParaRPr kumimoji="0" lang="ru-RU" sz="140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42620" y="6557414"/>
            <a:ext cx="12782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39 333,7</a:t>
            </a:r>
            <a:endParaRPr kumimoji="0" lang="ru-RU" sz="140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987054" y="6487535"/>
            <a:ext cx="12782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56 788,6</a:t>
            </a:r>
            <a:endParaRPr kumimoji="0" lang="ru-RU" sz="140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966505" y="6403525"/>
            <a:ext cx="12782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61 502,1</a:t>
            </a:r>
            <a:endParaRPr kumimoji="0" lang="ru-RU" sz="140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9600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7"/>
          <p:cNvSpPr txBox="1">
            <a:spLocks noChangeArrowheads="1"/>
          </p:cNvSpPr>
          <p:nvPr/>
        </p:nvSpPr>
        <p:spPr bwMode="auto">
          <a:xfrm>
            <a:off x="-292464" y="136571"/>
            <a:ext cx="6734175" cy="72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990600" marR="11430" lvl="0" indent="-527685" algn="ctr" defTabSz="914400" rtl="0" eaLnBrk="1" fontAlgn="auto" latinLnBrk="0" hangingPunct="1">
              <a:lnSpc>
                <a:spcPct val="105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297083"/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b="1" i="0" u="none" strike="noStrike" kern="1200" cap="none" normalizeH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ДИНАМИКА ПРОГНОЗНЫХ ПОКАЗАТЕЛЕЙ</a:t>
            </a:r>
          </a:p>
          <a:p>
            <a:pPr marL="990600" marR="11430" lvl="0" indent="-527685" algn="ctr" defTabSz="914400" rtl="0" eaLnBrk="1" fontAlgn="auto" latinLnBrk="0" hangingPunct="1">
              <a:lnSpc>
                <a:spcPct val="105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normalizeH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СОЦИАЛЬНО-ЭКОНОМИЧЕСКОГО РАЗВИТИЯ ОКРУГА</a:t>
            </a: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548957" y="82042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789946" tIns="65067" rIns="438012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6" name="Line 1715"/>
          <p:cNvCxnSpPr>
            <a:cxnSpLocks noChangeShapeType="1"/>
          </p:cNvCxnSpPr>
          <p:nvPr/>
        </p:nvCxnSpPr>
        <p:spPr bwMode="auto">
          <a:xfrm>
            <a:off x="7182802" y="1819275"/>
            <a:ext cx="0" cy="56515"/>
          </a:xfrm>
          <a:prstGeom prst="line">
            <a:avLst/>
          </a:prstGeom>
          <a:noFill/>
          <a:ln w="9144">
            <a:solidFill>
              <a:srgbClr val="85858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Прямоугольник 17"/>
          <p:cNvSpPr/>
          <p:nvPr/>
        </p:nvSpPr>
        <p:spPr>
          <a:xfrm>
            <a:off x="-240384" y="3748293"/>
            <a:ext cx="777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0260" marR="1226820" lvl="0" indent="0" algn="ctr" defTabSz="914400" rtl="0" eaLnBrk="1" fontAlgn="auto" latinLnBrk="0" hangingPunct="1">
              <a:lnSpc>
                <a:spcPct val="100000"/>
              </a:lnSpc>
              <a:spcBef>
                <a:spcPts val="5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Инвестиции</a:t>
            </a:r>
            <a:r>
              <a:rPr kumimoji="0" lang="ru-RU" sz="1800" b="1" i="0" u="none" strike="noStrike" kern="1200" cap="none" spc="12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в</a:t>
            </a:r>
            <a:r>
              <a:rPr kumimoji="0" lang="ru-RU" sz="1800" b="1" i="0" u="none" strike="noStrike" kern="1200" cap="none" spc="12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основной</a:t>
            </a:r>
            <a:r>
              <a:rPr kumimoji="0" lang="ru-RU" sz="1800" b="1" i="0" u="none" strike="noStrike" kern="1200" cap="none" spc="14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капитал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22528" name="Rectangle 15"/>
          <p:cNvSpPr>
            <a:spLocks noChangeArrowheads="1"/>
          </p:cNvSpPr>
          <p:nvPr/>
        </p:nvSpPr>
        <p:spPr bwMode="auto">
          <a:xfrm>
            <a:off x="97684" y="5824673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529" name="Rectangle 16"/>
          <p:cNvSpPr>
            <a:spLocks noChangeArrowheads="1"/>
          </p:cNvSpPr>
          <p:nvPr/>
        </p:nvSpPr>
        <p:spPr bwMode="auto">
          <a:xfrm>
            <a:off x="1090713" y="7560413"/>
            <a:ext cx="5506597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46388" algn="l"/>
                <a:tab pos="3214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46388" algn="l"/>
                <a:tab pos="3214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46388" algn="l"/>
                <a:tab pos="3214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46388" algn="l"/>
                <a:tab pos="3214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46388" algn="l"/>
                <a:tab pos="3214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46388" algn="l"/>
                <a:tab pos="3214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46388" algn="l"/>
                <a:tab pos="3214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46388" algn="l"/>
                <a:tab pos="3214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46388" algn="l"/>
                <a:tab pos="3214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46388" algn="l"/>
                <a:tab pos="3214688" algn="l"/>
              </a:tabLst>
              <a:defRPr/>
            </a:pPr>
            <a:endParaRPr kumimoji="0" lang="ru-RU" altLang="ru-RU" sz="1100" b="0" i="0" u="none" strike="noStrike" kern="1200" cap="none" spc="0" normalizeH="0" baseline="0" noProof="0" dirty="0">
              <a:ln>
                <a:noFill/>
              </a:ln>
              <a:solidFill>
                <a:srgbClr val="46726B"/>
              </a:solidFill>
              <a:effectLst/>
              <a:uLnTx/>
              <a:uFillTx/>
              <a:ea typeface="Verdana" panose="020B0604030504040204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46388" algn="l"/>
                <a:tab pos="3214688" algn="l"/>
              </a:tabLst>
              <a:defRPr/>
            </a:pPr>
            <a:r>
              <a:rPr kumimoji="0" lang="ru-RU" alt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46726B"/>
                </a:solidFill>
                <a:effectLst/>
                <a:uLnTx/>
                <a:uFillTx/>
                <a:ea typeface="Verdana" panose="020B0604030504040204" pitchFamily="34" charset="0"/>
                <a:cs typeface="Arial" pitchFamily="34" charset="0"/>
              </a:rPr>
              <a:t>Инвестиции, 	     Индекс физического объема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46388" algn="l"/>
                <a:tab pos="3214688" algn="l"/>
              </a:tabLst>
              <a:defRPr/>
            </a:pPr>
            <a:r>
              <a:rPr kumimoji="0" lang="ru-RU" alt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46726B"/>
                </a:solidFill>
                <a:effectLst/>
                <a:uLnTx/>
                <a:uFillTx/>
                <a:ea typeface="Verdana" panose="020B0604030504040204" pitchFamily="34" charset="0"/>
                <a:cs typeface="Arial" pitchFamily="34" charset="0"/>
              </a:rPr>
              <a:t>млн. рублей                                                           инвестиций, %</a:t>
            </a:r>
            <a:endParaRPr kumimoji="0" lang="ru-RU" altLang="ru-RU" sz="500" b="0" i="0" u="none" strike="noStrike" kern="1200" cap="none" spc="0" normalizeH="0" baseline="0" noProof="0" dirty="0">
              <a:ln>
                <a:noFill/>
              </a:ln>
              <a:solidFill>
                <a:srgbClr val="46726B"/>
              </a:solidFill>
              <a:effectLst/>
              <a:uLnTx/>
              <a:uFillTx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46388" algn="l"/>
                <a:tab pos="3214688" algn="l"/>
              </a:tabLst>
              <a:defRPr/>
            </a:pP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srgbClr val="46726B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22530" name="Прямоугольник 22529"/>
          <p:cNvSpPr/>
          <p:nvPr/>
        </p:nvSpPr>
        <p:spPr>
          <a:xfrm>
            <a:off x="286740" y="8460834"/>
            <a:ext cx="639895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Показатели указаны в соответствии с Прогнозом социально-экономического развития городского округа Семеновский на среднесрочный период (на 2025 год и на плановый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период 2026</a:t>
            </a:r>
            <a:r>
              <a:rPr kumimoji="0" lang="ru-RU" sz="11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и 2027 годов)</a:t>
            </a:r>
          </a:p>
        </p:txBody>
      </p:sp>
      <p:sp>
        <p:nvSpPr>
          <p:cNvPr id="36" name="object 68"/>
          <p:cNvSpPr/>
          <p:nvPr/>
        </p:nvSpPr>
        <p:spPr>
          <a:xfrm>
            <a:off x="204884" y="921553"/>
            <a:ext cx="6480810" cy="0"/>
          </a:xfrm>
          <a:custGeom>
            <a:avLst/>
            <a:gdLst/>
            <a:ahLst/>
            <a:cxnLst/>
            <a:rect l="l" t="t" r="r" b="b"/>
            <a:pathLst>
              <a:path w="6480809">
                <a:moveTo>
                  <a:pt x="0" y="0"/>
                </a:moveTo>
                <a:lnTo>
                  <a:pt x="6480733" y="0"/>
                </a:lnTo>
              </a:path>
            </a:pathLst>
          </a:custGeom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3" name="Диаграмма 32"/>
          <p:cNvGraphicFramePr/>
          <p:nvPr>
            <p:extLst>
              <p:ext uri="{D42A27DB-BD31-4B8C-83A1-F6EECF244321}">
                <p14:modId xmlns:p14="http://schemas.microsoft.com/office/powerpoint/2010/main" val="1326241351"/>
              </p:ext>
            </p:extLst>
          </p:nvPr>
        </p:nvGraphicFramePr>
        <p:xfrm>
          <a:off x="849746" y="5167947"/>
          <a:ext cx="5272942" cy="2227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4" name="Прямоугольник 33"/>
          <p:cNvSpPr/>
          <p:nvPr/>
        </p:nvSpPr>
        <p:spPr>
          <a:xfrm>
            <a:off x="785229" y="7737816"/>
            <a:ext cx="305484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1" name="Диаграмма 50"/>
          <p:cNvGraphicFramePr/>
          <p:nvPr/>
        </p:nvGraphicFramePr>
        <p:xfrm>
          <a:off x="989921" y="4373545"/>
          <a:ext cx="5153600" cy="853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2" name="Диаграмма 51"/>
          <p:cNvGraphicFramePr/>
          <p:nvPr/>
        </p:nvGraphicFramePr>
        <p:xfrm>
          <a:off x="3565092" y="7855214"/>
          <a:ext cx="732852" cy="343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1367202" y="4080429"/>
            <a:ext cx="7380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6726B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136,6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6726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269646" y="4169507"/>
            <a:ext cx="7380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6726B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105,0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6726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217293" y="4169507"/>
            <a:ext cx="7380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6726B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105,0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6726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252982" y="4169507"/>
            <a:ext cx="7380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6726B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105,0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6726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187254" y="4169507"/>
            <a:ext cx="7380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6726B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103,2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6726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9088627-2BA9-6791-3154-D51A47A2D65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12</a:t>
            </a:fld>
            <a:endParaRPr lang="ru-RU" spc="-1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81451" y="961477"/>
            <a:ext cx="6230303" cy="710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0260" marR="1186815" lvl="0" indent="0" algn="ctr" defTabSz="914400" rtl="0" eaLnBrk="1" fontAlgn="auto" latinLnBrk="0" hangingPunct="1">
              <a:lnSpc>
                <a:spcPct val="100000"/>
              </a:lnSpc>
              <a:spcBef>
                <a:spcPts val="5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822A30"/>
              </a:solidFill>
              <a:effectLst/>
              <a:uLnTx/>
              <a:uFillTx/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marL="810260" marR="1186815" lvl="0" indent="0" algn="ctr" defTabSz="914400" rtl="0" eaLnBrk="1" fontAlgn="auto" latinLnBrk="0" hangingPunct="1">
              <a:lnSpc>
                <a:spcPct val="100000"/>
              </a:lnSpc>
              <a:spcBef>
                <a:spcPts val="5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822A30"/>
                </a:solidFill>
                <a:effectLst/>
                <a:uLnTx/>
                <a:uFillTx/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Индекс потребительских цен, %</a:t>
            </a:r>
          </a:p>
        </p:txBody>
      </p:sp>
      <p:graphicFrame>
        <p:nvGraphicFramePr>
          <p:cNvPr id="31" name="Диаграмма 30"/>
          <p:cNvGraphicFramePr/>
          <p:nvPr/>
        </p:nvGraphicFramePr>
        <p:xfrm>
          <a:off x="1019103" y="1487239"/>
          <a:ext cx="5153600" cy="1920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3" name="Прямоугольник 42"/>
          <p:cNvSpPr/>
          <p:nvPr/>
        </p:nvSpPr>
        <p:spPr>
          <a:xfrm>
            <a:off x="1090713" y="2227902"/>
            <a:ext cx="8858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9F253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105,3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9F25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158575" y="2287488"/>
            <a:ext cx="7362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9F253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104,5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9F25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102379" y="2381687"/>
            <a:ext cx="8530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9F253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104,0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9F25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006497" y="2381686"/>
            <a:ext cx="9188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9F253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104,0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9F25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213963" y="2074014"/>
            <a:ext cx="8489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9F253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106,6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9F25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8543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5"/>
          <p:cNvSpPr txBox="1">
            <a:spLocks noChangeArrowheads="1"/>
          </p:cNvSpPr>
          <p:nvPr/>
        </p:nvSpPr>
        <p:spPr bwMode="auto">
          <a:xfrm>
            <a:off x="-243599" y="63574"/>
            <a:ext cx="7333615" cy="113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5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КАКОЕ</a:t>
            </a:r>
            <a:r>
              <a:rPr kumimoji="0" lang="ru-RU" b="1" i="0" u="none" strike="noStrike" kern="1200" cap="none" spc="17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МЕСТО</a:t>
            </a:r>
            <a:r>
              <a:rPr kumimoji="0" lang="ru-RU" b="1" i="0" u="none" strike="noStrike" kern="1200" cap="none" spc="16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СРЕДИ</a:t>
            </a:r>
            <a:r>
              <a:rPr kumimoji="0" lang="ru-RU" b="1" i="0" u="none" strike="noStrike" kern="1200" cap="none" spc="16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МУНИЦИПАЛЬНЫХ </a:t>
            </a:r>
          </a:p>
          <a:p>
            <a:pPr marL="12700" marR="0" lvl="0" indent="0" algn="ctr" defTabSz="914400" rtl="0" eaLnBrk="1" fontAlgn="auto" latinLnBrk="0" hangingPunct="1">
              <a:lnSpc>
                <a:spcPct val="105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16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ОБРАЗОВАНИЙ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ЗАНИМАЕТ</a:t>
            </a:r>
            <a:r>
              <a:rPr kumimoji="0" lang="ru-RU" b="1" i="0" u="none" strike="noStrike" kern="1200" cap="none" spc="16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ГОРОДСКОЙ ОКРУГ СЕМЕНОВСКИЙ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ПО ОТДЕЛЬНЫМ ПОКАЗАТЕЛЯМ </a:t>
            </a:r>
            <a:r>
              <a:rPr kumimoji="0" lang="ru-RU" b="1" i="0" u="none" strike="noStrike" kern="1200" cap="none" spc="-37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</a:p>
          <a:p>
            <a:pPr marL="12700" marR="0" lvl="0" indent="0" algn="ctr" defTabSz="914400" rtl="0" eaLnBrk="1" fontAlgn="auto" latinLnBrk="0" hangingPunct="1">
              <a:lnSpc>
                <a:spcPct val="105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В 2024</a:t>
            </a:r>
            <a:r>
              <a:rPr kumimoji="0" lang="ru-RU" b="1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ГОДУ</a:t>
            </a:r>
          </a:p>
          <a:p>
            <a:pPr marL="12700" marR="0" lvl="0" indent="0" algn="ctr" defTabSz="914400" rtl="0" eaLnBrk="1" fontAlgn="auto" latinLnBrk="0" hangingPunct="1">
              <a:lnSpc>
                <a:spcPct val="105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7F2F2D"/>
              </a:solidFill>
              <a:effectLst/>
              <a:uLnTx/>
              <a:uFillTx/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49" name="Text Box 1503"/>
          <p:cNvSpPr txBox="1">
            <a:spLocks noChangeArrowheads="1"/>
          </p:cNvSpPr>
          <p:nvPr/>
        </p:nvSpPr>
        <p:spPr bwMode="auto">
          <a:xfrm>
            <a:off x="5248910" y="3224530"/>
            <a:ext cx="212725" cy="318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0" name="Text Box 1502"/>
          <p:cNvSpPr txBox="1">
            <a:spLocks noChangeArrowheads="1"/>
          </p:cNvSpPr>
          <p:nvPr/>
        </p:nvSpPr>
        <p:spPr bwMode="auto">
          <a:xfrm>
            <a:off x="5665470" y="3278505"/>
            <a:ext cx="212725" cy="318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1" name="Rectangle 49"/>
          <p:cNvSpPr>
            <a:spLocks noChangeArrowheads="1"/>
          </p:cNvSpPr>
          <p:nvPr/>
        </p:nvSpPr>
        <p:spPr bwMode="auto">
          <a:xfrm>
            <a:off x="375225" y="1332043"/>
            <a:ext cx="631226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Доходы местных бюджетов в 2024 году, млн. рублей* </a:t>
            </a: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ectangle 75"/>
          <p:cNvSpPr>
            <a:spLocks noChangeArrowheads="1"/>
          </p:cNvSpPr>
          <p:nvPr/>
        </p:nvSpPr>
        <p:spPr bwMode="auto">
          <a:xfrm>
            <a:off x="-423426" y="738551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3" name="Прямоугольник 142"/>
          <p:cNvSpPr/>
          <p:nvPr/>
        </p:nvSpPr>
        <p:spPr>
          <a:xfrm>
            <a:off x="2440781" y="7208963"/>
            <a:ext cx="2265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0" marR="0" lvl="0" indent="0" algn="l" defTabSz="914400" rtl="0" eaLnBrk="1" fontAlgn="auto" latinLnBrk="0" hangingPunct="1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2</a:t>
            </a:r>
            <a:r>
              <a:rPr kumimoji="0" lang="ru-RU" sz="1200" i="0" u="none" strike="noStrike" kern="1200" cap="none" spc="4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– Володарский </a:t>
            </a:r>
            <a:r>
              <a:rPr kumimoji="0" lang="ru-RU" sz="120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мо</a:t>
            </a:r>
            <a:endParaRPr kumimoji="0" lang="ru-RU" sz="120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      </a:t>
            </a:r>
            <a:endParaRPr kumimoji="0" lang="ru-RU" sz="120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50" name="Прямоугольник 149"/>
          <p:cNvSpPr/>
          <p:nvPr/>
        </p:nvSpPr>
        <p:spPr>
          <a:xfrm>
            <a:off x="531014" y="7208965"/>
            <a:ext cx="191676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solidFill>
                  <a:srgbClr val="822A30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1</a:t>
            </a:r>
            <a:r>
              <a:rPr kumimoji="0" lang="ru-RU" sz="1200" b="1" i="0" u="none" strike="noStrike" kern="1200" cap="none" spc="-70" normalizeH="0" baseline="0" noProof="0" dirty="0">
                <a:ln>
                  <a:noFill/>
                </a:ln>
                <a:solidFill>
                  <a:srgbClr val="822A30"/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822A30"/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–</a:t>
            </a:r>
            <a:r>
              <a:rPr kumimoji="0" lang="ru-RU" sz="1200" b="1" i="0" u="none" strike="noStrike" kern="1200" cap="none" spc="-75" normalizeH="0" baseline="0" noProof="0" dirty="0">
                <a:ln>
                  <a:noFill/>
                </a:ln>
                <a:solidFill>
                  <a:srgbClr val="822A30"/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 го Семеновский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822A3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52" name="Прямоугольник 151"/>
          <p:cNvSpPr/>
          <p:nvPr/>
        </p:nvSpPr>
        <p:spPr>
          <a:xfrm>
            <a:off x="2569929" y="7485963"/>
            <a:ext cx="18255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-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5</a:t>
            </a:r>
            <a:r>
              <a:rPr kumimoji="0" lang="ru-RU" sz="1200" b="0" i="0" u="none" strike="noStrike" kern="1200" cap="none" spc="-8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kern="1200" cap="none" spc="-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– </a:t>
            </a:r>
            <a:r>
              <a:rPr kumimoji="0" lang="ru-RU" sz="1200" b="0" i="0" u="none" strike="noStrike" kern="1200" cap="none" spc="-5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го</a:t>
            </a:r>
            <a:r>
              <a:rPr kumimoji="0" lang="ru-RU" sz="1200" b="0" i="0" u="none" strike="noStrike" kern="1200" cap="none" spc="-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город Шахунья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53" name="Прямоугольник 152"/>
          <p:cNvSpPr/>
          <p:nvPr/>
        </p:nvSpPr>
        <p:spPr>
          <a:xfrm>
            <a:off x="4736207" y="7470705"/>
            <a:ext cx="34006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6</a:t>
            </a:r>
            <a:r>
              <a:rPr kumimoji="0" lang="ru-RU" sz="1200" b="0" i="0" u="none" strike="noStrike" kern="1200" cap="none" spc="-1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–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Починковский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мо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54" name="Прямоугольник 153"/>
          <p:cNvSpPr/>
          <p:nvPr/>
        </p:nvSpPr>
        <p:spPr>
          <a:xfrm>
            <a:off x="561557" y="7485964"/>
            <a:ext cx="37238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4</a:t>
            </a:r>
            <a:r>
              <a:rPr kumimoji="0" lang="ru-RU" sz="1200" b="0" i="0" u="none" strike="noStrike" kern="1200" cap="none" spc="-7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–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го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город Кулебаки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55" name="Прямоугольник 154"/>
          <p:cNvSpPr/>
          <p:nvPr/>
        </p:nvSpPr>
        <p:spPr>
          <a:xfrm>
            <a:off x="572837" y="7747705"/>
            <a:ext cx="20196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7</a:t>
            </a:r>
            <a:r>
              <a:rPr kumimoji="0" lang="ru-RU" sz="1200" b="0" i="0" u="none" strike="noStrike" kern="1200" cap="none" spc="-1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–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Шатковский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мо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58" name="Прямоугольник 157"/>
          <p:cNvSpPr/>
          <p:nvPr/>
        </p:nvSpPr>
        <p:spPr>
          <a:xfrm>
            <a:off x="2404114" y="7747704"/>
            <a:ext cx="31010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3830" marR="0" lvl="0" indent="0" algn="l" defTabSz="914400" rtl="0" eaLnBrk="1" fontAlgn="auto" latinLnBrk="0" hangingPunct="1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8</a:t>
            </a:r>
            <a:r>
              <a:rPr kumimoji="0" lang="ru-RU" sz="1200" b="0" i="0" u="none" strike="noStrike" kern="1200" cap="none" spc="-2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–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Лукояновский</a:t>
            </a:r>
            <a:r>
              <a:rPr kumimoji="0" lang="ru-RU" sz="12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мо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118"/>
          <p:cNvSpPr>
            <a:spLocks noChangeArrowheads="1"/>
          </p:cNvSpPr>
          <p:nvPr/>
        </p:nvSpPr>
        <p:spPr bwMode="auto">
          <a:xfrm>
            <a:off x="-334779" y="-107435"/>
            <a:ext cx="5493014" cy="340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144"/>
          <p:cNvSpPr>
            <a:spLocks noChangeArrowheads="1"/>
          </p:cNvSpPr>
          <p:nvPr/>
        </p:nvSpPr>
        <p:spPr bwMode="auto">
          <a:xfrm>
            <a:off x="-334779" y="349765"/>
            <a:ext cx="5493014" cy="340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Rectangle 197"/>
          <p:cNvSpPr>
            <a:spLocks noChangeArrowheads="1"/>
          </p:cNvSpPr>
          <p:nvPr/>
        </p:nvSpPr>
        <p:spPr bwMode="auto">
          <a:xfrm>
            <a:off x="-373381" y="-10048"/>
            <a:ext cx="5613317" cy="321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Rectangle 227"/>
          <p:cNvSpPr>
            <a:spLocks noChangeArrowheads="1"/>
          </p:cNvSpPr>
          <p:nvPr/>
        </p:nvSpPr>
        <p:spPr bwMode="auto">
          <a:xfrm>
            <a:off x="-373381" y="447152"/>
            <a:ext cx="5613317" cy="321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AutoShape 28">
            <a:extLst>
              <a:ext uri="{FF2B5EF4-FFF2-40B4-BE49-F238E27FC236}">
                <a16:creationId xmlns:a16="http://schemas.microsoft.com/office/drawing/2014/main" id="{E76933D4-2492-E45F-556D-0E0B3DE8D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57153" y="4032177"/>
            <a:ext cx="536356" cy="173746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51" name="Прямоугольник 150"/>
          <p:cNvSpPr/>
          <p:nvPr/>
        </p:nvSpPr>
        <p:spPr>
          <a:xfrm>
            <a:off x="4746783" y="7208963"/>
            <a:ext cx="36414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2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3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–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Лысковский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мо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Rectangle 49">
            <a:extLst>
              <a:ext uri="{FF2B5EF4-FFF2-40B4-BE49-F238E27FC236}">
                <a16:creationId xmlns:a16="http://schemas.microsoft.com/office/drawing/2014/main" id="{9CC66C93-5B52-4B02-9487-7C76562DA7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678" y="3981027"/>
            <a:ext cx="647529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822A30"/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Расходы местных бюджетов в 2024 году, млн. рублей *</a:t>
            </a: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srgbClr val="822A3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1846993967"/>
              </p:ext>
            </p:extLst>
          </p:nvPr>
        </p:nvGraphicFramePr>
        <p:xfrm>
          <a:off x="277489" y="2395433"/>
          <a:ext cx="6410392" cy="1536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5" name="Диаграмма 24"/>
          <p:cNvGraphicFramePr/>
          <p:nvPr/>
        </p:nvGraphicFramePr>
        <p:xfrm>
          <a:off x="434213" y="1800256"/>
          <a:ext cx="6002332" cy="664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1308125756"/>
              </p:ext>
            </p:extLst>
          </p:nvPr>
        </p:nvGraphicFramePr>
        <p:xfrm>
          <a:off x="312679" y="5449926"/>
          <a:ext cx="6475298" cy="1393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0" name="Диаграмма 29"/>
          <p:cNvGraphicFramePr/>
          <p:nvPr/>
        </p:nvGraphicFramePr>
        <p:xfrm>
          <a:off x="4185236" y="8140635"/>
          <a:ext cx="732852" cy="343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2" name="Прямоугольник 31"/>
          <p:cNvSpPr/>
          <p:nvPr/>
        </p:nvSpPr>
        <p:spPr>
          <a:xfrm>
            <a:off x="-103609" y="8607678"/>
            <a:ext cx="294917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4958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*</a:t>
            </a:r>
            <a:r>
              <a:rPr kumimoji="0" lang="ru-RU" altLang="ru-RU" sz="1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*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Численность на 01.01.2024г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4E2B4B3A-2AFE-9C62-B6FC-A73CBCC97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2462" y="4847476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297083"/>
                </a:solidFill>
                <a:effectLst/>
                <a:uLnTx/>
                <a:uFillTx/>
                <a:latin typeface="Arial" charset="0"/>
                <a:ea typeface="HY견고딕" pitchFamily="18" charset="-127"/>
                <a:cs typeface="+mn-cs"/>
              </a:rPr>
              <a:t>38,5</a:t>
            </a:r>
          </a:p>
        </p:txBody>
      </p:sp>
      <p:sp>
        <p:nvSpPr>
          <p:cNvPr id="34" name="Text Box 14">
            <a:extLst>
              <a:ext uri="{FF2B5EF4-FFF2-40B4-BE49-F238E27FC236}">
                <a16:creationId xmlns:a16="http://schemas.microsoft.com/office/drawing/2014/main" id="{4E2B4B3A-2AFE-9C62-B6FC-A73CBCC97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5071" y="4882086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297083"/>
                </a:solidFill>
                <a:effectLst/>
                <a:uLnTx/>
                <a:uFillTx/>
                <a:latin typeface="Arial" charset="0"/>
                <a:ea typeface="HY견고딕" pitchFamily="18" charset="-127"/>
                <a:cs typeface="+mn-cs"/>
              </a:rPr>
              <a:t>52,0</a:t>
            </a:r>
          </a:p>
        </p:txBody>
      </p:sp>
      <p:sp>
        <p:nvSpPr>
          <p:cNvPr id="35" name="Text Box 14">
            <a:extLst>
              <a:ext uri="{FF2B5EF4-FFF2-40B4-BE49-F238E27FC236}">
                <a16:creationId xmlns:a16="http://schemas.microsoft.com/office/drawing/2014/main" id="{4E2B4B3A-2AFE-9C62-B6FC-A73CBCC97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9013" y="4899170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297083"/>
                </a:solidFill>
                <a:effectLst/>
                <a:uLnTx/>
                <a:uFillTx/>
                <a:latin typeface="Arial" charset="0"/>
                <a:ea typeface="HY견고딕" pitchFamily="18" charset="-127"/>
                <a:cs typeface="+mn-cs"/>
              </a:rPr>
              <a:t>52,5</a:t>
            </a:r>
          </a:p>
        </p:txBody>
      </p:sp>
      <p:sp>
        <p:nvSpPr>
          <p:cNvPr id="38" name="Text Box 14">
            <a:extLst>
              <a:ext uri="{FF2B5EF4-FFF2-40B4-BE49-F238E27FC236}">
                <a16:creationId xmlns:a16="http://schemas.microsoft.com/office/drawing/2014/main" id="{4E2B4B3A-2AFE-9C62-B6FC-A73CBCC97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5470" y="1862353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Arial" charset="0"/>
                <a:ea typeface="HY견고딕" pitchFamily="18" charset="-127"/>
                <a:cs typeface="+mn-cs"/>
              </a:rPr>
              <a:t>3</a:t>
            </a:r>
            <a:r>
              <a:rPr kumimoji="1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Arial" charset="0"/>
                <a:ea typeface="HY견고딕" pitchFamily="18" charset="-127"/>
                <a:cs typeface="+mn-cs"/>
              </a:rPr>
              <a:t>9</a:t>
            </a:r>
            <a:r>
              <a:rPr kumimoji="1" lang="ru-RU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Arial" charset="0"/>
                <a:ea typeface="HY견고딕" pitchFamily="18" charset="-127"/>
                <a:cs typeface="+mn-cs"/>
              </a:rPr>
              <a:t>,</a:t>
            </a:r>
            <a:r>
              <a:rPr kumimoji="1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Arial" charset="0"/>
                <a:ea typeface="HY견고딕" pitchFamily="18" charset="-127"/>
                <a:cs typeface="+mn-cs"/>
              </a:rPr>
              <a:t>8</a:t>
            </a:r>
          </a:p>
        </p:txBody>
      </p:sp>
      <p:sp>
        <p:nvSpPr>
          <p:cNvPr id="39" name="Text Box 14">
            <a:extLst>
              <a:ext uri="{FF2B5EF4-FFF2-40B4-BE49-F238E27FC236}">
                <a16:creationId xmlns:a16="http://schemas.microsoft.com/office/drawing/2014/main" id="{4E2B4B3A-2AFE-9C62-B6FC-A73CBCC97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9461" y="1785188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Arial" charset="0"/>
                <a:ea typeface="HY견고딕" pitchFamily="18" charset="-127"/>
                <a:cs typeface="+mn-cs"/>
              </a:rPr>
              <a:t>52,4</a:t>
            </a:r>
          </a:p>
        </p:txBody>
      </p:sp>
      <p:sp>
        <p:nvSpPr>
          <p:cNvPr id="40" name="Text Box 14">
            <a:extLst>
              <a:ext uri="{FF2B5EF4-FFF2-40B4-BE49-F238E27FC236}">
                <a16:creationId xmlns:a16="http://schemas.microsoft.com/office/drawing/2014/main" id="{4E2B4B3A-2AFE-9C62-B6FC-A73CBCC97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5403" y="1779310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Arial" charset="0"/>
                <a:ea typeface="HY견고딕" pitchFamily="18" charset="-127"/>
                <a:cs typeface="+mn-cs"/>
              </a:rPr>
              <a:t>51,9</a:t>
            </a:r>
          </a:p>
        </p:txBody>
      </p:sp>
      <p:sp>
        <p:nvSpPr>
          <p:cNvPr id="41" name="Text Box 14">
            <a:extLst>
              <a:ext uri="{FF2B5EF4-FFF2-40B4-BE49-F238E27FC236}">
                <a16:creationId xmlns:a16="http://schemas.microsoft.com/office/drawing/2014/main" id="{4E2B4B3A-2AFE-9C62-B6FC-A73CBCC97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0327" y="1773202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Arial" charset="0"/>
                <a:ea typeface="HY견고딕" pitchFamily="18" charset="-127"/>
                <a:cs typeface="+mn-cs"/>
              </a:rPr>
              <a:t>55</a:t>
            </a:r>
            <a:r>
              <a:rPr kumimoji="1" lang="ru-RU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Arial" charset="0"/>
                <a:ea typeface="HY견고딕" pitchFamily="18" charset="-127"/>
                <a:cs typeface="+mn-cs"/>
              </a:rPr>
              <a:t>,0</a:t>
            </a:r>
            <a:endParaRPr kumimoji="1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srgbClr val="7F2F2D"/>
              </a:solidFill>
              <a:effectLst/>
              <a:uLnTx/>
              <a:uFillTx/>
              <a:latin typeface="Arial" charset="0"/>
              <a:ea typeface="HY견고딕" pitchFamily="18" charset="-127"/>
              <a:cs typeface="+mn-cs"/>
            </a:endParaRPr>
          </a:p>
        </p:txBody>
      </p:sp>
      <p:sp>
        <p:nvSpPr>
          <p:cNvPr id="42" name="Text Box 14">
            <a:extLst>
              <a:ext uri="{FF2B5EF4-FFF2-40B4-BE49-F238E27FC236}">
                <a16:creationId xmlns:a16="http://schemas.microsoft.com/office/drawing/2014/main" id="{4E2B4B3A-2AFE-9C62-B6FC-A73CBCC97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5561" y="1868944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400" b="1" dirty="0">
                <a:solidFill>
                  <a:srgbClr val="7F2F2D"/>
                </a:solidFill>
              </a:rPr>
              <a:t>38,9</a:t>
            </a:r>
            <a:endParaRPr kumimoji="1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srgbClr val="7F2F2D"/>
              </a:solidFill>
              <a:effectLst/>
              <a:uLnTx/>
              <a:uFillTx/>
              <a:latin typeface="Arial" charset="0"/>
              <a:ea typeface="HY견고딕" pitchFamily="18" charset="-127"/>
              <a:cs typeface="+mn-cs"/>
            </a:endParaRPr>
          </a:p>
        </p:txBody>
      </p:sp>
      <p:sp>
        <p:nvSpPr>
          <p:cNvPr id="43" name="Text Box 14">
            <a:extLst>
              <a:ext uri="{FF2B5EF4-FFF2-40B4-BE49-F238E27FC236}">
                <a16:creationId xmlns:a16="http://schemas.microsoft.com/office/drawing/2014/main" id="{4E2B4B3A-2AFE-9C62-B6FC-A73CBCC97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7221" y="1773432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Arial" charset="0"/>
                <a:ea typeface="HY견고딕" pitchFamily="18" charset="-127"/>
                <a:cs typeface="+mn-cs"/>
              </a:rPr>
              <a:t>51,4</a:t>
            </a:r>
          </a:p>
        </p:txBody>
      </p:sp>
      <p:sp>
        <p:nvSpPr>
          <p:cNvPr id="44" name="Text Box 14">
            <a:extLst>
              <a:ext uri="{FF2B5EF4-FFF2-40B4-BE49-F238E27FC236}">
                <a16:creationId xmlns:a16="http://schemas.microsoft.com/office/drawing/2014/main" id="{4E2B4B3A-2AFE-9C62-B6FC-A73CBCC97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2787" y="1869710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Arial" charset="0"/>
                <a:ea typeface="HY견고딕" pitchFamily="18" charset="-127"/>
                <a:cs typeface="+mn-cs"/>
              </a:rPr>
              <a:t>37,5</a:t>
            </a:r>
          </a:p>
        </p:txBody>
      </p:sp>
      <p:sp>
        <p:nvSpPr>
          <p:cNvPr id="45" name="Text Box 14">
            <a:extLst>
              <a:ext uri="{FF2B5EF4-FFF2-40B4-BE49-F238E27FC236}">
                <a16:creationId xmlns:a16="http://schemas.microsoft.com/office/drawing/2014/main" id="{4E2B4B3A-2AFE-9C62-B6FC-A73CBCC97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114" y="1842492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Arial" charset="0"/>
                <a:ea typeface="HY견고딕" pitchFamily="18" charset="-127"/>
                <a:cs typeface="+mn-cs"/>
              </a:rPr>
              <a:t>48,0</a:t>
            </a:r>
          </a:p>
        </p:txBody>
      </p:sp>
      <p:graphicFrame>
        <p:nvGraphicFramePr>
          <p:cNvPr id="47" name="Диаграмма 46"/>
          <p:cNvGraphicFramePr/>
          <p:nvPr>
            <p:extLst>
              <p:ext uri="{D42A27DB-BD31-4B8C-83A1-F6EECF244321}">
                <p14:modId xmlns:p14="http://schemas.microsoft.com/office/powerpoint/2010/main" val="1865671590"/>
              </p:ext>
            </p:extLst>
          </p:nvPr>
        </p:nvGraphicFramePr>
        <p:xfrm>
          <a:off x="422042" y="5048203"/>
          <a:ext cx="6002332" cy="664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0" name="Text Box 1518"/>
          <p:cNvSpPr txBox="1">
            <a:spLocks noChangeArrowheads="1"/>
          </p:cNvSpPr>
          <p:nvPr/>
        </p:nvSpPr>
        <p:spPr bwMode="auto">
          <a:xfrm>
            <a:off x="4846104" y="8076800"/>
            <a:ext cx="1792716" cy="815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822A30"/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Доходы на душу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822A30"/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населения, тыс. рублей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*</a:t>
            </a:r>
          </a:p>
        </p:txBody>
      </p:sp>
      <p:sp>
        <p:nvSpPr>
          <p:cNvPr id="61" name="Text Box 14">
            <a:extLst>
              <a:ext uri="{FF2B5EF4-FFF2-40B4-BE49-F238E27FC236}">
                <a16:creationId xmlns:a16="http://schemas.microsoft.com/office/drawing/2014/main" id="{4E2B4B3A-2AFE-9C62-B6FC-A73CBCC97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4869" y="4819017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297083"/>
                </a:solidFill>
                <a:effectLst/>
                <a:uLnTx/>
                <a:uFillTx/>
                <a:latin typeface="Arial" charset="0"/>
                <a:ea typeface="HY견고딕" pitchFamily="18" charset="-127"/>
                <a:cs typeface="+mn-cs"/>
              </a:rPr>
              <a:t>50,2</a:t>
            </a:r>
          </a:p>
        </p:txBody>
      </p:sp>
      <p:sp>
        <p:nvSpPr>
          <p:cNvPr id="63" name="Text Box 14">
            <a:extLst>
              <a:ext uri="{FF2B5EF4-FFF2-40B4-BE49-F238E27FC236}">
                <a16:creationId xmlns:a16="http://schemas.microsoft.com/office/drawing/2014/main" id="{4E2B4B3A-2AFE-9C62-B6FC-A73CBCC97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522" y="4957877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297083"/>
                </a:solidFill>
                <a:effectLst/>
                <a:uLnTx/>
                <a:uFillTx/>
                <a:latin typeface="Arial" charset="0"/>
                <a:ea typeface="HY견고딕" pitchFamily="18" charset="-127"/>
                <a:cs typeface="+mn-cs"/>
              </a:rPr>
              <a:t>51,5</a:t>
            </a:r>
          </a:p>
        </p:txBody>
      </p:sp>
      <p:sp>
        <p:nvSpPr>
          <p:cNvPr id="64" name="Text Box 14">
            <a:extLst>
              <a:ext uri="{FF2B5EF4-FFF2-40B4-BE49-F238E27FC236}">
                <a16:creationId xmlns:a16="http://schemas.microsoft.com/office/drawing/2014/main" id="{4E2B4B3A-2AFE-9C62-B6FC-A73CBCC97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158" y="4803989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297083"/>
                </a:solidFill>
                <a:effectLst/>
                <a:uLnTx/>
                <a:uFillTx/>
                <a:latin typeface="Arial" charset="0"/>
                <a:ea typeface="HY견고딕" pitchFamily="18" charset="-127"/>
                <a:cs typeface="+mn-cs"/>
              </a:rPr>
              <a:t>46,</a:t>
            </a:r>
            <a:r>
              <a:rPr kumimoji="1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297083"/>
                </a:solidFill>
                <a:effectLst/>
                <a:uLnTx/>
                <a:uFillTx/>
                <a:latin typeface="Arial" charset="0"/>
                <a:ea typeface="HY견고딕" pitchFamily="18" charset="-127"/>
                <a:cs typeface="+mn-cs"/>
              </a:rPr>
              <a:t>4</a:t>
            </a:r>
          </a:p>
        </p:txBody>
      </p:sp>
      <p:sp>
        <p:nvSpPr>
          <p:cNvPr id="65" name="Text Box 14">
            <a:extLst>
              <a:ext uri="{FF2B5EF4-FFF2-40B4-BE49-F238E27FC236}">
                <a16:creationId xmlns:a16="http://schemas.microsoft.com/office/drawing/2014/main" id="{4E2B4B3A-2AFE-9C62-B6FC-A73CBCC97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4211" y="4904448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400" b="1" dirty="0">
                <a:solidFill>
                  <a:srgbClr val="297083"/>
                </a:solidFill>
              </a:rPr>
              <a:t>41,2</a:t>
            </a:r>
            <a:endParaRPr kumimoji="1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srgbClr val="297083"/>
              </a:solidFill>
              <a:effectLst/>
              <a:uLnTx/>
              <a:uFillTx/>
              <a:latin typeface="Arial" charset="0"/>
              <a:ea typeface="HY견고딕" pitchFamily="18" charset="-127"/>
              <a:cs typeface="+mn-cs"/>
            </a:endParaRPr>
          </a:p>
        </p:txBody>
      </p:sp>
      <p:sp>
        <p:nvSpPr>
          <p:cNvPr id="66" name="Text Box 14">
            <a:extLst>
              <a:ext uri="{FF2B5EF4-FFF2-40B4-BE49-F238E27FC236}">
                <a16:creationId xmlns:a16="http://schemas.microsoft.com/office/drawing/2014/main" id="{4E2B4B3A-2AFE-9C62-B6FC-A73CBCC97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0690" y="4882087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297083"/>
                </a:solidFill>
                <a:effectLst/>
                <a:uLnTx/>
                <a:uFillTx/>
                <a:latin typeface="Arial" charset="0"/>
                <a:ea typeface="HY견고딕" pitchFamily="18" charset="-127"/>
                <a:cs typeface="+mn-cs"/>
              </a:rPr>
              <a:t>39,0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157138" y="8361457"/>
            <a:ext cx="396024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580">
              <a:defRPr/>
            </a:pPr>
            <a:r>
              <a:rPr lang="ru-RU" sz="10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* Фактические показатели на 01.11.2024г</a:t>
            </a:r>
            <a:r>
              <a:rPr lang="ru-RU" sz="1000" dirty="0">
                <a:solidFill>
                  <a:srgbClr val="297083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.</a:t>
            </a:r>
          </a:p>
        </p:txBody>
      </p:sp>
      <p:graphicFrame>
        <p:nvGraphicFramePr>
          <p:cNvPr id="68" name="Диаграмма 67"/>
          <p:cNvGraphicFramePr/>
          <p:nvPr/>
        </p:nvGraphicFramePr>
        <p:xfrm>
          <a:off x="4235319" y="8484566"/>
          <a:ext cx="632685" cy="366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69" name="Text Box 1518"/>
          <p:cNvSpPr txBox="1">
            <a:spLocks noChangeArrowheads="1"/>
          </p:cNvSpPr>
          <p:nvPr/>
        </p:nvSpPr>
        <p:spPr bwMode="auto">
          <a:xfrm>
            <a:off x="4817921" y="8484566"/>
            <a:ext cx="1792716" cy="815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Расходы на душу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населения, тыс. рублей *</a:t>
            </a:r>
          </a:p>
        </p:txBody>
      </p:sp>
      <p:sp>
        <p:nvSpPr>
          <p:cNvPr id="70" name="Text Box 14">
            <a:extLst>
              <a:ext uri="{FF2B5EF4-FFF2-40B4-BE49-F238E27FC236}">
                <a16:creationId xmlns:a16="http://schemas.microsoft.com/office/drawing/2014/main" id="{4E2B4B3A-2AFE-9C62-B6FC-A73CBCC97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0024" y="1773203"/>
            <a:ext cx="32573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297083"/>
                </a:solidFill>
                <a:effectLst/>
                <a:uLnTx/>
                <a:uFillTx/>
                <a:latin typeface="Arial" charset="0"/>
                <a:ea typeface="HY견고딕" pitchFamily="18" charset="-127"/>
                <a:cs typeface="+mn-cs"/>
              </a:rPr>
              <a:t>**</a:t>
            </a:r>
            <a:endParaRPr kumimoji="1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srgbClr val="297083"/>
              </a:solidFill>
              <a:effectLst/>
              <a:uLnTx/>
              <a:uFillTx/>
              <a:latin typeface="Arial" charset="0"/>
              <a:ea typeface="HY견고딕" pitchFamily="18" charset="-127"/>
              <a:cs typeface="+mn-cs"/>
            </a:endParaRPr>
          </a:p>
        </p:txBody>
      </p:sp>
      <p:sp>
        <p:nvSpPr>
          <p:cNvPr id="71" name="Text Box 14">
            <a:extLst>
              <a:ext uri="{FF2B5EF4-FFF2-40B4-BE49-F238E27FC236}">
                <a16:creationId xmlns:a16="http://schemas.microsoft.com/office/drawing/2014/main" id="{4E2B4B3A-2AFE-9C62-B6FC-A73CBCC97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0955" y="4899171"/>
            <a:ext cx="32573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297083"/>
                </a:solidFill>
                <a:effectLst/>
                <a:uLnTx/>
                <a:uFillTx/>
                <a:latin typeface="Arial" charset="0"/>
                <a:ea typeface="HY견고딕" pitchFamily="18" charset="-127"/>
                <a:cs typeface="+mn-cs"/>
              </a:rPr>
              <a:t>**</a:t>
            </a:r>
            <a:endParaRPr kumimoji="1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srgbClr val="297083"/>
              </a:solidFill>
              <a:effectLst/>
              <a:uLnTx/>
              <a:uFillTx/>
              <a:latin typeface="Arial" charset="0"/>
              <a:ea typeface="HY견고딕" pitchFamily="18" charset="-127"/>
              <a:cs typeface="+mn-cs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EF1F310-BE02-7373-44DA-C306BA50EAA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13</a:t>
            </a:fld>
            <a:endParaRPr lang="ru-RU" spc="-100" dirty="0"/>
          </a:p>
        </p:txBody>
      </p:sp>
      <p:sp>
        <p:nvSpPr>
          <p:cNvPr id="53" name="object 68"/>
          <p:cNvSpPr/>
          <p:nvPr/>
        </p:nvSpPr>
        <p:spPr>
          <a:xfrm>
            <a:off x="321831" y="1201382"/>
            <a:ext cx="6480810" cy="0"/>
          </a:xfrm>
          <a:custGeom>
            <a:avLst/>
            <a:gdLst/>
            <a:ahLst/>
            <a:cxnLst/>
            <a:rect l="l" t="t" r="r" b="b"/>
            <a:pathLst>
              <a:path w="6480809">
                <a:moveTo>
                  <a:pt x="0" y="0"/>
                </a:moveTo>
                <a:lnTo>
                  <a:pt x="6480733" y="0"/>
                </a:lnTo>
              </a:path>
            </a:pathLst>
          </a:custGeom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2535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5"/>
          <p:cNvSpPr txBox="1">
            <a:spLocks noChangeArrowheads="1"/>
          </p:cNvSpPr>
          <p:nvPr/>
        </p:nvSpPr>
        <p:spPr bwMode="auto">
          <a:xfrm>
            <a:off x="-145087" y="146292"/>
            <a:ext cx="733361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5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КАКОЕ</a:t>
            </a:r>
            <a:r>
              <a:rPr kumimoji="0" lang="ru-RU" b="1" i="0" u="none" strike="noStrike" kern="1200" cap="none" spc="17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МЕСТО</a:t>
            </a:r>
            <a:r>
              <a:rPr kumimoji="0" lang="ru-RU" b="1" i="0" u="none" strike="noStrike" kern="1200" cap="none" spc="16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СРЕДИ</a:t>
            </a:r>
            <a:r>
              <a:rPr kumimoji="0" lang="ru-RU" b="1" i="0" u="none" strike="noStrike" kern="1200" cap="none" spc="16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МУНИЦИПАЛЬНЫХ </a:t>
            </a:r>
          </a:p>
          <a:p>
            <a:pPr marL="12700" marR="0" lvl="0" indent="0" algn="ctr" defTabSz="914400" rtl="0" eaLnBrk="1" fontAlgn="auto" latinLnBrk="0" hangingPunct="1">
              <a:lnSpc>
                <a:spcPct val="105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16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ОБРАЗОВАНИЙ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ЗАНИМАЕТ</a:t>
            </a:r>
            <a:r>
              <a:rPr kumimoji="0" lang="ru-RU" b="1" i="0" u="none" strike="noStrike" kern="1200" cap="none" spc="16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ГОРОДСКОЙ ОКРУГ СЕМЕНОВСКИЙ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ПО ОТДЕЛЬНЫМ ПОКАЗАТЕЛЯМ </a:t>
            </a:r>
          </a:p>
          <a:p>
            <a:pPr marL="12700" marR="0" lvl="0" indent="0" algn="ctr" defTabSz="914400" rtl="0" eaLnBrk="1" fontAlgn="auto" latinLnBrk="0" hangingPunct="1">
              <a:lnSpc>
                <a:spcPct val="105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-37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В 2025-2027 ГОДАХ</a:t>
            </a:r>
          </a:p>
        </p:txBody>
      </p:sp>
      <p:sp>
        <p:nvSpPr>
          <p:cNvPr id="49" name="Text Box 1503"/>
          <p:cNvSpPr txBox="1">
            <a:spLocks noChangeArrowheads="1"/>
          </p:cNvSpPr>
          <p:nvPr/>
        </p:nvSpPr>
        <p:spPr bwMode="auto">
          <a:xfrm>
            <a:off x="5248910" y="3224530"/>
            <a:ext cx="212725" cy="318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0" name="Text Box 1502"/>
          <p:cNvSpPr txBox="1">
            <a:spLocks noChangeArrowheads="1"/>
          </p:cNvSpPr>
          <p:nvPr/>
        </p:nvSpPr>
        <p:spPr bwMode="auto">
          <a:xfrm>
            <a:off x="5665470" y="3278505"/>
            <a:ext cx="212725" cy="318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1" name="Rectangle 49"/>
          <p:cNvSpPr>
            <a:spLocks noChangeArrowheads="1"/>
          </p:cNvSpPr>
          <p:nvPr/>
        </p:nvSpPr>
        <p:spPr bwMode="auto">
          <a:xfrm>
            <a:off x="126606" y="1382677"/>
            <a:ext cx="653436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Доходы местных бюджетов в 2025 году, млн. рублей *</a:t>
            </a: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ectangle 75"/>
          <p:cNvSpPr>
            <a:spLocks noChangeArrowheads="1"/>
          </p:cNvSpPr>
          <p:nvPr/>
        </p:nvSpPr>
        <p:spPr bwMode="auto">
          <a:xfrm>
            <a:off x="-423426" y="738551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3" name="Прямоугольник 142"/>
          <p:cNvSpPr/>
          <p:nvPr/>
        </p:nvSpPr>
        <p:spPr>
          <a:xfrm>
            <a:off x="351372" y="7910095"/>
            <a:ext cx="2265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0" marR="0" lvl="0" indent="0" algn="l" defTabSz="914400" rtl="0" eaLnBrk="1" fontAlgn="auto" latinLnBrk="0" hangingPunct="1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822A30"/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1</a:t>
            </a:r>
            <a:r>
              <a:rPr kumimoji="0" lang="ru-RU" sz="1200" b="1" i="0" u="none" strike="noStrike" kern="1200" cap="none" spc="40" normalizeH="0" baseline="0" noProof="0" dirty="0">
                <a:ln>
                  <a:noFill/>
                </a:ln>
                <a:solidFill>
                  <a:srgbClr val="822A30"/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822A30"/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– го Семеновский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822A30"/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      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822A3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50" name="Прямоугольник 149"/>
          <p:cNvSpPr/>
          <p:nvPr/>
        </p:nvSpPr>
        <p:spPr>
          <a:xfrm>
            <a:off x="2617306" y="7910095"/>
            <a:ext cx="191676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2</a:t>
            </a:r>
            <a:r>
              <a:rPr kumimoji="0" lang="ru-RU" sz="1200" b="1" i="0" u="none" strike="noStrike" kern="1200" cap="none" spc="-7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–</a:t>
            </a:r>
            <a:r>
              <a:rPr kumimoji="0" lang="ru-RU" sz="1200" b="1" i="0" u="none" strike="noStrike" kern="1200" cap="none" spc="-7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Володарский </a:t>
            </a:r>
            <a:r>
              <a:rPr kumimoji="0" lang="ru-RU" sz="1200" b="1" i="0" u="none" strike="noStrike" kern="1200" cap="none" spc="-75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мо</a:t>
            </a:r>
            <a:r>
              <a:rPr kumimoji="0" lang="ru-RU" sz="1200" b="1" i="0" u="none" strike="noStrike" kern="1200" cap="none" spc="-10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52" name="Прямоугольник 151"/>
          <p:cNvSpPr/>
          <p:nvPr/>
        </p:nvSpPr>
        <p:spPr>
          <a:xfrm>
            <a:off x="2611825" y="8165551"/>
            <a:ext cx="18255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-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5</a:t>
            </a:r>
            <a:r>
              <a:rPr kumimoji="0" lang="ru-RU" sz="1200" b="0" i="0" u="none" strike="noStrike" kern="1200" cap="none" spc="-8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kern="1200" cap="none" spc="-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– </a:t>
            </a:r>
            <a:r>
              <a:rPr kumimoji="0" lang="ru-RU" sz="1200" b="0" i="0" u="none" strike="noStrike" kern="1200" cap="none" spc="-5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го</a:t>
            </a:r>
            <a:r>
              <a:rPr kumimoji="0" lang="ru-RU" sz="1200" b="0" i="0" u="none" strike="noStrike" kern="1200" cap="none" spc="-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Шахунья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53" name="Прямоугольник 152"/>
          <p:cNvSpPr/>
          <p:nvPr/>
        </p:nvSpPr>
        <p:spPr>
          <a:xfrm>
            <a:off x="4697870" y="8119457"/>
            <a:ext cx="34006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6</a:t>
            </a:r>
            <a:r>
              <a:rPr kumimoji="0" lang="ru-RU" sz="1200" b="0" i="0" u="none" strike="noStrike" kern="1200" cap="none" spc="-1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–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Починковский</a:t>
            </a:r>
            <a:r>
              <a:rPr kumimoji="0" lang="ru-RU" sz="12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мо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54" name="Прямоугольник 153"/>
          <p:cNvSpPr/>
          <p:nvPr/>
        </p:nvSpPr>
        <p:spPr>
          <a:xfrm>
            <a:off x="474514" y="8165551"/>
            <a:ext cx="37238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4</a:t>
            </a:r>
            <a:r>
              <a:rPr kumimoji="0" lang="ru-RU" sz="1200" b="0" i="0" u="none" strike="noStrike" kern="1200" cap="none" spc="-7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–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Лысковский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мо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55" name="Прямоугольник 154"/>
          <p:cNvSpPr/>
          <p:nvPr/>
        </p:nvSpPr>
        <p:spPr>
          <a:xfrm>
            <a:off x="474514" y="8396456"/>
            <a:ext cx="20196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7</a:t>
            </a:r>
            <a:r>
              <a:rPr kumimoji="0" lang="ru-RU" sz="1200" b="0" i="0" u="none" strike="noStrike" kern="1200" cap="none" spc="-1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–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Шатковский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мо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58" name="Прямоугольник 157"/>
          <p:cNvSpPr/>
          <p:nvPr/>
        </p:nvSpPr>
        <p:spPr>
          <a:xfrm>
            <a:off x="2432891" y="8396456"/>
            <a:ext cx="31010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3830" marR="0" lvl="0" indent="0" algn="l" defTabSz="914400" rtl="0" eaLnBrk="1" fontAlgn="auto" latinLnBrk="0" hangingPunct="1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8</a:t>
            </a:r>
            <a:r>
              <a:rPr kumimoji="0" lang="ru-RU" sz="1200" b="0" i="0" u="none" strike="noStrike" kern="1200" cap="none" spc="-2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–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Лукояновский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мо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118"/>
          <p:cNvSpPr>
            <a:spLocks noChangeArrowheads="1"/>
          </p:cNvSpPr>
          <p:nvPr/>
        </p:nvSpPr>
        <p:spPr bwMode="auto">
          <a:xfrm>
            <a:off x="-334779" y="-107435"/>
            <a:ext cx="5493014" cy="340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144"/>
          <p:cNvSpPr>
            <a:spLocks noChangeArrowheads="1"/>
          </p:cNvSpPr>
          <p:nvPr/>
        </p:nvSpPr>
        <p:spPr bwMode="auto">
          <a:xfrm>
            <a:off x="-334779" y="349765"/>
            <a:ext cx="5493014" cy="340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Rectangle 197"/>
          <p:cNvSpPr>
            <a:spLocks noChangeArrowheads="1"/>
          </p:cNvSpPr>
          <p:nvPr/>
        </p:nvSpPr>
        <p:spPr bwMode="auto">
          <a:xfrm>
            <a:off x="-373381" y="-10048"/>
            <a:ext cx="5613317" cy="321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Rectangle 227"/>
          <p:cNvSpPr>
            <a:spLocks noChangeArrowheads="1"/>
          </p:cNvSpPr>
          <p:nvPr/>
        </p:nvSpPr>
        <p:spPr bwMode="auto">
          <a:xfrm>
            <a:off x="-373381" y="447152"/>
            <a:ext cx="5613317" cy="321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7" name="Rectangle 49">
            <a:extLst>
              <a:ext uri="{FF2B5EF4-FFF2-40B4-BE49-F238E27FC236}">
                <a16:creationId xmlns:a16="http://schemas.microsoft.com/office/drawing/2014/main" id="{9CC66C93-5B52-4B02-9487-7C76562DA7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281" y="3278505"/>
            <a:ext cx="642470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297083"/>
              </a:solidFill>
              <a:effectLst/>
              <a:uLnTx/>
              <a:uFillTx/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Доходы местных бюджетов в 2026 году, млн. рублей *</a:t>
            </a: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srgbClr val="297083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AutoShape 28">
            <a:extLst>
              <a:ext uri="{FF2B5EF4-FFF2-40B4-BE49-F238E27FC236}">
                <a16:creationId xmlns:a16="http://schemas.microsoft.com/office/drawing/2014/main" id="{E76933D4-2492-E45F-556D-0E0B3DE8D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57153" y="4032177"/>
            <a:ext cx="536356" cy="173746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51" name="Прямоугольник 150"/>
          <p:cNvSpPr/>
          <p:nvPr/>
        </p:nvSpPr>
        <p:spPr>
          <a:xfrm>
            <a:off x="4697870" y="7910095"/>
            <a:ext cx="36414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3</a:t>
            </a:r>
            <a:r>
              <a:rPr kumimoji="0" lang="ru-RU" sz="1200" b="0" i="0" u="none" strike="noStrike" kern="1200" cap="none" spc="2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–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го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Кулебаки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Rectangle 49">
            <a:extLst>
              <a:ext uri="{FF2B5EF4-FFF2-40B4-BE49-F238E27FC236}">
                <a16:creationId xmlns:a16="http://schemas.microsoft.com/office/drawing/2014/main" id="{9CC66C93-5B52-4B02-9487-7C76562DA7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554" y="5536051"/>
            <a:ext cx="642470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297083"/>
              </a:solidFill>
              <a:effectLst/>
              <a:uLnTx/>
              <a:uFillTx/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Доходы местных бюджетов в 2027 году, млн. рублей 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297083"/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*</a:t>
            </a: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srgbClr val="297083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srgbClr val="297083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681838672"/>
              </p:ext>
            </p:extLst>
          </p:nvPr>
        </p:nvGraphicFramePr>
        <p:xfrm>
          <a:off x="397784" y="1942317"/>
          <a:ext cx="6065248" cy="1536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5" name="Диаграмма 24"/>
          <p:cNvGraphicFramePr/>
          <p:nvPr/>
        </p:nvGraphicFramePr>
        <p:xfrm>
          <a:off x="432242" y="1769680"/>
          <a:ext cx="6002332" cy="664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2688108051"/>
              </p:ext>
            </p:extLst>
          </p:nvPr>
        </p:nvGraphicFramePr>
        <p:xfrm>
          <a:off x="439012" y="4172313"/>
          <a:ext cx="6065248" cy="1536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1303356877"/>
              </p:ext>
            </p:extLst>
          </p:nvPr>
        </p:nvGraphicFramePr>
        <p:xfrm>
          <a:off x="358553" y="6531928"/>
          <a:ext cx="6065248" cy="1393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0" name="Диаграмма 29"/>
          <p:cNvGraphicFramePr/>
          <p:nvPr/>
        </p:nvGraphicFramePr>
        <p:xfrm>
          <a:off x="4198360" y="8673455"/>
          <a:ext cx="732852" cy="376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2" name="Прямоугольник 31"/>
          <p:cNvSpPr/>
          <p:nvPr/>
        </p:nvSpPr>
        <p:spPr>
          <a:xfrm>
            <a:off x="-504643" y="8754367"/>
            <a:ext cx="294917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4958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alt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*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Численность на 01.01.2024г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4E2B4B3A-2AFE-9C62-B6FC-A73CBCC97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2679" y="6204067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Arial" charset="0"/>
                <a:ea typeface="HY견고딕" pitchFamily="18" charset="-127"/>
                <a:cs typeface="+mn-cs"/>
              </a:rPr>
              <a:t>50,4</a:t>
            </a:r>
          </a:p>
        </p:txBody>
      </p:sp>
      <p:sp>
        <p:nvSpPr>
          <p:cNvPr id="34" name="Text Box 14">
            <a:extLst>
              <a:ext uri="{FF2B5EF4-FFF2-40B4-BE49-F238E27FC236}">
                <a16:creationId xmlns:a16="http://schemas.microsoft.com/office/drawing/2014/main" id="{4E2B4B3A-2AFE-9C62-B6FC-A73CBCC97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3677" y="6204067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Arial" charset="0"/>
                <a:ea typeface="HY견고딕" pitchFamily="18" charset="-127"/>
                <a:cs typeface="+mn-cs"/>
              </a:rPr>
              <a:t>55,4</a:t>
            </a:r>
          </a:p>
        </p:txBody>
      </p:sp>
      <p:sp>
        <p:nvSpPr>
          <p:cNvPr id="35" name="Text Box 14">
            <a:extLst>
              <a:ext uri="{FF2B5EF4-FFF2-40B4-BE49-F238E27FC236}">
                <a16:creationId xmlns:a16="http://schemas.microsoft.com/office/drawing/2014/main" id="{4E2B4B3A-2AFE-9C62-B6FC-A73CBCC97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808" y="6185694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Arial" charset="0"/>
                <a:ea typeface="HY견고딕" pitchFamily="18" charset="-127"/>
                <a:cs typeface="+mn-cs"/>
              </a:rPr>
              <a:t>59,5</a:t>
            </a:r>
          </a:p>
        </p:txBody>
      </p:sp>
      <p:sp>
        <p:nvSpPr>
          <p:cNvPr id="36" name="Text Box 14">
            <a:extLst>
              <a:ext uri="{FF2B5EF4-FFF2-40B4-BE49-F238E27FC236}">
                <a16:creationId xmlns:a16="http://schemas.microsoft.com/office/drawing/2014/main" id="{4E2B4B3A-2AFE-9C62-B6FC-A73CBCC97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7016" y="4073570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Arial" charset="0"/>
                <a:ea typeface="HY견고딕" pitchFamily="18" charset="-127"/>
                <a:cs typeface="+mn-cs"/>
              </a:rPr>
              <a:t>54,4</a:t>
            </a:r>
          </a:p>
        </p:txBody>
      </p:sp>
      <p:sp>
        <p:nvSpPr>
          <p:cNvPr id="37" name="Text Box 14">
            <a:extLst>
              <a:ext uri="{FF2B5EF4-FFF2-40B4-BE49-F238E27FC236}">
                <a16:creationId xmlns:a16="http://schemas.microsoft.com/office/drawing/2014/main" id="{4E2B4B3A-2AFE-9C62-B6FC-A73CBCC97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7414" y="4032176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Arial" charset="0"/>
                <a:ea typeface="HY견고딕" pitchFamily="18" charset="-127"/>
                <a:cs typeface="+mn-cs"/>
              </a:rPr>
              <a:t>57,2</a:t>
            </a:r>
          </a:p>
        </p:txBody>
      </p:sp>
      <p:sp>
        <p:nvSpPr>
          <p:cNvPr id="38" name="Text Box 14">
            <a:extLst>
              <a:ext uri="{FF2B5EF4-FFF2-40B4-BE49-F238E27FC236}">
                <a16:creationId xmlns:a16="http://schemas.microsoft.com/office/drawing/2014/main" id="{4E2B4B3A-2AFE-9C62-B6FC-A73CBCC97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0306" y="1782122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Arial" charset="0"/>
                <a:ea typeface="HY견고딕" pitchFamily="18" charset="-127"/>
                <a:cs typeface="+mn-cs"/>
              </a:rPr>
              <a:t>47,2</a:t>
            </a:r>
          </a:p>
        </p:txBody>
      </p:sp>
      <p:sp>
        <p:nvSpPr>
          <p:cNvPr id="39" name="Text Box 14">
            <a:extLst>
              <a:ext uri="{FF2B5EF4-FFF2-40B4-BE49-F238E27FC236}">
                <a16:creationId xmlns:a16="http://schemas.microsoft.com/office/drawing/2014/main" id="{4E2B4B3A-2AFE-9C62-B6FC-A73CBCC97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3677" y="1705842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Arial" charset="0"/>
                <a:ea typeface="HY견고딕" pitchFamily="18" charset="-127"/>
                <a:cs typeface="+mn-cs"/>
              </a:rPr>
              <a:t>6</a:t>
            </a:r>
            <a:r>
              <a:rPr kumimoji="1" lang="ru-RU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Arial" charset="0"/>
                <a:ea typeface="HY견고딕" pitchFamily="18" charset="-127"/>
                <a:cs typeface="+mn-cs"/>
              </a:rPr>
              <a:t>6,4</a:t>
            </a:r>
            <a:endParaRPr kumimoji="1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srgbClr val="7F2F2D"/>
              </a:solidFill>
              <a:effectLst/>
              <a:uLnTx/>
              <a:uFillTx/>
              <a:latin typeface="Arial" charset="0"/>
              <a:ea typeface="HY견고딕" pitchFamily="18" charset="-127"/>
              <a:cs typeface="+mn-cs"/>
            </a:endParaRPr>
          </a:p>
        </p:txBody>
      </p:sp>
      <p:sp>
        <p:nvSpPr>
          <p:cNvPr id="40" name="Text Box 14">
            <a:extLst>
              <a:ext uri="{FF2B5EF4-FFF2-40B4-BE49-F238E27FC236}">
                <a16:creationId xmlns:a16="http://schemas.microsoft.com/office/drawing/2014/main" id="{4E2B4B3A-2AFE-9C62-B6FC-A73CBCC97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808" y="1758112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Arial" charset="0"/>
                <a:ea typeface="HY견고딕" pitchFamily="18" charset="-127"/>
                <a:cs typeface="+mn-cs"/>
              </a:rPr>
              <a:t>56,6</a:t>
            </a:r>
          </a:p>
        </p:txBody>
      </p:sp>
      <p:sp>
        <p:nvSpPr>
          <p:cNvPr id="41" name="Text Box 14">
            <a:extLst>
              <a:ext uri="{FF2B5EF4-FFF2-40B4-BE49-F238E27FC236}">
                <a16:creationId xmlns:a16="http://schemas.microsoft.com/office/drawing/2014/main" id="{4E2B4B3A-2AFE-9C62-B6FC-A73CBCC97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0328" y="1705796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Arial" charset="0"/>
                <a:ea typeface="HY견고딕" pitchFamily="18" charset="-127"/>
                <a:cs typeface="+mn-cs"/>
              </a:rPr>
              <a:t>64,3</a:t>
            </a:r>
          </a:p>
        </p:txBody>
      </p:sp>
      <p:sp>
        <p:nvSpPr>
          <p:cNvPr id="42" name="Text Box 14">
            <a:extLst>
              <a:ext uri="{FF2B5EF4-FFF2-40B4-BE49-F238E27FC236}">
                <a16:creationId xmlns:a16="http://schemas.microsoft.com/office/drawing/2014/main" id="{4E2B4B3A-2AFE-9C62-B6FC-A73CBCC97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8715" y="1859684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Arial" charset="0"/>
                <a:ea typeface="HY견고딕" pitchFamily="18" charset="-127"/>
                <a:cs typeface="+mn-cs"/>
              </a:rPr>
              <a:t>43,7</a:t>
            </a:r>
          </a:p>
        </p:txBody>
      </p:sp>
      <p:sp>
        <p:nvSpPr>
          <p:cNvPr id="43" name="Text Box 14">
            <a:extLst>
              <a:ext uri="{FF2B5EF4-FFF2-40B4-BE49-F238E27FC236}">
                <a16:creationId xmlns:a16="http://schemas.microsoft.com/office/drawing/2014/main" id="{4E2B4B3A-2AFE-9C62-B6FC-A73CBCC97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5994" y="1758112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Arial" charset="0"/>
                <a:ea typeface="HY견고딕" pitchFamily="18" charset="-127"/>
                <a:cs typeface="+mn-cs"/>
              </a:rPr>
              <a:t>59,4</a:t>
            </a:r>
          </a:p>
        </p:txBody>
      </p:sp>
      <p:sp>
        <p:nvSpPr>
          <p:cNvPr id="44" name="Text Box 14">
            <a:extLst>
              <a:ext uri="{FF2B5EF4-FFF2-40B4-BE49-F238E27FC236}">
                <a16:creationId xmlns:a16="http://schemas.microsoft.com/office/drawing/2014/main" id="{4E2B4B3A-2AFE-9C62-B6FC-A73CBCC97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7775" y="1782122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Arial" charset="0"/>
                <a:ea typeface="HY견고딕" pitchFamily="18" charset="-127"/>
                <a:cs typeface="+mn-cs"/>
              </a:rPr>
              <a:t>55,8</a:t>
            </a:r>
          </a:p>
        </p:txBody>
      </p:sp>
      <p:sp>
        <p:nvSpPr>
          <p:cNvPr id="45" name="Text Box 14">
            <a:extLst>
              <a:ext uri="{FF2B5EF4-FFF2-40B4-BE49-F238E27FC236}">
                <a16:creationId xmlns:a16="http://schemas.microsoft.com/office/drawing/2014/main" id="{4E2B4B3A-2AFE-9C62-B6FC-A73CBCC97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057" y="1721231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Arial" charset="0"/>
                <a:ea typeface="HY견고딕" pitchFamily="18" charset="-127"/>
                <a:cs typeface="+mn-cs"/>
              </a:rPr>
              <a:t>63,0</a:t>
            </a:r>
          </a:p>
        </p:txBody>
      </p:sp>
      <p:graphicFrame>
        <p:nvGraphicFramePr>
          <p:cNvPr id="46" name="Диаграмма 45"/>
          <p:cNvGraphicFramePr/>
          <p:nvPr/>
        </p:nvGraphicFramePr>
        <p:xfrm>
          <a:off x="574520" y="4056663"/>
          <a:ext cx="6002332" cy="664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7" name="Диаграмма 46"/>
          <p:cNvGraphicFramePr/>
          <p:nvPr>
            <p:extLst>
              <p:ext uri="{D42A27DB-BD31-4B8C-83A1-F6EECF244321}">
                <p14:modId xmlns:p14="http://schemas.microsoft.com/office/powerpoint/2010/main" val="2564843718"/>
              </p:ext>
            </p:extLst>
          </p:nvPr>
        </p:nvGraphicFramePr>
        <p:xfrm>
          <a:off x="293274" y="6338569"/>
          <a:ext cx="6002332" cy="664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8" name="Text Box 14">
            <a:extLst>
              <a:ext uri="{FF2B5EF4-FFF2-40B4-BE49-F238E27FC236}">
                <a16:creationId xmlns:a16="http://schemas.microsoft.com/office/drawing/2014/main" id="{4E2B4B3A-2AFE-9C62-B6FC-A73CBCC97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686" y="3965161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Arial" charset="0"/>
                <a:ea typeface="HY견고딕" pitchFamily="18" charset="-127"/>
                <a:cs typeface="+mn-cs"/>
              </a:rPr>
              <a:t>71,2</a:t>
            </a:r>
          </a:p>
        </p:txBody>
      </p:sp>
      <p:sp>
        <p:nvSpPr>
          <p:cNvPr id="53" name="Text Box 14">
            <a:extLst>
              <a:ext uri="{FF2B5EF4-FFF2-40B4-BE49-F238E27FC236}">
                <a16:creationId xmlns:a16="http://schemas.microsoft.com/office/drawing/2014/main" id="{4E2B4B3A-2AFE-9C62-B6FC-A73CBCC97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2385" y="4099129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Arial" charset="0"/>
                <a:ea typeface="HY견고딕" pitchFamily="18" charset="-127"/>
                <a:cs typeface="+mn-cs"/>
              </a:rPr>
              <a:t>44,2</a:t>
            </a:r>
          </a:p>
        </p:txBody>
      </p:sp>
      <p:sp>
        <p:nvSpPr>
          <p:cNvPr id="56" name="Text Box 14">
            <a:extLst>
              <a:ext uri="{FF2B5EF4-FFF2-40B4-BE49-F238E27FC236}">
                <a16:creationId xmlns:a16="http://schemas.microsoft.com/office/drawing/2014/main" id="{4E2B4B3A-2AFE-9C62-B6FC-A73CBCC97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2749" y="4003301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Arial" charset="0"/>
                <a:ea typeface="HY견고딕" pitchFamily="18" charset="-127"/>
                <a:cs typeface="+mn-cs"/>
              </a:rPr>
              <a:t>61,7</a:t>
            </a:r>
          </a:p>
        </p:txBody>
      </p:sp>
      <p:sp>
        <p:nvSpPr>
          <p:cNvPr id="57" name="Text Box 14">
            <a:extLst>
              <a:ext uri="{FF2B5EF4-FFF2-40B4-BE49-F238E27FC236}">
                <a16:creationId xmlns:a16="http://schemas.microsoft.com/office/drawing/2014/main" id="{4E2B4B3A-2AFE-9C62-B6FC-A73CBCC97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5276" y="4032177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Arial" charset="0"/>
                <a:ea typeface="HY견고딕" pitchFamily="18" charset="-127"/>
                <a:cs typeface="+mn-cs"/>
              </a:rPr>
              <a:t>58,</a:t>
            </a:r>
            <a:r>
              <a:rPr kumimoji="1" lang="ru-RU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Arial" charset="0"/>
                <a:ea typeface="HY견고딕" pitchFamily="18" charset="-127"/>
                <a:cs typeface="+mn-cs"/>
              </a:rPr>
              <a:t>3</a:t>
            </a:r>
            <a:endParaRPr kumimoji="1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srgbClr val="7F2F2D"/>
              </a:solidFill>
              <a:effectLst/>
              <a:uLnTx/>
              <a:uFillTx/>
              <a:latin typeface="Arial" charset="0"/>
              <a:ea typeface="HY견고딕" pitchFamily="18" charset="-127"/>
              <a:cs typeface="+mn-cs"/>
            </a:endParaRPr>
          </a:p>
        </p:txBody>
      </p:sp>
      <p:sp>
        <p:nvSpPr>
          <p:cNvPr id="58" name="Text Box 14">
            <a:extLst>
              <a:ext uri="{FF2B5EF4-FFF2-40B4-BE49-F238E27FC236}">
                <a16:creationId xmlns:a16="http://schemas.microsoft.com/office/drawing/2014/main" id="{4E2B4B3A-2AFE-9C62-B6FC-A73CBCC97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5831" y="4123705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Arial" charset="0"/>
                <a:ea typeface="HY견고딕" pitchFamily="18" charset="-127"/>
                <a:cs typeface="+mn-cs"/>
              </a:rPr>
              <a:t>47,1</a:t>
            </a:r>
          </a:p>
        </p:txBody>
      </p:sp>
      <p:sp>
        <p:nvSpPr>
          <p:cNvPr id="59" name="Text Box 14">
            <a:extLst>
              <a:ext uri="{FF2B5EF4-FFF2-40B4-BE49-F238E27FC236}">
                <a16:creationId xmlns:a16="http://schemas.microsoft.com/office/drawing/2014/main" id="{4E2B4B3A-2AFE-9C62-B6FC-A73CBCC97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026" y="3943924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Arial" charset="0"/>
                <a:ea typeface="HY견고딕" pitchFamily="18" charset="-127"/>
                <a:cs typeface="+mn-cs"/>
              </a:rPr>
              <a:t>66,8</a:t>
            </a:r>
          </a:p>
        </p:txBody>
      </p:sp>
      <p:sp>
        <p:nvSpPr>
          <p:cNvPr id="60" name="Text Box 1518"/>
          <p:cNvSpPr txBox="1">
            <a:spLocks noChangeArrowheads="1"/>
          </p:cNvSpPr>
          <p:nvPr/>
        </p:nvSpPr>
        <p:spPr bwMode="auto">
          <a:xfrm>
            <a:off x="4891274" y="8608210"/>
            <a:ext cx="1792716" cy="815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Доходы на душу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населения, тыс. рублей *</a:t>
            </a:r>
          </a:p>
        </p:txBody>
      </p:sp>
      <p:sp>
        <p:nvSpPr>
          <p:cNvPr id="61" name="Text Box 14">
            <a:extLst>
              <a:ext uri="{FF2B5EF4-FFF2-40B4-BE49-F238E27FC236}">
                <a16:creationId xmlns:a16="http://schemas.microsoft.com/office/drawing/2014/main" id="{4E2B4B3A-2AFE-9C62-B6FC-A73CBCC97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6567" y="6129173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Arial" charset="0"/>
                <a:ea typeface="HY견고딕" pitchFamily="18" charset="-127"/>
                <a:cs typeface="+mn-cs"/>
              </a:rPr>
              <a:t>66,9</a:t>
            </a:r>
          </a:p>
        </p:txBody>
      </p:sp>
      <p:sp>
        <p:nvSpPr>
          <p:cNvPr id="63" name="Text Box 14">
            <a:extLst>
              <a:ext uri="{FF2B5EF4-FFF2-40B4-BE49-F238E27FC236}">
                <a16:creationId xmlns:a16="http://schemas.microsoft.com/office/drawing/2014/main" id="{4E2B4B3A-2AFE-9C62-B6FC-A73CBCC97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8715" y="6276178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Arial" charset="0"/>
                <a:ea typeface="HY견고딕" pitchFamily="18" charset="-127"/>
                <a:cs typeface="+mn-cs"/>
              </a:rPr>
              <a:t>45,6</a:t>
            </a:r>
          </a:p>
        </p:txBody>
      </p:sp>
      <p:sp>
        <p:nvSpPr>
          <p:cNvPr id="64" name="Text Box 14">
            <a:extLst>
              <a:ext uri="{FF2B5EF4-FFF2-40B4-BE49-F238E27FC236}">
                <a16:creationId xmlns:a16="http://schemas.microsoft.com/office/drawing/2014/main" id="{4E2B4B3A-2AFE-9C62-B6FC-A73CBCC97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8618" y="6185694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Arial" charset="0"/>
                <a:ea typeface="HY견고딕" pitchFamily="18" charset="-127"/>
                <a:cs typeface="+mn-cs"/>
              </a:rPr>
              <a:t>62,6</a:t>
            </a:r>
          </a:p>
        </p:txBody>
      </p:sp>
      <p:sp>
        <p:nvSpPr>
          <p:cNvPr id="65" name="Text Box 14">
            <a:extLst>
              <a:ext uri="{FF2B5EF4-FFF2-40B4-BE49-F238E27FC236}">
                <a16:creationId xmlns:a16="http://schemas.microsoft.com/office/drawing/2014/main" id="{4E2B4B3A-2AFE-9C62-B6FC-A73CBCC97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5276" y="6122290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Arial" charset="0"/>
                <a:ea typeface="HY견고딕" pitchFamily="18" charset="-127"/>
                <a:cs typeface="+mn-cs"/>
              </a:rPr>
              <a:t>69,8</a:t>
            </a:r>
          </a:p>
        </p:txBody>
      </p:sp>
      <p:sp>
        <p:nvSpPr>
          <p:cNvPr id="66" name="Text Box 14">
            <a:extLst>
              <a:ext uri="{FF2B5EF4-FFF2-40B4-BE49-F238E27FC236}">
                <a16:creationId xmlns:a16="http://schemas.microsoft.com/office/drawing/2014/main" id="{4E2B4B3A-2AFE-9C62-B6FC-A73CBCC97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151" y="6137777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Arial" charset="0"/>
                <a:ea typeface="HY견고딕" pitchFamily="18" charset="-127"/>
                <a:cs typeface="+mn-cs"/>
              </a:rPr>
              <a:t>57,8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028E2C4-0C8C-9351-20FA-A15654CD780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14</a:t>
            </a:fld>
            <a:endParaRPr lang="ru-RU" spc="-100" dirty="0"/>
          </a:p>
        </p:txBody>
      </p:sp>
    </p:spTree>
    <p:extLst>
      <p:ext uri="{BB962C8B-B14F-4D97-AF65-F5344CB8AC3E}">
        <p14:creationId xmlns:p14="http://schemas.microsoft.com/office/powerpoint/2010/main" val="2829813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0223" y="2054697"/>
            <a:ext cx="2070735" cy="132023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" marR="0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700" b="1" i="0" u="none" strike="noStrike" kern="1200" cap="none" spc="-26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  </a:t>
            </a:r>
            <a:r>
              <a:rPr lang="ru-RU" sz="3700" b="1" spc="-265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860,7</a:t>
            </a:r>
            <a:endParaRPr kumimoji="0" sz="37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1" i="0" u="none" strike="noStrike" kern="1200" cap="none" spc="-3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мл</a:t>
            </a:r>
            <a:r>
              <a:rPr kumimoji="0" lang="ru-RU" sz="1500" b="1" i="0" u="none" strike="noStrike" kern="1200" cap="none" spc="-3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</a:t>
            </a:r>
            <a:r>
              <a:rPr kumimoji="0" sz="1500" b="1" i="0" u="none" strike="noStrike" kern="1200" cap="none" spc="-3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  <a:r>
              <a:rPr kumimoji="0" sz="1500" b="1" i="0" u="none" strike="noStrike" kern="1200" cap="none" spc="-5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sz="1500" b="1" i="0" u="none" strike="noStrike" kern="1200" cap="none" spc="-2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рублей</a:t>
            </a: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95910" marR="290195" lvl="0" indent="0" algn="ct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прогн</a:t>
            </a:r>
            <a:r>
              <a:rPr kumimoji="0" sz="1100" b="0" i="0" u="none" strike="noStrike" kern="1200" cap="none" spc="-1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</a:t>
            </a:r>
            <a:r>
              <a:rPr kumimoji="0" sz="1100" b="0" i="0" u="none" strike="noStrike" kern="1200" cap="none" spc="-11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з</a:t>
            </a:r>
            <a:r>
              <a:rPr kumimoji="0" sz="1100" b="0" i="0" u="none" strike="noStrike" kern="1200" cap="none" spc="-7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по</a:t>
            </a:r>
            <a:r>
              <a:rPr kumimoji="0" sz="1100" b="0" i="0" u="none" strike="noStrike" kern="1200" cap="none" spc="12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</a:t>
            </a:r>
            <a:r>
              <a:rPr kumimoji="0" sz="1100" b="0" i="0" u="none" strike="noStrike" kern="1200" cap="none" spc="-8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т</a:t>
            </a:r>
            <a:r>
              <a:rPr kumimoji="0" sz="1100" b="0" i="0" u="none" strike="noStrike" kern="1200" cap="none" spc="-11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у</a:t>
            </a:r>
            <a:r>
              <a:rPr kumimoji="0" sz="1100" b="0" i="0" u="none" strike="noStrike" kern="1200" cap="none" spc="-3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плен</a:t>
            </a:r>
            <a:r>
              <a:rPr kumimoji="0" sz="1100" b="0" i="0" u="none" strike="noStrike" kern="1200" cap="none" spc="-2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и</a:t>
            </a:r>
            <a:r>
              <a:rPr kumimoji="0" sz="1100" b="0" i="0" u="none" strike="noStrike" kern="1200" cap="none" spc="-12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я  </a:t>
            </a:r>
            <a:r>
              <a:rPr kumimoji="0" sz="1100" b="0" i="0" u="none" strike="noStrike" kern="1200" cap="none" spc="-2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д</a:t>
            </a:r>
            <a:r>
              <a:rPr kumimoji="0" sz="1100" b="0" i="0" u="none" strike="noStrike" kern="1200" cap="none" spc="-35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</a:t>
            </a:r>
            <a:r>
              <a:rPr kumimoji="0" sz="1100" b="0" i="0" u="none" strike="noStrike" kern="1200" cap="none" spc="-45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х</a:t>
            </a:r>
            <a:r>
              <a:rPr kumimoji="0" sz="1100" b="0" i="0" u="none" strike="noStrike" kern="1200" cap="none" spc="-15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одов</a:t>
            </a:r>
            <a:r>
              <a:rPr kumimoji="0" sz="1100" b="0" i="0" u="none" strike="noStrike" kern="1200" cap="none" spc="-10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sz="1100" b="0" i="0" u="none" strike="noStrike" kern="1200" cap="none" spc="-14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</a:t>
            </a:r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sz="1100" b="0" i="0" u="none" strike="noStrike" kern="1200" cap="none" spc="6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б</a:t>
            </a:r>
            <a:r>
              <a:rPr kumimoji="0" sz="1100" b="0" i="0" u="none" strike="noStrike" kern="1200" cap="none" spc="-1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юд</a:t>
            </a:r>
            <a:r>
              <a:rPr kumimoji="0" sz="1100" b="0" i="0" u="none" strike="noStrike" kern="1200" cap="none" spc="15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же</a:t>
            </a:r>
            <a:r>
              <a:rPr kumimoji="0" sz="1100" b="0" i="0" u="none" strike="noStrike" kern="1200" cap="none" spc="-10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т</a:t>
            </a:r>
            <a:r>
              <a:rPr kumimoji="0" sz="1100" b="0" i="0" u="none" strike="noStrike" kern="1200" cap="none" spc="-10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</a:t>
            </a:r>
            <a:endParaRPr kumimoji="0" lang="ru-RU" sz="11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95910" marR="290195" lvl="0" indent="0" algn="ct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14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</a:t>
            </a:r>
            <a:r>
              <a:rPr kumimoji="0" lang="ru-RU" sz="1100" b="0" i="0" u="none" strike="noStrike" kern="1200" cap="none" spc="-14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sz="1100" b="0" i="0" u="none" strike="noStrike" kern="1200" cap="none" spc="-9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sz="1100" b="0" i="0" u="none" strike="noStrike" kern="1200" cap="none" spc="-9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202</a:t>
            </a:r>
            <a:r>
              <a:rPr lang="ru-RU" sz="1100" spc="-90" noProof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kumimoji="0" sz="1100" b="0" i="0" u="none" strike="noStrike" kern="1200" cap="none" spc="-8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sz="1100" b="0" i="0" u="none" strike="noStrike" kern="1200" cap="none" spc="-3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г</a:t>
            </a:r>
            <a:r>
              <a:rPr kumimoji="0" sz="1100" b="0" i="0" u="none" strike="noStrike" kern="1200" cap="none" spc="-5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</a:t>
            </a:r>
            <a:r>
              <a:rPr kumimoji="0" sz="1100" b="0" i="0" u="none" strike="noStrike" kern="1200" cap="none" spc="-2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д</a:t>
            </a:r>
            <a:r>
              <a:rPr kumimoji="0" lang="ru-RU" sz="1100" b="0" i="0" u="none" strike="noStrike" kern="1200" cap="none" spc="-6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у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719515" y="1790854"/>
            <a:ext cx="3801684" cy="1796357"/>
            <a:chOff x="2763962" y="805922"/>
            <a:chExt cx="3801684" cy="1796357"/>
          </a:xfrm>
        </p:grpSpPr>
        <p:sp>
          <p:nvSpPr>
            <p:cNvPr id="5" name="object 5"/>
            <p:cNvSpPr/>
            <p:nvPr/>
          </p:nvSpPr>
          <p:spPr>
            <a:xfrm>
              <a:off x="2763962" y="805922"/>
              <a:ext cx="424815" cy="1796357"/>
            </a:xfrm>
            <a:custGeom>
              <a:avLst/>
              <a:gdLst/>
              <a:ahLst/>
              <a:cxnLst/>
              <a:rect l="l" t="t" r="r" b="b"/>
              <a:pathLst>
                <a:path w="424814" h="900430">
                  <a:moveTo>
                    <a:pt x="353568" y="0"/>
                  </a:moveTo>
                  <a:lnTo>
                    <a:pt x="70739" y="0"/>
                  </a:lnTo>
                  <a:lnTo>
                    <a:pt x="43183" y="5552"/>
                  </a:lnTo>
                  <a:lnTo>
                    <a:pt x="20700" y="20700"/>
                  </a:lnTo>
                  <a:lnTo>
                    <a:pt x="5552" y="43183"/>
                  </a:lnTo>
                  <a:lnTo>
                    <a:pt x="0" y="70738"/>
                  </a:lnTo>
                  <a:lnTo>
                    <a:pt x="0" y="829309"/>
                  </a:lnTo>
                  <a:lnTo>
                    <a:pt x="5552" y="856865"/>
                  </a:lnTo>
                  <a:lnTo>
                    <a:pt x="20700" y="879347"/>
                  </a:lnTo>
                  <a:lnTo>
                    <a:pt x="43183" y="894496"/>
                  </a:lnTo>
                  <a:lnTo>
                    <a:pt x="70739" y="900049"/>
                  </a:lnTo>
                  <a:lnTo>
                    <a:pt x="353568" y="900049"/>
                  </a:lnTo>
                  <a:lnTo>
                    <a:pt x="381069" y="894496"/>
                  </a:lnTo>
                  <a:lnTo>
                    <a:pt x="403558" y="879348"/>
                  </a:lnTo>
                  <a:lnTo>
                    <a:pt x="418736" y="856865"/>
                  </a:lnTo>
                  <a:lnTo>
                    <a:pt x="424306" y="829309"/>
                  </a:lnTo>
                  <a:lnTo>
                    <a:pt x="424306" y="70738"/>
                  </a:lnTo>
                  <a:lnTo>
                    <a:pt x="418736" y="43183"/>
                  </a:lnTo>
                  <a:lnTo>
                    <a:pt x="403558" y="20700"/>
                  </a:lnTo>
                  <a:lnTo>
                    <a:pt x="381069" y="5552"/>
                  </a:lnTo>
                  <a:lnTo>
                    <a:pt x="353568" y="0"/>
                  </a:lnTo>
                  <a:close/>
                </a:path>
              </a:pathLst>
            </a:custGeom>
            <a:solidFill>
              <a:srgbClr val="822A3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3580324" y="1527583"/>
              <a:ext cx="424180" cy="1072450"/>
            </a:xfrm>
            <a:custGeom>
              <a:avLst/>
              <a:gdLst/>
              <a:ahLst/>
              <a:cxnLst/>
              <a:rect l="l" t="t" r="r" b="b"/>
              <a:pathLst>
                <a:path w="424179" h="842644">
                  <a:moveTo>
                    <a:pt x="353568" y="0"/>
                  </a:moveTo>
                  <a:lnTo>
                    <a:pt x="70738" y="0"/>
                  </a:lnTo>
                  <a:lnTo>
                    <a:pt x="43183" y="5550"/>
                  </a:lnTo>
                  <a:lnTo>
                    <a:pt x="20700" y="20685"/>
                  </a:lnTo>
                  <a:lnTo>
                    <a:pt x="5552" y="43130"/>
                  </a:lnTo>
                  <a:lnTo>
                    <a:pt x="0" y="70611"/>
                  </a:lnTo>
                  <a:lnTo>
                    <a:pt x="0" y="771778"/>
                  </a:lnTo>
                  <a:lnTo>
                    <a:pt x="5552" y="799334"/>
                  </a:lnTo>
                  <a:lnTo>
                    <a:pt x="20700" y="821816"/>
                  </a:lnTo>
                  <a:lnTo>
                    <a:pt x="43183" y="836965"/>
                  </a:lnTo>
                  <a:lnTo>
                    <a:pt x="70738" y="842518"/>
                  </a:lnTo>
                  <a:lnTo>
                    <a:pt x="353568" y="842518"/>
                  </a:lnTo>
                  <a:lnTo>
                    <a:pt x="381049" y="836965"/>
                  </a:lnTo>
                  <a:lnTo>
                    <a:pt x="403494" y="821817"/>
                  </a:lnTo>
                  <a:lnTo>
                    <a:pt x="418629" y="799334"/>
                  </a:lnTo>
                  <a:lnTo>
                    <a:pt x="424180" y="771778"/>
                  </a:lnTo>
                  <a:lnTo>
                    <a:pt x="424180" y="70611"/>
                  </a:lnTo>
                  <a:lnTo>
                    <a:pt x="418629" y="43130"/>
                  </a:lnTo>
                  <a:lnTo>
                    <a:pt x="403494" y="20685"/>
                  </a:lnTo>
                  <a:lnTo>
                    <a:pt x="381049" y="5550"/>
                  </a:lnTo>
                  <a:lnTo>
                    <a:pt x="353568" y="0"/>
                  </a:lnTo>
                  <a:close/>
                </a:path>
              </a:pathLst>
            </a:custGeom>
            <a:solidFill>
              <a:srgbClr val="822A3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4458391" y="920068"/>
              <a:ext cx="424180" cy="1672373"/>
            </a:xfrm>
            <a:custGeom>
              <a:avLst/>
              <a:gdLst/>
              <a:ahLst/>
              <a:cxnLst/>
              <a:rect l="l" t="t" r="r" b="b"/>
              <a:pathLst>
                <a:path w="424179" h="985519">
                  <a:moveTo>
                    <a:pt x="353440" y="0"/>
                  </a:moveTo>
                  <a:lnTo>
                    <a:pt x="70612" y="0"/>
                  </a:lnTo>
                  <a:lnTo>
                    <a:pt x="43130" y="5552"/>
                  </a:lnTo>
                  <a:lnTo>
                    <a:pt x="20685" y="20700"/>
                  </a:lnTo>
                  <a:lnTo>
                    <a:pt x="5550" y="43183"/>
                  </a:lnTo>
                  <a:lnTo>
                    <a:pt x="0" y="70739"/>
                  </a:lnTo>
                  <a:lnTo>
                    <a:pt x="0" y="914400"/>
                  </a:lnTo>
                  <a:lnTo>
                    <a:pt x="5550" y="941955"/>
                  </a:lnTo>
                  <a:lnTo>
                    <a:pt x="20685" y="964437"/>
                  </a:lnTo>
                  <a:lnTo>
                    <a:pt x="43130" y="979586"/>
                  </a:lnTo>
                  <a:lnTo>
                    <a:pt x="70612" y="985139"/>
                  </a:lnTo>
                  <a:lnTo>
                    <a:pt x="353440" y="985139"/>
                  </a:lnTo>
                  <a:lnTo>
                    <a:pt x="380996" y="979586"/>
                  </a:lnTo>
                  <a:lnTo>
                    <a:pt x="403478" y="964438"/>
                  </a:lnTo>
                  <a:lnTo>
                    <a:pt x="418627" y="941955"/>
                  </a:lnTo>
                  <a:lnTo>
                    <a:pt x="424179" y="914400"/>
                  </a:lnTo>
                  <a:lnTo>
                    <a:pt x="424179" y="70739"/>
                  </a:lnTo>
                  <a:lnTo>
                    <a:pt x="418627" y="43183"/>
                  </a:lnTo>
                  <a:lnTo>
                    <a:pt x="403478" y="20701"/>
                  </a:lnTo>
                  <a:lnTo>
                    <a:pt x="380996" y="5552"/>
                  </a:lnTo>
                  <a:lnTo>
                    <a:pt x="353440" y="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5344174" y="860514"/>
              <a:ext cx="424815" cy="1729048"/>
            </a:xfrm>
            <a:custGeom>
              <a:avLst/>
              <a:gdLst/>
              <a:ahLst/>
              <a:cxnLst/>
              <a:rect l="l" t="t" r="r" b="b"/>
              <a:pathLst>
                <a:path w="424814" h="1061085">
                  <a:moveTo>
                    <a:pt x="353568" y="0"/>
                  </a:moveTo>
                  <a:lnTo>
                    <a:pt x="70738" y="0"/>
                  </a:lnTo>
                  <a:lnTo>
                    <a:pt x="43183" y="5552"/>
                  </a:lnTo>
                  <a:lnTo>
                    <a:pt x="20700" y="20700"/>
                  </a:lnTo>
                  <a:lnTo>
                    <a:pt x="5552" y="43183"/>
                  </a:lnTo>
                  <a:lnTo>
                    <a:pt x="0" y="70739"/>
                  </a:lnTo>
                  <a:lnTo>
                    <a:pt x="0" y="989838"/>
                  </a:lnTo>
                  <a:lnTo>
                    <a:pt x="5552" y="1017393"/>
                  </a:lnTo>
                  <a:lnTo>
                    <a:pt x="20700" y="1039876"/>
                  </a:lnTo>
                  <a:lnTo>
                    <a:pt x="43183" y="1055024"/>
                  </a:lnTo>
                  <a:lnTo>
                    <a:pt x="70738" y="1060577"/>
                  </a:lnTo>
                  <a:lnTo>
                    <a:pt x="353568" y="1060577"/>
                  </a:lnTo>
                  <a:lnTo>
                    <a:pt x="381069" y="1055024"/>
                  </a:lnTo>
                  <a:lnTo>
                    <a:pt x="403558" y="1039876"/>
                  </a:lnTo>
                  <a:lnTo>
                    <a:pt x="418736" y="1017393"/>
                  </a:lnTo>
                  <a:lnTo>
                    <a:pt x="424307" y="989838"/>
                  </a:lnTo>
                  <a:lnTo>
                    <a:pt x="424307" y="70739"/>
                  </a:lnTo>
                  <a:lnTo>
                    <a:pt x="418736" y="43183"/>
                  </a:lnTo>
                  <a:lnTo>
                    <a:pt x="403558" y="20701"/>
                  </a:lnTo>
                  <a:lnTo>
                    <a:pt x="381069" y="5552"/>
                  </a:lnTo>
                  <a:lnTo>
                    <a:pt x="353568" y="0"/>
                  </a:lnTo>
                  <a:close/>
                </a:path>
              </a:pathLst>
            </a:custGeom>
            <a:solidFill>
              <a:srgbClr val="822A3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6141466" y="1069765"/>
              <a:ext cx="424180" cy="1524501"/>
            </a:xfrm>
            <a:custGeom>
              <a:avLst/>
              <a:gdLst/>
              <a:ahLst/>
              <a:cxnLst/>
              <a:rect l="l" t="t" r="r" b="b"/>
              <a:pathLst>
                <a:path w="424179" h="1135380">
                  <a:moveTo>
                    <a:pt x="353567" y="0"/>
                  </a:moveTo>
                  <a:lnTo>
                    <a:pt x="70738" y="0"/>
                  </a:lnTo>
                  <a:lnTo>
                    <a:pt x="43183" y="5552"/>
                  </a:lnTo>
                  <a:lnTo>
                    <a:pt x="20700" y="20700"/>
                  </a:lnTo>
                  <a:lnTo>
                    <a:pt x="5552" y="43183"/>
                  </a:lnTo>
                  <a:lnTo>
                    <a:pt x="0" y="70738"/>
                  </a:lnTo>
                  <a:lnTo>
                    <a:pt x="0" y="1064132"/>
                  </a:lnTo>
                  <a:lnTo>
                    <a:pt x="5552" y="1091688"/>
                  </a:lnTo>
                  <a:lnTo>
                    <a:pt x="20700" y="1114170"/>
                  </a:lnTo>
                  <a:lnTo>
                    <a:pt x="43183" y="1129319"/>
                  </a:lnTo>
                  <a:lnTo>
                    <a:pt x="70738" y="1134872"/>
                  </a:lnTo>
                  <a:lnTo>
                    <a:pt x="353567" y="1134872"/>
                  </a:lnTo>
                  <a:lnTo>
                    <a:pt x="381049" y="1129319"/>
                  </a:lnTo>
                  <a:lnTo>
                    <a:pt x="403494" y="1114171"/>
                  </a:lnTo>
                  <a:lnTo>
                    <a:pt x="418629" y="1091688"/>
                  </a:lnTo>
                  <a:lnTo>
                    <a:pt x="424179" y="1064132"/>
                  </a:lnTo>
                  <a:lnTo>
                    <a:pt x="424179" y="70738"/>
                  </a:lnTo>
                  <a:lnTo>
                    <a:pt x="418629" y="43183"/>
                  </a:lnTo>
                  <a:lnTo>
                    <a:pt x="403494" y="20700"/>
                  </a:lnTo>
                  <a:lnTo>
                    <a:pt x="381049" y="5552"/>
                  </a:lnTo>
                  <a:lnTo>
                    <a:pt x="353567" y="0"/>
                  </a:lnTo>
                  <a:close/>
                </a:path>
              </a:pathLst>
            </a:custGeom>
            <a:solidFill>
              <a:srgbClr val="822A3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583201" y="1461990"/>
            <a:ext cx="737213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85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3</a:t>
            </a:r>
            <a:r>
              <a:rPr kumimoji="0" lang="ru-RU" sz="1400" b="1" i="0" u="none" strike="noStrike" kern="1200" cap="none" spc="-85" normalizeH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193,3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7F2F2D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13964" y="2248066"/>
            <a:ext cx="71486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85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2 </a:t>
            </a:r>
            <a:r>
              <a:rPr lang="ru-RU" sz="1400" b="1" spc="-85" dirty="0">
                <a:solidFill>
                  <a:srgbClr val="7F2F2D"/>
                </a:solidFill>
                <a:latin typeface="Tahoma"/>
                <a:cs typeface="Tahoma"/>
              </a:rPr>
              <a:t>134,5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7F2F2D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287083" y="1658837"/>
            <a:ext cx="63726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8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2 </a:t>
            </a:r>
            <a:r>
              <a:rPr lang="ru-RU" sz="1400" b="1" spc="-85" dirty="0">
                <a:solidFill>
                  <a:schemeClr val="tx2">
                    <a:lumMod val="50000"/>
                  </a:schemeClr>
                </a:solidFill>
                <a:latin typeface="Tahoma"/>
                <a:cs typeface="Tahoma"/>
              </a:rPr>
              <a:t>860,7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175191" y="1544062"/>
            <a:ext cx="663617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spc="-85" dirty="0">
                <a:solidFill>
                  <a:srgbClr val="7F2F2D"/>
                </a:solidFill>
                <a:latin typeface="Tahoma"/>
                <a:cs typeface="Tahoma"/>
              </a:rPr>
              <a:t>3 033,5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7F2F2D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676975" y="919221"/>
            <a:ext cx="996873" cy="223779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2700" marR="0" lvl="0" indent="0" algn="r" defTabSz="914400" rtl="0" eaLnBrk="1" fontAlgn="auto" latinLnBrk="0" hangingPunct="1">
              <a:lnSpc>
                <a:spcPct val="100000"/>
              </a:lnSpc>
              <a:spcBef>
                <a:spcPts val="5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55" normalizeH="0" baseline="0" noProof="0" dirty="0" err="1">
                <a:ln>
                  <a:noFill/>
                </a:ln>
                <a:solidFill>
                  <a:srgbClr val="46726B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мл</a:t>
            </a:r>
            <a:r>
              <a:rPr kumimoji="0" lang="ru-RU" sz="1000" b="0" i="0" u="none" strike="noStrike" kern="1200" cap="none" spc="55" normalizeH="0" baseline="0" noProof="0" dirty="0">
                <a:ln>
                  <a:noFill/>
                </a:ln>
                <a:solidFill>
                  <a:srgbClr val="46726B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н</a:t>
            </a:r>
            <a:r>
              <a:rPr kumimoji="0" sz="1000" b="0" i="0" u="none" strike="noStrike" kern="1200" cap="none" spc="-55" normalizeH="0" baseline="0" noProof="0" dirty="0">
                <a:ln>
                  <a:noFill/>
                </a:ln>
                <a:solidFill>
                  <a:srgbClr val="46726B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1000" b="0" i="0" u="none" strike="noStrike" kern="1200" cap="none" spc="-80" normalizeH="0" baseline="0" noProof="0" dirty="0">
                <a:ln>
                  <a:noFill/>
                </a:ln>
                <a:solidFill>
                  <a:srgbClr val="46726B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00" b="0" i="0" u="none" strike="noStrike" kern="1200" cap="none" spc="55" normalizeH="0" baseline="0" noProof="0" dirty="0" err="1">
                <a:ln>
                  <a:noFill/>
                </a:ln>
                <a:solidFill>
                  <a:srgbClr val="46726B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р</a:t>
            </a:r>
            <a:r>
              <a:rPr kumimoji="0" sz="1000" b="0" i="0" u="none" strike="noStrike" kern="1200" cap="none" spc="-70" normalizeH="0" baseline="0" noProof="0" dirty="0" err="1">
                <a:ln>
                  <a:noFill/>
                </a:ln>
                <a:solidFill>
                  <a:srgbClr val="46726B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у</a:t>
            </a:r>
            <a:r>
              <a:rPr kumimoji="0" sz="1000" b="0" i="0" u="none" strike="noStrike" kern="1200" cap="none" spc="55" normalizeH="0" baseline="0" noProof="0" dirty="0" err="1">
                <a:ln>
                  <a:noFill/>
                </a:ln>
                <a:solidFill>
                  <a:srgbClr val="46726B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б</a:t>
            </a:r>
            <a:r>
              <a:rPr kumimoji="0" sz="1000" b="0" i="0" u="none" strike="noStrike" kern="1200" cap="none" spc="-20" normalizeH="0" baseline="0" noProof="0" dirty="0" err="1">
                <a:ln>
                  <a:noFill/>
                </a:ln>
                <a:solidFill>
                  <a:srgbClr val="46726B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лей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46726B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719515" y="3762847"/>
            <a:ext cx="500600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80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Tahoma"/>
                <a:cs typeface="Tahoma"/>
              </a:rPr>
              <a:t>202</a:t>
            </a:r>
            <a:r>
              <a:rPr lang="ru-RU" sz="1200" b="1" spc="-95" noProof="0" dirty="0">
                <a:solidFill>
                  <a:srgbClr val="7F2F2D"/>
                </a:solidFill>
                <a:latin typeface="Tahoma"/>
                <a:cs typeface="Tahoma"/>
              </a:rPr>
              <a:t>3</a:t>
            </a:r>
            <a:r>
              <a:rPr kumimoji="0" sz="1200" b="1" i="0" u="none" strike="noStrike" kern="1200" cap="none" spc="-215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Tahoma"/>
                <a:cs typeface="Tahoma"/>
              </a:rPr>
              <a:t>*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7F2F2D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540705" y="3780141"/>
            <a:ext cx="560663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85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Tahoma"/>
                <a:cs typeface="Tahoma"/>
              </a:rPr>
              <a:t>202</a:t>
            </a:r>
            <a:r>
              <a:rPr lang="ru-RU" sz="1200" b="1" spc="-95" noProof="0" dirty="0">
                <a:solidFill>
                  <a:srgbClr val="7F2F2D"/>
                </a:solidFill>
                <a:latin typeface="Tahoma"/>
                <a:cs typeface="Tahoma"/>
              </a:rPr>
              <a:t>4</a:t>
            </a:r>
            <a:r>
              <a:rPr kumimoji="0" sz="1200" b="1" i="0" u="none" strike="noStrike" kern="1200" cap="none" spc="-225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Tahoma"/>
                <a:cs typeface="Tahoma"/>
              </a:rPr>
              <a:t>*</a:t>
            </a:r>
            <a:r>
              <a:rPr kumimoji="0" sz="1200" b="1" i="0" u="none" strike="noStrike" kern="1200" cap="none" spc="-215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Tahoma"/>
                <a:cs typeface="Tahoma"/>
              </a:rPr>
              <a:t>*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7F2F2D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425896" y="3779291"/>
            <a:ext cx="412227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8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202</a:t>
            </a:r>
            <a:r>
              <a:rPr lang="ru-RU" sz="1200" b="1" spc="-85" noProof="0" dirty="0">
                <a:solidFill>
                  <a:schemeClr val="tx2">
                    <a:lumMod val="50000"/>
                  </a:schemeClr>
                </a:solidFill>
                <a:latin typeface="Tahoma"/>
                <a:cs typeface="Tahoma"/>
              </a:rPr>
              <a:t>5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211327" y="3778236"/>
            <a:ext cx="513215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85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20</a:t>
            </a:r>
            <a:r>
              <a:rPr lang="ru-RU" sz="1200" b="1" spc="-85" dirty="0">
                <a:solidFill>
                  <a:srgbClr val="7F2F2D"/>
                </a:solidFill>
                <a:latin typeface="Tahoma"/>
                <a:cs typeface="Tahoma"/>
              </a:rPr>
              <a:t>26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7F2F2D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147001" y="3780638"/>
            <a:ext cx="496978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85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202</a:t>
            </a:r>
            <a:r>
              <a:rPr lang="ru-RU" sz="1200" b="1" spc="-85" noProof="0" dirty="0">
                <a:solidFill>
                  <a:srgbClr val="7F2F2D"/>
                </a:solidFill>
                <a:latin typeface="Tahoma"/>
                <a:cs typeface="Tahoma"/>
              </a:rPr>
              <a:t>7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7F2F2D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12748" y="3657600"/>
            <a:ext cx="6445885" cy="0"/>
          </a:xfrm>
          <a:custGeom>
            <a:avLst/>
            <a:gdLst/>
            <a:ahLst/>
            <a:cxnLst/>
            <a:rect l="l" t="t" r="r" b="b"/>
            <a:pathLst>
              <a:path w="6445884">
                <a:moveTo>
                  <a:pt x="0" y="0"/>
                </a:moveTo>
                <a:lnTo>
                  <a:pt x="6445707" y="0"/>
                </a:lnTo>
              </a:path>
            </a:pathLst>
          </a:custGeom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387733" y="3994968"/>
            <a:ext cx="2160270" cy="117475"/>
          </a:xfrm>
          <a:custGeom>
            <a:avLst/>
            <a:gdLst/>
            <a:ahLst/>
            <a:cxnLst/>
            <a:rect l="l" t="t" r="r" b="b"/>
            <a:pathLst>
              <a:path w="2160270" h="117475">
                <a:moveTo>
                  <a:pt x="2160016" y="0"/>
                </a:moveTo>
                <a:lnTo>
                  <a:pt x="2159255" y="45733"/>
                </a:lnTo>
                <a:lnTo>
                  <a:pt x="2157174" y="83073"/>
                </a:lnTo>
                <a:lnTo>
                  <a:pt x="2154068" y="108245"/>
                </a:lnTo>
                <a:lnTo>
                  <a:pt x="2150237" y="117475"/>
                </a:lnTo>
                <a:lnTo>
                  <a:pt x="9778" y="117475"/>
                </a:lnTo>
                <a:lnTo>
                  <a:pt x="6000" y="108245"/>
                </a:lnTo>
                <a:lnTo>
                  <a:pt x="2889" y="83073"/>
                </a:lnTo>
                <a:lnTo>
                  <a:pt x="777" y="45733"/>
                </a:lnTo>
                <a:lnTo>
                  <a:pt x="0" y="0"/>
                </a:lnTo>
              </a:path>
            </a:pathLst>
          </a:custGeom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7F2F2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803622" y="4455185"/>
            <a:ext cx="1299845" cy="3366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95" normalizeH="0" baseline="0" noProof="0" dirty="0" err="1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т</a:t>
            </a:r>
            <a:r>
              <a:rPr kumimoji="0" sz="1000" b="0" i="0" u="none" strike="noStrike" kern="1200" cap="none" spc="-145" normalizeH="0" baseline="0" noProof="0" dirty="0" err="1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ы</a:t>
            </a:r>
            <a:r>
              <a:rPr kumimoji="0" sz="1000" b="0" i="0" u="none" strike="noStrike" kern="1200" cap="none" spc="110" normalizeH="0" baseline="0" noProof="0" dirty="0" err="1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</a:t>
            </a:r>
            <a:r>
              <a:rPr kumimoji="0" sz="1000" b="0" i="0" u="none" strike="noStrike" kern="1200" cap="none" spc="-9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  <a:r>
              <a:rPr kumimoji="0" sz="1000" b="0" i="0" u="none" strike="noStrike" kern="1200" cap="none" spc="-65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sz="1000" b="0" i="0" u="none" strike="noStrike" kern="1200" cap="none" spc="55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р</a:t>
            </a:r>
            <a:r>
              <a:rPr kumimoji="0" sz="1000" b="0" i="0" u="none" strike="noStrike" kern="1200" cap="none" spc="-7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у</a:t>
            </a:r>
            <a:r>
              <a:rPr kumimoji="0" sz="1000" b="0" i="0" u="none" strike="noStrike" kern="1200" cap="none" spc="55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б</a:t>
            </a:r>
            <a:r>
              <a:rPr kumimoji="0" sz="1000" b="0" i="0" u="none" strike="noStrike" kern="1200" cap="none" spc="-2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лей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26454" y="5279934"/>
            <a:ext cx="1904364" cy="115095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" marR="0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700" b="1" i="0" u="none" strike="noStrike" kern="1200" cap="none" spc="-250" normalizeH="0" baseline="0" noProof="0" dirty="0">
                <a:ln>
                  <a:noFill/>
                </a:ln>
                <a:solidFill>
                  <a:srgbClr val="822A3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63,</a:t>
            </a:r>
            <a:r>
              <a:rPr kumimoji="0" lang="en-US" sz="3700" b="1" i="0" u="none" strike="noStrike" kern="1200" cap="none" spc="-250" normalizeH="0" baseline="0" noProof="0" dirty="0">
                <a:ln>
                  <a:noFill/>
                </a:ln>
                <a:solidFill>
                  <a:srgbClr val="822A3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0</a:t>
            </a:r>
            <a:endParaRPr kumimoji="0" sz="3700" b="0" i="0" u="none" strike="noStrike" kern="1200" cap="none" spc="0" normalizeH="0" baseline="0" noProof="0" dirty="0">
              <a:ln>
                <a:noFill/>
              </a:ln>
              <a:solidFill>
                <a:srgbClr val="822A3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1" i="0" u="none" strike="noStrike" kern="1200" cap="none" spc="0" normalizeH="0" baseline="0" noProof="0" dirty="0">
                <a:ln>
                  <a:noFill/>
                </a:ln>
                <a:solidFill>
                  <a:srgbClr val="822A3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тыс.</a:t>
            </a:r>
            <a:r>
              <a:rPr kumimoji="0" sz="1500" b="1" i="0" u="none" strike="noStrike" kern="1200" cap="none" spc="-80" normalizeH="0" baseline="0" noProof="0" dirty="0">
                <a:ln>
                  <a:noFill/>
                </a:ln>
                <a:solidFill>
                  <a:srgbClr val="822A3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sz="1500" b="1" i="0" u="none" strike="noStrike" kern="1200" cap="none" spc="-15" normalizeH="0" baseline="0" noProof="0" dirty="0">
                <a:ln>
                  <a:noFill/>
                </a:ln>
                <a:solidFill>
                  <a:srgbClr val="822A3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рублей</a:t>
            </a: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srgbClr val="822A3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12700" marR="5080" lvl="0" indent="1270" algn="ctr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10" normalizeH="0" baseline="0" noProof="0" dirty="0">
                <a:ln>
                  <a:noFill/>
                </a:ln>
                <a:solidFill>
                  <a:srgbClr val="822A3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д</a:t>
            </a:r>
            <a:r>
              <a:rPr kumimoji="0" sz="1100" b="0" i="0" u="none" strike="noStrike" kern="1200" cap="none" spc="5" normalizeH="0" baseline="0" noProof="0" dirty="0">
                <a:ln>
                  <a:noFill/>
                </a:ln>
                <a:solidFill>
                  <a:srgbClr val="822A3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</a:t>
            </a:r>
            <a:r>
              <a:rPr kumimoji="0" sz="1100" b="0" i="0" u="none" strike="noStrike" kern="1200" cap="none" spc="-55" normalizeH="0" baseline="0" noProof="0" dirty="0">
                <a:ln>
                  <a:noFill/>
                </a:ln>
                <a:solidFill>
                  <a:srgbClr val="822A3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ходы</a:t>
            </a:r>
            <a:r>
              <a:rPr kumimoji="0" sz="1100" b="0" i="0" u="none" strike="noStrike" kern="1200" cap="none" spc="-75" normalizeH="0" baseline="0" noProof="0" dirty="0">
                <a:ln>
                  <a:noFill/>
                </a:ln>
                <a:solidFill>
                  <a:srgbClr val="822A3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100" b="0" i="0" u="none" strike="noStrike" kern="1200" cap="none" spc="-95" normalizeH="0" baseline="0" noProof="0" dirty="0">
                <a:ln>
                  <a:noFill/>
                </a:ln>
                <a:solidFill>
                  <a:srgbClr val="822A3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</a:t>
            </a: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srgbClr val="822A3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sz="1100" b="0" i="0" u="none" strike="noStrike" kern="1200" cap="none" spc="55" normalizeH="0" baseline="0" noProof="0" dirty="0">
                <a:ln>
                  <a:noFill/>
                </a:ln>
                <a:solidFill>
                  <a:srgbClr val="822A3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б</a:t>
            </a:r>
            <a:r>
              <a:rPr kumimoji="0" sz="1100" b="0" i="0" u="none" strike="noStrike" kern="1200" cap="none" spc="-15" normalizeH="0" baseline="0" noProof="0" dirty="0">
                <a:ln>
                  <a:noFill/>
                </a:ln>
                <a:solidFill>
                  <a:srgbClr val="822A3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ю</a:t>
            </a:r>
            <a:r>
              <a:rPr kumimoji="0" sz="1100" b="0" i="0" u="none" strike="noStrike" kern="1200" cap="none" spc="-20" normalizeH="0" baseline="0" noProof="0" dirty="0">
                <a:ln>
                  <a:noFill/>
                </a:ln>
                <a:solidFill>
                  <a:srgbClr val="822A3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д</a:t>
            </a:r>
            <a:r>
              <a:rPr kumimoji="0" sz="1100" b="0" i="0" u="none" strike="noStrike" kern="1200" cap="none" spc="-35" normalizeH="0" baseline="0" noProof="0" dirty="0">
                <a:ln>
                  <a:noFill/>
                </a:ln>
                <a:solidFill>
                  <a:srgbClr val="822A3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ж</a:t>
            </a:r>
            <a:r>
              <a:rPr kumimoji="0" sz="1100" b="0" i="0" u="none" strike="noStrike" kern="1200" cap="none" spc="50" normalizeH="0" baseline="0" noProof="0" dirty="0">
                <a:ln>
                  <a:noFill/>
                </a:ln>
                <a:solidFill>
                  <a:srgbClr val="822A3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е</a:t>
            </a:r>
            <a:r>
              <a:rPr kumimoji="0" sz="1100" b="0" i="0" u="none" strike="noStrike" kern="1200" cap="none" spc="-20" normalizeH="0" baseline="0" noProof="0" dirty="0">
                <a:ln>
                  <a:noFill/>
                </a:ln>
                <a:solidFill>
                  <a:srgbClr val="822A3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т</a:t>
            </a:r>
            <a:r>
              <a:rPr kumimoji="0" sz="1100" b="0" i="0" u="none" strike="noStrike" kern="1200" cap="none" spc="-45" normalizeH="0" baseline="0" noProof="0" dirty="0">
                <a:ln>
                  <a:noFill/>
                </a:ln>
                <a:solidFill>
                  <a:srgbClr val="822A3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н</a:t>
            </a:r>
            <a:r>
              <a:rPr kumimoji="0" sz="1100" b="0" i="0" u="none" strike="noStrike" kern="1200" cap="none" spc="75" normalizeH="0" baseline="0" noProof="0" dirty="0">
                <a:ln>
                  <a:noFill/>
                </a:ln>
                <a:solidFill>
                  <a:srgbClr val="822A3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а</a:t>
            </a:r>
            <a:r>
              <a:rPr kumimoji="0" sz="1100" b="0" i="0" u="none" strike="noStrike" kern="1200" cap="none" spc="-75" normalizeH="0" baseline="0" noProof="0" dirty="0">
                <a:ln>
                  <a:noFill/>
                </a:ln>
                <a:solidFill>
                  <a:srgbClr val="822A3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sz="1100" b="0" i="0" u="none" strike="noStrike" kern="1200" cap="none" spc="-40" normalizeH="0" baseline="0" noProof="0" dirty="0">
                <a:ln>
                  <a:noFill/>
                </a:ln>
                <a:solidFill>
                  <a:srgbClr val="822A3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д</a:t>
            </a:r>
            <a:r>
              <a:rPr kumimoji="0" sz="1100" b="0" i="0" u="none" strike="noStrike" kern="1200" cap="none" spc="-50" normalizeH="0" baseline="0" noProof="0" dirty="0">
                <a:ln>
                  <a:noFill/>
                </a:ln>
                <a:solidFill>
                  <a:srgbClr val="822A3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у</a:t>
            </a:r>
            <a:r>
              <a:rPr kumimoji="0" sz="1100" b="0" i="0" u="none" strike="noStrike" kern="1200" cap="none" spc="70" normalizeH="0" baseline="0" noProof="0" dirty="0">
                <a:ln>
                  <a:noFill/>
                </a:ln>
                <a:solidFill>
                  <a:srgbClr val="822A3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ш</a:t>
            </a:r>
            <a:r>
              <a:rPr kumimoji="0" sz="1100" b="0" i="0" u="none" strike="noStrike" kern="1200" cap="none" spc="-60" normalizeH="0" baseline="0" noProof="0" dirty="0">
                <a:ln>
                  <a:noFill/>
                </a:ln>
                <a:solidFill>
                  <a:srgbClr val="822A3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у </a:t>
            </a:r>
            <a:r>
              <a:rPr kumimoji="0" sz="1100" b="0" i="0" u="none" strike="noStrike" kern="1200" cap="none" spc="-45" normalizeH="0" baseline="0" noProof="0" dirty="0">
                <a:ln>
                  <a:noFill/>
                </a:ln>
                <a:solidFill>
                  <a:srgbClr val="822A3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</a:t>
            </a:r>
            <a:r>
              <a:rPr kumimoji="0" sz="1100" b="0" i="0" u="none" strike="noStrike" kern="1200" cap="none" spc="75" normalizeH="0" baseline="0" noProof="0" dirty="0">
                <a:ln>
                  <a:noFill/>
                </a:ln>
                <a:solidFill>
                  <a:srgbClr val="822A3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а</a:t>
            </a:r>
            <a:r>
              <a:rPr kumimoji="0" sz="1100" b="0" i="0" u="none" strike="noStrike" kern="1200" cap="none" spc="114" normalizeH="0" baseline="0" noProof="0" dirty="0">
                <a:ln>
                  <a:noFill/>
                </a:ln>
                <a:solidFill>
                  <a:srgbClr val="822A3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</a:t>
            </a:r>
            <a:r>
              <a:rPr kumimoji="0" sz="1100" b="0" i="0" u="none" strike="noStrike" kern="1200" cap="none" spc="50" normalizeH="0" baseline="0" noProof="0" dirty="0">
                <a:ln>
                  <a:noFill/>
                </a:ln>
                <a:solidFill>
                  <a:srgbClr val="822A3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е</a:t>
            </a:r>
            <a:r>
              <a:rPr kumimoji="0" sz="1100" b="0" i="0" u="none" strike="noStrike" kern="1200" cap="none" spc="-15" normalizeH="0" baseline="0" noProof="0" dirty="0">
                <a:ln>
                  <a:noFill/>
                </a:ln>
                <a:solidFill>
                  <a:srgbClr val="822A3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л</a:t>
            </a: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srgbClr val="822A3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е</a:t>
            </a:r>
            <a:r>
              <a:rPr kumimoji="0" sz="1100" b="0" i="0" u="none" strike="noStrike" kern="1200" cap="none" spc="-45" normalizeH="0" baseline="0" noProof="0" dirty="0">
                <a:ln>
                  <a:noFill/>
                </a:ln>
                <a:solidFill>
                  <a:srgbClr val="822A3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</a:t>
            </a:r>
            <a:r>
              <a:rPr kumimoji="0" sz="1100" b="0" i="0" u="none" strike="noStrike" kern="1200" cap="none" spc="-80" normalizeH="0" baseline="0" noProof="0" dirty="0">
                <a:ln>
                  <a:noFill/>
                </a:ln>
                <a:solidFill>
                  <a:srgbClr val="822A3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ия  </a:t>
            </a:r>
            <a:r>
              <a:rPr kumimoji="0" sz="1100" b="0" i="0" u="none" strike="noStrike" kern="1200" cap="none" spc="-130" normalizeH="0" baseline="0" noProof="0" dirty="0">
                <a:ln>
                  <a:noFill/>
                </a:ln>
                <a:solidFill>
                  <a:srgbClr val="822A3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</a:t>
            </a:r>
            <a:r>
              <a:rPr kumimoji="0" sz="1100" b="0" i="0" u="none" strike="noStrike" kern="1200" cap="none" spc="-90" normalizeH="0" baseline="0" noProof="0" dirty="0">
                <a:ln>
                  <a:noFill/>
                </a:ln>
                <a:solidFill>
                  <a:srgbClr val="822A3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202</a:t>
            </a:r>
            <a:r>
              <a:rPr lang="ru-RU" sz="1100" spc="-80" noProof="0" dirty="0">
                <a:solidFill>
                  <a:srgbClr val="822A30"/>
                </a:solidFill>
                <a:latin typeface="Arial" pitchFamily="34" charset="0"/>
                <a:cs typeface="Arial" pitchFamily="34" charset="0"/>
              </a:rPr>
              <a:t>5  </a:t>
            </a:r>
            <a:r>
              <a:rPr kumimoji="0" sz="1100" b="0" i="0" u="none" strike="noStrike" kern="1200" cap="none" spc="-30" normalizeH="0" baseline="0" noProof="0" dirty="0" err="1">
                <a:ln>
                  <a:noFill/>
                </a:ln>
                <a:solidFill>
                  <a:srgbClr val="822A3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г</a:t>
            </a:r>
            <a:r>
              <a:rPr kumimoji="0" sz="1100" b="0" i="0" u="none" strike="noStrike" kern="1200" cap="none" spc="-45" normalizeH="0" baseline="0" noProof="0" dirty="0" err="1">
                <a:ln>
                  <a:noFill/>
                </a:ln>
                <a:solidFill>
                  <a:srgbClr val="822A3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</a:t>
            </a:r>
            <a:r>
              <a:rPr kumimoji="0" sz="1100" b="0" i="0" u="none" strike="noStrike" kern="1200" cap="none" spc="-25" normalizeH="0" baseline="0" noProof="0" dirty="0" err="1">
                <a:ln>
                  <a:noFill/>
                </a:ln>
                <a:solidFill>
                  <a:srgbClr val="822A3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д</a:t>
            </a:r>
            <a:r>
              <a:rPr kumimoji="0" sz="1100" b="0" i="0" u="none" strike="noStrike" kern="1200" cap="none" spc="-60" normalizeH="0" baseline="0" noProof="0" dirty="0" err="1">
                <a:ln>
                  <a:noFill/>
                </a:ln>
                <a:solidFill>
                  <a:srgbClr val="822A3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у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srgbClr val="822A3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3677189" y="5617723"/>
            <a:ext cx="424180" cy="869890"/>
          </a:xfrm>
          <a:custGeom>
            <a:avLst/>
            <a:gdLst/>
            <a:ahLst/>
            <a:cxnLst/>
            <a:rect l="l" t="t" r="r" b="b"/>
            <a:pathLst>
              <a:path w="424179" h="603250">
                <a:moveTo>
                  <a:pt x="353440" y="0"/>
                </a:moveTo>
                <a:lnTo>
                  <a:pt x="70612" y="0"/>
                </a:lnTo>
                <a:lnTo>
                  <a:pt x="43130" y="5552"/>
                </a:lnTo>
                <a:lnTo>
                  <a:pt x="20685" y="20700"/>
                </a:lnTo>
                <a:lnTo>
                  <a:pt x="5550" y="43183"/>
                </a:lnTo>
                <a:lnTo>
                  <a:pt x="0" y="70738"/>
                </a:lnTo>
                <a:lnTo>
                  <a:pt x="0" y="532384"/>
                </a:lnTo>
                <a:lnTo>
                  <a:pt x="5550" y="559939"/>
                </a:lnTo>
                <a:lnTo>
                  <a:pt x="20685" y="582422"/>
                </a:lnTo>
                <a:lnTo>
                  <a:pt x="43130" y="597570"/>
                </a:lnTo>
                <a:lnTo>
                  <a:pt x="70612" y="603123"/>
                </a:lnTo>
                <a:lnTo>
                  <a:pt x="353440" y="603123"/>
                </a:lnTo>
                <a:lnTo>
                  <a:pt x="380996" y="597570"/>
                </a:lnTo>
                <a:lnTo>
                  <a:pt x="403479" y="582422"/>
                </a:lnTo>
                <a:lnTo>
                  <a:pt x="418627" y="559939"/>
                </a:lnTo>
                <a:lnTo>
                  <a:pt x="424180" y="532384"/>
                </a:lnTo>
                <a:lnTo>
                  <a:pt x="424180" y="70738"/>
                </a:lnTo>
                <a:lnTo>
                  <a:pt x="418627" y="43183"/>
                </a:lnTo>
                <a:lnTo>
                  <a:pt x="403478" y="20700"/>
                </a:lnTo>
                <a:lnTo>
                  <a:pt x="380996" y="5552"/>
                </a:lnTo>
                <a:lnTo>
                  <a:pt x="35344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46726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2809978" y="4623499"/>
            <a:ext cx="502747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8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70,3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3623846" y="6620843"/>
            <a:ext cx="669033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8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202</a:t>
            </a:r>
            <a:r>
              <a:rPr lang="ru-RU" sz="1200" b="1" spc="-95" noProof="0" dirty="0">
                <a:solidFill>
                  <a:schemeClr val="tx2">
                    <a:lumMod val="50000"/>
                  </a:schemeClr>
                </a:solidFill>
                <a:latin typeface="Tahoma"/>
                <a:cs typeface="Tahoma"/>
              </a:rPr>
              <a:t>4</a:t>
            </a:r>
            <a:r>
              <a:rPr kumimoji="0" sz="1200" b="1" i="0" u="none" strike="noStrike" kern="1200" cap="none" spc="-22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*</a:t>
            </a:r>
            <a:r>
              <a:rPr kumimoji="0" sz="1200" b="1" i="0" u="none" strike="noStrike" kern="1200" cap="none" spc="-21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*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4490627" y="5279934"/>
            <a:ext cx="424815" cy="1227451"/>
          </a:xfrm>
          <a:custGeom>
            <a:avLst/>
            <a:gdLst/>
            <a:ahLst/>
            <a:cxnLst/>
            <a:rect l="l" t="t" r="r" b="b"/>
            <a:pathLst>
              <a:path w="424814" h="796289">
                <a:moveTo>
                  <a:pt x="353567" y="0"/>
                </a:moveTo>
                <a:lnTo>
                  <a:pt x="70738" y="0"/>
                </a:lnTo>
                <a:lnTo>
                  <a:pt x="43237" y="5552"/>
                </a:lnTo>
                <a:lnTo>
                  <a:pt x="20748" y="20700"/>
                </a:lnTo>
                <a:lnTo>
                  <a:pt x="5570" y="43183"/>
                </a:lnTo>
                <a:lnTo>
                  <a:pt x="0" y="70738"/>
                </a:lnTo>
                <a:lnTo>
                  <a:pt x="0" y="725551"/>
                </a:lnTo>
                <a:lnTo>
                  <a:pt x="5570" y="753106"/>
                </a:lnTo>
                <a:lnTo>
                  <a:pt x="20748" y="775588"/>
                </a:lnTo>
                <a:lnTo>
                  <a:pt x="43237" y="790737"/>
                </a:lnTo>
                <a:lnTo>
                  <a:pt x="70738" y="796289"/>
                </a:lnTo>
                <a:lnTo>
                  <a:pt x="353567" y="796289"/>
                </a:lnTo>
                <a:lnTo>
                  <a:pt x="381069" y="790737"/>
                </a:lnTo>
                <a:lnTo>
                  <a:pt x="403558" y="775588"/>
                </a:lnTo>
                <a:lnTo>
                  <a:pt x="418736" y="753106"/>
                </a:lnTo>
                <a:lnTo>
                  <a:pt x="424306" y="725551"/>
                </a:lnTo>
                <a:lnTo>
                  <a:pt x="424306" y="70738"/>
                </a:lnTo>
                <a:lnTo>
                  <a:pt x="418736" y="43183"/>
                </a:lnTo>
                <a:lnTo>
                  <a:pt x="403558" y="20700"/>
                </a:lnTo>
                <a:lnTo>
                  <a:pt x="381069" y="5552"/>
                </a:lnTo>
                <a:lnTo>
                  <a:pt x="353567" y="0"/>
                </a:lnTo>
                <a:close/>
              </a:path>
            </a:pathLst>
          </a:custGeom>
          <a:solidFill>
            <a:srgbClr val="822A3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4489193" y="5020725"/>
            <a:ext cx="46557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85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63,</a:t>
            </a:r>
            <a:r>
              <a:rPr kumimoji="0" lang="en-US" sz="1400" b="1" i="0" u="none" strike="noStrike" kern="1200" cap="none" spc="-85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0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7F2F2D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4561842" y="6631249"/>
            <a:ext cx="467358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80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202</a:t>
            </a:r>
            <a:r>
              <a:rPr lang="ru-RU" sz="1200" b="1" spc="-80" noProof="0" dirty="0">
                <a:solidFill>
                  <a:srgbClr val="7F2F2D"/>
                </a:solidFill>
                <a:latin typeface="Tahoma"/>
                <a:cs typeface="Tahoma"/>
              </a:rPr>
              <a:t>5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7F2F2D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5376491" y="5135179"/>
            <a:ext cx="424180" cy="1367444"/>
          </a:xfrm>
          <a:custGeom>
            <a:avLst/>
            <a:gdLst/>
            <a:ahLst/>
            <a:cxnLst/>
            <a:rect l="l" t="t" r="r" b="b"/>
            <a:pathLst>
              <a:path w="424179" h="868679">
                <a:moveTo>
                  <a:pt x="353568" y="0"/>
                </a:moveTo>
                <a:lnTo>
                  <a:pt x="70738" y="0"/>
                </a:lnTo>
                <a:lnTo>
                  <a:pt x="43183" y="5552"/>
                </a:lnTo>
                <a:lnTo>
                  <a:pt x="20700" y="20700"/>
                </a:lnTo>
                <a:lnTo>
                  <a:pt x="5552" y="43183"/>
                </a:lnTo>
                <a:lnTo>
                  <a:pt x="0" y="70738"/>
                </a:lnTo>
                <a:lnTo>
                  <a:pt x="0" y="797560"/>
                </a:lnTo>
                <a:lnTo>
                  <a:pt x="5552" y="825115"/>
                </a:lnTo>
                <a:lnTo>
                  <a:pt x="20700" y="847598"/>
                </a:lnTo>
                <a:lnTo>
                  <a:pt x="43183" y="862746"/>
                </a:lnTo>
                <a:lnTo>
                  <a:pt x="70738" y="868299"/>
                </a:lnTo>
                <a:lnTo>
                  <a:pt x="353568" y="868299"/>
                </a:lnTo>
                <a:lnTo>
                  <a:pt x="381049" y="862746"/>
                </a:lnTo>
                <a:lnTo>
                  <a:pt x="403494" y="847598"/>
                </a:lnTo>
                <a:lnTo>
                  <a:pt x="418629" y="825115"/>
                </a:lnTo>
                <a:lnTo>
                  <a:pt x="424180" y="797560"/>
                </a:lnTo>
                <a:lnTo>
                  <a:pt x="424180" y="70738"/>
                </a:lnTo>
                <a:lnTo>
                  <a:pt x="418629" y="43183"/>
                </a:lnTo>
                <a:lnTo>
                  <a:pt x="403494" y="20700"/>
                </a:lnTo>
                <a:lnTo>
                  <a:pt x="381049" y="5552"/>
                </a:lnTo>
                <a:lnTo>
                  <a:pt x="353568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6128714" y="5051025"/>
            <a:ext cx="400843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8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58,6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5417130" y="6631250"/>
            <a:ext cx="484005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8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20</a:t>
            </a:r>
            <a:r>
              <a:rPr lang="ru-RU" sz="1200" b="1" spc="-80" dirty="0">
                <a:solidFill>
                  <a:schemeClr val="tx2">
                    <a:lumMod val="50000"/>
                  </a:schemeClr>
                </a:solidFill>
                <a:latin typeface="Tahoma"/>
                <a:cs typeface="Tahoma"/>
              </a:rPr>
              <a:t>26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grpSp>
        <p:nvGrpSpPr>
          <p:cNvPr id="72" name="object 72"/>
          <p:cNvGrpSpPr/>
          <p:nvPr/>
        </p:nvGrpSpPr>
        <p:grpSpPr>
          <a:xfrm>
            <a:off x="219116" y="4895018"/>
            <a:ext cx="6445885" cy="1665842"/>
            <a:chOff x="205790" y="3336053"/>
            <a:chExt cx="6445885" cy="1665842"/>
          </a:xfrm>
          <a:solidFill>
            <a:srgbClr val="008080"/>
          </a:solidFill>
        </p:grpSpPr>
        <p:sp>
          <p:nvSpPr>
            <p:cNvPr id="74" name="object 74"/>
            <p:cNvSpPr/>
            <p:nvPr/>
          </p:nvSpPr>
          <p:spPr>
            <a:xfrm>
              <a:off x="6115388" y="3794835"/>
              <a:ext cx="424815" cy="1131387"/>
            </a:xfrm>
            <a:custGeom>
              <a:avLst/>
              <a:gdLst/>
              <a:ahLst/>
              <a:cxnLst/>
              <a:rect l="l" t="t" r="r" b="b"/>
              <a:pathLst>
                <a:path w="424815" h="962025">
                  <a:moveTo>
                    <a:pt x="353567" y="0"/>
                  </a:moveTo>
                  <a:lnTo>
                    <a:pt x="70738" y="0"/>
                  </a:lnTo>
                  <a:lnTo>
                    <a:pt x="43237" y="5552"/>
                  </a:lnTo>
                  <a:lnTo>
                    <a:pt x="20748" y="20700"/>
                  </a:lnTo>
                  <a:lnTo>
                    <a:pt x="5570" y="43183"/>
                  </a:lnTo>
                  <a:lnTo>
                    <a:pt x="0" y="70738"/>
                  </a:lnTo>
                  <a:lnTo>
                    <a:pt x="0" y="891159"/>
                  </a:lnTo>
                  <a:lnTo>
                    <a:pt x="5570" y="918714"/>
                  </a:lnTo>
                  <a:lnTo>
                    <a:pt x="20748" y="941197"/>
                  </a:lnTo>
                  <a:lnTo>
                    <a:pt x="43237" y="956345"/>
                  </a:lnTo>
                  <a:lnTo>
                    <a:pt x="70738" y="961898"/>
                  </a:lnTo>
                  <a:lnTo>
                    <a:pt x="353567" y="961898"/>
                  </a:lnTo>
                  <a:lnTo>
                    <a:pt x="381123" y="956345"/>
                  </a:lnTo>
                  <a:lnTo>
                    <a:pt x="403605" y="941197"/>
                  </a:lnTo>
                  <a:lnTo>
                    <a:pt x="418754" y="918714"/>
                  </a:lnTo>
                  <a:lnTo>
                    <a:pt x="424306" y="891159"/>
                  </a:lnTo>
                  <a:lnTo>
                    <a:pt x="424306" y="70738"/>
                  </a:lnTo>
                  <a:lnTo>
                    <a:pt x="418754" y="43183"/>
                  </a:lnTo>
                  <a:lnTo>
                    <a:pt x="403605" y="20700"/>
                  </a:lnTo>
                  <a:lnTo>
                    <a:pt x="381123" y="5552"/>
                  </a:lnTo>
                  <a:lnTo>
                    <a:pt x="353567" y="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6726B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object 75"/>
            <p:cNvSpPr/>
            <p:nvPr/>
          </p:nvSpPr>
          <p:spPr>
            <a:xfrm>
              <a:off x="205790" y="5001895"/>
              <a:ext cx="6445885" cy="0"/>
            </a:xfrm>
            <a:custGeom>
              <a:avLst/>
              <a:gdLst/>
              <a:ahLst/>
              <a:cxnLst/>
              <a:rect l="l" t="t" r="r" b="b"/>
              <a:pathLst>
                <a:path w="6445884">
                  <a:moveTo>
                    <a:pt x="0" y="0"/>
                  </a:moveTo>
                  <a:lnTo>
                    <a:pt x="6445707" y="0"/>
                  </a:lnTo>
                </a:path>
              </a:pathLst>
            </a:custGeom>
            <a:grpFill/>
            <a:ln w="9525">
              <a:solidFill>
                <a:schemeClr val="accent3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6726B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object 77"/>
            <p:cNvSpPr/>
            <p:nvPr/>
          </p:nvSpPr>
          <p:spPr>
            <a:xfrm>
              <a:off x="2803005" y="3336053"/>
              <a:ext cx="424180" cy="1584437"/>
            </a:xfrm>
            <a:custGeom>
              <a:avLst/>
              <a:gdLst/>
              <a:ahLst/>
              <a:cxnLst/>
              <a:rect l="l" t="t" r="r" b="b"/>
              <a:pathLst>
                <a:path w="424180" h="652779">
                  <a:moveTo>
                    <a:pt x="353568" y="0"/>
                  </a:moveTo>
                  <a:lnTo>
                    <a:pt x="70738" y="0"/>
                  </a:lnTo>
                  <a:lnTo>
                    <a:pt x="43183" y="5552"/>
                  </a:lnTo>
                  <a:lnTo>
                    <a:pt x="20700" y="20700"/>
                  </a:lnTo>
                  <a:lnTo>
                    <a:pt x="5552" y="43183"/>
                  </a:lnTo>
                  <a:lnTo>
                    <a:pt x="0" y="70738"/>
                  </a:lnTo>
                  <a:lnTo>
                    <a:pt x="0" y="581533"/>
                  </a:lnTo>
                  <a:lnTo>
                    <a:pt x="5552" y="609088"/>
                  </a:lnTo>
                  <a:lnTo>
                    <a:pt x="20701" y="631571"/>
                  </a:lnTo>
                  <a:lnTo>
                    <a:pt x="43183" y="646719"/>
                  </a:lnTo>
                  <a:lnTo>
                    <a:pt x="70738" y="652272"/>
                  </a:lnTo>
                  <a:lnTo>
                    <a:pt x="353568" y="652272"/>
                  </a:lnTo>
                  <a:lnTo>
                    <a:pt x="381049" y="646719"/>
                  </a:lnTo>
                  <a:lnTo>
                    <a:pt x="403494" y="631571"/>
                  </a:lnTo>
                  <a:lnTo>
                    <a:pt x="418629" y="609088"/>
                  </a:lnTo>
                  <a:lnTo>
                    <a:pt x="424180" y="581533"/>
                  </a:lnTo>
                  <a:lnTo>
                    <a:pt x="424180" y="70738"/>
                  </a:lnTo>
                  <a:lnTo>
                    <a:pt x="418629" y="43183"/>
                  </a:lnTo>
                  <a:lnTo>
                    <a:pt x="403494" y="20700"/>
                  </a:lnTo>
                  <a:lnTo>
                    <a:pt x="381049" y="5552"/>
                  </a:lnTo>
                  <a:lnTo>
                    <a:pt x="353568" y="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6726B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8" name="object 78"/>
          <p:cNvSpPr txBox="1"/>
          <p:nvPr/>
        </p:nvSpPr>
        <p:spPr>
          <a:xfrm>
            <a:off x="5382778" y="4852408"/>
            <a:ext cx="45720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8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67,5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6215709" y="6631249"/>
            <a:ext cx="449291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8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202</a:t>
            </a:r>
            <a:r>
              <a:rPr lang="ru-RU" sz="1200" b="1" spc="-80" noProof="0" dirty="0">
                <a:solidFill>
                  <a:schemeClr val="tx2">
                    <a:lumMod val="50000"/>
                  </a:schemeClr>
                </a:solidFill>
                <a:latin typeface="Tahoma"/>
                <a:cs typeface="Tahoma"/>
              </a:rPr>
              <a:t>7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3690550" y="5353800"/>
            <a:ext cx="397458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8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47,2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2809978" y="6631250"/>
            <a:ext cx="578474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114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202</a:t>
            </a:r>
            <a:r>
              <a:rPr lang="ru-RU" sz="1200" b="1" spc="-114" noProof="0" dirty="0">
                <a:solidFill>
                  <a:schemeClr val="tx2">
                    <a:lumMod val="50000"/>
                  </a:schemeClr>
                </a:solidFill>
                <a:latin typeface="Tahoma"/>
                <a:cs typeface="Tahoma"/>
              </a:rPr>
              <a:t>3</a:t>
            </a:r>
            <a:r>
              <a:rPr kumimoji="0" sz="1200" b="1" i="0" u="none" strike="noStrike" kern="1200" cap="none" spc="-114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*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4489193" y="6840063"/>
            <a:ext cx="2160270" cy="117475"/>
          </a:xfrm>
          <a:custGeom>
            <a:avLst/>
            <a:gdLst/>
            <a:ahLst/>
            <a:cxnLst/>
            <a:rect l="l" t="t" r="r" b="b"/>
            <a:pathLst>
              <a:path w="2160270" h="117475">
                <a:moveTo>
                  <a:pt x="2160016" y="0"/>
                </a:moveTo>
                <a:lnTo>
                  <a:pt x="2159255" y="45714"/>
                </a:lnTo>
                <a:lnTo>
                  <a:pt x="2157174" y="83010"/>
                </a:lnTo>
                <a:lnTo>
                  <a:pt x="2154068" y="108138"/>
                </a:lnTo>
                <a:lnTo>
                  <a:pt x="2150237" y="117347"/>
                </a:lnTo>
                <a:lnTo>
                  <a:pt x="9778" y="117347"/>
                </a:lnTo>
                <a:lnTo>
                  <a:pt x="6000" y="108138"/>
                </a:lnTo>
                <a:lnTo>
                  <a:pt x="2889" y="83010"/>
                </a:lnTo>
                <a:lnTo>
                  <a:pt x="777" y="45714"/>
                </a:lnTo>
                <a:lnTo>
                  <a:pt x="0" y="0"/>
                </a:lnTo>
              </a:path>
            </a:pathLst>
          </a:custGeom>
          <a:ln w="9524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5356276" y="7022371"/>
            <a:ext cx="581660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прогн</a:t>
            </a:r>
            <a:r>
              <a:rPr kumimoji="0" sz="1100" b="0" i="0" u="none" strike="noStrike" kern="1200" cap="none" spc="-15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о</a:t>
            </a:r>
            <a:r>
              <a:rPr kumimoji="0" sz="1100" b="0" i="0" u="none" strike="noStrike" kern="1200" cap="none" spc="-110" normalizeH="0" baseline="0" noProof="0" dirty="0">
                <a:ln>
                  <a:noFill/>
                </a:ln>
                <a:solidFill>
                  <a:srgbClr val="7F2F2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з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srgbClr val="7F2F2D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84" name="object 84"/>
          <p:cNvSpPr txBox="1">
            <a:spLocks noGrp="1"/>
          </p:cNvSpPr>
          <p:nvPr>
            <p:ph type="title"/>
          </p:nvPr>
        </p:nvSpPr>
        <p:spPr>
          <a:xfrm>
            <a:off x="258267" y="128661"/>
            <a:ext cx="634146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1800" spc="-155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sz="1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ДОХОДЫ 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БЮДЖЕТА ГОРОДСКОГО </a:t>
            </a:r>
            <a:br>
              <a:rPr lang="ru-RU" sz="1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</a:b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ОКРУГА СЕМЕНОВСКИЙ</a:t>
            </a:r>
            <a:endParaRPr sz="1800" b="1" dirty="0">
              <a:solidFill>
                <a:schemeClr val="tx2">
                  <a:lumMod val="50000"/>
                </a:schemeClr>
              </a:solidFill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208392" y="762000"/>
            <a:ext cx="6480810" cy="0"/>
          </a:xfrm>
          <a:custGeom>
            <a:avLst/>
            <a:gdLst/>
            <a:ahLst/>
            <a:cxnLst/>
            <a:rect l="l" t="t" r="r" b="b"/>
            <a:pathLst>
              <a:path w="6480809">
                <a:moveTo>
                  <a:pt x="0" y="0"/>
                </a:moveTo>
                <a:lnTo>
                  <a:pt x="6480733" y="0"/>
                </a:lnTo>
              </a:path>
            </a:pathLst>
          </a:custGeom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6544309" y="8786521"/>
            <a:ext cx="259079" cy="2273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300" b="0" i="0" u="none" strike="noStrike" kern="1200" cap="none" spc="-11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pPr marL="381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86" name="object 18"/>
          <p:cNvSpPr txBox="1"/>
          <p:nvPr/>
        </p:nvSpPr>
        <p:spPr>
          <a:xfrm>
            <a:off x="5512134" y="762000"/>
            <a:ext cx="1295400" cy="1211229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2700" marR="0" lvl="0" indent="0" algn="r" defTabSz="914400" rtl="0" eaLnBrk="1" fontAlgn="auto" latinLnBrk="0" hangingPunct="1">
              <a:lnSpc>
                <a:spcPct val="100000"/>
              </a:lnSpc>
              <a:spcBef>
                <a:spcPts val="5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509270" marR="0" lvl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ru-RU" sz="1400" b="1" i="0" u="none" strike="noStrike" kern="1200" cap="none" spc="-7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</a:br>
            <a:br>
              <a:rPr kumimoji="0" lang="ru-RU" sz="1400" b="1" i="0" u="none" strike="noStrike" kern="1200" cap="none" spc="-7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</a:br>
            <a:br>
              <a:rPr kumimoji="0" lang="ru-RU" sz="1400" b="1" i="0" u="none" strike="noStrike" kern="1200" cap="none" spc="-7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</a:br>
            <a:r>
              <a:rPr kumimoji="0" lang="ru-RU" sz="1400" b="1" i="0" u="none" strike="noStrike" kern="1200" cap="none" spc="-7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2 </a:t>
            </a:r>
            <a:r>
              <a:rPr lang="ru-RU" sz="1400" b="1" spc="-75" dirty="0">
                <a:solidFill>
                  <a:schemeClr val="tx2">
                    <a:lumMod val="50000"/>
                  </a:schemeClr>
                </a:solidFill>
                <a:latin typeface="Tahoma"/>
                <a:cs typeface="Tahoma"/>
              </a:rPr>
              <a:t>624,7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88" name="object 26"/>
          <p:cNvSpPr txBox="1"/>
          <p:nvPr/>
        </p:nvSpPr>
        <p:spPr>
          <a:xfrm>
            <a:off x="5190056" y="4197125"/>
            <a:ext cx="1299845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25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прогноз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-190744" y="8617244"/>
            <a:ext cx="56078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495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 *Факт 2023г.</a:t>
            </a:r>
          </a:p>
          <a:p>
            <a:pPr marL="0" marR="0" lvl="0" indent="4495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 **Первоначальный план 2024г.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/>
          <p:cNvSpPr txBox="1"/>
          <p:nvPr/>
        </p:nvSpPr>
        <p:spPr>
          <a:xfrm>
            <a:off x="256743" y="151109"/>
            <a:ext cx="6826470" cy="10105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8260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normalizeH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КАКИЕ НАЛОГИ ЗАЧИСЛЯЮТСЯ НА ТЕРРИТОРИИ  ГОРОДСКОГО ОКРУГА</a:t>
            </a:r>
            <a:endParaRPr kumimoji="0" b="1" i="0" u="none" strike="noStrike" kern="1200" cap="none" normalizeH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  <a:p>
            <a:pPr marL="0" marR="5080" lvl="0" indent="0" algn="ctr" defTabSz="914400" rtl="0" eaLnBrk="1" fontAlgn="auto" latinLnBrk="0" hangingPunct="1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b="0" i="0" u="none" strike="noStrike" kern="1200" cap="none" spc="0" normalizeH="0" baseline="0" noProof="0" dirty="0">
              <a:ln>
                <a:noFill/>
              </a:ln>
              <a:solidFill>
                <a:srgbClr val="297083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076997"/>
              </p:ext>
            </p:extLst>
          </p:nvPr>
        </p:nvGraphicFramePr>
        <p:xfrm>
          <a:off x="13971" y="838200"/>
          <a:ext cx="6831329" cy="594359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{69CF1AB2-1976-4502-BF36-3FF5EA218861}</a:tableStyleId>
              </a:tblPr>
              <a:tblGrid>
                <a:gridCol w="48090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23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652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Налоги и сборы, установленные законодательством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89" marR="354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Бюджет городского округа на 2025 год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89" marR="35489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54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Налог на доходы физических лиц, в том числе: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89" marR="354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89" marR="3548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7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единому нормативу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89" marR="354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18%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89" marR="35489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5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дополнительному нормативу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89" marR="354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82%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89" marR="35489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2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Доходы от уплаты акцизов на нефтепродукты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89" marR="354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89" marR="35489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9195">
                <a:tc gridSpan="2"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Налоги со специальными налоговыми режимами, в том числе: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89" marR="3548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5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налог, взимаемый в связи с УСН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89" marR="354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30%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89" marR="35489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95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единый сельскохозяйственный налог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89" marR="354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89" marR="35489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390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налог, взимаемый в связи с применением патентной системы налогообложения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89" marR="354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89" marR="35489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8688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Плата за негативное воздействие на окружающую среду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89" marR="354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60%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89" marR="35489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3908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Государственная пошлина (в зависимости от</a:t>
                      </a:r>
                    </a:p>
                    <a:p>
                      <a:pPr marL="457200" indent="-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установленных полномочий)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89" marR="354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89" marR="35489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954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Налог на имущество физических лиц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89" marR="354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89" marR="35489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954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 Земельный налог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89" marR="354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489" marR="35489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AF6F711-0F6F-93E3-78B8-09B794D866A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16</a:t>
            </a:fld>
            <a:endParaRPr lang="ru-RU" spc="-100" dirty="0"/>
          </a:p>
        </p:txBody>
      </p:sp>
    </p:spTree>
    <p:extLst>
      <p:ext uri="{BB962C8B-B14F-4D97-AF65-F5344CB8AC3E}">
        <p14:creationId xmlns:p14="http://schemas.microsoft.com/office/powerpoint/2010/main" val="6771686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28600" y="152400"/>
            <a:ext cx="6561433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8260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b="1" i="0" u="none" strike="noStrike" kern="1200" cap="none" normalizeH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ИЗ КАКИХ ПОСТУПЛЕНИЙ ФОРМИРУЮТСЯ ДОХОДЫ БЮДЖЕТА</a:t>
            </a:r>
            <a:r>
              <a:rPr kumimoji="0" lang="ru-RU" b="1" i="0" u="none" strike="noStrike" kern="1200" cap="none" normalizeH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 ГОРОДСКОГО  ОКРУГА  В</a:t>
            </a:r>
            <a:r>
              <a:rPr kumimoji="0" b="1" i="0" u="none" strike="noStrike" kern="1200" cap="none" normalizeH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202</a:t>
            </a:r>
            <a:r>
              <a:rPr kumimoji="0" lang="ru-RU" b="1" i="0" u="none" strike="noStrike" kern="1200" cap="none" normalizeH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5</a:t>
            </a:r>
            <a:r>
              <a:rPr kumimoji="0" b="1" i="0" u="none" strike="noStrike" kern="1200" cap="none" normalizeH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-202</a:t>
            </a:r>
            <a:r>
              <a:rPr kumimoji="0" lang="ru-RU" b="1" i="0" u="none" strike="noStrike" kern="1200" cap="none" normalizeH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7</a:t>
            </a:r>
            <a:r>
              <a:rPr kumimoji="0" b="1" i="0" u="none" strike="noStrike" kern="1200" cap="none" normalizeH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ГОДАХ</a:t>
            </a:r>
          </a:p>
          <a:p>
            <a:pPr marL="0" marR="508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7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                                                              </a:t>
            </a:r>
            <a:r>
              <a:rPr kumimoji="0" lang="ru-RU" sz="1400" b="0" i="0" u="none" strike="noStrike" kern="1200" cap="none" spc="7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млн</a:t>
            </a:r>
            <a:r>
              <a:rPr kumimoji="0" lang="ru-RU" sz="1400" b="0" i="0" u="none" strike="noStrike" kern="1200" cap="none" spc="-114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  <a:r>
              <a:rPr kumimoji="0" lang="ru-RU" b="0" i="0" u="none" strike="noStrike" kern="1200" cap="none" spc="-8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kern="1200" cap="none" spc="7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р</a:t>
            </a:r>
            <a:r>
              <a:rPr kumimoji="0" lang="ru-RU" sz="1400" b="0" i="0" u="none" strike="noStrike" kern="1200" cap="none" spc="-9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у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блей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5393" y="7455462"/>
            <a:ext cx="492206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9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202</a:t>
            </a:r>
            <a:r>
              <a:rPr kumimoji="0" lang="ru-RU" sz="1400" b="1" i="0" u="none" strike="noStrike" kern="1200" cap="none" spc="-9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6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13460" y="6395973"/>
            <a:ext cx="343075" cy="805671"/>
          </a:xfrm>
          <a:custGeom>
            <a:avLst/>
            <a:gdLst/>
            <a:ahLst/>
            <a:cxnLst/>
            <a:rect l="l" t="t" r="r" b="b"/>
            <a:pathLst>
              <a:path w="322580" h="1815465">
                <a:moveTo>
                  <a:pt x="268605" y="0"/>
                </a:moveTo>
                <a:lnTo>
                  <a:pt x="53721" y="0"/>
                </a:lnTo>
                <a:lnTo>
                  <a:pt x="32805" y="4214"/>
                </a:lnTo>
                <a:lnTo>
                  <a:pt x="15730" y="15716"/>
                </a:lnTo>
                <a:lnTo>
                  <a:pt x="4220" y="32789"/>
                </a:lnTo>
                <a:lnTo>
                  <a:pt x="0" y="53721"/>
                </a:lnTo>
                <a:lnTo>
                  <a:pt x="0" y="1761363"/>
                </a:lnTo>
                <a:lnTo>
                  <a:pt x="4220" y="1782294"/>
                </a:lnTo>
                <a:lnTo>
                  <a:pt x="15730" y="1799367"/>
                </a:lnTo>
                <a:lnTo>
                  <a:pt x="32805" y="1810869"/>
                </a:lnTo>
                <a:lnTo>
                  <a:pt x="53721" y="1815084"/>
                </a:lnTo>
                <a:lnTo>
                  <a:pt x="268605" y="1815084"/>
                </a:lnTo>
                <a:lnTo>
                  <a:pt x="289504" y="1810869"/>
                </a:lnTo>
                <a:lnTo>
                  <a:pt x="306595" y="1799367"/>
                </a:lnTo>
                <a:lnTo>
                  <a:pt x="318130" y="1782294"/>
                </a:lnTo>
                <a:lnTo>
                  <a:pt x="322364" y="1761363"/>
                </a:lnTo>
                <a:lnTo>
                  <a:pt x="322364" y="53721"/>
                </a:lnTo>
                <a:lnTo>
                  <a:pt x="318130" y="32789"/>
                </a:lnTo>
                <a:lnTo>
                  <a:pt x="306595" y="15716"/>
                </a:lnTo>
                <a:lnTo>
                  <a:pt x="289504" y="4214"/>
                </a:lnTo>
                <a:lnTo>
                  <a:pt x="268605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45410" y="7446391"/>
            <a:ext cx="411989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9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202</a:t>
            </a:r>
            <a:r>
              <a:rPr kumimoji="0" lang="ru-RU" sz="1400" b="1" i="0" u="none" strike="noStrike" kern="1200" cap="none" spc="-9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7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627528" y="6248400"/>
            <a:ext cx="323951" cy="965624"/>
          </a:xfrm>
          <a:custGeom>
            <a:avLst/>
            <a:gdLst/>
            <a:ahLst/>
            <a:cxnLst/>
            <a:rect l="l" t="t" r="r" b="b"/>
            <a:pathLst>
              <a:path w="322580" h="2031365">
                <a:moveTo>
                  <a:pt x="268605" y="0"/>
                </a:moveTo>
                <a:lnTo>
                  <a:pt x="53721" y="0"/>
                </a:lnTo>
                <a:lnTo>
                  <a:pt x="32789" y="4214"/>
                </a:lnTo>
                <a:lnTo>
                  <a:pt x="15716" y="15716"/>
                </a:lnTo>
                <a:lnTo>
                  <a:pt x="4214" y="32789"/>
                </a:lnTo>
                <a:lnTo>
                  <a:pt x="0" y="53721"/>
                </a:lnTo>
                <a:lnTo>
                  <a:pt x="0" y="1977390"/>
                </a:lnTo>
                <a:lnTo>
                  <a:pt x="4214" y="1998321"/>
                </a:lnTo>
                <a:lnTo>
                  <a:pt x="15716" y="2015394"/>
                </a:lnTo>
                <a:lnTo>
                  <a:pt x="32789" y="2026896"/>
                </a:lnTo>
                <a:lnTo>
                  <a:pt x="53721" y="2031111"/>
                </a:lnTo>
                <a:lnTo>
                  <a:pt x="268605" y="2031111"/>
                </a:lnTo>
                <a:lnTo>
                  <a:pt x="289536" y="2026896"/>
                </a:lnTo>
                <a:lnTo>
                  <a:pt x="306609" y="2015394"/>
                </a:lnTo>
                <a:lnTo>
                  <a:pt x="318111" y="1998321"/>
                </a:lnTo>
                <a:lnTo>
                  <a:pt x="322326" y="1977390"/>
                </a:lnTo>
                <a:lnTo>
                  <a:pt x="322326" y="53721"/>
                </a:lnTo>
                <a:lnTo>
                  <a:pt x="318111" y="32789"/>
                </a:lnTo>
                <a:lnTo>
                  <a:pt x="306609" y="15716"/>
                </a:lnTo>
                <a:lnTo>
                  <a:pt x="289536" y="4214"/>
                </a:lnTo>
                <a:lnTo>
                  <a:pt x="268605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04105" y="6453367"/>
            <a:ext cx="338361" cy="747496"/>
          </a:xfrm>
          <a:custGeom>
            <a:avLst/>
            <a:gdLst/>
            <a:ahLst/>
            <a:cxnLst/>
            <a:rect l="l" t="t" r="r" b="b"/>
            <a:pathLst>
              <a:path w="322580" h="1599565">
                <a:moveTo>
                  <a:pt x="268605" y="0"/>
                </a:moveTo>
                <a:lnTo>
                  <a:pt x="53721" y="0"/>
                </a:lnTo>
                <a:lnTo>
                  <a:pt x="32811" y="4214"/>
                </a:lnTo>
                <a:lnTo>
                  <a:pt x="15735" y="15716"/>
                </a:lnTo>
                <a:lnTo>
                  <a:pt x="4221" y="32789"/>
                </a:lnTo>
                <a:lnTo>
                  <a:pt x="0" y="53720"/>
                </a:lnTo>
                <a:lnTo>
                  <a:pt x="0" y="1545335"/>
                </a:lnTo>
                <a:lnTo>
                  <a:pt x="4221" y="1566267"/>
                </a:lnTo>
                <a:lnTo>
                  <a:pt x="15735" y="1583340"/>
                </a:lnTo>
                <a:lnTo>
                  <a:pt x="32811" y="1594842"/>
                </a:lnTo>
                <a:lnTo>
                  <a:pt x="53721" y="1599056"/>
                </a:lnTo>
                <a:lnTo>
                  <a:pt x="268605" y="1599056"/>
                </a:lnTo>
                <a:lnTo>
                  <a:pt x="289522" y="1594842"/>
                </a:lnTo>
                <a:lnTo>
                  <a:pt x="306601" y="1583340"/>
                </a:lnTo>
                <a:lnTo>
                  <a:pt x="318116" y="1566267"/>
                </a:lnTo>
                <a:lnTo>
                  <a:pt x="322338" y="1545335"/>
                </a:lnTo>
                <a:lnTo>
                  <a:pt x="322338" y="53720"/>
                </a:lnTo>
                <a:lnTo>
                  <a:pt x="318116" y="32789"/>
                </a:lnTo>
                <a:lnTo>
                  <a:pt x="306601" y="15716"/>
                </a:lnTo>
                <a:lnTo>
                  <a:pt x="289522" y="4214"/>
                </a:lnTo>
                <a:lnTo>
                  <a:pt x="268605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96201" y="7454900"/>
            <a:ext cx="407783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9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202</a:t>
            </a:r>
            <a:r>
              <a:rPr kumimoji="0" lang="ru-RU" sz="1400" b="1" i="0" u="none" strike="noStrike" kern="1200" cap="none" spc="-9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5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175254" y="7454900"/>
            <a:ext cx="407542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9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202</a:t>
            </a:r>
            <a:r>
              <a:rPr kumimoji="0" lang="ru-RU" sz="1400" b="1" i="0" u="none" strike="noStrike" kern="1200" cap="none" spc="-9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6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193795" y="6556781"/>
            <a:ext cx="348098" cy="637946"/>
          </a:xfrm>
          <a:custGeom>
            <a:avLst/>
            <a:gdLst/>
            <a:ahLst/>
            <a:cxnLst/>
            <a:rect l="l" t="t" r="r" b="b"/>
            <a:pathLst>
              <a:path w="322579" h="379095">
                <a:moveTo>
                  <a:pt x="268604" y="0"/>
                </a:moveTo>
                <a:lnTo>
                  <a:pt x="53720" y="0"/>
                </a:lnTo>
                <a:lnTo>
                  <a:pt x="32843" y="4214"/>
                </a:lnTo>
                <a:lnTo>
                  <a:pt x="15763" y="15716"/>
                </a:lnTo>
                <a:lnTo>
                  <a:pt x="4232" y="32789"/>
                </a:lnTo>
                <a:lnTo>
                  <a:pt x="0" y="53720"/>
                </a:lnTo>
                <a:lnTo>
                  <a:pt x="0" y="325246"/>
                </a:lnTo>
                <a:lnTo>
                  <a:pt x="4232" y="346124"/>
                </a:lnTo>
                <a:lnTo>
                  <a:pt x="15763" y="363204"/>
                </a:lnTo>
                <a:lnTo>
                  <a:pt x="32843" y="374735"/>
                </a:lnTo>
                <a:lnTo>
                  <a:pt x="53720" y="378967"/>
                </a:lnTo>
                <a:lnTo>
                  <a:pt x="268604" y="378967"/>
                </a:lnTo>
                <a:lnTo>
                  <a:pt x="289536" y="374735"/>
                </a:lnTo>
                <a:lnTo>
                  <a:pt x="306609" y="363204"/>
                </a:lnTo>
                <a:lnTo>
                  <a:pt x="318111" y="346124"/>
                </a:lnTo>
                <a:lnTo>
                  <a:pt x="322325" y="325246"/>
                </a:lnTo>
                <a:lnTo>
                  <a:pt x="322325" y="53720"/>
                </a:lnTo>
                <a:lnTo>
                  <a:pt x="318111" y="32789"/>
                </a:lnTo>
                <a:lnTo>
                  <a:pt x="306609" y="15716"/>
                </a:lnTo>
                <a:lnTo>
                  <a:pt x="289536" y="4214"/>
                </a:lnTo>
                <a:lnTo>
                  <a:pt x="268604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840607" y="7454900"/>
            <a:ext cx="413138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9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202</a:t>
            </a:r>
            <a:r>
              <a:rPr kumimoji="0" lang="ru-RU" sz="1400" b="1" i="0" u="none" strike="noStrike" kern="1200" cap="none" spc="-9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7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883933" y="6453367"/>
            <a:ext cx="335964" cy="752001"/>
          </a:xfrm>
          <a:custGeom>
            <a:avLst/>
            <a:gdLst/>
            <a:ahLst/>
            <a:cxnLst/>
            <a:rect l="l" t="t" r="r" b="b"/>
            <a:pathLst>
              <a:path w="322579" h="447040">
                <a:moveTo>
                  <a:pt x="268604" y="0"/>
                </a:moveTo>
                <a:lnTo>
                  <a:pt x="53721" y="0"/>
                </a:lnTo>
                <a:lnTo>
                  <a:pt x="32789" y="4214"/>
                </a:lnTo>
                <a:lnTo>
                  <a:pt x="15716" y="15716"/>
                </a:lnTo>
                <a:lnTo>
                  <a:pt x="4214" y="32789"/>
                </a:lnTo>
                <a:lnTo>
                  <a:pt x="0" y="53721"/>
                </a:lnTo>
                <a:lnTo>
                  <a:pt x="0" y="392811"/>
                </a:lnTo>
                <a:lnTo>
                  <a:pt x="4214" y="413742"/>
                </a:lnTo>
                <a:lnTo>
                  <a:pt x="15716" y="430815"/>
                </a:lnTo>
                <a:lnTo>
                  <a:pt x="32789" y="442317"/>
                </a:lnTo>
                <a:lnTo>
                  <a:pt x="53721" y="446532"/>
                </a:lnTo>
                <a:lnTo>
                  <a:pt x="268604" y="446532"/>
                </a:lnTo>
                <a:lnTo>
                  <a:pt x="289482" y="442317"/>
                </a:lnTo>
                <a:lnTo>
                  <a:pt x="306562" y="430815"/>
                </a:lnTo>
                <a:lnTo>
                  <a:pt x="318093" y="413742"/>
                </a:lnTo>
                <a:lnTo>
                  <a:pt x="322325" y="392811"/>
                </a:lnTo>
                <a:lnTo>
                  <a:pt x="322325" y="53721"/>
                </a:lnTo>
                <a:lnTo>
                  <a:pt x="318093" y="32789"/>
                </a:lnTo>
                <a:lnTo>
                  <a:pt x="306562" y="15716"/>
                </a:lnTo>
                <a:lnTo>
                  <a:pt x="289482" y="4214"/>
                </a:lnTo>
                <a:lnTo>
                  <a:pt x="268604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2479242" y="6629400"/>
            <a:ext cx="353572" cy="565872"/>
          </a:xfrm>
          <a:custGeom>
            <a:avLst/>
            <a:gdLst/>
            <a:ahLst/>
            <a:cxnLst/>
            <a:rect l="l" t="t" r="r" b="b"/>
            <a:pathLst>
              <a:path w="322580" h="373379">
                <a:moveTo>
                  <a:pt x="268605" y="0"/>
                </a:moveTo>
                <a:lnTo>
                  <a:pt x="53720" y="0"/>
                </a:lnTo>
                <a:lnTo>
                  <a:pt x="32843" y="4232"/>
                </a:lnTo>
                <a:lnTo>
                  <a:pt x="15763" y="15763"/>
                </a:lnTo>
                <a:lnTo>
                  <a:pt x="4232" y="32843"/>
                </a:lnTo>
                <a:lnTo>
                  <a:pt x="0" y="53720"/>
                </a:lnTo>
                <a:lnTo>
                  <a:pt x="0" y="319404"/>
                </a:lnTo>
                <a:lnTo>
                  <a:pt x="4232" y="340336"/>
                </a:lnTo>
                <a:lnTo>
                  <a:pt x="15763" y="357409"/>
                </a:lnTo>
                <a:lnTo>
                  <a:pt x="32843" y="368911"/>
                </a:lnTo>
                <a:lnTo>
                  <a:pt x="53720" y="373125"/>
                </a:lnTo>
                <a:lnTo>
                  <a:pt x="268605" y="373125"/>
                </a:lnTo>
                <a:lnTo>
                  <a:pt x="289536" y="368911"/>
                </a:lnTo>
                <a:lnTo>
                  <a:pt x="306609" y="357409"/>
                </a:lnTo>
                <a:lnTo>
                  <a:pt x="318111" y="340336"/>
                </a:lnTo>
                <a:lnTo>
                  <a:pt x="322325" y="319404"/>
                </a:lnTo>
                <a:lnTo>
                  <a:pt x="322325" y="53720"/>
                </a:lnTo>
                <a:lnTo>
                  <a:pt x="318111" y="32843"/>
                </a:lnTo>
                <a:lnTo>
                  <a:pt x="306609" y="15763"/>
                </a:lnTo>
                <a:lnTo>
                  <a:pt x="289536" y="4232"/>
                </a:lnTo>
                <a:lnTo>
                  <a:pt x="268605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510154" y="7454900"/>
            <a:ext cx="461646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9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202</a:t>
            </a:r>
            <a:r>
              <a:rPr kumimoji="0" lang="ru-RU" sz="1400" b="1" i="0" u="none" strike="noStrike" kern="1200" cap="none" spc="-9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5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553834" y="7454900"/>
            <a:ext cx="465965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9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202</a:t>
            </a:r>
            <a:r>
              <a:rPr kumimoji="0" lang="ru-RU" sz="1400" b="1" i="0" u="none" strike="noStrike" kern="1200" cap="none" spc="-9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6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5553834" y="5943600"/>
            <a:ext cx="305604" cy="1260165"/>
          </a:xfrm>
          <a:custGeom>
            <a:avLst/>
            <a:gdLst/>
            <a:ahLst/>
            <a:cxnLst/>
            <a:rect l="l" t="t" r="r" b="b"/>
            <a:pathLst>
              <a:path w="322579" h="789304">
                <a:moveTo>
                  <a:pt x="268604" y="0"/>
                </a:moveTo>
                <a:lnTo>
                  <a:pt x="53720" y="0"/>
                </a:lnTo>
                <a:lnTo>
                  <a:pt x="32843" y="4214"/>
                </a:lnTo>
                <a:lnTo>
                  <a:pt x="15763" y="15716"/>
                </a:lnTo>
                <a:lnTo>
                  <a:pt x="4232" y="32789"/>
                </a:lnTo>
                <a:lnTo>
                  <a:pt x="0" y="53720"/>
                </a:lnTo>
                <a:lnTo>
                  <a:pt x="0" y="735329"/>
                </a:lnTo>
                <a:lnTo>
                  <a:pt x="4232" y="756261"/>
                </a:lnTo>
                <a:lnTo>
                  <a:pt x="15763" y="773334"/>
                </a:lnTo>
                <a:lnTo>
                  <a:pt x="32843" y="784836"/>
                </a:lnTo>
                <a:lnTo>
                  <a:pt x="53720" y="789050"/>
                </a:lnTo>
                <a:lnTo>
                  <a:pt x="268604" y="789050"/>
                </a:lnTo>
                <a:lnTo>
                  <a:pt x="289536" y="784836"/>
                </a:lnTo>
                <a:lnTo>
                  <a:pt x="306609" y="773334"/>
                </a:lnTo>
                <a:lnTo>
                  <a:pt x="318111" y="756261"/>
                </a:lnTo>
                <a:lnTo>
                  <a:pt x="322325" y="735329"/>
                </a:lnTo>
                <a:lnTo>
                  <a:pt x="322325" y="53720"/>
                </a:lnTo>
                <a:lnTo>
                  <a:pt x="318111" y="32789"/>
                </a:lnTo>
                <a:lnTo>
                  <a:pt x="306609" y="15716"/>
                </a:lnTo>
                <a:lnTo>
                  <a:pt x="289536" y="4214"/>
                </a:lnTo>
                <a:lnTo>
                  <a:pt x="268604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255618" y="7454900"/>
            <a:ext cx="383153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9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202</a:t>
            </a:r>
            <a:r>
              <a:rPr kumimoji="0" lang="ru-RU" sz="1400" b="1" i="0" u="none" strike="noStrike" kern="1200" cap="none" spc="-9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7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6221729" y="6331786"/>
            <a:ext cx="322580" cy="882238"/>
          </a:xfrm>
          <a:custGeom>
            <a:avLst/>
            <a:gdLst/>
            <a:ahLst/>
            <a:cxnLst/>
            <a:rect l="l" t="t" r="r" b="b"/>
            <a:pathLst>
              <a:path w="322579" h="685800">
                <a:moveTo>
                  <a:pt x="268604" y="0"/>
                </a:moveTo>
                <a:lnTo>
                  <a:pt x="53720" y="0"/>
                </a:lnTo>
                <a:lnTo>
                  <a:pt x="32843" y="4232"/>
                </a:lnTo>
                <a:lnTo>
                  <a:pt x="15763" y="15763"/>
                </a:lnTo>
                <a:lnTo>
                  <a:pt x="4232" y="32843"/>
                </a:lnTo>
                <a:lnTo>
                  <a:pt x="0" y="53721"/>
                </a:lnTo>
                <a:lnTo>
                  <a:pt x="0" y="632079"/>
                </a:lnTo>
                <a:lnTo>
                  <a:pt x="4232" y="653010"/>
                </a:lnTo>
                <a:lnTo>
                  <a:pt x="15763" y="670083"/>
                </a:lnTo>
                <a:lnTo>
                  <a:pt x="32843" y="681585"/>
                </a:lnTo>
                <a:lnTo>
                  <a:pt x="53720" y="685800"/>
                </a:lnTo>
                <a:lnTo>
                  <a:pt x="268604" y="685800"/>
                </a:lnTo>
                <a:lnTo>
                  <a:pt x="289536" y="681585"/>
                </a:lnTo>
                <a:lnTo>
                  <a:pt x="306609" y="670083"/>
                </a:lnTo>
                <a:lnTo>
                  <a:pt x="318111" y="653010"/>
                </a:lnTo>
                <a:lnTo>
                  <a:pt x="322325" y="632079"/>
                </a:lnTo>
                <a:lnTo>
                  <a:pt x="322325" y="53721"/>
                </a:lnTo>
                <a:lnTo>
                  <a:pt x="318111" y="32843"/>
                </a:lnTo>
                <a:lnTo>
                  <a:pt x="306609" y="15763"/>
                </a:lnTo>
                <a:lnTo>
                  <a:pt x="289536" y="4232"/>
                </a:lnTo>
                <a:lnTo>
                  <a:pt x="268604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4825649" y="6019800"/>
            <a:ext cx="332471" cy="1182903"/>
          </a:xfrm>
          <a:custGeom>
            <a:avLst/>
            <a:gdLst/>
            <a:ahLst/>
            <a:cxnLst/>
            <a:rect l="l" t="t" r="r" b="b"/>
            <a:pathLst>
              <a:path w="322579" h="893445">
                <a:moveTo>
                  <a:pt x="268604" y="0"/>
                </a:moveTo>
                <a:lnTo>
                  <a:pt x="53720" y="0"/>
                </a:lnTo>
                <a:lnTo>
                  <a:pt x="32789" y="4232"/>
                </a:lnTo>
                <a:lnTo>
                  <a:pt x="15716" y="15763"/>
                </a:lnTo>
                <a:lnTo>
                  <a:pt x="4214" y="32843"/>
                </a:lnTo>
                <a:lnTo>
                  <a:pt x="0" y="53720"/>
                </a:lnTo>
                <a:lnTo>
                  <a:pt x="0" y="839343"/>
                </a:lnTo>
                <a:lnTo>
                  <a:pt x="4214" y="860274"/>
                </a:lnTo>
                <a:lnTo>
                  <a:pt x="15716" y="877347"/>
                </a:lnTo>
                <a:lnTo>
                  <a:pt x="32789" y="888849"/>
                </a:lnTo>
                <a:lnTo>
                  <a:pt x="53720" y="893063"/>
                </a:lnTo>
                <a:lnTo>
                  <a:pt x="268604" y="893063"/>
                </a:lnTo>
                <a:lnTo>
                  <a:pt x="289536" y="888849"/>
                </a:lnTo>
                <a:lnTo>
                  <a:pt x="306609" y="877347"/>
                </a:lnTo>
                <a:lnTo>
                  <a:pt x="318111" y="860274"/>
                </a:lnTo>
                <a:lnTo>
                  <a:pt x="322325" y="839343"/>
                </a:lnTo>
                <a:lnTo>
                  <a:pt x="322325" y="53720"/>
                </a:lnTo>
                <a:lnTo>
                  <a:pt x="318111" y="32843"/>
                </a:lnTo>
                <a:lnTo>
                  <a:pt x="306609" y="15763"/>
                </a:lnTo>
                <a:lnTo>
                  <a:pt x="289536" y="4232"/>
                </a:lnTo>
                <a:lnTo>
                  <a:pt x="268604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852050" y="7454900"/>
            <a:ext cx="481949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9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202</a:t>
            </a:r>
            <a:r>
              <a:rPr kumimoji="0" lang="ru-RU" sz="1400" b="1" i="0" u="none" strike="noStrike" kern="1200" cap="none" spc="-9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5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16076" y="4966751"/>
            <a:ext cx="1073428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985" marR="5080" lvl="0" indent="-12192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6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На</a:t>
            </a:r>
            <a:r>
              <a:rPr kumimoji="0" sz="1400" b="1" i="0" u="none" strike="noStrike" kern="1200" cap="none" spc="-5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л</a:t>
            </a:r>
            <a:r>
              <a:rPr kumimoji="0" sz="1400" b="1" i="0" u="none" strike="noStrike" kern="1200" cap="none" spc="-4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ого</a:t>
            </a:r>
            <a:r>
              <a:rPr kumimoji="0" sz="1400" b="1" i="0" u="none" strike="noStrike" kern="1200" cap="none" spc="-5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</a:t>
            </a:r>
            <a:r>
              <a:rPr kumimoji="0" sz="1400" b="1" i="0" u="none" strike="noStrike" kern="1200" cap="none" spc="-2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ые  </a:t>
            </a:r>
            <a:r>
              <a:rPr kumimoji="0" sz="1400" b="1" i="0" u="none" strike="noStrike" kern="1200" cap="none" spc="-1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доходы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828034" y="4964275"/>
            <a:ext cx="1271123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0" marR="5080" lvl="0" indent="-216535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Нена</a:t>
            </a:r>
            <a:r>
              <a:rPr kumimoji="0" sz="1400" b="1" i="0" u="none" strike="noStrike" kern="1200" cap="none" spc="-3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л</a:t>
            </a:r>
            <a:r>
              <a:rPr kumimoji="0" sz="1400" b="1" i="0" u="none" strike="noStrike" kern="1200" cap="none" spc="-4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ого</a:t>
            </a:r>
            <a:r>
              <a:rPr kumimoji="0" sz="1400" b="1" i="0" u="none" strike="noStrike" kern="1200" cap="none" spc="-5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</a:t>
            </a:r>
            <a:r>
              <a:rPr kumimoji="0" sz="1400" b="1" i="0" u="none" strike="noStrike" kern="1200" cap="none" spc="-2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ые  </a:t>
            </a:r>
            <a:r>
              <a:rPr kumimoji="0" sz="1400" b="1" i="0" u="none" strike="noStrike" kern="1200" cap="none" spc="-1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доходы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965634" y="4958600"/>
            <a:ext cx="148072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375" marR="5080" lvl="0" indent="-6731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5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Б</a:t>
            </a:r>
            <a:r>
              <a:rPr kumimoji="0" sz="1400" b="1" i="0" u="none" strike="noStrike" kern="1200" cap="none" spc="-3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е</a:t>
            </a:r>
            <a:r>
              <a:rPr kumimoji="0" sz="1400" b="1" i="0" u="none" strike="noStrike" kern="1200" cap="none" spc="-9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зв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озм</a:t>
            </a:r>
            <a:r>
              <a:rPr kumimoji="0" sz="1400" b="1" i="0" u="none" strike="noStrike" kern="1200" cap="none" spc="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е</a:t>
            </a:r>
            <a:r>
              <a:rPr kumimoji="0" sz="1400" b="1" i="0" u="none" strike="noStrike" kern="1200" cap="none" spc="-6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здн</a:t>
            </a:r>
            <a:r>
              <a:rPr kumimoji="0" sz="1400" b="1" i="0" u="none" strike="noStrike" kern="1200" cap="none" spc="-7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ы</a:t>
            </a:r>
            <a:r>
              <a:rPr kumimoji="0" sz="1400" b="1" i="0" u="none" strike="noStrike" kern="1200" cap="none" spc="3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е  </a:t>
            </a:r>
            <a:r>
              <a:rPr kumimoji="0" sz="1400" b="1" i="0" u="none" strike="noStrike" kern="1200" cap="none" spc="-4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поступления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171919" y="5236464"/>
            <a:ext cx="6274435" cy="2319020"/>
            <a:chOff x="171919" y="5236464"/>
            <a:chExt cx="6274435" cy="2319020"/>
          </a:xfrm>
        </p:grpSpPr>
        <p:sp>
          <p:nvSpPr>
            <p:cNvPr id="62" name="object 62"/>
            <p:cNvSpPr/>
            <p:nvPr/>
          </p:nvSpPr>
          <p:spPr>
            <a:xfrm>
              <a:off x="2231008" y="5236464"/>
              <a:ext cx="2194560" cy="2319020"/>
            </a:xfrm>
            <a:custGeom>
              <a:avLst/>
              <a:gdLst/>
              <a:ahLst/>
              <a:cxnLst/>
              <a:rect l="l" t="t" r="r" b="b"/>
              <a:pathLst>
                <a:path w="2194560" h="2319020">
                  <a:moveTo>
                    <a:pt x="0" y="2318512"/>
                  </a:moveTo>
                  <a:lnTo>
                    <a:pt x="0" y="0"/>
                  </a:lnTo>
                </a:path>
                <a:path w="2194560" h="2319020">
                  <a:moveTo>
                    <a:pt x="2194433" y="2318512"/>
                  </a:moveTo>
                  <a:lnTo>
                    <a:pt x="2194433" y="0"/>
                  </a:lnTo>
                </a:path>
              </a:pathLst>
            </a:custGeom>
            <a:ln w="6350">
              <a:solidFill>
                <a:srgbClr val="6C99C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object 63"/>
            <p:cNvSpPr/>
            <p:nvPr/>
          </p:nvSpPr>
          <p:spPr>
            <a:xfrm>
              <a:off x="171919" y="7391908"/>
              <a:ext cx="6274435" cy="0"/>
            </a:xfrm>
            <a:custGeom>
              <a:avLst/>
              <a:gdLst/>
              <a:ahLst/>
              <a:cxnLst/>
              <a:rect l="l" t="t" r="r" b="b"/>
              <a:pathLst>
                <a:path w="6274435">
                  <a:moveTo>
                    <a:pt x="0" y="0"/>
                  </a:moveTo>
                  <a:lnTo>
                    <a:pt x="6274346" y="0"/>
                  </a:lnTo>
                </a:path>
              </a:pathLst>
            </a:custGeom>
            <a:ln w="6350">
              <a:solidFill>
                <a:srgbClr val="6C99C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6" name="object 6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53340" marR="0" lvl="0" indent="0" algn="l" defTabSz="914400" rtl="0" eaLnBrk="1" fontAlgn="auto" latinLnBrk="0" hangingPunct="1">
              <a:lnSpc>
                <a:spcPct val="100000"/>
              </a:lnSpc>
              <a:spcBef>
                <a:spcPts val="1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-10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Verdana"/>
                <a:ea typeface="+mn-ea"/>
              </a:rPr>
              <a:pPr marL="5334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6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sz="1200" b="0" i="0" u="none" strike="noStrike" kern="1200" cap="none" spc="-10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Verdana"/>
              <a:ea typeface="+mn-ea"/>
            </a:endParaRPr>
          </a:p>
        </p:txBody>
      </p:sp>
      <p:sp>
        <p:nvSpPr>
          <p:cNvPr id="69" name="Text Box 1058"/>
          <p:cNvSpPr txBox="1">
            <a:spLocks noChangeArrowheads="1"/>
          </p:cNvSpPr>
          <p:nvPr/>
        </p:nvSpPr>
        <p:spPr bwMode="auto">
          <a:xfrm>
            <a:off x="250336" y="6106299"/>
            <a:ext cx="353649" cy="1000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1 107,4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70" name="Text Box 1060"/>
          <p:cNvSpPr txBox="1">
            <a:spLocks noChangeArrowheads="1"/>
          </p:cNvSpPr>
          <p:nvPr/>
        </p:nvSpPr>
        <p:spPr bwMode="auto">
          <a:xfrm>
            <a:off x="980212" y="6526575"/>
            <a:ext cx="276323" cy="596421"/>
          </a:xfrm>
          <a:prstGeom prst="rect">
            <a:avLst/>
          </a:prstGeom>
          <a:noFill/>
          <a:ln>
            <a:noFill/>
          </a:ln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1 207,7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71" name="Text Box 1059"/>
          <p:cNvSpPr txBox="1">
            <a:spLocks noChangeArrowheads="1"/>
          </p:cNvSpPr>
          <p:nvPr/>
        </p:nvSpPr>
        <p:spPr bwMode="auto">
          <a:xfrm>
            <a:off x="1694254" y="6331786"/>
            <a:ext cx="95250" cy="774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spc="-10" dirty="0">
                <a:solidFill>
                  <a:srgbClr val="FFFFFF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1 318,0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72" name="Text Box 1057"/>
          <p:cNvSpPr txBox="1">
            <a:spLocks noChangeArrowheads="1"/>
          </p:cNvSpPr>
          <p:nvPr/>
        </p:nvSpPr>
        <p:spPr bwMode="auto">
          <a:xfrm>
            <a:off x="2527906" y="6629400"/>
            <a:ext cx="239405" cy="476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79,8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73" name="Text Box 1056"/>
          <p:cNvSpPr txBox="1">
            <a:spLocks noChangeArrowheads="1"/>
          </p:cNvSpPr>
          <p:nvPr/>
        </p:nvSpPr>
        <p:spPr bwMode="auto">
          <a:xfrm>
            <a:off x="3259298" y="6373294"/>
            <a:ext cx="323498" cy="719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80,3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74" name="Text Box 1055"/>
          <p:cNvSpPr txBox="1">
            <a:spLocks noChangeArrowheads="1"/>
          </p:cNvSpPr>
          <p:nvPr/>
        </p:nvSpPr>
        <p:spPr bwMode="auto">
          <a:xfrm>
            <a:off x="3944571" y="6534817"/>
            <a:ext cx="309174" cy="569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81,2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75" name="Text Box 1054"/>
          <p:cNvSpPr txBox="1">
            <a:spLocks noChangeArrowheads="1"/>
          </p:cNvSpPr>
          <p:nvPr/>
        </p:nvSpPr>
        <p:spPr bwMode="auto">
          <a:xfrm>
            <a:off x="4880260" y="6331786"/>
            <a:ext cx="227330" cy="791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1 673,5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76" name="Text Box 1053"/>
          <p:cNvSpPr txBox="1">
            <a:spLocks noChangeArrowheads="1"/>
          </p:cNvSpPr>
          <p:nvPr/>
        </p:nvSpPr>
        <p:spPr bwMode="auto">
          <a:xfrm rot="21383510">
            <a:off x="5581387" y="6248400"/>
            <a:ext cx="3049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1 745,5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77" name="Text Box 1053"/>
          <p:cNvSpPr txBox="1">
            <a:spLocks noChangeArrowheads="1"/>
          </p:cNvSpPr>
          <p:nvPr/>
        </p:nvSpPr>
        <p:spPr bwMode="auto">
          <a:xfrm>
            <a:off x="6255618" y="6331785"/>
            <a:ext cx="310471" cy="761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1 225,5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graphicFrame>
        <p:nvGraphicFramePr>
          <p:cNvPr id="41" name="Таблица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141709"/>
              </p:ext>
            </p:extLst>
          </p:nvPr>
        </p:nvGraphicFramePr>
        <p:xfrm>
          <a:off x="76200" y="1299271"/>
          <a:ext cx="6753638" cy="34824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{69CF1AB2-1976-4502-BF36-3FF5EA218861}</a:tableStyleId>
              </a:tblPr>
              <a:tblGrid>
                <a:gridCol w="3175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25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25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25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759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6EDF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Прогноз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6ED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6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 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 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2027 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6ED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76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бюджета,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ВСЕГО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2 860,7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3 033,5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2 624,7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6ED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46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Налоговые и неналоговые доходы,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1 187,2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1 288,0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1 399,2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80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том числе налоговые и неналоговые доходы, являющиеся источниками формирования дорожного фонда городского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округа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53,3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56,8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75,5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6ED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15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Безвозмездные поступления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ВСЕГО: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 них: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1 673,5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1 745,5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1 225,5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75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нецелевые (дотации)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378,2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352,9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284,3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6ED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15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целевые  (субсидии, субвенции,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иные межбюджетные трансферты)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1 295,3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1 392,6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941,2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6ED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536226"/>
              </p:ext>
            </p:extLst>
          </p:nvPr>
        </p:nvGraphicFramePr>
        <p:xfrm>
          <a:off x="25400" y="1295400"/>
          <a:ext cx="6832863" cy="631655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{BC89EF96-8CEA-46FF-86C4-4CE0E7609802}</a:tableStyleId>
              </a:tblPr>
              <a:tblGrid>
                <a:gridCol w="2194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38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9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36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58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58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2787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Исполнено за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год*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год**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Прогноз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4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 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 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2027 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72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Налоговые и неналоговые доходы, из них: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916,7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905,8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1 187,2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1 288,0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1 399,2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F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721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Налоговые доходы всего: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844,7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849,6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1 107,4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1 207,7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1 318,0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71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 на доходы физических лиц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697,9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695,6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913,4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1 008,0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1 092,5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F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17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Акцизы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43,7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52,9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75,1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54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Налог, взимаемый в связи с применением УСН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44,9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51,6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F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17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Единый с/х налог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156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 в виде стоимости патента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1,9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6,8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F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035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 на имущество физических лиц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21,9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75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Земельный налог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37,6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36,6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38,1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F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29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Государственная пошлина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5,2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552" marR="25552" marT="0" marB="0">
                    <a:solidFill>
                      <a:srgbClr val="E6ED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" name="object 5"/>
          <p:cNvSpPr txBox="1"/>
          <p:nvPr/>
        </p:nvSpPr>
        <p:spPr>
          <a:xfrm>
            <a:off x="152400" y="228600"/>
            <a:ext cx="6922601" cy="856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589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normalizeH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ДИНАМИКА НАЛОГОВЫХ И НЕНАЛОГОВЫХ ДОХОДОВ БЮДЖЕТА ГОРОДСКОГО ОКРУГА СЕМЕНОВСКИЙ  </a:t>
            </a:r>
          </a:p>
          <a:p>
            <a:pPr marL="12700" marR="13589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normalizeH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 ВИДАМ</a:t>
            </a:r>
            <a:endParaRPr kumimoji="0" b="1" i="0" u="none" strike="noStrike" kern="1200" cap="none" normalizeH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90744" y="8617244"/>
            <a:ext cx="56078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495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*Факт 2023г.</a:t>
            </a:r>
          </a:p>
          <a:p>
            <a:pPr marL="0" marR="0" lvl="0" indent="4495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**Первоначальный план 2024г.</a:t>
            </a:r>
          </a:p>
        </p:txBody>
      </p:sp>
      <p:sp>
        <p:nvSpPr>
          <p:cNvPr id="7" name="object 18"/>
          <p:cNvSpPr txBox="1"/>
          <p:nvPr/>
        </p:nvSpPr>
        <p:spPr>
          <a:xfrm>
            <a:off x="5650942" y="997161"/>
            <a:ext cx="996873" cy="223779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2700" marR="0" lvl="0" indent="0" algn="r" defTabSz="914400" rtl="0" eaLnBrk="1" fontAlgn="auto" latinLnBrk="0" hangingPunct="1">
              <a:lnSpc>
                <a:spcPct val="100000"/>
              </a:lnSpc>
              <a:spcBef>
                <a:spcPts val="5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55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мл</a:t>
            </a:r>
            <a:r>
              <a:rPr kumimoji="0" lang="ru-RU" sz="1000" b="0" i="0" u="none" strike="noStrike" kern="1200" cap="none" spc="5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н</a:t>
            </a:r>
            <a:r>
              <a:rPr kumimoji="0" sz="1000" b="0" i="0" u="none" strike="noStrike" kern="1200" cap="none" spc="-5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1000" b="0" i="0" u="none" strike="noStrike" kern="1200" cap="none" spc="-8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00" b="0" i="0" u="none" strike="noStrike" kern="1200" cap="none" spc="5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р</a:t>
            </a:r>
            <a:r>
              <a:rPr kumimoji="0" sz="1000" b="0" i="0" u="none" strike="noStrike" kern="1200" cap="none" spc="-7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у</a:t>
            </a:r>
            <a:r>
              <a:rPr kumimoji="0" sz="1000" b="0" i="0" u="none" strike="noStrike" kern="1200" cap="none" spc="5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б</a:t>
            </a:r>
            <a:r>
              <a:rPr kumimoji="0" sz="1000" b="0" i="0" u="none" strike="noStrike" kern="1200" cap="none" spc="-2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лей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8B49FBE-6D60-2DE8-EC4C-CB0523D7A68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18</a:t>
            </a:fld>
            <a:endParaRPr lang="ru-RU" spc="-100" dirty="0"/>
          </a:p>
        </p:txBody>
      </p:sp>
    </p:spTree>
    <p:extLst>
      <p:ext uri="{BB962C8B-B14F-4D97-AF65-F5344CB8AC3E}">
        <p14:creationId xmlns:p14="http://schemas.microsoft.com/office/powerpoint/2010/main" val="15923085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/>
          <p:cNvSpPr txBox="1"/>
          <p:nvPr/>
        </p:nvSpPr>
        <p:spPr>
          <a:xfrm>
            <a:off x="240178" y="153150"/>
            <a:ext cx="6495415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589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normalizeH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ДИНАМИКА НАЛОГОВЫХ И НЕНАЛОГОВЫХ ДОХОДОВ БЮДЖЕТА ГОРОДСКОГО ОКРУГА СЕМЕНОВСКИЙ </a:t>
            </a:r>
          </a:p>
          <a:p>
            <a:pPr marL="12700" marR="13589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normalizeH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ПО ВИДАМ</a:t>
            </a:r>
            <a:endParaRPr kumimoji="0" sz="1600" b="1" i="0" u="none" strike="noStrike" kern="1200" cap="none" normalizeH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5" name="object 64"/>
          <p:cNvSpPr/>
          <p:nvPr/>
        </p:nvSpPr>
        <p:spPr>
          <a:xfrm>
            <a:off x="265219" y="917462"/>
            <a:ext cx="6480810" cy="0"/>
          </a:xfrm>
          <a:custGeom>
            <a:avLst/>
            <a:gdLst/>
            <a:ahLst/>
            <a:cxnLst/>
            <a:rect l="l" t="t" r="r" b="b"/>
            <a:pathLst>
              <a:path w="6480809">
                <a:moveTo>
                  <a:pt x="0" y="0"/>
                </a:moveTo>
                <a:lnTo>
                  <a:pt x="6480733" y="0"/>
                </a:lnTo>
              </a:path>
            </a:pathLst>
          </a:custGeom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948195"/>
              </p:ext>
            </p:extLst>
          </p:nvPr>
        </p:nvGraphicFramePr>
        <p:xfrm>
          <a:off x="147426" y="1447800"/>
          <a:ext cx="6685174" cy="64008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{69CF1AB2-1976-4502-BF36-3FF5EA218861}</a:tableStyleId>
              </a:tblPr>
              <a:tblGrid>
                <a:gridCol w="2698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41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48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3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27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27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972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 anchor="ctr">
                    <a:solidFill>
                      <a:srgbClr val="EFF9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Исполнено за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год*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>
                    <a:solidFill>
                      <a:srgbClr val="EFF9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год**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>
                    <a:solidFill>
                      <a:srgbClr val="EFF9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Прогноз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>
                    <a:solidFill>
                      <a:srgbClr val="EFF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1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 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 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2027 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>
                    <a:solidFill>
                      <a:srgbClr val="EF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7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Неналоговые доходы: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56,2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79,8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80,3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3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от аренды земли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82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от аренды имущества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38,3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39,8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>
                    <a:solidFill>
                      <a:srgbClr val="EF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20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Плата по соглашениям об установлении сервитута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75219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Платежи от государственных и муниципальных унитарных предприятий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>
                    <a:solidFill>
                      <a:srgbClr val="EF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88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Прочие поступления от использования имущества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219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Плата за негативное воздействие на окружающую среду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>
                    <a:solidFill>
                      <a:srgbClr val="EF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5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от оказания платных услуг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329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от продажи земли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>
                    <a:solidFill>
                      <a:srgbClr val="EF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816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Плата за увеличение земельных участков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542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от приватизации имущества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>
                    <a:solidFill>
                      <a:srgbClr val="EF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97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Штрафные санкции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389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Прочие неналоговые доходы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940" marR="3194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-381000" y="8590740"/>
            <a:ext cx="56078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495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*Факт 2023г.</a:t>
            </a:r>
          </a:p>
          <a:p>
            <a:pPr marL="0" marR="0" lvl="0" indent="4495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**Первоначальный план 2024г.</a:t>
            </a:r>
          </a:p>
        </p:txBody>
      </p:sp>
      <p:sp>
        <p:nvSpPr>
          <p:cNvPr id="7" name="object 18"/>
          <p:cNvSpPr txBox="1"/>
          <p:nvPr/>
        </p:nvSpPr>
        <p:spPr>
          <a:xfrm>
            <a:off x="5650942" y="880350"/>
            <a:ext cx="996873" cy="223779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2700" marR="0" lvl="0" indent="0" algn="r" defTabSz="914400" rtl="0" eaLnBrk="1" fontAlgn="auto" latinLnBrk="0" hangingPunct="1">
              <a:lnSpc>
                <a:spcPct val="100000"/>
              </a:lnSpc>
              <a:spcBef>
                <a:spcPts val="5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55" normalizeH="0" baseline="0" noProof="0" dirty="0" err="1">
                <a:ln>
                  <a:noFill/>
                </a:ln>
                <a:solidFill>
                  <a:srgbClr val="29708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мл</a:t>
            </a:r>
            <a:r>
              <a:rPr kumimoji="0" lang="ru-RU" sz="1000" b="0" i="0" u="none" strike="noStrike" kern="1200" cap="none" spc="55" normalizeH="0" baseline="0" noProof="0" dirty="0">
                <a:ln>
                  <a:noFill/>
                </a:ln>
                <a:solidFill>
                  <a:srgbClr val="29708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</a:t>
            </a:r>
            <a:r>
              <a:rPr kumimoji="0" sz="1000" b="0" i="0" u="none" strike="noStrike" kern="1200" cap="none" spc="-55" normalizeH="0" baseline="0" noProof="0" dirty="0">
                <a:ln>
                  <a:noFill/>
                </a:ln>
                <a:solidFill>
                  <a:srgbClr val="29708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  <a:r>
              <a:rPr kumimoji="0" sz="1000" b="0" i="0" u="none" strike="noStrike" kern="1200" cap="none" spc="-80" normalizeH="0" baseline="0" noProof="0" dirty="0">
                <a:ln>
                  <a:noFill/>
                </a:ln>
                <a:solidFill>
                  <a:srgbClr val="29708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sz="1000" b="0" i="0" u="none" strike="noStrike" kern="1200" cap="none" spc="55" normalizeH="0" baseline="0" noProof="0" dirty="0" err="1">
                <a:ln>
                  <a:noFill/>
                </a:ln>
                <a:solidFill>
                  <a:srgbClr val="29708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р</a:t>
            </a:r>
            <a:r>
              <a:rPr kumimoji="0" sz="1000" b="0" i="0" u="none" strike="noStrike" kern="1200" cap="none" spc="-70" normalizeH="0" baseline="0" noProof="0" dirty="0" err="1">
                <a:ln>
                  <a:noFill/>
                </a:ln>
                <a:solidFill>
                  <a:srgbClr val="29708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у</a:t>
            </a:r>
            <a:r>
              <a:rPr kumimoji="0" sz="1000" b="0" i="0" u="none" strike="noStrike" kern="1200" cap="none" spc="55" normalizeH="0" baseline="0" noProof="0" dirty="0" err="1">
                <a:ln>
                  <a:noFill/>
                </a:ln>
                <a:solidFill>
                  <a:srgbClr val="29708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б</a:t>
            </a:r>
            <a:r>
              <a:rPr kumimoji="0" sz="1000" b="0" i="0" u="none" strike="noStrike" kern="1200" cap="none" spc="-20" normalizeH="0" baseline="0" noProof="0" dirty="0" err="1">
                <a:ln>
                  <a:noFill/>
                </a:ln>
                <a:solidFill>
                  <a:srgbClr val="29708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лей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297083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85222D0-9601-43DC-8515-B01DD1B64B5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19</a:t>
            </a:fld>
            <a:endParaRPr lang="ru-RU" spc="-100" dirty="0"/>
          </a:p>
        </p:txBody>
      </p:sp>
    </p:spTree>
    <p:extLst>
      <p:ext uri="{BB962C8B-B14F-4D97-AF65-F5344CB8AC3E}">
        <p14:creationId xmlns:p14="http://schemas.microsoft.com/office/powerpoint/2010/main" val="1997957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4000">
              <a:schemeClr val="accent1">
                <a:lumMod val="5000"/>
                <a:lumOff val="95000"/>
              </a:schemeClr>
            </a:gs>
            <a:gs pos="75000">
              <a:srgbClr val="EFF4FB"/>
            </a:gs>
            <a:gs pos="100000">
              <a:schemeClr val="accent1">
                <a:lumMod val="20000"/>
                <a:lumOff val="80000"/>
              </a:schemeClr>
            </a:gs>
            <a:gs pos="92000">
              <a:srgbClr val="EFF4FB"/>
            </a:gs>
            <a:gs pos="85000">
              <a:srgbClr val="EFF4F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2825528-F870-4548-A933-00EB891A72DF}"/>
              </a:ext>
            </a:extLst>
          </p:cNvPr>
          <p:cNvSpPr txBox="1"/>
          <p:nvPr/>
        </p:nvSpPr>
        <p:spPr>
          <a:xfrm>
            <a:off x="304800" y="533400"/>
            <a:ext cx="3810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Уважаемые жители городского 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округа Семеновский!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3FB3BF-721F-4C9F-B12B-27563F6C6B48}"/>
              </a:ext>
            </a:extLst>
          </p:cNvPr>
          <p:cNvSpPr txBox="1"/>
          <p:nvPr/>
        </p:nvSpPr>
        <p:spPr>
          <a:xfrm>
            <a:off x="272144" y="1567577"/>
            <a:ext cx="36041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Gabriola" panose="04040605051002020D02" pitchFamily="82" charset="0"/>
              </a:rPr>
              <a:t>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FC31BE-6871-42BC-8F5B-9750B80F31B9}"/>
              </a:ext>
            </a:extLst>
          </p:cNvPr>
          <p:cNvSpPr txBox="1"/>
          <p:nvPr/>
        </p:nvSpPr>
        <p:spPr>
          <a:xfrm>
            <a:off x="3956362" y="4800600"/>
            <a:ext cx="2876238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Заместитель главы администрации, </a:t>
            </a:r>
          </a:p>
          <a:p>
            <a:pPr algn="ctr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начальник финансового</a:t>
            </a:r>
          </a:p>
          <a:p>
            <a:pPr algn="ctr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управления администрации </a:t>
            </a:r>
          </a:p>
          <a:p>
            <a:pPr algn="ctr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городского округа Семеновский </a:t>
            </a:r>
          </a:p>
          <a:p>
            <a:pPr algn="ctr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Иванова Е.В.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4587" y="1499958"/>
            <a:ext cx="3299360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Залогом эффективного взаимодействия населения и органов власти, несомненно является открытость и доступность информации, возможность диалога и обсуждения. Это касается всех сфер жизни каждого из нас и всех направлений деятельности государственных и муниципальных органов власти. </a:t>
            </a:r>
            <a:b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Особенно важным является вопрос формирования и распределения финансов. Граждане вправе знать, как и на какие цели они расходуются, ведь от этого напрямую зависит качество жизни каждого человека. Более того бюджеты разного уровня формируются в том числе за счет средств населения через налоговые и прочие платежи. 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7010400"/>
            <a:ext cx="6324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 Перед вами брошюра, в которой в полной и доступной форме раскрываются вопросы формирования и распределения бюджета Городского округа Семеновский. Мы надеемся, что это не только повысит информированность населения, но и вовлечет его в решение общих задач и позволит наиболее полно понимать решения органов власти, а также оценивать их эффективность. 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0B0BB09-A09E-B46C-F2C6-6B94FD9ADB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900" y="823810"/>
            <a:ext cx="2236764" cy="3809454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C856E62-314E-664B-E731-511F7E16627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2</a:t>
            </a:fld>
            <a:endParaRPr lang="ru-RU" spc="-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39"/>
          <p:cNvGrpSpPr>
            <a:grpSpLocks/>
          </p:cNvGrpSpPr>
          <p:nvPr/>
        </p:nvGrpSpPr>
        <p:grpSpPr bwMode="auto">
          <a:xfrm>
            <a:off x="534670" y="1605833"/>
            <a:ext cx="6202883" cy="2088739"/>
            <a:chOff x="0" y="-2554"/>
            <a:chExt cx="10003" cy="4884"/>
          </a:xfrm>
        </p:grpSpPr>
        <p:cxnSp>
          <p:nvCxnSpPr>
            <p:cNvPr id="5" name="Line 1044"/>
            <p:cNvCxnSpPr>
              <a:cxnSpLocks noChangeShapeType="1"/>
            </p:cNvCxnSpPr>
            <p:nvPr/>
          </p:nvCxnSpPr>
          <p:spPr bwMode="auto">
            <a:xfrm>
              <a:off x="0" y="2330"/>
              <a:ext cx="10003" cy="0"/>
            </a:xfrm>
            <a:prstGeom prst="line">
              <a:avLst/>
            </a:prstGeom>
            <a:noFill/>
            <a:ln w="9144">
              <a:solidFill>
                <a:srgbClr val="85858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" name="Text Box 1043"/>
            <p:cNvSpPr txBox="1">
              <a:spLocks noChangeArrowheads="1"/>
            </p:cNvSpPr>
            <p:nvPr/>
          </p:nvSpPr>
          <p:spPr bwMode="auto">
            <a:xfrm>
              <a:off x="323" y="-2554"/>
              <a:ext cx="1289" cy="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Arial" pitchFamily="34" charset="0"/>
                  <a:ea typeface="Verdana"/>
                  <a:cs typeface="Arial" pitchFamily="34" charset="0"/>
                </a:rPr>
                <a:t> 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b="1" dirty="0">
                  <a:solidFill>
                    <a:schemeClr val="tx2">
                      <a:lumMod val="50000"/>
                    </a:schemeClr>
                  </a:solidFill>
                  <a:latin typeface="Arial" pitchFamily="34" charset="0"/>
                  <a:ea typeface="Verdana"/>
                  <a:cs typeface="Arial" pitchFamily="34" charset="0"/>
                </a:rPr>
                <a:t>  </a:t>
              </a: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Arial" pitchFamily="34" charset="0"/>
                  <a:ea typeface="Verdana"/>
                  <a:cs typeface="Arial" pitchFamily="34" charset="0"/>
                </a:rPr>
                <a:t>2 276,6</a:t>
              </a: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/>
                <a:cs typeface="Arial" pitchFamily="34" charset="0"/>
              </a:endParaRPr>
            </a:p>
          </p:txBody>
        </p:sp>
        <p:sp>
          <p:nvSpPr>
            <p:cNvPr id="7" name="Text Box 1042"/>
            <p:cNvSpPr txBox="1">
              <a:spLocks noChangeArrowheads="1"/>
            </p:cNvSpPr>
            <p:nvPr/>
          </p:nvSpPr>
          <p:spPr bwMode="auto">
            <a:xfrm>
              <a:off x="4425" y="-455"/>
              <a:ext cx="1199" cy="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Arial" pitchFamily="34" charset="0"/>
                  <a:ea typeface="Verdana"/>
                  <a:cs typeface="Arial" pitchFamily="34" charset="0"/>
                </a:rPr>
                <a:t> </a:t>
              </a:r>
              <a:r>
                <a:rPr lang="ru-RU" sz="1400" b="1" dirty="0">
                  <a:solidFill>
                    <a:schemeClr val="tx2">
                      <a:lumMod val="50000"/>
                    </a:schemeClr>
                  </a:solidFill>
                  <a:latin typeface="Arial" pitchFamily="34" charset="0"/>
                  <a:ea typeface="Verdana"/>
                  <a:cs typeface="Arial" pitchFamily="34" charset="0"/>
                </a:rPr>
                <a:t>1 673,5</a:t>
              </a: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/>
                <a:cs typeface="Arial" pitchFamily="34" charset="0"/>
              </a:endParaRPr>
            </a:p>
          </p:txBody>
        </p:sp>
        <p:sp>
          <p:nvSpPr>
            <p:cNvPr id="8" name="Text Box 1041"/>
            <p:cNvSpPr txBox="1">
              <a:spLocks noChangeArrowheads="1"/>
            </p:cNvSpPr>
            <p:nvPr/>
          </p:nvSpPr>
          <p:spPr bwMode="auto">
            <a:xfrm>
              <a:off x="6384" y="-649"/>
              <a:ext cx="1352" cy="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Arial" pitchFamily="34" charset="0"/>
                  <a:ea typeface="Verdana"/>
                  <a:cs typeface="Arial" pitchFamily="34" charset="0"/>
                </a:rPr>
                <a:t>  1 745,5</a:t>
              </a: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/>
                <a:cs typeface="Arial" pitchFamily="34" charset="0"/>
              </a:endParaRPr>
            </a:p>
          </p:txBody>
        </p:sp>
        <p:sp>
          <p:nvSpPr>
            <p:cNvPr id="9" name="Text Box 1040"/>
            <p:cNvSpPr txBox="1">
              <a:spLocks noChangeArrowheads="1"/>
            </p:cNvSpPr>
            <p:nvPr/>
          </p:nvSpPr>
          <p:spPr bwMode="auto">
            <a:xfrm>
              <a:off x="8602" y="402"/>
              <a:ext cx="1236" cy="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Arial" pitchFamily="34" charset="0"/>
                  <a:ea typeface="Verdana"/>
                  <a:cs typeface="Arial" pitchFamily="34" charset="0"/>
                </a:rPr>
                <a:t> 1 225,5</a:t>
              </a: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/>
                <a:cs typeface="Arial" pitchFamily="34" charset="0"/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256743" y="903721"/>
            <a:ext cx="62682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ВСЕГО безвозмездные поступления из других бюджетов,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7298" y="3759165"/>
            <a:ext cx="6324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2023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*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   2024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**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     2025	            2026             2027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1043"/>
          <p:cNvSpPr txBox="1">
            <a:spLocks noChangeArrowheads="1"/>
          </p:cNvSpPr>
          <p:nvPr/>
        </p:nvSpPr>
        <p:spPr bwMode="auto">
          <a:xfrm>
            <a:off x="2097799" y="1606030"/>
            <a:ext cx="612053" cy="1454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ea typeface="Verdan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Verdan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ea typeface="Verdan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Verdan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Verdan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/>
                <a:cs typeface="Arial" pitchFamily="34" charset="0"/>
              </a:rPr>
              <a:t>1 228,7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Verdana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65148" y="2133600"/>
            <a:ext cx="539526" cy="154626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40653" y="3124199"/>
            <a:ext cx="526347" cy="55566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370817" y="2781925"/>
            <a:ext cx="530587" cy="91221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47298" y="2693826"/>
            <a:ext cx="530587" cy="98603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909967" y="3124200"/>
            <a:ext cx="530587" cy="55566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723889" y="1411552"/>
            <a:ext cx="10561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млн. рублей</a:t>
            </a:r>
          </a:p>
        </p:txBody>
      </p:sp>
      <p:sp>
        <p:nvSpPr>
          <p:cNvPr id="19" name="object 3"/>
          <p:cNvSpPr txBox="1"/>
          <p:nvPr/>
        </p:nvSpPr>
        <p:spPr>
          <a:xfrm>
            <a:off x="152400" y="135128"/>
            <a:ext cx="6705599" cy="10233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8260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normalizeH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КАКУЮ ПОМОЩЬ ИЗ ДРУГИХ БЮДЖЕТОВ  </a:t>
            </a:r>
          </a:p>
          <a:p>
            <a:pPr marL="12700" marR="48260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normalizeH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ПОЛУЧАЕТ ГОРОДСКОЙ ОКРУГ </a:t>
            </a:r>
            <a:endParaRPr kumimoji="0" b="1" i="0" u="none" strike="noStrike" kern="1200" cap="none" normalizeH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  <a:p>
            <a:pPr marL="0" marR="5080" lvl="0" indent="0" algn="ctr" defTabSz="914400" rtl="0" eaLnBrk="1" fontAlgn="auto" latinLnBrk="0" hangingPunct="1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object 64"/>
          <p:cNvSpPr/>
          <p:nvPr/>
        </p:nvSpPr>
        <p:spPr>
          <a:xfrm>
            <a:off x="256743" y="778129"/>
            <a:ext cx="6480810" cy="0"/>
          </a:xfrm>
          <a:custGeom>
            <a:avLst/>
            <a:gdLst/>
            <a:ahLst/>
            <a:cxnLst/>
            <a:rect l="l" t="t" r="r" b="b"/>
            <a:pathLst>
              <a:path w="6480809">
                <a:moveTo>
                  <a:pt x="0" y="0"/>
                </a:moveTo>
                <a:lnTo>
                  <a:pt x="6480733" y="0"/>
                </a:lnTo>
              </a:path>
            </a:pathLst>
          </a:custGeom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73801" y="4038600"/>
            <a:ext cx="61841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том числе по видам безвозмездных поступлений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                                            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млн.рублей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939043"/>
              </p:ext>
            </p:extLst>
          </p:nvPr>
        </p:nvGraphicFramePr>
        <p:xfrm>
          <a:off x="38075" y="4724400"/>
          <a:ext cx="6705598" cy="325181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{69CF1AB2-1976-4502-BF36-3FF5EA218861}</a:tableStyleId>
              </a:tblPr>
              <a:tblGrid>
                <a:gridCol w="24177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92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0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75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75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15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286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>
                    <a:solidFill>
                      <a:srgbClr val="E6EDF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Исполнено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за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год*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>
                    <a:solidFill>
                      <a:srgbClr val="E6EDF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r>
                        <a:rPr lang="ru-RU" sz="1200" b="1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год**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>
                    <a:solidFill>
                      <a:srgbClr val="E6EDF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Прогноз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>
                    <a:solidFill>
                      <a:srgbClr val="E6ED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8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  <a:r>
                        <a:rPr lang="ru-RU" sz="1200" b="1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</a:t>
                      </a:r>
                      <a:r>
                        <a:rPr lang="ru-RU" sz="1200" b="1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2027</a:t>
                      </a:r>
                      <a:r>
                        <a:rPr lang="ru-RU" sz="1200" b="1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>
                    <a:solidFill>
                      <a:srgbClr val="E6ED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5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Дотации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322,6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342,8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378,2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352,9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284,3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>
                    <a:solidFill>
                      <a:srgbClr val="E6ED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Субсидии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1 245,1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116,5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472,2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560,1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Субвенции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672,6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764,9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822,8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831,3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826,6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>
                    <a:solidFill>
                      <a:srgbClr val="E6ED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Иные межбюджетные трансферты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48,0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2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Прочие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>
                    <a:solidFill>
                      <a:srgbClr val="E6ED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97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от возврата организациями остатков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97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Возврат остатков субсидий, субвенций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-19,4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-349886" y="8514446"/>
            <a:ext cx="560787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495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*Факт 2023г.</a:t>
            </a:r>
          </a:p>
          <a:p>
            <a:pPr marL="0" marR="0" lvl="0" indent="4495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**Первоначальный план 2024г.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884269D-5A6B-258F-2436-5FB5F859507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20</a:t>
            </a:fld>
            <a:endParaRPr lang="ru-RU" spc="-100" dirty="0"/>
          </a:p>
        </p:txBody>
      </p:sp>
    </p:spTree>
    <p:extLst>
      <p:ext uri="{BB962C8B-B14F-4D97-AF65-F5344CB8AC3E}">
        <p14:creationId xmlns:p14="http://schemas.microsoft.com/office/powerpoint/2010/main" val="41465448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3"/>
          <p:cNvSpPr txBox="1"/>
          <p:nvPr/>
        </p:nvSpPr>
        <p:spPr>
          <a:xfrm>
            <a:off x="76200" y="152400"/>
            <a:ext cx="7162800" cy="1177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8260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normalizeH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ПЕРЕЧЕНЬ ДЕЙСТВУЮЩИХ НАЛОГОВЫХ ЛЬГОТ ГОРОДСКОГО ОКРУГА, УСТАНОВЛЕННЫХ НОРМАТИВНО-ПРАВОВЫМИ</a:t>
            </a:r>
          </a:p>
          <a:p>
            <a:pPr marL="12700" marR="48260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normalizeH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АКТАМИ ГОРОДСКОГО ОКРУГА СЕМЕНОВСКИЙ</a:t>
            </a:r>
            <a:endParaRPr kumimoji="0" sz="1600" b="1" i="0" u="none" strike="noStrike" kern="1200" cap="none" normalizeH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  <a:p>
            <a:pPr marL="0" marR="5080" lvl="0" indent="0" algn="ctr" defTabSz="914400" rtl="0" eaLnBrk="1" fontAlgn="auto" latinLnBrk="0" hangingPunct="1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651479"/>
              </p:ext>
            </p:extLst>
          </p:nvPr>
        </p:nvGraphicFramePr>
        <p:xfrm>
          <a:off x="93188" y="1125906"/>
          <a:ext cx="6718006" cy="706875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{69CF1AB2-1976-4502-BF36-3FF5EA218861}</a:tableStyleId>
              </a:tblPr>
              <a:tblGrid>
                <a:gridCol w="353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09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71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93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82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82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8219">
                  <a:extLst>
                    <a:ext uri="{9D8B030D-6E8A-4147-A177-3AD203B41FA5}">
                      <a16:colId xmlns:a16="http://schemas.microsoft.com/office/drawing/2014/main" val="2524837501"/>
                    </a:ext>
                  </a:extLst>
                </a:gridCol>
                <a:gridCol w="712154">
                  <a:extLst>
                    <a:ext uri="{9D8B030D-6E8A-4147-A177-3AD203B41FA5}">
                      <a16:colId xmlns:a16="http://schemas.microsoft.com/office/drawing/2014/main" val="3316973832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вание льготы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НПА, которым установлена льгота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Исполнено за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год*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Оценка 2024 год</a:t>
                      </a:r>
                    </a:p>
                  </a:txBody>
                  <a:tcPr marL="44161" marR="44161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Прогноз</a:t>
                      </a:r>
                      <a:r>
                        <a:rPr lang="ru-RU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 </a:t>
                      </a:r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 год</a:t>
                      </a:r>
                    </a:p>
                  </a:txBody>
                  <a:tcPr marL="44161" marR="44161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2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Прогноз на </a:t>
                      </a:r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 год</a:t>
                      </a:r>
                    </a:p>
                  </a:txBody>
                  <a:tcPr marL="44161" marR="44161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2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Прогноз на 2027 </a:t>
                      </a:r>
                      <a:r>
                        <a:rPr lang="ru-RU" sz="1200" b="1" dirty="0"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</a:p>
                  </a:txBody>
                  <a:tcPr marL="44161" marR="44161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 на имущество физических лиц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Решение Совета депутатов городского округа Семеновский Нижегородской области от 27.11.2014г. № 88 "Об установлении налога на имущество физических лиц  на территории городского округа Семеновский Нижегородской  области "</a:t>
                      </a:r>
                    </a:p>
                  </a:txBody>
                  <a:tcPr marL="44161" marR="44161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15,0</a:t>
                      </a: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161" marR="44161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15,0</a:t>
                      </a: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161" marR="44161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15,0</a:t>
                      </a:r>
                    </a:p>
                  </a:txBody>
                  <a:tcPr marL="44161" marR="44161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15,0</a:t>
                      </a:r>
                    </a:p>
                  </a:txBody>
                  <a:tcPr marL="44161" marR="44161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15,0</a:t>
                      </a:r>
                    </a:p>
                  </a:txBody>
                  <a:tcPr marL="44161" marR="44161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Земельный налог</a:t>
                      </a:r>
                    </a:p>
                  </a:txBody>
                  <a:tcPr marL="44161" marR="44161" marT="0" marB="0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Решение Совета депутатов городского округа Семеновский Нижегородской области от 27.08.2015г. № 45 "Об установлении и введении земельного налога  на территории городского округа Семеновский Нижегородской  области "</a:t>
                      </a:r>
                    </a:p>
                  </a:txBody>
                  <a:tcPr marL="44161" marR="44161" marT="0" marB="0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1 000,0</a:t>
                      </a:r>
                    </a:p>
                  </a:txBody>
                  <a:tcPr marL="44161" marR="44161" marT="0" marB="0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1 000,0</a:t>
                      </a:r>
                    </a:p>
                  </a:txBody>
                  <a:tcPr marL="44161" marR="44161" marT="0" marB="0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1 000,0</a:t>
                      </a:r>
                    </a:p>
                  </a:txBody>
                  <a:tcPr marL="44161" marR="44161" marT="0" marB="0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1 000,0</a:t>
                      </a:r>
                    </a:p>
                  </a:txBody>
                  <a:tcPr marL="44161" marR="44161" marT="0" marB="0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1 000,0</a:t>
                      </a:r>
                    </a:p>
                  </a:txBody>
                  <a:tcPr marL="44161" marR="44161" marT="0" marB="0">
                    <a:solidFill>
                      <a:srgbClr val="E6ED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5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61" marR="44161" marT="0" marB="0">
                    <a:solidFill>
                      <a:srgbClr val="CFDDE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Arial" pitchFamily="34" charset="0"/>
                          <a:cs typeface="Arial" pitchFamily="34" charset="0"/>
                        </a:rPr>
                        <a:t>Сумма льгот</a:t>
                      </a:r>
                    </a:p>
                  </a:txBody>
                  <a:tcPr marL="44161" marR="44161" marT="0" marB="0">
                    <a:solidFill>
                      <a:srgbClr val="CFDDE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4161" marR="44161" marT="0" marB="0">
                    <a:solidFill>
                      <a:srgbClr val="CFDD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1 015,0</a:t>
                      </a:r>
                    </a:p>
                  </a:txBody>
                  <a:tcPr marL="44161" marR="44161" marT="0" marB="0">
                    <a:solidFill>
                      <a:srgbClr val="CFDD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1 015,0</a:t>
                      </a:r>
                    </a:p>
                  </a:txBody>
                  <a:tcPr marL="44161" marR="44161" marT="0" marB="0">
                    <a:solidFill>
                      <a:srgbClr val="CFDD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1 015,0</a:t>
                      </a:r>
                    </a:p>
                  </a:txBody>
                  <a:tcPr marL="44161" marR="44161" marT="0" marB="0">
                    <a:solidFill>
                      <a:srgbClr val="CFDD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1 015,0</a:t>
                      </a:r>
                    </a:p>
                  </a:txBody>
                  <a:tcPr marL="44161" marR="44161" marT="0" marB="0">
                    <a:solidFill>
                      <a:srgbClr val="CFDD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1 015,0</a:t>
                      </a:r>
                    </a:p>
                  </a:txBody>
                  <a:tcPr marL="44161" marR="44161" marT="0" marB="0">
                    <a:solidFill>
                      <a:srgbClr val="CFD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5715000" y="770565"/>
            <a:ext cx="1143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тыс.рублей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-381000" y="8153400"/>
            <a:ext cx="7337655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495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*Факт 2023г.</a:t>
            </a:r>
          </a:p>
          <a:p>
            <a:pPr marL="0" marR="0" lvl="0" indent="4495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  <a:p>
            <a:pPr marL="0" marR="0" lvl="0" indent="4495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Эффективность предоставления льгот по налогу на имущество физических лиц, по земельному </a:t>
            </a:r>
          </a:p>
          <a:p>
            <a:pPr marL="0" marR="0" lvl="0" indent="4495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налогу - повышение уровня жизни населения, снижение доли расходов на оплату обязательных </a:t>
            </a:r>
          </a:p>
          <a:p>
            <a:pPr marL="0" marR="0" lvl="0" indent="4495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платежей, формирование льготных условий для незащищенных слоев населения. </a:t>
            </a:r>
          </a:p>
          <a:p>
            <a:pPr marL="0" marR="0" lvl="0" indent="4495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CF41433-CAB4-42AF-D255-0DD781F736D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21</a:t>
            </a:fld>
            <a:endParaRPr lang="ru-RU" spc="-100" dirty="0"/>
          </a:p>
        </p:txBody>
      </p:sp>
    </p:spTree>
    <p:extLst>
      <p:ext uri="{BB962C8B-B14F-4D97-AF65-F5344CB8AC3E}">
        <p14:creationId xmlns:p14="http://schemas.microsoft.com/office/powerpoint/2010/main" val="1330863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3000">
              <a:schemeClr val="accent1">
                <a:lumMod val="5000"/>
                <a:lumOff val="95000"/>
              </a:schemeClr>
            </a:gs>
            <a:gs pos="100000">
              <a:schemeClr val="bg1"/>
            </a:gs>
            <a:gs pos="100000">
              <a:schemeClr val="accent5">
                <a:lumMod val="20000"/>
                <a:lumOff val="80000"/>
              </a:schemeClr>
            </a:gs>
            <a:gs pos="94000">
              <a:srgbClr val="E4F2F7"/>
            </a:gs>
            <a:gs pos="100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75D32B-161E-4A40-993D-DBAE9F139B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80D9127B-D473-8722-0587-D164E5641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86200"/>
            <a:ext cx="66802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6A869802-9C76-0469-CF28-79659D23405D}"/>
              </a:ext>
            </a:extLst>
          </p:cNvPr>
          <p:cNvSpPr txBox="1"/>
          <p:nvPr/>
        </p:nvSpPr>
        <p:spPr>
          <a:xfrm>
            <a:off x="127006" y="123652"/>
            <a:ext cx="6921470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РАСХОДЫ БЮДЖЕТА ГОРОДСКОГО ОКРУГА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СЕМЕНОВСКИЙ</a:t>
            </a:r>
            <a:endParaRPr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650669F6-9DF9-3054-E1EE-AF54D56E5258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pc="-100" dirty="0"/>
              <a:t>22</a:t>
            </a:fld>
            <a:endParaRPr spc="-100" dirty="0"/>
          </a:p>
        </p:txBody>
      </p:sp>
      <p:sp>
        <p:nvSpPr>
          <p:cNvPr id="55" name="Rectangle 50">
            <a:extLst>
              <a:ext uri="{FF2B5EF4-FFF2-40B4-BE49-F238E27FC236}">
                <a16:creationId xmlns:a16="http://schemas.microsoft.com/office/drawing/2014/main" id="{B11614C3-FF25-A505-3345-0C7800BC60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94" y="-207211"/>
            <a:ext cx="6640406" cy="4005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568" tIns="863328" rIns="91440" bIns="177744" numCol="1" anchor="ctr" anchorCtr="0" compatLnSpc="1">
            <a:prstTxWarp prst="textNoShape">
              <a:avLst/>
            </a:prstTxWarp>
            <a:spAutoFit/>
          </a:bodyPr>
          <a:lstStyle>
            <a:lvl1pPr indent="423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238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Verdana" panose="020B0604030504040204" pitchFamily="34" charset="0"/>
                <a:cs typeface="Arial" panose="020B0604020202020204" pitchFamily="34" charset="0"/>
              </a:rPr>
              <a:t>Расходы бюджета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effectLst/>
                <a:ea typeface="Verdana" panose="020B0604030504040204" pitchFamily="34" charset="0"/>
                <a:cs typeface="Arial" panose="020B0604020202020204" pitchFamily="34" charset="0"/>
              </a:rPr>
              <a:t>– выплачиваемые из бюджета денежные средства, за исключением средств, являющихся источниками финансирования дефицита бюджета.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effectLst/>
              <a:cs typeface="Arial" panose="020B0604020202020204" pitchFamily="34" charset="0"/>
            </a:endParaRPr>
          </a:p>
          <a:p>
            <a:pPr marL="0" marR="0" lvl="0" indent="4238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effectLst/>
                <a:ea typeface="Verdana" panose="020B0604030504040204" pitchFamily="34" charset="0"/>
                <a:cs typeface="Arial" panose="020B0604020202020204" pitchFamily="34" charset="0"/>
              </a:rPr>
              <a:t>Формирование расходов осуществляется в соответствии с расходными обязательствами, законодательно закрепленными за соответствующими уровнями бюджетов.</a:t>
            </a:r>
            <a:endParaRPr lang="ru-RU" altLang="ru-RU" sz="1400" dirty="0">
              <a:cs typeface="Arial" panose="020B0604020202020204" pitchFamily="34" charset="0"/>
            </a:endParaRPr>
          </a:p>
          <a:p>
            <a:pPr marL="0" marR="0" lvl="0" indent="4238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effectLst/>
                <a:ea typeface="Verdana" panose="020B0604030504040204" pitchFamily="34" charset="0"/>
                <a:cs typeface="Arial" panose="020B0604020202020204" pitchFamily="34" charset="0"/>
              </a:rPr>
              <a:t>Принципы формирования расходов бюджета:</a:t>
            </a:r>
          </a:p>
          <a:p>
            <a:pPr marL="0" marR="0" lvl="0" indent="4238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effectLst/>
                <a:ea typeface="Verdana" panose="020B0604030504040204" pitchFamily="34" charset="0"/>
                <a:cs typeface="Arial" panose="020B0604020202020204" pitchFamily="34" charset="0"/>
              </a:rPr>
              <a:t>по муниципальным программам,</a:t>
            </a:r>
          </a:p>
          <a:p>
            <a:pPr marL="0" marR="0" lvl="0" indent="4238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effectLst/>
                <a:ea typeface="Verdana" panose="020B0604030504040204" pitchFamily="34" charset="0"/>
                <a:cs typeface="Arial" panose="020B0604020202020204" pitchFamily="34" charset="0"/>
              </a:rPr>
              <a:t>по разделам (подразделам) функциональной структуры,</a:t>
            </a:r>
          </a:p>
          <a:p>
            <a:pPr marL="0" marR="0" lvl="0" indent="4238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effectLst/>
                <a:ea typeface="Verdana" panose="020B0604030504040204" pitchFamily="34" charset="0"/>
                <a:cs typeface="Arial" panose="020B0604020202020204" pitchFamily="34" charset="0"/>
              </a:rPr>
              <a:t>по ведомствам.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effectLst/>
              <a:cs typeface="Arial" panose="020B0604020202020204" pitchFamily="34" charset="0"/>
            </a:endParaRPr>
          </a:p>
          <a:p>
            <a:pPr marL="0" marR="0" lvl="0" indent="4238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effectLst/>
                <a:ea typeface="Verdana" panose="020B0604030504040204" pitchFamily="34" charset="0"/>
                <a:cs typeface="Arial" panose="020B0604020202020204" pitchFamily="34" charset="0"/>
              </a:rPr>
            </a:br>
            <a:endParaRPr kumimoji="0" lang="ru-RU" altLang="ru-RU" sz="1400" b="0" i="0" u="none" strike="noStrike" cap="none" normalizeH="0" baseline="0" dirty="0">
              <a:ln>
                <a:noFill/>
              </a:ln>
              <a:effectLst/>
              <a:cs typeface="Arial" panose="020B0604020202020204" pitchFamily="34" charset="0"/>
            </a:endParaRPr>
          </a:p>
          <a:p>
            <a:pPr marL="0" marR="0" lvl="0" indent="4238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7F8271FE-5753-E877-605D-72A93822CE5A}"/>
              </a:ext>
            </a:extLst>
          </p:cNvPr>
          <p:cNvSpPr/>
          <p:nvPr/>
        </p:nvSpPr>
        <p:spPr>
          <a:xfrm>
            <a:off x="2095476" y="3340557"/>
            <a:ext cx="4953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"/>
              </a:spcBef>
              <a:spcAft>
                <a:spcPts val="0"/>
              </a:spcAft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ru-RU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33780" indent="-245745" algn="ctr">
              <a:spcAft>
                <a:spcPts val="0"/>
              </a:spcAft>
            </a:pPr>
            <a:r>
              <a:rPr lang="ru-RU" sz="1200" b="1" spc="-5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СРЕДСТВА МАССОВОЙ ИНФОРМАЦИИ</a:t>
            </a:r>
            <a:endParaRPr lang="ru-RU" sz="1200" dirty="0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0EB9DB9A-ED26-E577-AC03-328B47C4DA6D}"/>
              </a:ext>
            </a:extLst>
          </p:cNvPr>
          <p:cNvSpPr/>
          <p:nvPr/>
        </p:nvSpPr>
        <p:spPr>
          <a:xfrm>
            <a:off x="242439" y="2473204"/>
            <a:ext cx="5887996" cy="1018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91490" marR="24130" indent="347345" algn="r">
              <a:spcBef>
                <a:spcPts val="510"/>
              </a:spcBef>
              <a:spcAft>
                <a:spcPts val="0"/>
              </a:spcAft>
            </a:pPr>
            <a:br>
              <a:rPr lang="ru-RU" sz="11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ОХРАНА</a:t>
            </a:r>
            <a:r>
              <a:rPr lang="ru-RU" sz="1200" b="1" spc="-22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200" b="1" spc="-5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ОКРУЖАЮЩЕЙ</a:t>
            </a:r>
            <a:r>
              <a:rPr lang="ru-RU" sz="1200" spc="-5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СРЕДЫ</a:t>
            </a:r>
            <a:endParaRPr lang="ru-RU" sz="12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br>
              <a:rPr lang="ru-RU" sz="11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endParaRPr lang="ru-RU" sz="11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F2572003-1BBF-FEF2-FBB8-92E8E03EDE18}"/>
              </a:ext>
            </a:extLst>
          </p:cNvPr>
          <p:cNvSpPr/>
          <p:nvPr/>
        </p:nvSpPr>
        <p:spPr>
          <a:xfrm>
            <a:off x="3479542" y="3024550"/>
            <a:ext cx="169917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ОБРАЗОВАНИЕ</a:t>
            </a:r>
            <a:endParaRPr lang="ru-RU" sz="12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09D693A3-3995-2ACB-6680-0797CD9787FF}"/>
              </a:ext>
            </a:extLst>
          </p:cNvPr>
          <p:cNvSpPr/>
          <p:nvPr/>
        </p:nvSpPr>
        <p:spPr>
          <a:xfrm>
            <a:off x="-3818226" y="3620045"/>
            <a:ext cx="73055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14880" indent="271145" algn="r">
              <a:spcBef>
                <a:spcPts val="505"/>
              </a:spcBef>
              <a:spcAft>
                <a:spcPts val="0"/>
              </a:spcAft>
            </a:pP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ЖИЛИЩНО-</a:t>
            </a:r>
            <a:r>
              <a:rPr lang="ru-RU" sz="1200" b="1" spc="-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КОММУНАЛЬНОЕ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ХОЗЯЙСТВО</a:t>
            </a:r>
            <a:endParaRPr lang="ru-RU" sz="1200" dirty="0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775C5F2C-0DB3-3DF7-F873-B015B4D69070}"/>
              </a:ext>
            </a:extLst>
          </p:cNvPr>
          <p:cNvSpPr/>
          <p:nvPr/>
        </p:nvSpPr>
        <p:spPr>
          <a:xfrm>
            <a:off x="2949333" y="3496148"/>
            <a:ext cx="52546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5460" marR="1755775">
              <a:spcBef>
                <a:spcPts val="505"/>
              </a:spcBef>
              <a:spcAft>
                <a:spcPts val="0"/>
              </a:spcAft>
            </a:pP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ФИЗИЧЕСКАЯ КУЛЬТУРА И СПОРТ</a:t>
            </a:r>
            <a:endParaRPr lang="ru-RU" sz="1200" dirty="0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B94AC3CB-8E7F-8AC0-7CC5-00C4377E926C}"/>
              </a:ext>
            </a:extLst>
          </p:cNvPr>
          <p:cNvSpPr/>
          <p:nvPr/>
        </p:nvSpPr>
        <p:spPr>
          <a:xfrm>
            <a:off x="-290512" y="2936112"/>
            <a:ext cx="3505200" cy="223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965"/>
              </a:lnSpc>
              <a:spcBef>
                <a:spcPts val="510"/>
              </a:spcBef>
              <a:spcAft>
                <a:spcPts val="0"/>
              </a:spcAft>
            </a:pP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ОБЩЕГОСУДАРСТВЕННЫЕ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ВОПРОСЫ</a:t>
            </a:r>
            <a:endParaRPr lang="ru-RU" sz="1200" dirty="0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8B7BC0C1-B3D4-95D3-7A31-F52A9AE2F741}"/>
              </a:ext>
            </a:extLst>
          </p:cNvPr>
          <p:cNvSpPr/>
          <p:nvPr/>
        </p:nvSpPr>
        <p:spPr>
          <a:xfrm>
            <a:off x="-420367" y="3103374"/>
            <a:ext cx="47044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4190" marR="898525">
              <a:spcBef>
                <a:spcPts val="510"/>
              </a:spcBef>
              <a:spcAft>
                <a:spcPts val="0"/>
              </a:spcAft>
            </a:pP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НАЦИОНАЛЬНАЯ БЕЗОПАСНОСТЬ И  </a:t>
            </a:r>
            <a:r>
              <a:rPr lang="ru-RU" sz="1200" b="1" spc="5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ПРАВОХРАНИТЕЛЬНАЯ</a:t>
            </a:r>
            <a:r>
              <a:rPr lang="ru-RU" sz="1200" b="1" spc="4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ДЕЯТЕЛЬНОСТЬ</a:t>
            </a:r>
            <a:endParaRPr lang="ru-RU" sz="1200" dirty="0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A8C1D294-3BBA-634D-17D8-529F604FBE18}"/>
              </a:ext>
            </a:extLst>
          </p:cNvPr>
          <p:cNvSpPr/>
          <p:nvPr/>
        </p:nvSpPr>
        <p:spPr>
          <a:xfrm>
            <a:off x="-1782240" y="3453722"/>
            <a:ext cx="54091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69440" marR="898525">
              <a:spcBef>
                <a:spcPts val="735"/>
              </a:spcBef>
              <a:spcAft>
                <a:spcPts val="0"/>
              </a:spcAft>
            </a:pP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НАЦИОНАЛЬНАЯ</a:t>
            </a:r>
            <a:r>
              <a:rPr lang="ru-RU" sz="1200" b="1" spc="-21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ЭКОНОМИКА</a:t>
            </a:r>
            <a:endParaRPr lang="ru-RU" sz="1200" dirty="0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9D1BBB85-C780-347F-E51F-ECDF7827C3A0}"/>
              </a:ext>
            </a:extLst>
          </p:cNvPr>
          <p:cNvSpPr/>
          <p:nvPr/>
        </p:nvSpPr>
        <p:spPr>
          <a:xfrm>
            <a:off x="3277131" y="3190056"/>
            <a:ext cx="3505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8280">
              <a:spcAft>
                <a:spcPts val="0"/>
              </a:spcAft>
            </a:pP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КУЛЬТУРА, КИНЕМАТОГРАФИЯ</a:t>
            </a:r>
            <a:endParaRPr lang="ru-RU" sz="1200" dirty="0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ADED216D-506D-42DA-67E9-4B12BFDDA585}"/>
              </a:ext>
            </a:extLst>
          </p:cNvPr>
          <p:cNvSpPr/>
          <p:nvPr/>
        </p:nvSpPr>
        <p:spPr>
          <a:xfrm>
            <a:off x="3471547" y="3346156"/>
            <a:ext cx="23563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08585" algn="ctr">
              <a:spcBef>
                <a:spcPts val="1320"/>
              </a:spcBef>
              <a:spcAft>
                <a:spcPts val="0"/>
              </a:spcAft>
              <a:tabLst>
                <a:tab pos="4058920" algn="l"/>
              </a:tabLst>
            </a:pP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СОЦИАЛЬНАЯ  ПОЛИТИКА</a:t>
            </a:r>
            <a:endParaRPr lang="ru-RU" sz="1200" dirty="0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809224E-FDD7-8A47-DAC1-390CF1CAE424}"/>
              </a:ext>
            </a:extLst>
          </p:cNvPr>
          <p:cNvSpPr txBox="1">
            <a:spLocks/>
          </p:cNvSpPr>
          <p:nvPr/>
        </p:nvSpPr>
        <p:spPr>
          <a:xfrm>
            <a:off x="6346770" y="8761696"/>
            <a:ext cx="28702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200" b="0" i="0" kern="1200">
                <a:solidFill>
                  <a:srgbClr val="888888"/>
                </a:solidFill>
                <a:latin typeface="Verdana"/>
                <a:ea typeface="+mn-ea"/>
                <a:cs typeface="Verda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">
              <a:spcBef>
                <a:spcPts val="165"/>
              </a:spcBef>
            </a:pPr>
            <a:fld id="{81D60167-4931-47E6-BA6A-407CBD079E47}" type="slidenum">
              <a:rPr lang="ru-RU" spc="-1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 marL="53340">
                <a:spcBef>
                  <a:spcPts val="165"/>
                </a:spcBef>
              </a:pPr>
              <a:t>22</a:t>
            </a:fld>
            <a:endParaRPr lang="ru-RU" spc="-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2223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062048" y="259390"/>
            <a:ext cx="648081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b="1" spc="-11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ЧТО ТАКОЕ ПРОГРАММНЫЙ БЮДЖЕТ</a:t>
            </a:r>
            <a:endParaRPr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pc="-100" dirty="0"/>
              <a:t>23</a:t>
            </a:fld>
            <a:endParaRPr spc="-100" dirty="0"/>
          </a:p>
        </p:txBody>
      </p:sp>
      <p:sp>
        <p:nvSpPr>
          <p:cNvPr id="7" name="Rectangle 32"/>
          <p:cNvSpPr>
            <a:spLocks noChangeArrowheads="1"/>
          </p:cNvSpPr>
          <p:nvPr/>
        </p:nvSpPr>
        <p:spPr bwMode="auto">
          <a:xfrm>
            <a:off x="152400" y="-1676400"/>
            <a:ext cx="6544309" cy="676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568" tIns="863328" rIns="91440" bIns="177744" numCol="1" anchor="ctr" anchorCtr="0" compatLnSpc="1">
            <a:prstTxWarp prst="textNoShape">
              <a:avLst/>
            </a:prstTxWarp>
            <a:spAutoFit/>
          </a:bodyPr>
          <a:lstStyle>
            <a:lvl1pPr indent="244475" eaLnBrk="0" fontAlgn="base" hangingPunct="0">
              <a:spcBef>
                <a:spcPct val="0"/>
              </a:spcBef>
              <a:spcAft>
                <a:spcPct val="0"/>
              </a:spcAft>
              <a:tabLst>
                <a:tab pos="4183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183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183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183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183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183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183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183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183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444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83063" algn="l"/>
              </a:tabLst>
            </a:pPr>
            <a:endParaRPr kumimoji="0" lang="ru-RU" altLang="ru-RU" sz="1400" b="1" i="0" u="none" strike="noStrike" cap="none" normalizeH="0" baseline="0" dirty="0">
              <a:ln>
                <a:noFill/>
              </a:ln>
              <a:solidFill>
                <a:srgbClr val="9F253C"/>
              </a:solidFill>
              <a:effectLst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0" indent="2444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83063" algn="l"/>
              </a:tabLst>
            </a:pPr>
            <a:endParaRPr lang="ru-RU" altLang="ru-RU" sz="1400" b="1" dirty="0">
              <a:solidFill>
                <a:srgbClr val="9F253C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0" indent="2444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83063" algn="l"/>
              </a:tabLst>
            </a:pPr>
            <a:endParaRPr lang="ru-RU" altLang="ru-RU" sz="1400" b="1" dirty="0">
              <a:solidFill>
                <a:srgbClr val="9F253C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0" indent="2444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83063" algn="l"/>
              </a:tabLst>
            </a:pPr>
            <a:endParaRPr lang="ru-RU" altLang="ru-RU" sz="1400" b="1" dirty="0">
              <a:solidFill>
                <a:srgbClr val="9F253C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0" indent="2444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83063" algn="l"/>
              </a:tabLst>
            </a:pPr>
            <a:endParaRPr lang="ru-RU" altLang="ru-RU" sz="1400" b="1" dirty="0">
              <a:solidFill>
                <a:srgbClr val="9F253C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0" indent="2444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83063" algn="l"/>
              </a:tabLst>
            </a:pPr>
            <a:endParaRPr lang="ru-RU" altLang="ru-RU" sz="1400" b="1" dirty="0">
              <a:solidFill>
                <a:srgbClr val="9F253C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0" indent="2444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83063" algn="l"/>
              </a:tabLst>
            </a:pPr>
            <a:endParaRPr lang="ru-RU" altLang="ru-RU" sz="1400" b="1" dirty="0">
              <a:solidFill>
                <a:srgbClr val="9F253C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0" indent="2444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83063" algn="l"/>
              </a:tabLst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9F253C"/>
                </a:solidFill>
                <a:effectLst/>
                <a:ea typeface="Verdana" panose="020B0604030504040204" pitchFamily="34" charset="0"/>
                <a:cs typeface="Arial" panose="020B0604020202020204" pitchFamily="34" charset="0"/>
              </a:rPr>
              <a:t>Программный бюджет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effectLst/>
                <a:ea typeface="Verdana" panose="020B0604030504040204" pitchFamily="34" charset="0"/>
                <a:cs typeface="Arial" panose="020B0604020202020204" pitchFamily="34" charset="0"/>
              </a:rPr>
              <a:t>отличается от традиционного тем, что все или почти все расходы включены в программы и каждая программа своей целью прямо связана с той или иной стратегической задачей деятельности ведомства</a:t>
            </a:r>
          </a:p>
          <a:p>
            <a:pPr marL="0" marR="0" lvl="0" indent="2444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83063" algn="l"/>
              </a:tabLst>
            </a:pP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cs typeface="Arial" panose="020B0604020202020204" pitchFamily="34" charset="0"/>
            </a:endParaRPr>
          </a:p>
          <a:p>
            <a:pPr marL="0" marR="0" lvl="0" indent="2444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83063" algn="l"/>
              </a:tabLst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9F253C"/>
                </a:solidFill>
                <a:effectLst/>
                <a:ea typeface="Verdana" panose="020B0604030504040204" pitchFamily="34" charset="0"/>
                <a:cs typeface="Arial" panose="020B0604020202020204" pitchFamily="34" charset="0"/>
              </a:rPr>
              <a:t>Программное бюджетирование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effectLst/>
                <a:ea typeface="Verdana" panose="020B0604030504040204" pitchFamily="34" charset="0"/>
                <a:cs typeface="Arial" panose="020B0604020202020204" pitchFamily="34" charset="0"/>
              </a:rPr>
              <a:t>представляет собой методологию планирования, исполнения и контроля за исполнением бюджета, обеспечивающую взаимосвязь процесса распределения </a:t>
            </a:r>
            <a:r>
              <a:rPr lang="ru-RU" altLang="ru-RU" sz="1600" dirty="0">
                <a:ea typeface="Verdana" panose="020B0604030504040204" pitchFamily="34" charset="0"/>
                <a:cs typeface="Arial" panose="020B0604020202020204" pitchFamily="34" charset="0"/>
              </a:rPr>
              <a:t>муниципальных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effectLst/>
                <a:ea typeface="Verdana" panose="020B0604030504040204" pitchFamily="34" charset="0"/>
                <a:cs typeface="Arial" panose="020B0604020202020204" pitchFamily="34" charset="0"/>
              </a:rPr>
              <a:t> расходов с результатами от реализации программ, разрабатываемых на основе стратегических целей, общественной значимости ожидаемых и конечных результатов использования бюджетных средств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effectLst/>
              <a:cs typeface="Arial" panose="020B0604020202020204" pitchFamily="34" charset="0"/>
            </a:endParaRPr>
          </a:p>
          <a:p>
            <a:pPr marL="0" marR="0" lvl="0" indent="2444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83063" algn="l"/>
              </a:tabLst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effectLst/>
                <a:ea typeface="Verdana" panose="020B0604030504040204" pitchFamily="34" charset="0"/>
                <a:cs typeface="Arial" panose="020B0604020202020204" pitchFamily="34" charset="0"/>
              </a:rPr>
              <a:t>Бюджет городского округа Семеновский на 2025-2027 годы сформирован на основе</a:t>
            </a:r>
            <a:r>
              <a:rPr lang="ru-RU" altLang="ru-RU" sz="1600" dirty="0">
                <a:cs typeface="Arial" panose="020B0604020202020204" pitchFamily="34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9F253C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21 муниципальной программы</a:t>
            </a:r>
            <a:r>
              <a:rPr kumimoji="0" lang="ru-RU" altLang="ru-RU" sz="1300" b="1" i="0" u="none" strike="noStrike" cap="none" normalizeH="0" baseline="0" dirty="0">
                <a:ln>
                  <a:noFill/>
                </a:ln>
                <a:solidFill>
                  <a:srgbClr val="9F253C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</a:t>
            </a:r>
            <a:r>
              <a:rPr kumimoji="0" lang="ru-RU" altLang="ru-RU" sz="1300" b="1" i="0" u="none" strike="noStrike" cap="none" normalizeH="0" baseline="0" dirty="0">
                <a:ln>
                  <a:noFill/>
                </a:ln>
                <a:solidFill>
                  <a:srgbClr val="FF585E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	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2444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83063" algn="l"/>
              </a:tabLst>
            </a:pPr>
            <a:b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</a:b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2444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83063" algn="l"/>
              </a:tabLst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-914400" y="5334000"/>
            <a:ext cx="7239000" cy="519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8405">
              <a:lnSpc>
                <a:spcPct val="90000"/>
              </a:lnSpc>
              <a:spcAft>
                <a:spcPts val="0"/>
              </a:spcAft>
            </a:pPr>
            <a:r>
              <a:rPr lang="ru-RU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1) Исполнение бюджета городского округа </a:t>
            </a:r>
            <a:r>
              <a:rPr lang="ru-RU" sz="1600" spc="-485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     </a:t>
            </a:r>
            <a:r>
              <a:rPr lang="ru-RU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</a:t>
            </a:r>
            <a:r>
              <a:rPr lang="ru-RU" sz="1600" spc="-55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программной</a:t>
            </a:r>
          </a:p>
          <a:p>
            <a:pPr marL="1208405">
              <a:lnSpc>
                <a:spcPts val="1560"/>
              </a:lnSpc>
              <a:spcAft>
                <a:spcPts val="0"/>
              </a:spcAft>
            </a:pPr>
            <a:r>
              <a:rPr lang="ru-RU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классификации</a:t>
            </a:r>
            <a:endParaRPr lang="ru-RU" sz="1600" dirty="0"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-838200" y="6477000"/>
            <a:ext cx="7162800" cy="102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8405" marR="6731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</a:pPr>
            <a:r>
              <a:rPr lang="ru-RU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3) Мониторинг</a:t>
            </a:r>
            <a:r>
              <a:rPr lang="ru-RU" sz="1600" spc="5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показателей исполнения целевых</a:t>
            </a:r>
            <a:r>
              <a:rPr lang="ru-RU" sz="1600" spc="-455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программ,</a:t>
            </a:r>
            <a:r>
              <a:rPr lang="ru-RU" sz="1600" spc="3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оценка</a:t>
            </a:r>
            <a:r>
              <a:rPr lang="ru-RU" sz="1600" spc="5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эффективности бюджетных</a:t>
            </a:r>
            <a:r>
              <a:rPr lang="ru-RU" sz="1600" spc="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расходов</a:t>
            </a:r>
          </a:p>
          <a:p>
            <a:br>
              <a:rPr lang="ru-RU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-762000" y="7010400"/>
            <a:ext cx="731520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56335" marR="61849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</a:pPr>
            <a:r>
              <a:rPr lang="ru-RU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4) Повышение</a:t>
            </a:r>
            <a:r>
              <a:rPr lang="ru-RU" sz="1600" spc="8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качества</a:t>
            </a:r>
            <a:r>
              <a:rPr lang="ru-RU" sz="1600" spc="5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бюджетного</a:t>
            </a:r>
            <a:r>
              <a:rPr lang="ru-RU" sz="1600" spc="5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планирования и</a:t>
            </a:r>
            <a:r>
              <a:rPr lang="ru-RU" sz="1600" spc="5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исполнения</a:t>
            </a:r>
            <a:r>
              <a:rPr lang="ru-RU" sz="1600" spc="37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бюджета</a:t>
            </a:r>
            <a:endParaRPr lang="ru-RU" sz="1600" dirty="0"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A5BCB9D-E0BA-6C1A-9858-E704443B97D4}"/>
              </a:ext>
            </a:extLst>
          </p:cNvPr>
          <p:cNvSpPr txBox="1"/>
          <p:nvPr/>
        </p:nvSpPr>
        <p:spPr>
          <a:xfrm>
            <a:off x="76200" y="4191000"/>
            <a:ext cx="83415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ОСОБЕННОСТИ ФОРМИРОВАНИЯ БЮДЖЕТА на 2025-2027 годы</a:t>
            </a:r>
          </a:p>
          <a:p>
            <a:r>
              <a:rPr lang="ru-RU" b="1" dirty="0"/>
              <a:t> </a:t>
            </a:r>
          </a:p>
        </p:txBody>
      </p: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87BBCC93-53EA-0E01-A7AA-6172EE7E9023}"/>
              </a:ext>
            </a:extLst>
          </p:cNvPr>
          <p:cNvGrpSpPr/>
          <p:nvPr/>
        </p:nvGrpSpPr>
        <p:grpSpPr>
          <a:xfrm rot="5400000">
            <a:off x="2019301" y="3314699"/>
            <a:ext cx="2667000" cy="6096002"/>
            <a:chOff x="7355999" y="516475"/>
            <a:chExt cx="4160701" cy="5806363"/>
          </a:xfrm>
        </p:grpSpPr>
        <p:cxnSp>
          <p:nvCxnSpPr>
            <p:cNvPr id="46" name="Прямая соединительная линия 45">
              <a:extLst>
                <a:ext uri="{FF2B5EF4-FFF2-40B4-BE49-F238E27FC236}">
                  <a16:creationId xmlns:a16="http://schemas.microsoft.com/office/drawing/2014/main" id="{90A57565-56F1-0CD5-AB1D-DAF54468BE5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55999" y="516475"/>
              <a:ext cx="4160701" cy="13619"/>
            </a:xfrm>
            <a:prstGeom prst="line">
              <a:avLst/>
            </a:prstGeom>
            <a:ln w="31750">
              <a:solidFill>
                <a:srgbClr val="7323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>
              <a:extLst>
                <a:ext uri="{FF2B5EF4-FFF2-40B4-BE49-F238E27FC236}">
                  <a16:creationId xmlns:a16="http://schemas.microsoft.com/office/drawing/2014/main" id="{2EC9DEDD-8C1A-7F7F-7060-A233865B912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55999" y="6322837"/>
              <a:ext cx="4115700" cy="0"/>
            </a:xfrm>
            <a:prstGeom prst="line">
              <a:avLst/>
            </a:prstGeom>
            <a:ln w="31750">
              <a:solidFill>
                <a:srgbClr val="7323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>
              <a:extLst>
                <a:ext uri="{FF2B5EF4-FFF2-40B4-BE49-F238E27FC236}">
                  <a16:creationId xmlns:a16="http://schemas.microsoft.com/office/drawing/2014/main" id="{7956B97D-91FF-DAEC-92FE-F43ADFB05A61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5831830" y="4798668"/>
              <a:ext cx="3048340" cy="0"/>
            </a:xfrm>
            <a:prstGeom prst="line">
              <a:avLst/>
            </a:prstGeom>
            <a:ln w="31750">
              <a:solidFill>
                <a:srgbClr val="7323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>
              <a:extLst>
                <a:ext uri="{FF2B5EF4-FFF2-40B4-BE49-F238E27FC236}">
                  <a16:creationId xmlns:a16="http://schemas.microsoft.com/office/drawing/2014/main" id="{71CECF19-1A66-82D1-4569-CB9CDDA7A25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471699" y="530094"/>
              <a:ext cx="45001" cy="5792743"/>
            </a:xfrm>
            <a:prstGeom prst="line">
              <a:avLst/>
            </a:prstGeom>
            <a:ln w="31750">
              <a:solidFill>
                <a:srgbClr val="7323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2D25E890-E650-DA0F-F26D-AABC0ED82C2C}"/>
              </a:ext>
            </a:extLst>
          </p:cNvPr>
          <p:cNvSpPr/>
          <p:nvPr/>
        </p:nvSpPr>
        <p:spPr>
          <a:xfrm>
            <a:off x="-762000" y="5943600"/>
            <a:ext cx="6858000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15695">
              <a:lnSpc>
                <a:spcPts val="1625"/>
              </a:lnSpc>
              <a:spcBef>
                <a:spcPts val="505"/>
              </a:spcBef>
              <a:spcAft>
                <a:spcPts val="0"/>
              </a:spcAft>
            </a:pPr>
            <a:r>
              <a:rPr lang="ru-RU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2) Взаимосвязь </a:t>
            </a:r>
            <a:r>
              <a:rPr lang="ru-RU" sz="1600" spc="-5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бюджетных</a:t>
            </a:r>
            <a:r>
              <a:rPr lang="ru-RU" sz="1600" spc="2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spc="-5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расходов</a:t>
            </a:r>
            <a:r>
              <a:rPr lang="ru-RU" sz="1600" spc="-48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</a:t>
            </a:r>
            <a:r>
              <a:rPr lang="ru-RU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 результатами</a:t>
            </a:r>
            <a:r>
              <a:rPr lang="ru-RU" sz="1600" spc="5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реализации муниципальных программ</a:t>
            </a:r>
            <a:endParaRPr lang="ru-RU" sz="1600" dirty="0"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Line 1962"/>
          <p:cNvCxnSpPr>
            <a:cxnSpLocks noChangeShapeType="1"/>
          </p:cNvCxnSpPr>
          <p:nvPr/>
        </p:nvCxnSpPr>
        <p:spPr bwMode="auto">
          <a:xfrm>
            <a:off x="152400" y="1066800"/>
            <a:ext cx="6480810" cy="0"/>
          </a:xfrm>
          <a:prstGeom prst="line">
            <a:avLst/>
          </a:prstGeom>
          <a:noFill/>
          <a:ln w="9525">
            <a:solidFill>
              <a:schemeClr val="accent3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Rectangle 20"/>
          <p:cNvSpPr>
            <a:spLocks noChangeArrowheads="1"/>
          </p:cNvSpPr>
          <p:nvPr/>
        </p:nvSpPr>
        <p:spPr bwMode="auto">
          <a:xfrm>
            <a:off x="-988695" y="327189"/>
            <a:ext cx="87630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Verdana" panose="020B0604030504040204" pitchFamily="34" charset="0"/>
                <a:cs typeface="Arial" panose="020B0604020202020204" pitchFamily="34" charset="0"/>
              </a:rPr>
              <a:t>КАКИЕ ПОКАЗАТЕЛИ ХАРАКТЕРИЗУЮТ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Verdana" panose="020B0604030504040204" pitchFamily="34" charset="0"/>
                <a:cs typeface="Arial" panose="020B0604020202020204" pitchFamily="34" charset="0"/>
              </a:rPr>
              <a:t>ГОРОДСКОЙ ОКРУГ СЕМЕНОВСКИЙ в 2025 ГОДУ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743200" y="1409332"/>
            <a:ext cx="3429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91565" marR="43815" algn="ctr">
              <a:spcBef>
                <a:spcPts val="1700"/>
              </a:spcBef>
              <a:spcAft>
                <a:spcPts val="0"/>
              </a:spcAft>
            </a:pPr>
            <a:r>
              <a:rPr lang="ru-RU" sz="3700" b="1" dirty="0">
                <a:solidFill>
                  <a:srgbClr val="6C99C5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3700" b="1" dirty="0">
                <a:solidFill>
                  <a:srgbClr val="7F2F2D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45 115</a:t>
            </a:r>
            <a:br>
              <a:rPr lang="ru-RU" sz="3700" b="1" dirty="0">
                <a:solidFill>
                  <a:srgbClr val="7F2F2D"/>
                </a:solidFill>
                <a:latin typeface="Tahoma" panose="020B0604030504040204" pitchFamily="34" charset="0"/>
                <a:ea typeface="Tahoma" panose="020B0604030504040204" pitchFamily="34" charset="0"/>
              </a:rPr>
            </a:br>
            <a:r>
              <a:rPr lang="ru-RU" sz="1500" b="1" dirty="0">
                <a:solidFill>
                  <a:srgbClr val="7F2F2D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человек</a:t>
            </a:r>
            <a:r>
              <a:rPr lang="ru-RU" sz="2000" b="1" spc="5" dirty="0">
                <a:solidFill>
                  <a:srgbClr val="7F2F2D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ru-RU" sz="1300" dirty="0">
                <a:solidFill>
                  <a:srgbClr val="7F2F2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численность</a:t>
            </a:r>
            <a:r>
              <a:rPr lang="ru-RU" sz="1300" spc="65" dirty="0">
                <a:solidFill>
                  <a:srgbClr val="7F2F2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dirty="0">
                <a:solidFill>
                  <a:srgbClr val="7F2F2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населения</a:t>
            </a:r>
            <a:r>
              <a:rPr lang="ru-RU" sz="1300" spc="5" dirty="0">
                <a:solidFill>
                  <a:srgbClr val="7F2F2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dirty="0">
                <a:solidFill>
                  <a:srgbClr val="7F2F2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городского округа   Семеновский</a:t>
            </a:r>
            <a:endParaRPr lang="ru-RU" sz="1300" dirty="0">
              <a:solidFill>
                <a:srgbClr val="7F2F2D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552698" y="7059188"/>
            <a:ext cx="3429000" cy="13360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91565" marR="7620" algn="ctr">
              <a:spcAft>
                <a:spcPts val="0"/>
              </a:spcAft>
            </a:pPr>
            <a:r>
              <a:rPr lang="ru-RU" sz="37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51,4</a:t>
            </a:r>
          </a:p>
          <a:p>
            <a:pPr marL="1091565" marR="9525" algn="ctr">
              <a:spcBef>
                <a:spcPts val="15"/>
              </a:spcBef>
              <a:spcAft>
                <a:spcPts val="0"/>
              </a:spcAft>
            </a:pPr>
            <a:r>
              <a:rPr lang="ru-RU" sz="15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тыс. рублей</a:t>
            </a:r>
          </a:p>
          <a:p>
            <a:pPr marL="1377315" marR="295275" indent="-1270" algn="ctr">
              <a:lnSpc>
                <a:spcPct val="98000"/>
              </a:lnSpc>
              <a:spcBef>
                <a:spcPts val="350"/>
              </a:spcBef>
              <a:spcAft>
                <a:spcPts val="0"/>
              </a:spcAft>
            </a:pPr>
            <a:r>
              <a:rPr lang="ru-RU" sz="13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среднемесячная</a:t>
            </a:r>
            <a:r>
              <a:rPr lang="ru-RU" sz="1300" spc="5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заработная</a:t>
            </a:r>
            <a:r>
              <a:rPr lang="ru-RU" sz="1300" spc="31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плата</a:t>
            </a:r>
            <a:endParaRPr lang="ru-RU" sz="1300" dirty="0">
              <a:solidFill>
                <a:schemeClr val="tx2">
                  <a:lumMod val="50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-228600" y="4881696"/>
            <a:ext cx="3429000" cy="13360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91565" marR="131445"/>
            <a:r>
              <a:rPr lang="ru-RU" sz="37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2 639,2</a:t>
            </a:r>
          </a:p>
          <a:p>
            <a:pPr marL="1091565" marR="133350" algn="ctr">
              <a:spcBef>
                <a:spcPts val="15"/>
              </a:spcBef>
              <a:spcAft>
                <a:spcPts val="0"/>
              </a:spcAft>
            </a:pPr>
            <a:r>
              <a:rPr lang="ru-RU" sz="1500" b="1" spc="-5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млн.</a:t>
            </a:r>
            <a:r>
              <a:rPr lang="ru-RU" sz="1500" b="1" spc="-95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500" b="1" spc="-5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рублей</a:t>
            </a:r>
            <a:endParaRPr lang="ru-RU" sz="15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1091565" marR="135255" algn="ctr">
              <a:lnSpc>
                <a:spcPct val="98000"/>
              </a:lnSpc>
              <a:spcBef>
                <a:spcPts val="355"/>
              </a:spcBef>
              <a:spcAft>
                <a:spcPts val="0"/>
              </a:spcAft>
            </a:pPr>
            <a:r>
              <a:rPr lang="ru-RU" sz="13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инвестиции</a:t>
            </a:r>
            <a:r>
              <a:rPr lang="ru-RU" sz="1300" spc="7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</a:t>
            </a:r>
            <a:r>
              <a:rPr lang="ru-RU" sz="1300" spc="75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основной </a:t>
            </a:r>
            <a:r>
              <a:rPr lang="ru-RU" sz="1300" spc="-42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капитал</a:t>
            </a:r>
            <a:endParaRPr lang="ru-RU" sz="13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743200" y="4674592"/>
            <a:ext cx="3429000" cy="1918154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1091565" marR="46355" algn="ctr">
              <a:spcAft>
                <a:spcPts val="0"/>
              </a:spcAft>
            </a:pPr>
            <a:r>
              <a:rPr lang="en-US" sz="3700" b="1" dirty="0">
                <a:solidFill>
                  <a:srgbClr val="822A3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4</a:t>
            </a:r>
            <a:r>
              <a:rPr lang="ru-RU" sz="3700" b="1" dirty="0">
                <a:solidFill>
                  <a:srgbClr val="822A3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7</a:t>
            </a:r>
          </a:p>
          <a:p>
            <a:pPr marL="1091565" marR="46355" algn="ctr">
              <a:lnSpc>
                <a:spcPct val="98000"/>
              </a:lnSpc>
              <a:spcBef>
                <a:spcPts val="30"/>
              </a:spcBef>
              <a:spcAft>
                <a:spcPts val="0"/>
              </a:spcAft>
            </a:pPr>
            <a:r>
              <a:rPr lang="ru-RU" sz="1500" b="1" dirty="0">
                <a:solidFill>
                  <a:srgbClr val="822A3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муниципальных</a:t>
            </a:r>
            <a:r>
              <a:rPr lang="ru-RU" sz="1500" b="1" spc="-425" dirty="0">
                <a:solidFill>
                  <a:srgbClr val="822A3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500" b="1" dirty="0">
                <a:solidFill>
                  <a:srgbClr val="822A3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учреждений</a:t>
            </a:r>
          </a:p>
          <a:p>
            <a:pPr marL="1511935">
              <a:lnSpc>
                <a:spcPts val="1570"/>
              </a:lnSpc>
              <a:spcBef>
                <a:spcPts val="1555"/>
              </a:spcBef>
              <a:spcAft>
                <a:spcPts val="0"/>
              </a:spcAft>
            </a:pPr>
            <a:r>
              <a:rPr lang="ru-RU" sz="1300" dirty="0">
                <a:solidFill>
                  <a:srgbClr val="822A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41</a:t>
            </a:r>
            <a:r>
              <a:rPr lang="ru-RU" sz="1300" spc="60" dirty="0">
                <a:solidFill>
                  <a:srgbClr val="822A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dirty="0">
                <a:solidFill>
                  <a:srgbClr val="822A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</a:t>
            </a:r>
            <a:r>
              <a:rPr lang="ru-RU" sz="1300" spc="65" dirty="0">
                <a:solidFill>
                  <a:srgbClr val="822A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dirty="0">
                <a:solidFill>
                  <a:srgbClr val="822A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бюджетные    1- автономное</a:t>
            </a:r>
          </a:p>
          <a:p>
            <a:pPr marL="1504315">
              <a:lnSpc>
                <a:spcPts val="1560"/>
              </a:lnSpc>
              <a:spcAft>
                <a:spcPts val="0"/>
              </a:spcAft>
            </a:pPr>
            <a:r>
              <a:rPr lang="ru-RU" sz="1300" spc="15" dirty="0">
                <a:solidFill>
                  <a:srgbClr val="822A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 </a:t>
            </a:r>
            <a:r>
              <a:rPr lang="ru-RU" sz="1300" dirty="0">
                <a:solidFill>
                  <a:srgbClr val="822A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ru-RU" sz="1300" spc="20" dirty="0">
                <a:solidFill>
                  <a:srgbClr val="822A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dirty="0">
                <a:solidFill>
                  <a:srgbClr val="822A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казенные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3361137" y="3074731"/>
            <a:ext cx="3429000" cy="137640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3990" marR="268605" algn="ctr">
              <a:spcBef>
                <a:spcPts val="1005"/>
              </a:spcBef>
              <a:spcAft>
                <a:spcPts val="0"/>
              </a:spcAft>
            </a:pPr>
            <a:r>
              <a:rPr lang="ru-RU" sz="37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19 127,4</a:t>
            </a:r>
          </a:p>
          <a:p>
            <a:pPr marL="439420" marR="391795" indent="188595">
              <a:lnSpc>
                <a:spcPct val="108000"/>
              </a:lnSpc>
              <a:spcBef>
                <a:spcPts val="15"/>
              </a:spcBef>
              <a:spcAft>
                <a:spcPts val="0"/>
              </a:spcAft>
            </a:pPr>
            <a:r>
              <a:rPr lang="ru-RU" sz="15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млн. рублей</a:t>
            </a:r>
            <a:r>
              <a:rPr lang="ru-RU" sz="1500" b="1" spc="5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1500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R="391795">
              <a:lnSpc>
                <a:spcPct val="108000"/>
              </a:lnSpc>
              <a:spcBef>
                <a:spcPts val="15"/>
              </a:spcBef>
              <a:spcAft>
                <a:spcPts val="0"/>
              </a:spcAft>
            </a:pPr>
            <a:r>
              <a:rPr lang="ru-RU" sz="1300" b="1" spc="5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объем отгруженной  </a:t>
            </a:r>
            <a:br>
              <a:rPr lang="ru-RU" sz="1300" b="1" spc="5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300" b="1" spc="5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продукции, работ, услуг</a:t>
            </a:r>
            <a:endParaRPr lang="ru-RU" sz="1300" dirty="0">
              <a:solidFill>
                <a:schemeClr val="tx2">
                  <a:lumMod val="50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459121" y="3235993"/>
            <a:ext cx="2813204" cy="1053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990" marR="268605" algn="ctr">
              <a:spcBef>
                <a:spcPts val="5"/>
              </a:spcBef>
              <a:spcAft>
                <a:spcPts val="0"/>
              </a:spcAft>
            </a:pPr>
            <a:r>
              <a:rPr lang="ru-RU" sz="3700" b="1" dirty="0">
                <a:solidFill>
                  <a:srgbClr val="822A3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12</a:t>
            </a:r>
          </a:p>
          <a:p>
            <a:pPr marL="173990" marR="271780" algn="ctr">
              <a:lnSpc>
                <a:spcPct val="98000"/>
              </a:lnSpc>
              <a:spcBef>
                <a:spcPts val="30"/>
              </a:spcBef>
              <a:spcAft>
                <a:spcPts val="0"/>
              </a:spcAft>
            </a:pPr>
            <a:r>
              <a:rPr lang="ru-RU" sz="1300" b="1" spc="-5" dirty="0">
                <a:solidFill>
                  <a:srgbClr val="822A30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территориальных отделов</a:t>
            </a:r>
            <a:endParaRPr lang="ru-RU" sz="1300" dirty="0">
              <a:solidFill>
                <a:srgbClr val="822A3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304800" y="1413354"/>
            <a:ext cx="3200185" cy="1323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1020" marR="636905" algn="ctr">
              <a:spcAft>
                <a:spcPts val="0"/>
              </a:spcAft>
            </a:pPr>
            <a:r>
              <a:rPr lang="ru-RU" sz="37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3 877,4</a:t>
            </a:r>
          </a:p>
          <a:p>
            <a:pPr marL="173990" marR="271780" algn="ctr">
              <a:spcBef>
                <a:spcPts val="20"/>
              </a:spcBef>
              <a:spcAft>
                <a:spcPts val="0"/>
              </a:spcAft>
            </a:pPr>
            <a:r>
              <a:rPr lang="ru-RU" sz="15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квадратных</a:t>
            </a:r>
            <a:r>
              <a:rPr lang="ru-RU" sz="1500" b="1" spc="19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5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километров</a:t>
            </a:r>
            <a:endParaRPr lang="ru-RU" sz="1500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40385" marR="636905" algn="ctr">
              <a:lnSpc>
                <a:spcPct val="98000"/>
              </a:lnSpc>
              <a:spcBef>
                <a:spcPts val="345"/>
              </a:spcBef>
              <a:spcAft>
                <a:spcPts val="0"/>
              </a:spcAft>
            </a:pPr>
            <a:r>
              <a:rPr lang="ru-RU" sz="13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площадь</a:t>
            </a:r>
            <a:r>
              <a:rPr lang="ru-RU" sz="1300" spc="5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spc="-5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городского округа Семеновский</a:t>
            </a:r>
            <a:endParaRPr lang="ru-RU" sz="1300" dirty="0">
              <a:solidFill>
                <a:schemeClr val="tx2">
                  <a:lumMod val="50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621EA26-E284-91AD-191C-04A39EF17CC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24</a:t>
            </a:fld>
            <a:endParaRPr lang="ru-RU" spc="-1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7010399"/>
            <a:ext cx="381896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1020" marR="636905" algn="ctr">
              <a:spcAft>
                <a:spcPts val="0"/>
              </a:spcAft>
            </a:pPr>
            <a:r>
              <a:rPr lang="ru-RU" sz="4400" b="1" dirty="0">
                <a:solidFill>
                  <a:srgbClr val="822A3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7 199,5</a:t>
            </a:r>
          </a:p>
          <a:p>
            <a:pPr marL="173990" marR="271780" algn="ctr">
              <a:spcBef>
                <a:spcPts val="20"/>
              </a:spcBef>
              <a:spcAft>
                <a:spcPts val="0"/>
              </a:spcAft>
            </a:pPr>
            <a:r>
              <a:rPr lang="ru-RU" b="1" dirty="0">
                <a:solidFill>
                  <a:srgbClr val="822A30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 рублей</a:t>
            </a:r>
          </a:p>
          <a:p>
            <a:pPr marL="173990" marR="271780" algn="ctr">
              <a:spcBef>
                <a:spcPts val="20"/>
              </a:spcBef>
              <a:spcAft>
                <a:spcPts val="0"/>
              </a:spcAft>
            </a:pPr>
            <a:r>
              <a:rPr lang="ru-RU" b="1" dirty="0">
                <a:solidFill>
                  <a:srgbClr val="822A30"/>
                </a:solidFill>
                <a:latin typeface="Tahoma" panose="020B0604030504040204" pitchFamily="34" charset="0"/>
                <a:ea typeface="Verdana" panose="020B0604030504040204" pitchFamily="34" charset="0"/>
              </a:rPr>
              <a:t>фонд оплаты труда</a:t>
            </a:r>
            <a:endParaRPr lang="ru-RU" dirty="0">
              <a:solidFill>
                <a:srgbClr val="822A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636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Прямоугольник 90"/>
          <p:cNvSpPr/>
          <p:nvPr/>
        </p:nvSpPr>
        <p:spPr>
          <a:xfrm>
            <a:off x="3962400" y="3886200"/>
            <a:ext cx="1143000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630">
              <a:spcAft>
                <a:spcPts val="0"/>
              </a:spcAft>
            </a:pPr>
            <a:r>
              <a:rPr lang="ru-RU" sz="2000" b="1" dirty="0">
                <a:solidFill>
                  <a:srgbClr val="7F2F2D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63,</a:t>
            </a:r>
            <a:r>
              <a:rPr lang="en-US" sz="2000" b="1" dirty="0">
                <a:solidFill>
                  <a:srgbClr val="7F2F2D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0</a:t>
            </a:r>
            <a:endParaRPr lang="ru-RU" sz="2000" dirty="0">
              <a:solidFill>
                <a:srgbClr val="7F2F2D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1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ru-RU" sz="1100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1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ru-RU" sz="1100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1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br>
              <a:rPr lang="ru-RU" sz="11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sz="1100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1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ru-RU" sz="1100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72" name="Group 1171"/>
          <p:cNvGrpSpPr>
            <a:grpSpLocks/>
          </p:cNvGrpSpPr>
          <p:nvPr/>
        </p:nvGrpSpPr>
        <p:grpSpPr bwMode="auto">
          <a:xfrm>
            <a:off x="228600" y="4114800"/>
            <a:ext cx="6330315" cy="1638935"/>
            <a:chOff x="536" y="-278"/>
            <a:chExt cx="9969" cy="2581"/>
          </a:xfrm>
        </p:grpSpPr>
        <p:pic>
          <p:nvPicPr>
            <p:cNvPr id="73" name="Picture 118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0" y="757"/>
              <a:ext cx="790" cy="1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4" name="Freeform 1181"/>
            <p:cNvSpPr>
              <a:spLocks/>
            </p:cNvSpPr>
            <p:nvPr/>
          </p:nvSpPr>
          <p:spPr bwMode="auto">
            <a:xfrm>
              <a:off x="5881" y="214"/>
              <a:ext cx="769" cy="1950"/>
            </a:xfrm>
            <a:custGeom>
              <a:avLst/>
              <a:gdLst>
                <a:gd name="T0" fmla="+- 0 6428 5881"/>
                <a:gd name="T1" fmla="*/ T0 w 657"/>
                <a:gd name="T2" fmla="+- 0 1195 1195"/>
                <a:gd name="T3" fmla="*/ 1195 h 969"/>
                <a:gd name="T4" fmla="+- 0 5991 5881"/>
                <a:gd name="T5" fmla="*/ T4 w 657"/>
                <a:gd name="T6" fmla="+- 0 1195 1195"/>
                <a:gd name="T7" fmla="*/ 1195 h 969"/>
                <a:gd name="T8" fmla="+- 0 5948 5881"/>
                <a:gd name="T9" fmla="*/ T8 w 657"/>
                <a:gd name="T10" fmla="+- 0 1204 1195"/>
                <a:gd name="T11" fmla="*/ 1204 h 969"/>
                <a:gd name="T12" fmla="+- 0 5913 5881"/>
                <a:gd name="T13" fmla="*/ T12 w 657"/>
                <a:gd name="T14" fmla="+- 0 1227 1195"/>
                <a:gd name="T15" fmla="*/ 1227 h 969"/>
                <a:gd name="T16" fmla="+- 0 5890 5881"/>
                <a:gd name="T17" fmla="*/ T16 w 657"/>
                <a:gd name="T18" fmla="+- 0 1262 1195"/>
                <a:gd name="T19" fmla="*/ 1262 h 969"/>
                <a:gd name="T20" fmla="+- 0 5881 5881"/>
                <a:gd name="T21" fmla="*/ T20 w 657"/>
                <a:gd name="T22" fmla="+- 0 1304 1195"/>
                <a:gd name="T23" fmla="*/ 1304 h 969"/>
                <a:gd name="T24" fmla="+- 0 5881 5881"/>
                <a:gd name="T25" fmla="*/ T24 w 657"/>
                <a:gd name="T26" fmla="+- 0 2055 1195"/>
                <a:gd name="T27" fmla="*/ 2055 h 969"/>
                <a:gd name="T28" fmla="+- 0 5890 5881"/>
                <a:gd name="T29" fmla="*/ T28 w 657"/>
                <a:gd name="T30" fmla="+- 0 2097 1195"/>
                <a:gd name="T31" fmla="*/ 2097 h 969"/>
                <a:gd name="T32" fmla="+- 0 5913 5881"/>
                <a:gd name="T33" fmla="*/ T32 w 657"/>
                <a:gd name="T34" fmla="+- 0 2132 1195"/>
                <a:gd name="T35" fmla="*/ 2132 h 969"/>
                <a:gd name="T36" fmla="+- 0 5948 5881"/>
                <a:gd name="T37" fmla="*/ T36 w 657"/>
                <a:gd name="T38" fmla="+- 0 2156 1195"/>
                <a:gd name="T39" fmla="*/ 2156 h 969"/>
                <a:gd name="T40" fmla="+- 0 5991 5881"/>
                <a:gd name="T41" fmla="*/ T40 w 657"/>
                <a:gd name="T42" fmla="+- 0 2164 1195"/>
                <a:gd name="T43" fmla="*/ 2164 h 969"/>
                <a:gd name="T44" fmla="+- 0 6428 5881"/>
                <a:gd name="T45" fmla="*/ T44 w 657"/>
                <a:gd name="T46" fmla="+- 0 2164 1195"/>
                <a:gd name="T47" fmla="*/ 2164 h 969"/>
                <a:gd name="T48" fmla="+- 0 6471 5881"/>
                <a:gd name="T49" fmla="*/ T48 w 657"/>
                <a:gd name="T50" fmla="+- 0 2156 1195"/>
                <a:gd name="T51" fmla="*/ 2156 h 969"/>
                <a:gd name="T52" fmla="+- 0 6505 5881"/>
                <a:gd name="T53" fmla="*/ T52 w 657"/>
                <a:gd name="T54" fmla="+- 0 2132 1195"/>
                <a:gd name="T55" fmla="*/ 2132 h 969"/>
                <a:gd name="T56" fmla="+- 0 6529 5881"/>
                <a:gd name="T57" fmla="*/ T56 w 657"/>
                <a:gd name="T58" fmla="+- 0 2097 1195"/>
                <a:gd name="T59" fmla="*/ 2097 h 969"/>
                <a:gd name="T60" fmla="+- 0 6537 5881"/>
                <a:gd name="T61" fmla="*/ T60 w 657"/>
                <a:gd name="T62" fmla="+- 0 2055 1195"/>
                <a:gd name="T63" fmla="*/ 2055 h 969"/>
                <a:gd name="T64" fmla="+- 0 6537 5881"/>
                <a:gd name="T65" fmla="*/ T64 w 657"/>
                <a:gd name="T66" fmla="+- 0 1304 1195"/>
                <a:gd name="T67" fmla="*/ 1304 h 969"/>
                <a:gd name="T68" fmla="+- 0 6529 5881"/>
                <a:gd name="T69" fmla="*/ T68 w 657"/>
                <a:gd name="T70" fmla="+- 0 1262 1195"/>
                <a:gd name="T71" fmla="*/ 1262 h 969"/>
                <a:gd name="T72" fmla="+- 0 6505 5881"/>
                <a:gd name="T73" fmla="*/ T72 w 657"/>
                <a:gd name="T74" fmla="+- 0 1227 1195"/>
                <a:gd name="T75" fmla="*/ 1227 h 969"/>
                <a:gd name="T76" fmla="+- 0 6471 5881"/>
                <a:gd name="T77" fmla="*/ T76 w 657"/>
                <a:gd name="T78" fmla="+- 0 1204 1195"/>
                <a:gd name="T79" fmla="*/ 1204 h 969"/>
                <a:gd name="T80" fmla="+- 0 6428 5881"/>
                <a:gd name="T81" fmla="*/ T80 w 657"/>
                <a:gd name="T82" fmla="+- 0 1195 1195"/>
                <a:gd name="T83" fmla="*/ 1195 h 96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657" h="969">
                  <a:moveTo>
                    <a:pt x="547" y="0"/>
                  </a:moveTo>
                  <a:lnTo>
                    <a:pt x="110" y="0"/>
                  </a:lnTo>
                  <a:lnTo>
                    <a:pt x="67" y="9"/>
                  </a:lnTo>
                  <a:lnTo>
                    <a:pt x="32" y="32"/>
                  </a:lnTo>
                  <a:lnTo>
                    <a:pt x="9" y="67"/>
                  </a:lnTo>
                  <a:lnTo>
                    <a:pt x="0" y="109"/>
                  </a:lnTo>
                  <a:lnTo>
                    <a:pt x="0" y="860"/>
                  </a:lnTo>
                  <a:lnTo>
                    <a:pt x="9" y="902"/>
                  </a:lnTo>
                  <a:lnTo>
                    <a:pt x="32" y="937"/>
                  </a:lnTo>
                  <a:lnTo>
                    <a:pt x="67" y="961"/>
                  </a:lnTo>
                  <a:lnTo>
                    <a:pt x="110" y="969"/>
                  </a:lnTo>
                  <a:lnTo>
                    <a:pt x="547" y="969"/>
                  </a:lnTo>
                  <a:lnTo>
                    <a:pt x="590" y="961"/>
                  </a:lnTo>
                  <a:lnTo>
                    <a:pt x="624" y="937"/>
                  </a:lnTo>
                  <a:lnTo>
                    <a:pt x="648" y="902"/>
                  </a:lnTo>
                  <a:lnTo>
                    <a:pt x="656" y="860"/>
                  </a:lnTo>
                  <a:lnTo>
                    <a:pt x="656" y="109"/>
                  </a:lnTo>
                  <a:lnTo>
                    <a:pt x="648" y="67"/>
                  </a:lnTo>
                  <a:lnTo>
                    <a:pt x="624" y="32"/>
                  </a:lnTo>
                  <a:lnTo>
                    <a:pt x="590" y="9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rgbClr val="7F2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75" name="Picture 118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5" y="757"/>
              <a:ext cx="790" cy="1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" name="Freeform 1179"/>
            <p:cNvSpPr>
              <a:spLocks/>
            </p:cNvSpPr>
            <p:nvPr/>
          </p:nvSpPr>
          <p:spPr bwMode="auto">
            <a:xfrm>
              <a:off x="7155" y="-38"/>
              <a:ext cx="790" cy="2202"/>
            </a:xfrm>
            <a:custGeom>
              <a:avLst/>
              <a:gdLst>
                <a:gd name="T0" fmla="+- 0 7702 7156"/>
                <a:gd name="T1" fmla="*/ T0 w 657"/>
                <a:gd name="T2" fmla="+- 0 783 783"/>
                <a:gd name="T3" fmla="*/ 783 h 1381"/>
                <a:gd name="T4" fmla="+- 0 7265 7156"/>
                <a:gd name="T5" fmla="*/ T4 w 657"/>
                <a:gd name="T6" fmla="+- 0 783 783"/>
                <a:gd name="T7" fmla="*/ 783 h 1381"/>
                <a:gd name="T8" fmla="+- 0 7222 7156"/>
                <a:gd name="T9" fmla="*/ T8 w 657"/>
                <a:gd name="T10" fmla="+- 0 792 783"/>
                <a:gd name="T11" fmla="*/ 792 h 1381"/>
                <a:gd name="T12" fmla="+- 0 7188 7156"/>
                <a:gd name="T13" fmla="*/ T12 w 657"/>
                <a:gd name="T14" fmla="+- 0 815 783"/>
                <a:gd name="T15" fmla="*/ 815 h 1381"/>
                <a:gd name="T16" fmla="+- 0 7164 7156"/>
                <a:gd name="T17" fmla="*/ T16 w 657"/>
                <a:gd name="T18" fmla="+- 0 850 783"/>
                <a:gd name="T19" fmla="*/ 850 h 1381"/>
                <a:gd name="T20" fmla="+- 0 7156 7156"/>
                <a:gd name="T21" fmla="*/ T20 w 657"/>
                <a:gd name="T22" fmla="+- 0 893 783"/>
                <a:gd name="T23" fmla="*/ 893 h 1381"/>
                <a:gd name="T24" fmla="+- 0 7156 7156"/>
                <a:gd name="T25" fmla="*/ T24 w 657"/>
                <a:gd name="T26" fmla="+- 0 2055 783"/>
                <a:gd name="T27" fmla="*/ 2055 h 1381"/>
                <a:gd name="T28" fmla="+- 0 7164 7156"/>
                <a:gd name="T29" fmla="*/ T28 w 657"/>
                <a:gd name="T30" fmla="+- 0 2097 783"/>
                <a:gd name="T31" fmla="*/ 2097 h 1381"/>
                <a:gd name="T32" fmla="+- 0 7188 7156"/>
                <a:gd name="T33" fmla="*/ T32 w 657"/>
                <a:gd name="T34" fmla="+- 0 2132 783"/>
                <a:gd name="T35" fmla="*/ 2132 h 1381"/>
                <a:gd name="T36" fmla="+- 0 7222 7156"/>
                <a:gd name="T37" fmla="*/ T36 w 657"/>
                <a:gd name="T38" fmla="+- 0 2156 783"/>
                <a:gd name="T39" fmla="*/ 2156 h 1381"/>
                <a:gd name="T40" fmla="+- 0 7265 7156"/>
                <a:gd name="T41" fmla="*/ T40 w 657"/>
                <a:gd name="T42" fmla="+- 0 2164 783"/>
                <a:gd name="T43" fmla="*/ 2164 h 1381"/>
                <a:gd name="T44" fmla="+- 0 7702 7156"/>
                <a:gd name="T45" fmla="*/ T44 w 657"/>
                <a:gd name="T46" fmla="+- 0 2164 783"/>
                <a:gd name="T47" fmla="*/ 2164 h 1381"/>
                <a:gd name="T48" fmla="+- 0 7745 7156"/>
                <a:gd name="T49" fmla="*/ T48 w 657"/>
                <a:gd name="T50" fmla="+- 0 2156 783"/>
                <a:gd name="T51" fmla="*/ 2156 h 1381"/>
                <a:gd name="T52" fmla="+- 0 7780 7156"/>
                <a:gd name="T53" fmla="*/ T52 w 657"/>
                <a:gd name="T54" fmla="+- 0 2132 783"/>
                <a:gd name="T55" fmla="*/ 2132 h 1381"/>
                <a:gd name="T56" fmla="+- 0 7803 7156"/>
                <a:gd name="T57" fmla="*/ T56 w 657"/>
                <a:gd name="T58" fmla="+- 0 2097 783"/>
                <a:gd name="T59" fmla="*/ 2097 h 1381"/>
                <a:gd name="T60" fmla="+- 0 7812 7156"/>
                <a:gd name="T61" fmla="*/ T60 w 657"/>
                <a:gd name="T62" fmla="+- 0 2055 783"/>
                <a:gd name="T63" fmla="*/ 2055 h 1381"/>
                <a:gd name="T64" fmla="+- 0 7812 7156"/>
                <a:gd name="T65" fmla="*/ T64 w 657"/>
                <a:gd name="T66" fmla="+- 0 893 783"/>
                <a:gd name="T67" fmla="*/ 893 h 1381"/>
                <a:gd name="T68" fmla="+- 0 7803 7156"/>
                <a:gd name="T69" fmla="*/ T68 w 657"/>
                <a:gd name="T70" fmla="+- 0 850 783"/>
                <a:gd name="T71" fmla="*/ 850 h 1381"/>
                <a:gd name="T72" fmla="+- 0 7780 7156"/>
                <a:gd name="T73" fmla="*/ T72 w 657"/>
                <a:gd name="T74" fmla="+- 0 815 783"/>
                <a:gd name="T75" fmla="*/ 815 h 1381"/>
                <a:gd name="T76" fmla="+- 0 7745 7156"/>
                <a:gd name="T77" fmla="*/ T76 w 657"/>
                <a:gd name="T78" fmla="+- 0 792 783"/>
                <a:gd name="T79" fmla="*/ 792 h 1381"/>
                <a:gd name="T80" fmla="+- 0 7702 7156"/>
                <a:gd name="T81" fmla="*/ T80 w 657"/>
                <a:gd name="T82" fmla="+- 0 783 783"/>
                <a:gd name="T83" fmla="*/ 783 h 138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657" h="1381">
                  <a:moveTo>
                    <a:pt x="546" y="0"/>
                  </a:moveTo>
                  <a:lnTo>
                    <a:pt x="109" y="0"/>
                  </a:lnTo>
                  <a:lnTo>
                    <a:pt x="66" y="9"/>
                  </a:lnTo>
                  <a:lnTo>
                    <a:pt x="32" y="32"/>
                  </a:lnTo>
                  <a:lnTo>
                    <a:pt x="8" y="67"/>
                  </a:lnTo>
                  <a:lnTo>
                    <a:pt x="0" y="110"/>
                  </a:lnTo>
                  <a:lnTo>
                    <a:pt x="0" y="1272"/>
                  </a:lnTo>
                  <a:lnTo>
                    <a:pt x="8" y="1314"/>
                  </a:lnTo>
                  <a:lnTo>
                    <a:pt x="32" y="1349"/>
                  </a:lnTo>
                  <a:lnTo>
                    <a:pt x="66" y="1373"/>
                  </a:lnTo>
                  <a:lnTo>
                    <a:pt x="109" y="1381"/>
                  </a:lnTo>
                  <a:lnTo>
                    <a:pt x="546" y="1381"/>
                  </a:lnTo>
                  <a:lnTo>
                    <a:pt x="589" y="1373"/>
                  </a:lnTo>
                  <a:lnTo>
                    <a:pt x="624" y="1349"/>
                  </a:lnTo>
                  <a:lnTo>
                    <a:pt x="647" y="1314"/>
                  </a:lnTo>
                  <a:lnTo>
                    <a:pt x="656" y="1272"/>
                  </a:lnTo>
                  <a:lnTo>
                    <a:pt x="656" y="110"/>
                  </a:lnTo>
                  <a:lnTo>
                    <a:pt x="647" y="67"/>
                  </a:lnTo>
                  <a:lnTo>
                    <a:pt x="624" y="32"/>
                  </a:lnTo>
                  <a:lnTo>
                    <a:pt x="589" y="9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7F2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dirty="0"/>
            </a:p>
          </p:txBody>
        </p:sp>
        <p:pic>
          <p:nvPicPr>
            <p:cNvPr id="77" name="Picture 117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8" y="574"/>
              <a:ext cx="826" cy="1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8" name="Freeform 1177"/>
            <p:cNvSpPr>
              <a:spLocks/>
            </p:cNvSpPr>
            <p:nvPr/>
          </p:nvSpPr>
          <p:spPr bwMode="auto">
            <a:xfrm>
              <a:off x="8430" y="-278"/>
              <a:ext cx="734" cy="2442"/>
            </a:xfrm>
            <a:custGeom>
              <a:avLst/>
              <a:gdLst>
                <a:gd name="T0" fmla="+- 0 8977 8430"/>
                <a:gd name="T1" fmla="*/ T0 w 657"/>
                <a:gd name="T2" fmla="+- 0 638 638"/>
                <a:gd name="T3" fmla="*/ 638 h 1526"/>
                <a:gd name="T4" fmla="+- 0 8539 8430"/>
                <a:gd name="T5" fmla="*/ T4 w 657"/>
                <a:gd name="T6" fmla="+- 0 638 638"/>
                <a:gd name="T7" fmla="*/ 638 h 1526"/>
                <a:gd name="T8" fmla="+- 0 8497 8430"/>
                <a:gd name="T9" fmla="*/ T8 w 657"/>
                <a:gd name="T10" fmla="+- 0 647 638"/>
                <a:gd name="T11" fmla="*/ 647 h 1526"/>
                <a:gd name="T12" fmla="+- 0 8462 8430"/>
                <a:gd name="T13" fmla="*/ T12 w 657"/>
                <a:gd name="T14" fmla="+- 0 670 638"/>
                <a:gd name="T15" fmla="*/ 670 h 1526"/>
                <a:gd name="T16" fmla="+- 0 8439 8430"/>
                <a:gd name="T17" fmla="*/ T16 w 657"/>
                <a:gd name="T18" fmla="+- 0 705 638"/>
                <a:gd name="T19" fmla="*/ 705 h 1526"/>
                <a:gd name="T20" fmla="+- 0 8430 8430"/>
                <a:gd name="T21" fmla="*/ T20 w 657"/>
                <a:gd name="T22" fmla="+- 0 747 638"/>
                <a:gd name="T23" fmla="*/ 747 h 1526"/>
                <a:gd name="T24" fmla="+- 0 8430 8430"/>
                <a:gd name="T25" fmla="*/ T24 w 657"/>
                <a:gd name="T26" fmla="+- 0 2055 638"/>
                <a:gd name="T27" fmla="*/ 2055 h 1526"/>
                <a:gd name="T28" fmla="+- 0 8439 8430"/>
                <a:gd name="T29" fmla="*/ T28 w 657"/>
                <a:gd name="T30" fmla="+- 0 2097 638"/>
                <a:gd name="T31" fmla="*/ 2097 h 1526"/>
                <a:gd name="T32" fmla="+- 0 8462 8430"/>
                <a:gd name="T33" fmla="*/ T32 w 657"/>
                <a:gd name="T34" fmla="+- 0 2132 638"/>
                <a:gd name="T35" fmla="*/ 2132 h 1526"/>
                <a:gd name="T36" fmla="+- 0 8497 8430"/>
                <a:gd name="T37" fmla="*/ T36 w 657"/>
                <a:gd name="T38" fmla="+- 0 2156 638"/>
                <a:gd name="T39" fmla="*/ 2156 h 1526"/>
                <a:gd name="T40" fmla="+- 0 8539 8430"/>
                <a:gd name="T41" fmla="*/ T40 w 657"/>
                <a:gd name="T42" fmla="+- 0 2164 638"/>
                <a:gd name="T43" fmla="*/ 2164 h 1526"/>
                <a:gd name="T44" fmla="+- 0 8977 8430"/>
                <a:gd name="T45" fmla="*/ T44 w 657"/>
                <a:gd name="T46" fmla="+- 0 2164 638"/>
                <a:gd name="T47" fmla="*/ 2164 h 1526"/>
                <a:gd name="T48" fmla="+- 0 9019 8430"/>
                <a:gd name="T49" fmla="*/ T48 w 657"/>
                <a:gd name="T50" fmla="+- 0 2156 638"/>
                <a:gd name="T51" fmla="*/ 2156 h 1526"/>
                <a:gd name="T52" fmla="+- 0 9054 8430"/>
                <a:gd name="T53" fmla="*/ T52 w 657"/>
                <a:gd name="T54" fmla="+- 0 2132 638"/>
                <a:gd name="T55" fmla="*/ 2132 h 1526"/>
                <a:gd name="T56" fmla="+- 0 9078 8430"/>
                <a:gd name="T57" fmla="*/ T56 w 657"/>
                <a:gd name="T58" fmla="+- 0 2097 638"/>
                <a:gd name="T59" fmla="*/ 2097 h 1526"/>
                <a:gd name="T60" fmla="+- 0 9086 8430"/>
                <a:gd name="T61" fmla="*/ T60 w 657"/>
                <a:gd name="T62" fmla="+- 0 2055 638"/>
                <a:gd name="T63" fmla="*/ 2055 h 1526"/>
                <a:gd name="T64" fmla="+- 0 9086 8430"/>
                <a:gd name="T65" fmla="*/ T64 w 657"/>
                <a:gd name="T66" fmla="+- 0 747 638"/>
                <a:gd name="T67" fmla="*/ 747 h 1526"/>
                <a:gd name="T68" fmla="+- 0 9078 8430"/>
                <a:gd name="T69" fmla="*/ T68 w 657"/>
                <a:gd name="T70" fmla="+- 0 705 638"/>
                <a:gd name="T71" fmla="*/ 705 h 1526"/>
                <a:gd name="T72" fmla="+- 0 9054 8430"/>
                <a:gd name="T73" fmla="*/ T72 w 657"/>
                <a:gd name="T74" fmla="+- 0 670 638"/>
                <a:gd name="T75" fmla="*/ 670 h 1526"/>
                <a:gd name="T76" fmla="+- 0 9019 8430"/>
                <a:gd name="T77" fmla="*/ T76 w 657"/>
                <a:gd name="T78" fmla="+- 0 647 638"/>
                <a:gd name="T79" fmla="*/ 647 h 1526"/>
                <a:gd name="T80" fmla="+- 0 8977 8430"/>
                <a:gd name="T81" fmla="*/ T80 w 657"/>
                <a:gd name="T82" fmla="+- 0 638 638"/>
                <a:gd name="T83" fmla="*/ 638 h 152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657" h="1526">
                  <a:moveTo>
                    <a:pt x="547" y="0"/>
                  </a:moveTo>
                  <a:lnTo>
                    <a:pt x="109" y="0"/>
                  </a:lnTo>
                  <a:lnTo>
                    <a:pt x="67" y="9"/>
                  </a:lnTo>
                  <a:lnTo>
                    <a:pt x="32" y="32"/>
                  </a:lnTo>
                  <a:lnTo>
                    <a:pt x="9" y="67"/>
                  </a:lnTo>
                  <a:lnTo>
                    <a:pt x="0" y="109"/>
                  </a:lnTo>
                  <a:lnTo>
                    <a:pt x="0" y="1417"/>
                  </a:lnTo>
                  <a:lnTo>
                    <a:pt x="9" y="1459"/>
                  </a:lnTo>
                  <a:lnTo>
                    <a:pt x="32" y="1494"/>
                  </a:lnTo>
                  <a:lnTo>
                    <a:pt x="67" y="1518"/>
                  </a:lnTo>
                  <a:lnTo>
                    <a:pt x="109" y="1526"/>
                  </a:lnTo>
                  <a:lnTo>
                    <a:pt x="547" y="1526"/>
                  </a:lnTo>
                  <a:lnTo>
                    <a:pt x="589" y="1518"/>
                  </a:lnTo>
                  <a:lnTo>
                    <a:pt x="624" y="1494"/>
                  </a:lnTo>
                  <a:lnTo>
                    <a:pt x="648" y="1459"/>
                  </a:lnTo>
                  <a:lnTo>
                    <a:pt x="656" y="1417"/>
                  </a:lnTo>
                  <a:lnTo>
                    <a:pt x="656" y="109"/>
                  </a:lnTo>
                  <a:lnTo>
                    <a:pt x="648" y="67"/>
                  </a:lnTo>
                  <a:lnTo>
                    <a:pt x="624" y="32"/>
                  </a:lnTo>
                  <a:lnTo>
                    <a:pt x="589" y="9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rgbClr val="7F2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dirty="0"/>
            </a:p>
          </p:txBody>
        </p:sp>
        <p:pic>
          <p:nvPicPr>
            <p:cNvPr id="79" name="Picture 117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3" y="1275"/>
              <a:ext cx="790" cy="1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" name="Freeform 1175"/>
            <p:cNvSpPr>
              <a:spLocks/>
            </p:cNvSpPr>
            <p:nvPr/>
          </p:nvSpPr>
          <p:spPr bwMode="auto">
            <a:xfrm>
              <a:off x="9722" y="133"/>
              <a:ext cx="706" cy="2031"/>
            </a:xfrm>
            <a:custGeom>
              <a:avLst/>
              <a:gdLst>
                <a:gd name="T0" fmla="+- 0 10251 9704"/>
                <a:gd name="T1" fmla="*/ T0 w 657"/>
                <a:gd name="T2" fmla="+- 0 473 473"/>
                <a:gd name="T3" fmla="*/ 473 h 1691"/>
                <a:gd name="T4" fmla="+- 0 9814 9704"/>
                <a:gd name="T5" fmla="*/ T4 w 657"/>
                <a:gd name="T6" fmla="+- 0 473 473"/>
                <a:gd name="T7" fmla="*/ 473 h 1691"/>
                <a:gd name="T8" fmla="+- 0 9771 9704"/>
                <a:gd name="T9" fmla="*/ T8 w 657"/>
                <a:gd name="T10" fmla="+- 0 482 473"/>
                <a:gd name="T11" fmla="*/ 482 h 1691"/>
                <a:gd name="T12" fmla="+- 0 9736 9704"/>
                <a:gd name="T13" fmla="*/ T12 w 657"/>
                <a:gd name="T14" fmla="+- 0 505 473"/>
                <a:gd name="T15" fmla="*/ 505 h 1691"/>
                <a:gd name="T16" fmla="+- 0 9713 9704"/>
                <a:gd name="T17" fmla="*/ T16 w 657"/>
                <a:gd name="T18" fmla="+- 0 540 473"/>
                <a:gd name="T19" fmla="*/ 540 h 1691"/>
                <a:gd name="T20" fmla="+- 0 9704 9704"/>
                <a:gd name="T21" fmla="*/ T20 w 657"/>
                <a:gd name="T22" fmla="+- 0 583 473"/>
                <a:gd name="T23" fmla="*/ 583 h 1691"/>
                <a:gd name="T24" fmla="+- 0 9704 9704"/>
                <a:gd name="T25" fmla="*/ T24 w 657"/>
                <a:gd name="T26" fmla="+- 0 2055 473"/>
                <a:gd name="T27" fmla="*/ 2055 h 1691"/>
                <a:gd name="T28" fmla="+- 0 9713 9704"/>
                <a:gd name="T29" fmla="*/ T28 w 657"/>
                <a:gd name="T30" fmla="+- 0 2097 473"/>
                <a:gd name="T31" fmla="*/ 2097 h 1691"/>
                <a:gd name="T32" fmla="+- 0 9736 9704"/>
                <a:gd name="T33" fmla="*/ T32 w 657"/>
                <a:gd name="T34" fmla="+- 0 2132 473"/>
                <a:gd name="T35" fmla="*/ 2132 h 1691"/>
                <a:gd name="T36" fmla="+- 0 9771 9704"/>
                <a:gd name="T37" fmla="*/ T36 w 657"/>
                <a:gd name="T38" fmla="+- 0 2156 473"/>
                <a:gd name="T39" fmla="*/ 2156 h 1691"/>
                <a:gd name="T40" fmla="+- 0 9814 9704"/>
                <a:gd name="T41" fmla="*/ T40 w 657"/>
                <a:gd name="T42" fmla="+- 0 2164 473"/>
                <a:gd name="T43" fmla="*/ 2164 h 1691"/>
                <a:gd name="T44" fmla="+- 0 10251 9704"/>
                <a:gd name="T45" fmla="*/ T44 w 657"/>
                <a:gd name="T46" fmla="+- 0 2164 473"/>
                <a:gd name="T47" fmla="*/ 2164 h 1691"/>
                <a:gd name="T48" fmla="+- 0 10294 9704"/>
                <a:gd name="T49" fmla="*/ T48 w 657"/>
                <a:gd name="T50" fmla="+- 0 2156 473"/>
                <a:gd name="T51" fmla="*/ 2156 h 1691"/>
                <a:gd name="T52" fmla="+- 0 10329 9704"/>
                <a:gd name="T53" fmla="*/ T52 w 657"/>
                <a:gd name="T54" fmla="+- 0 2132 473"/>
                <a:gd name="T55" fmla="*/ 2132 h 1691"/>
                <a:gd name="T56" fmla="+- 0 10352 9704"/>
                <a:gd name="T57" fmla="*/ T56 w 657"/>
                <a:gd name="T58" fmla="+- 0 2097 473"/>
                <a:gd name="T59" fmla="*/ 2097 h 1691"/>
                <a:gd name="T60" fmla="+- 0 10361 9704"/>
                <a:gd name="T61" fmla="*/ T60 w 657"/>
                <a:gd name="T62" fmla="+- 0 2055 473"/>
                <a:gd name="T63" fmla="*/ 2055 h 1691"/>
                <a:gd name="T64" fmla="+- 0 10361 9704"/>
                <a:gd name="T65" fmla="*/ T64 w 657"/>
                <a:gd name="T66" fmla="+- 0 583 473"/>
                <a:gd name="T67" fmla="*/ 583 h 1691"/>
                <a:gd name="T68" fmla="+- 0 10352 9704"/>
                <a:gd name="T69" fmla="*/ T68 w 657"/>
                <a:gd name="T70" fmla="+- 0 540 473"/>
                <a:gd name="T71" fmla="*/ 540 h 1691"/>
                <a:gd name="T72" fmla="+- 0 10329 9704"/>
                <a:gd name="T73" fmla="*/ T72 w 657"/>
                <a:gd name="T74" fmla="+- 0 505 473"/>
                <a:gd name="T75" fmla="*/ 505 h 1691"/>
                <a:gd name="T76" fmla="+- 0 10294 9704"/>
                <a:gd name="T77" fmla="*/ T76 w 657"/>
                <a:gd name="T78" fmla="+- 0 482 473"/>
                <a:gd name="T79" fmla="*/ 482 h 1691"/>
                <a:gd name="T80" fmla="+- 0 10251 9704"/>
                <a:gd name="T81" fmla="*/ T80 w 657"/>
                <a:gd name="T82" fmla="+- 0 473 473"/>
                <a:gd name="T83" fmla="*/ 473 h 169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657" h="1691">
                  <a:moveTo>
                    <a:pt x="547" y="0"/>
                  </a:moveTo>
                  <a:lnTo>
                    <a:pt x="110" y="0"/>
                  </a:lnTo>
                  <a:lnTo>
                    <a:pt x="67" y="9"/>
                  </a:lnTo>
                  <a:lnTo>
                    <a:pt x="32" y="32"/>
                  </a:lnTo>
                  <a:lnTo>
                    <a:pt x="9" y="67"/>
                  </a:lnTo>
                  <a:lnTo>
                    <a:pt x="0" y="110"/>
                  </a:lnTo>
                  <a:lnTo>
                    <a:pt x="0" y="1582"/>
                  </a:lnTo>
                  <a:lnTo>
                    <a:pt x="9" y="1624"/>
                  </a:lnTo>
                  <a:lnTo>
                    <a:pt x="32" y="1659"/>
                  </a:lnTo>
                  <a:lnTo>
                    <a:pt x="67" y="1683"/>
                  </a:lnTo>
                  <a:lnTo>
                    <a:pt x="110" y="1691"/>
                  </a:lnTo>
                  <a:lnTo>
                    <a:pt x="547" y="1691"/>
                  </a:lnTo>
                  <a:lnTo>
                    <a:pt x="590" y="1683"/>
                  </a:lnTo>
                  <a:lnTo>
                    <a:pt x="625" y="1659"/>
                  </a:lnTo>
                  <a:lnTo>
                    <a:pt x="648" y="1624"/>
                  </a:lnTo>
                  <a:lnTo>
                    <a:pt x="657" y="1582"/>
                  </a:lnTo>
                  <a:lnTo>
                    <a:pt x="657" y="110"/>
                  </a:lnTo>
                  <a:lnTo>
                    <a:pt x="648" y="67"/>
                  </a:lnTo>
                  <a:lnTo>
                    <a:pt x="625" y="32"/>
                  </a:lnTo>
                  <a:lnTo>
                    <a:pt x="590" y="9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rgbClr val="7F2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cxnSp>
          <p:nvCxnSpPr>
            <p:cNvPr id="81" name="Line 1174"/>
            <p:cNvCxnSpPr>
              <a:cxnSpLocks noChangeShapeType="1"/>
            </p:cNvCxnSpPr>
            <p:nvPr/>
          </p:nvCxnSpPr>
          <p:spPr bwMode="auto">
            <a:xfrm>
              <a:off x="536" y="2253"/>
              <a:ext cx="9969" cy="0"/>
            </a:xfrm>
            <a:prstGeom prst="line">
              <a:avLst/>
            </a:prstGeom>
            <a:noFill/>
            <a:ln w="9525">
              <a:solidFill>
                <a:srgbClr val="A5002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82" name="Picture 117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4" y="757"/>
              <a:ext cx="826" cy="1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" name="Freeform 1172"/>
            <p:cNvSpPr>
              <a:spLocks/>
            </p:cNvSpPr>
            <p:nvPr/>
          </p:nvSpPr>
          <p:spPr bwMode="auto">
            <a:xfrm>
              <a:off x="4606" y="-38"/>
              <a:ext cx="769" cy="2214"/>
            </a:xfrm>
            <a:custGeom>
              <a:avLst/>
              <a:gdLst>
                <a:gd name="T0" fmla="+- 0 5154 4607"/>
                <a:gd name="T1" fmla="*/ T0 w 657"/>
                <a:gd name="T2" fmla="+- 0 1154 1154"/>
                <a:gd name="T3" fmla="*/ 1154 h 1023"/>
                <a:gd name="T4" fmla="+- 0 4716 4607"/>
                <a:gd name="T5" fmla="*/ T4 w 657"/>
                <a:gd name="T6" fmla="+- 0 1154 1154"/>
                <a:gd name="T7" fmla="*/ 1154 h 1023"/>
                <a:gd name="T8" fmla="+- 0 4674 4607"/>
                <a:gd name="T9" fmla="*/ T8 w 657"/>
                <a:gd name="T10" fmla="+- 0 1162 1154"/>
                <a:gd name="T11" fmla="*/ 1162 h 1023"/>
                <a:gd name="T12" fmla="+- 0 4639 4607"/>
                <a:gd name="T13" fmla="*/ T12 w 657"/>
                <a:gd name="T14" fmla="+- 0 1186 1154"/>
                <a:gd name="T15" fmla="*/ 1186 h 1023"/>
                <a:gd name="T16" fmla="+- 0 4615 4607"/>
                <a:gd name="T17" fmla="*/ T16 w 657"/>
                <a:gd name="T18" fmla="+- 0 1221 1154"/>
                <a:gd name="T19" fmla="*/ 1221 h 1023"/>
                <a:gd name="T20" fmla="+- 0 4607 4607"/>
                <a:gd name="T21" fmla="*/ T20 w 657"/>
                <a:gd name="T22" fmla="+- 0 1263 1154"/>
                <a:gd name="T23" fmla="*/ 1263 h 1023"/>
                <a:gd name="T24" fmla="+- 0 4607 4607"/>
                <a:gd name="T25" fmla="*/ T24 w 657"/>
                <a:gd name="T26" fmla="+- 0 2067 1154"/>
                <a:gd name="T27" fmla="*/ 2067 h 1023"/>
                <a:gd name="T28" fmla="+- 0 4615 4607"/>
                <a:gd name="T29" fmla="*/ T28 w 657"/>
                <a:gd name="T30" fmla="+- 0 2109 1154"/>
                <a:gd name="T31" fmla="*/ 2109 h 1023"/>
                <a:gd name="T32" fmla="+- 0 4639 4607"/>
                <a:gd name="T33" fmla="*/ T32 w 657"/>
                <a:gd name="T34" fmla="+- 0 2144 1154"/>
                <a:gd name="T35" fmla="*/ 2144 h 1023"/>
                <a:gd name="T36" fmla="+- 0 4674 4607"/>
                <a:gd name="T37" fmla="*/ T36 w 657"/>
                <a:gd name="T38" fmla="+- 0 2168 1154"/>
                <a:gd name="T39" fmla="*/ 2168 h 1023"/>
                <a:gd name="T40" fmla="+- 0 4716 4607"/>
                <a:gd name="T41" fmla="*/ T40 w 657"/>
                <a:gd name="T42" fmla="+- 0 2176 1154"/>
                <a:gd name="T43" fmla="*/ 2176 h 1023"/>
                <a:gd name="T44" fmla="+- 0 5154 4607"/>
                <a:gd name="T45" fmla="*/ T44 w 657"/>
                <a:gd name="T46" fmla="+- 0 2176 1154"/>
                <a:gd name="T47" fmla="*/ 2176 h 1023"/>
                <a:gd name="T48" fmla="+- 0 5196 4607"/>
                <a:gd name="T49" fmla="*/ T48 w 657"/>
                <a:gd name="T50" fmla="+- 0 2168 1154"/>
                <a:gd name="T51" fmla="*/ 2168 h 1023"/>
                <a:gd name="T52" fmla="+- 0 5231 4607"/>
                <a:gd name="T53" fmla="*/ T52 w 657"/>
                <a:gd name="T54" fmla="+- 0 2144 1154"/>
                <a:gd name="T55" fmla="*/ 2144 h 1023"/>
                <a:gd name="T56" fmla="+- 0 5254 4607"/>
                <a:gd name="T57" fmla="*/ T56 w 657"/>
                <a:gd name="T58" fmla="+- 0 2109 1154"/>
                <a:gd name="T59" fmla="*/ 2109 h 1023"/>
                <a:gd name="T60" fmla="+- 0 5263 4607"/>
                <a:gd name="T61" fmla="*/ T60 w 657"/>
                <a:gd name="T62" fmla="+- 0 2067 1154"/>
                <a:gd name="T63" fmla="*/ 2067 h 1023"/>
                <a:gd name="T64" fmla="+- 0 5263 4607"/>
                <a:gd name="T65" fmla="*/ T64 w 657"/>
                <a:gd name="T66" fmla="+- 0 1263 1154"/>
                <a:gd name="T67" fmla="*/ 1263 h 1023"/>
                <a:gd name="T68" fmla="+- 0 5254 4607"/>
                <a:gd name="T69" fmla="*/ T68 w 657"/>
                <a:gd name="T70" fmla="+- 0 1221 1154"/>
                <a:gd name="T71" fmla="*/ 1221 h 1023"/>
                <a:gd name="T72" fmla="+- 0 5231 4607"/>
                <a:gd name="T73" fmla="*/ T72 w 657"/>
                <a:gd name="T74" fmla="+- 0 1186 1154"/>
                <a:gd name="T75" fmla="*/ 1186 h 1023"/>
                <a:gd name="T76" fmla="+- 0 5196 4607"/>
                <a:gd name="T77" fmla="*/ T76 w 657"/>
                <a:gd name="T78" fmla="+- 0 1162 1154"/>
                <a:gd name="T79" fmla="*/ 1162 h 1023"/>
                <a:gd name="T80" fmla="+- 0 5154 4607"/>
                <a:gd name="T81" fmla="*/ T80 w 657"/>
                <a:gd name="T82" fmla="+- 0 1154 1154"/>
                <a:gd name="T83" fmla="*/ 1154 h 102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657" h="1023">
                  <a:moveTo>
                    <a:pt x="547" y="0"/>
                  </a:moveTo>
                  <a:lnTo>
                    <a:pt x="109" y="0"/>
                  </a:lnTo>
                  <a:lnTo>
                    <a:pt x="67" y="8"/>
                  </a:lnTo>
                  <a:lnTo>
                    <a:pt x="32" y="32"/>
                  </a:lnTo>
                  <a:lnTo>
                    <a:pt x="8" y="67"/>
                  </a:lnTo>
                  <a:lnTo>
                    <a:pt x="0" y="109"/>
                  </a:lnTo>
                  <a:lnTo>
                    <a:pt x="0" y="913"/>
                  </a:lnTo>
                  <a:lnTo>
                    <a:pt x="8" y="955"/>
                  </a:lnTo>
                  <a:lnTo>
                    <a:pt x="32" y="990"/>
                  </a:lnTo>
                  <a:lnTo>
                    <a:pt x="67" y="1014"/>
                  </a:lnTo>
                  <a:lnTo>
                    <a:pt x="109" y="1022"/>
                  </a:lnTo>
                  <a:lnTo>
                    <a:pt x="547" y="1022"/>
                  </a:lnTo>
                  <a:lnTo>
                    <a:pt x="589" y="1014"/>
                  </a:lnTo>
                  <a:lnTo>
                    <a:pt x="624" y="990"/>
                  </a:lnTo>
                  <a:lnTo>
                    <a:pt x="647" y="955"/>
                  </a:lnTo>
                  <a:lnTo>
                    <a:pt x="656" y="913"/>
                  </a:lnTo>
                  <a:lnTo>
                    <a:pt x="656" y="109"/>
                  </a:lnTo>
                  <a:lnTo>
                    <a:pt x="647" y="67"/>
                  </a:lnTo>
                  <a:lnTo>
                    <a:pt x="624" y="32"/>
                  </a:lnTo>
                  <a:lnTo>
                    <a:pt x="589" y="8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rgbClr val="7F2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>
                <a:solidFill>
                  <a:srgbClr val="7F2F2D"/>
                </a:solidFill>
              </a:endParaRPr>
            </a:p>
          </p:txBody>
        </p:sp>
      </p:grpSp>
      <p:sp>
        <p:nvSpPr>
          <p:cNvPr id="85" name="Прямоугольник 84"/>
          <p:cNvSpPr/>
          <p:nvPr/>
        </p:nvSpPr>
        <p:spPr>
          <a:xfrm>
            <a:off x="-609600" y="3810000"/>
            <a:ext cx="3721081" cy="2387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2580" marR="24130">
              <a:spcBef>
                <a:spcPts val="15"/>
              </a:spcBef>
            </a:pPr>
            <a:r>
              <a:rPr lang="ru-RU" sz="3000" b="1" dirty="0">
                <a:solidFill>
                  <a:srgbClr val="7F2F2D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        63,0</a:t>
            </a:r>
          </a:p>
          <a:p>
            <a:pPr marL="321310" marR="24130" algn="ctr">
              <a:lnSpc>
                <a:spcPts val="1805"/>
              </a:lnSpc>
              <a:spcBef>
                <a:spcPts val="15"/>
              </a:spcBef>
              <a:spcAft>
                <a:spcPts val="0"/>
              </a:spcAft>
            </a:pPr>
            <a:r>
              <a:rPr lang="ru-RU" sz="1500" b="1" dirty="0">
                <a:solidFill>
                  <a:srgbClr val="7F2F2D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тыс.</a:t>
            </a:r>
            <a:r>
              <a:rPr lang="ru-RU" sz="1500" b="1" spc="-90" dirty="0">
                <a:solidFill>
                  <a:srgbClr val="7F2F2D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500" b="1" dirty="0">
                <a:solidFill>
                  <a:srgbClr val="7F2F2D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рублей</a:t>
            </a:r>
          </a:p>
          <a:p>
            <a:pPr marL="321310" marR="24130" algn="ctr">
              <a:lnSpc>
                <a:spcPts val="1805"/>
              </a:lnSpc>
              <a:spcBef>
                <a:spcPts val="15"/>
              </a:spcBef>
              <a:spcAft>
                <a:spcPts val="0"/>
              </a:spcAft>
            </a:pPr>
            <a:endParaRPr lang="ru-RU" sz="1500" b="1" dirty="0">
              <a:solidFill>
                <a:srgbClr val="7F2F2D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323215" marR="24130" algn="ctr">
              <a:lnSpc>
                <a:spcPct val="98000"/>
              </a:lnSpc>
              <a:spcBef>
                <a:spcPts val="10"/>
              </a:spcBef>
              <a:spcAft>
                <a:spcPts val="0"/>
              </a:spcAft>
            </a:pPr>
            <a:r>
              <a:rPr lang="ru-RU" sz="1400" spc="-5" dirty="0">
                <a:solidFill>
                  <a:srgbClr val="7F2F2D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Расходы</a:t>
            </a:r>
            <a:r>
              <a:rPr lang="ru-RU" sz="1400" spc="-75" dirty="0">
                <a:solidFill>
                  <a:srgbClr val="7F2F2D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7F2F2D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бюджета городского </a:t>
            </a:r>
          </a:p>
          <a:p>
            <a:pPr marL="323215" marR="24130" algn="ctr">
              <a:lnSpc>
                <a:spcPct val="98000"/>
              </a:lnSpc>
              <a:spcBef>
                <a:spcPts val="10"/>
              </a:spcBef>
              <a:spcAft>
                <a:spcPts val="0"/>
              </a:spcAft>
            </a:pPr>
            <a:r>
              <a:rPr lang="ru-RU" sz="1400" dirty="0">
                <a:solidFill>
                  <a:srgbClr val="7F2F2D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округа на душу населения</a:t>
            </a:r>
          </a:p>
          <a:p>
            <a:pPr marL="323215" marR="24130" algn="ctr">
              <a:lnSpc>
                <a:spcPct val="98000"/>
              </a:lnSpc>
              <a:spcBef>
                <a:spcPts val="10"/>
              </a:spcBef>
              <a:spcAft>
                <a:spcPts val="0"/>
              </a:spcAft>
            </a:pPr>
            <a:r>
              <a:rPr lang="ru-RU" sz="1400" spc="5" dirty="0">
                <a:solidFill>
                  <a:srgbClr val="7F2F2D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7F2F2D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</a:t>
            </a:r>
            <a:r>
              <a:rPr lang="ru-RU" sz="1400" spc="-35" dirty="0">
                <a:solidFill>
                  <a:srgbClr val="7F2F2D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7F2F2D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2025</a:t>
            </a:r>
            <a:r>
              <a:rPr lang="ru-RU" sz="1400" spc="-25" dirty="0">
                <a:solidFill>
                  <a:srgbClr val="7F2F2D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7F2F2D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году</a:t>
            </a:r>
          </a:p>
          <a:p>
            <a:pPr>
              <a:spcAft>
                <a:spcPts val="0"/>
              </a:spcAft>
            </a:pPr>
            <a:b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3" name="Rectangle 61"/>
          <p:cNvSpPr>
            <a:spLocks noChangeArrowheads="1"/>
          </p:cNvSpPr>
          <p:nvPr/>
        </p:nvSpPr>
        <p:spPr bwMode="auto">
          <a:xfrm>
            <a:off x="5894578" y="3962400"/>
            <a:ext cx="97612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7F2F2D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58,6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rgbClr val="7F2F2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rgbClr val="7F2F2D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" name="Freeform 1170"/>
          <p:cNvSpPr>
            <a:spLocks/>
          </p:cNvSpPr>
          <p:nvPr/>
        </p:nvSpPr>
        <p:spPr bwMode="auto">
          <a:xfrm>
            <a:off x="4419600" y="6019800"/>
            <a:ext cx="2197735" cy="152400"/>
          </a:xfrm>
          <a:custGeom>
            <a:avLst/>
            <a:gdLst>
              <a:gd name="T0" fmla="+- 0 10474 7134"/>
              <a:gd name="T1" fmla="*/ T0 w 3341"/>
              <a:gd name="T2" fmla="+- 0 274 274"/>
              <a:gd name="T3" fmla="*/ 274 h 185"/>
              <a:gd name="T4" fmla="+- 0 10473 7134"/>
              <a:gd name="T5" fmla="*/ T4 w 3341"/>
              <a:gd name="T6" fmla="+- 0 345 274"/>
              <a:gd name="T7" fmla="*/ 345 h 185"/>
              <a:gd name="T8" fmla="+- 0 10470 7134"/>
              <a:gd name="T9" fmla="*/ T8 w 3341"/>
              <a:gd name="T10" fmla="+- 0 404 274"/>
              <a:gd name="T11" fmla="*/ 404 h 185"/>
              <a:gd name="T12" fmla="+- 0 10465 7134"/>
              <a:gd name="T13" fmla="*/ T12 w 3341"/>
              <a:gd name="T14" fmla="+- 0 444 274"/>
              <a:gd name="T15" fmla="*/ 444 h 185"/>
              <a:gd name="T16" fmla="+- 0 10459 7134"/>
              <a:gd name="T17" fmla="*/ T16 w 3341"/>
              <a:gd name="T18" fmla="+- 0 458 274"/>
              <a:gd name="T19" fmla="*/ 458 h 185"/>
              <a:gd name="T20" fmla="+- 0 7149 7134"/>
              <a:gd name="T21" fmla="*/ T20 w 3341"/>
              <a:gd name="T22" fmla="+- 0 458 274"/>
              <a:gd name="T23" fmla="*/ 458 h 185"/>
              <a:gd name="T24" fmla="+- 0 7143 7134"/>
              <a:gd name="T25" fmla="*/ T24 w 3341"/>
              <a:gd name="T26" fmla="+- 0 444 274"/>
              <a:gd name="T27" fmla="*/ 444 h 185"/>
              <a:gd name="T28" fmla="+- 0 7138 7134"/>
              <a:gd name="T29" fmla="*/ T28 w 3341"/>
              <a:gd name="T30" fmla="+- 0 404 274"/>
              <a:gd name="T31" fmla="*/ 404 h 185"/>
              <a:gd name="T32" fmla="+- 0 7135 7134"/>
              <a:gd name="T33" fmla="*/ T32 w 3341"/>
              <a:gd name="T34" fmla="+- 0 345 274"/>
              <a:gd name="T35" fmla="*/ 345 h 185"/>
              <a:gd name="T36" fmla="+- 0 7134 7134"/>
              <a:gd name="T37" fmla="*/ T36 w 3341"/>
              <a:gd name="T38" fmla="+- 0 274 274"/>
              <a:gd name="T39" fmla="*/ 274 h 18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</a:cxnLst>
            <a:rect l="0" t="0" r="r" b="b"/>
            <a:pathLst>
              <a:path w="3341" h="185">
                <a:moveTo>
                  <a:pt x="3340" y="0"/>
                </a:moveTo>
                <a:lnTo>
                  <a:pt x="3339" y="71"/>
                </a:lnTo>
                <a:lnTo>
                  <a:pt x="3336" y="130"/>
                </a:lnTo>
                <a:lnTo>
                  <a:pt x="3331" y="170"/>
                </a:lnTo>
                <a:lnTo>
                  <a:pt x="3325" y="184"/>
                </a:lnTo>
                <a:lnTo>
                  <a:pt x="15" y="184"/>
                </a:lnTo>
                <a:lnTo>
                  <a:pt x="9" y="170"/>
                </a:lnTo>
                <a:lnTo>
                  <a:pt x="4" y="130"/>
                </a:lnTo>
                <a:lnTo>
                  <a:pt x="1" y="71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9F253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>
              <a:solidFill>
                <a:srgbClr val="7F2F2D"/>
              </a:solidFill>
            </a:endParaRPr>
          </a:p>
        </p:txBody>
      </p:sp>
      <p:sp>
        <p:nvSpPr>
          <p:cNvPr id="95" name="Rectangle 62"/>
          <p:cNvSpPr>
            <a:spLocks noChangeArrowheads="1"/>
          </p:cNvSpPr>
          <p:nvPr/>
        </p:nvSpPr>
        <p:spPr bwMode="auto">
          <a:xfrm>
            <a:off x="5943600" y="5791200"/>
            <a:ext cx="7553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7F2F2D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2027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rgbClr val="7F2F2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6" name="Group 1185"/>
          <p:cNvGrpSpPr>
            <a:grpSpLocks/>
          </p:cNvGrpSpPr>
          <p:nvPr/>
        </p:nvGrpSpPr>
        <p:grpSpPr bwMode="auto">
          <a:xfrm>
            <a:off x="163830" y="914400"/>
            <a:ext cx="6694170" cy="2209925"/>
            <a:chOff x="0" y="-743"/>
            <a:chExt cx="10542" cy="2999"/>
          </a:xfrm>
        </p:grpSpPr>
        <p:pic>
          <p:nvPicPr>
            <p:cNvPr id="97" name="Picture 120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1" y="740"/>
              <a:ext cx="807" cy="1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8" name="Freeform 1201"/>
            <p:cNvSpPr>
              <a:spLocks/>
            </p:cNvSpPr>
            <p:nvPr/>
          </p:nvSpPr>
          <p:spPr bwMode="auto">
            <a:xfrm>
              <a:off x="4020" y="-19"/>
              <a:ext cx="747" cy="2145"/>
            </a:xfrm>
            <a:custGeom>
              <a:avLst/>
              <a:gdLst>
                <a:gd name="T0" fmla="+- 0 4577 4021"/>
                <a:gd name="T1" fmla="*/ T0 w 669"/>
                <a:gd name="T2" fmla="+- 0 766 766"/>
                <a:gd name="T3" fmla="*/ 766 h 1360"/>
                <a:gd name="T4" fmla="+- 0 4132 4021"/>
                <a:gd name="T5" fmla="*/ T4 w 669"/>
                <a:gd name="T6" fmla="+- 0 766 766"/>
                <a:gd name="T7" fmla="*/ 766 h 1360"/>
                <a:gd name="T8" fmla="+- 0 4089 4021"/>
                <a:gd name="T9" fmla="*/ T8 w 669"/>
                <a:gd name="T10" fmla="+- 0 775 766"/>
                <a:gd name="T11" fmla="*/ 775 h 1360"/>
                <a:gd name="T12" fmla="+- 0 4053 4021"/>
                <a:gd name="T13" fmla="*/ T12 w 669"/>
                <a:gd name="T14" fmla="+- 0 799 766"/>
                <a:gd name="T15" fmla="*/ 799 h 1360"/>
                <a:gd name="T16" fmla="+- 0 4029 4021"/>
                <a:gd name="T17" fmla="*/ T16 w 669"/>
                <a:gd name="T18" fmla="+- 0 834 766"/>
                <a:gd name="T19" fmla="*/ 834 h 1360"/>
                <a:gd name="T20" fmla="+- 0 4021 4021"/>
                <a:gd name="T21" fmla="*/ T20 w 669"/>
                <a:gd name="T22" fmla="+- 0 878 766"/>
                <a:gd name="T23" fmla="*/ 878 h 1360"/>
                <a:gd name="T24" fmla="+- 0 4021 4021"/>
                <a:gd name="T25" fmla="*/ T24 w 669"/>
                <a:gd name="T26" fmla="+- 0 2014 766"/>
                <a:gd name="T27" fmla="*/ 2014 h 1360"/>
                <a:gd name="T28" fmla="+- 0 4029 4021"/>
                <a:gd name="T29" fmla="*/ T28 w 669"/>
                <a:gd name="T30" fmla="+- 0 2057 766"/>
                <a:gd name="T31" fmla="*/ 2057 h 1360"/>
                <a:gd name="T32" fmla="+- 0 4053 4021"/>
                <a:gd name="T33" fmla="*/ T32 w 669"/>
                <a:gd name="T34" fmla="+- 0 2093 766"/>
                <a:gd name="T35" fmla="*/ 2093 h 1360"/>
                <a:gd name="T36" fmla="+- 0 4089 4021"/>
                <a:gd name="T37" fmla="*/ T36 w 669"/>
                <a:gd name="T38" fmla="+- 0 2117 766"/>
                <a:gd name="T39" fmla="*/ 2117 h 1360"/>
                <a:gd name="T40" fmla="+- 0 4132 4021"/>
                <a:gd name="T41" fmla="*/ T40 w 669"/>
                <a:gd name="T42" fmla="+- 0 2125 766"/>
                <a:gd name="T43" fmla="*/ 2125 h 1360"/>
                <a:gd name="T44" fmla="+- 0 4577 4021"/>
                <a:gd name="T45" fmla="*/ T44 w 669"/>
                <a:gd name="T46" fmla="+- 0 2125 766"/>
                <a:gd name="T47" fmla="*/ 2125 h 1360"/>
                <a:gd name="T48" fmla="+- 0 4621 4021"/>
                <a:gd name="T49" fmla="*/ T48 w 669"/>
                <a:gd name="T50" fmla="+- 0 2117 766"/>
                <a:gd name="T51" fmla="*/ 2117 h 1360"/>
                <a:gd name="T52" fmla="+- 0 4656 4021"/>
                <a:gd name="T53" fmla="*/ T52 w 669"/>
                <a:gd name="T54" fmla="+- 0 2093 766"/>
                <a:gd name="T55" fmla="*/ 2093 h 1360"/>
                <a:gd name="T56" fmla="+- 0 4680 4021"/>
                <a:gd name="T57" fmla="*/ T56 w 669"/>
                <a:gd name="T58" fmla="+- 0 2057 766"/>
                <a:gd name="T59" fmla="*/ 2057 h 1360"/>
                <a:gd name="T60" fmla="+- 0 4689 4021"/>
                <a:gd name="T61" fmla="*/ T60 w 669"/>
                <a:gd name="T62" fmla="+- 0 2014 766"/>
                <a:gd name="T63" fmla="*/ 2014 h 1360"/>
                <a:gd name="T64" fmla="+- 0 4689 4021"/>
                <a:gd name="T65" fmla="*/ T64 w 669"/>
                <a:gd name="T66" fmla="+- 0 878 766"/>
                <a:gd name="T67" fmla="*/ 878 h 1360"/>
                <a:gd name="T68" fmla="+- 0 4680 4021"/>
                <a:gd name="T69" fmla="*/ T68 w 669"/>
                <a:gd name="T70" fmla="+- 0 834 766"/>
                <a:gd name="T71" fmla="*/ 834 h 1360"/>
                <a:gd name="T72" fmla="+- 0 4656 4021"/>
                <a:gd name="T73" fmla="*/ T72 w 669"/>
                <a:gd name="T74" fmla="+- 0 799 766"/>
                <a:gd name="T75" fmla="*/ 799 h 1360"/>
                <a:gd name="T76" fmla="+- 0 4621 4021"/>
                <a:gd name="T77" fmla="*/ T76 w 669"/>
                <a:gd name="T78" fmla="+- 0 775 766"/>
                <a:gd name="T79" fmla="*/ 775 h 1360"/>
                <a:gd name="T80" fmla="+- 0 4577 4021"/>
                <a:gd name="T81" fmla="*/ T80 w 669"/>
                <a:gd name="T82" fmla="+- 0 766 766"/>
                <a:gd name="T83" fmla="*/ 766 h 136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669" h="1360">
                  <a:moveTo>
                    <a:pt x="556" y="0"/>
                  </a:moveTo>
                  <a:lnTo>
                    <a:pt x="111" y="0"/>
                  </a:lnTo>
                  <a:lnTo>
                    <a:pt x="68" y="9"/>
                  </a:lnTo>
                  <a:lnTo>
                    <a:pt x="32" y="33"/>
                  </a:lnTo>
                  <a:lnTo>
                    <a:pt x="8" y="68"/>
                  </a:lnTo>
                  <a:lnTo>
                    <a:pt x="0" y="112"/>
                  </a:lnTo>
                  <a:lnTo>
                    <a:pt x="0" y="1248"/>
                  </a:lnTo>
                  <a:lnTo>
                    <a:pt x="8" y="1291"/>
                  </a:lnTo>
                  <a:lnTo>
                    <a:pt x="32" y="1327"/>
                  </a:lnTo>
                  <a:lnTo>
                    <a:pt x="68" y="1351"/>
                  </a:lnTo>
                  <a:lnTo>
                    <a:pt x="111" y="1359"/>
                  </a:lnTo>
                  <a:lnTo>
                    <a:pt x="556" y="1359"/>
                  </a:lnTo>
                  <a:lnTo>
                    <a:pt x="600" y="1351"/>
                  </a:lnTo>
                  <a:lnTo>
                    <a:pt x="635" y="1327"/>
                  </a:lnTo>
                  <a:lnTo>
                    <a:pt x="659" y="1291"/>
                  </a:lnTo>
                  <a:lnTo>
                    <a:pt x="668" y="1248"/>
                  </a:lnTo>
                  <a:lnTo>
                    <a:pt x="668" y="112"/>
                  </a:lnTo>
                  <a:lnTo>
                    <a:pt x="659" y="68"/>
                  </a:lnTo>
                  <a:lnTo>
                    <a:pt x="635" y="33"/>
                  </a:lnTo>
                  <a:lnTo>
                    <a:pt x="600" y="9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99" name="Picture 120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5" y="884"/>
              <a:ext cx="807" cy="1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0" name="Freeform 1199"/>
            <p:cNvSpPr>
              <a:spLocks/>
            </p:cNvSpPr>
            <p:nvPr/>
          </p:nvSpPr>
          <p:spPr bwMode="auto">
            <a:xfrm>
              <a:off x="5433" y="395"/>
              <a:ext cx="803" cy="1735"/>
            </a:xfrm>
            <a:custGeom>
              <a:avLst/>
              <a:gdLst>
                <a:gd name="T0" fmla="+- 0 5909 5353"/>
                <a:gd name="T1" fmla="*/ T0 w 668"/>
                <a:gd name="T2" fmla="+- 0 912 912"/>
                <a:gd name="T3" fmla="*/ 912 h 1213"/>
                <a:gd name="T4" fmla="+- 0 5464 5353"/>
                <a:gd name="T5" fmla="*/ T4 w 668"/>
                <a:gd name="T6" fmla="+- 0 912 912"/>
                <a:gd name="T7" fmla="*/ 912 h 1213"/>
                <a:gd name="T8" fmla="+- 0 5421 5353"/>
                <a:gd name="T9" fmla="*/ T8 w 668"/>
                <a:gd name="T10" fmla="+- 0 921 912"/>
                <a:gd name="T11" fmla="*/ 921 h 1213"/>
                <a:gd name="T12" fmla="+- 0 5385 5353"/>
                <a:gd name="T13" fmla="*/ T12 w 668"/>
                <a:gd name="T14" fmla="+- 0 945 912"/>
                <a:gd name="T15" fmla="*/ 945 h 1213"/>
                <a:gd name="T16" fmla="+- 0 5361 5353"/>
                <a:gd name="T17" fmla="*/ T16 w 668"/>
                <a:gd name="T18" fmla="+- 0 981 912"/>
                <a:gd name="T19" fmla="*/ 981 h 1213"/>
                <a:gd name="T20" fmla="+- 0 5353 5353"/>
                <a:gd name="T21" fmla="*/ T20 w 668"/>
                <a:gd name="T22" fmla="+- 0 1024 912"/>
                <a:gd name="T23" fmla="*/ 1024 h 1213"/>
                <a:gd name="T24" fmla="+- 0 5353 5353"/>
                <a:gd name="T25" fmla="*/ T24 w 668"/>
                <a:gd name="T26" fmla="+- 0 2014 912"/>
                <a:gd name="T27" fmla="*/ 2014 h 1213"/>
                <a:gd name="T28" fmla="+- 0 5361 5353"/>
                <a:gd name="T29" fmla="*/ T28 w 668"/>
                <a:gd name="T30" fmla="+- 0 2057 912"/>
                <a:gd name="T31" fmla="*/ 2057 h 1213"/>
                <a:gd name="T32" fmla="+- 0 5385 5353"/>
                <a:gd name="T33" fmla="*/ T32 w 668"/>
                <a:gd name="T34" fmla="+- 0 2093 912"/>
                <a:gd name="T35" fmla="*/ 2093 h 1213"/>
                <a:gd name="T36" fmla="+- 0 5421 5353"/>
                <a:gd name="T37" fmla="*/ T36 w 668"/>
                <a:gd name="T38" fmla="+- 0 2117 912"/>
                <a:gd name="T39" fmla="*/ 2117 h 1213"/>
                <a:gd name="T40" fmla="+- 0 5464 5353"/>
                <a:gd name="T41" fmla="*/ T40 w 668"/>
                <a:gd name="T42" fmla="+- 0 2125 912"/>
                <a:gd name="T43" fmla="*/ 2125 h 1213"/>
                <a:gd name="T44" fmla="+- 0 5909 5353"/>
                <a:gd name="T45" fmla="*/ T44 w 668"/>
                <a:gd name="T46" fmla="+- 0 2125 912"/>
                <a:gd name="T47" fmla="*/ 2125 h 1213"/>
                <a:gd name="T48" fmla="+- 0 5953 5353"/>
                <a:gd name="T49" fmla="*/ T48 w 668"/>
                <a:gd name="T50" fmla="+- 0 2117 912"/>
                <a:gd name="T51" fmla="*/ 2117 h 1213"/>
                <a:gd name="T52" fmla="+- 0 5988 5353"/>
                <a:gd name="T53" fmla="*/ T52 w 668"/>
                <a:gd name="T54" fmla="+- 0 2093 912"/>
                <a:gd name="T55" fmla="*/ 2093 h 1213"/>
                <a:gd name="T56" fmla="+- 0 6012 5353"/>
                <a:gd name="T57" fmla="*/ T56 w 668"/>
                <a:gd name="T58" fmla="+- 0 2057 912"/>
                <a:gd name="T59" fmla="*/ 2057 h 1213"/>
                <a:gd name="T60" fmla="+- 0 6021 5353"/>
                <a:gd name="T61" fmla="*/ T60 w 668"/>
                <a:gd name="T62" fmla="+- 0 2014 912"/>
                <a:gd name="T63" fmla="*/ 2014 h 1213"/>
                <a:gd name="T64" fmla="+- 0 6021 5353"/>
                <a:gd name="T65" fmla="*/ T64 w 668"/>
                <a:gd name="T66" fmla="+- 0 1024 912"/>
                <a:gd name="T67" fmla="*/ 1024 h 1213"/>
                <a:gd name="T68" fmla="+- 0 6012 5353"/>
                <a:gd name="T69" fmla="*/ T68 w 668"/>
                <a:gd name="T70" fmla="+- 0 981 912"/>
                <a:gd name="T71" fmla="*/ 981 h 1213"/>
                <a:gd name="T72" fmla="+- 0 5988 5353"/>
                <a:gd name="T73" fmla="*/ T72 w 668"/>
                <a:gd name="T74" fmla="+- 0 945 912"/>
                <a:gd name="T75" fmla="*/ 945 h 1213"/>
                <a:gd name="T76" fmla="+- 0 5953 5353"/>
                <a:gd name="T77" fmla="*/ T76 w 668"/>
                <a:gd name="T78" fmla="+- 0 921 912"/>
                <a:gd name="T79" fmla="*/ 921 h 1213"/>
                <a:gd name="T80" fmla="+- 0 5909 5353"/>
                <a:gd name="T81" fmla="*/ T80 w 668"/>
                <a:gd name="T82" fmla="+- 0 912 912"/>
                <a:gd name="T83" fmla="*/ 912 h 121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668" h="1213">
                  <a:moveTo>
                    <a:pt x="556" y="0"/>
                  </a:moveTo>
                  <a:lnTo>
                    <a:pt x="111" y="0"/>
                  </a:lnTo>
                  <a:lnTo>
                    <a:pt x="68" y="9"/>
                  </a:lnTo>
                  <a:lnTo>
                    <a:pt x="32" y="33"/>
                  </a:lnTo>
                  <a:lnTo>
                    <a:pt x="8" y="69"/>
                  </a:lnTo>
                  <a:lnTo>
                    <a:pt x="0" y="112"/>
                  </a:lnTo>
                  <a:lnTo>
                    <a:pt x="0" y="1102"/>
                  </a:lnTo>
                  <a:lnTo>
                    <a:pt x="8" y="1145"/>
                  </a:lnTo>
                  <a:lnTo>
                    <a:pt x="32" y="1181"/>
                  </a:lnTo>
                  <a:lnTo>
                    <a:pt x="68" y="1205"/>
                  </a:lnTo>
                  <a:lnTo>
                    <a:pt x="111" y="1213"/>
                  </a:lnTo>
                  <a:lnTo>
                    <a:pt x="556" y="1213"/>
                  </a:lnTo>
                  <a:lnTo>
                    <a:pt x="600" y="1205"/>
                  </a:lnTo>
                  <a:lnTo>
                    <a:pt x="635" y="1181"/>
                  </a:lnTo>
                  <a:lnTo>
                    <a:pt x="659" y="1145"/>
                  </a:lnTo>
                  <a:lnTo>
                    <a:pt x="668" y="1102"/>
                  </a:lnTo>
                  <a:lnTo>
                    <a:pt x="668" y="112"/>
                  </a:lnTo>
                  <a:lnTo>
                    <a:pt x="659" y="69"/>
                  </a:lnTo>
                  <a:lnTo>
                    <a:pt x="635" y="33"/>
                  </a:lnTo>
                  <a:lnTo>
                    <a:pt x="600" y="9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101" name="Picture 119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7" y="1038"/>
              <a:ext cx="807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" name="Freeform 1197"/>
            <p:cNvSpPr>
              <a:spLocks/>
            </p:cNvSpPr>
            <p:nvPr/>
          </p:nvSpPr>
          <p:spPr bwMode="auto">
            <a:xfrm>
              <a:off x="6718" y="-19"/>
              <a:ext cx="773" cy="2162"/>
            </a:xfrm>
            <a:custGeom>
              <a:avLst/>
              <a:gdLst>
                <a:gd name="T0" fmla="+- 0 7241 6685"/>
                <a:gd name="T1" fmla="*/ T0 w 668"/>
                <a:gd name="T2" fmla="+- 0 693 693"/>
                <a:gd name="T3" fmla="*/ 693 h 1433"/>
                <a:gd name="T4" fmla="+- 0 6796 6685"/>
                <a:gd name="T5" fmla="*/ T4 w 668"/>
                <a:gd name="T6" fmla="+- 0 693 693"/>
                <a:gd name="T7" fmla="*/ 693 h 1433"/>
                <a:gd name="T8" fmla="+- 0 6752 6685"/>
                <a:gd name="T9" fmla="*/ T8 w 668"/>
                <a:gd name="T10" fmla="+- 0 702 693"/>
                <a:gd name="T11" fmla="*/ 702 h 1433"/>
                <a:gd name="T12" fmla="+- 0 6717 6685"/>
                <a:gd name="T13" fmla="*/ T12 w 668"/>
                <a:gd name="T14" fmla="+- 0 726 693"/>
                <a:gd name="T15" fmla="*/ 726 h 1433"/>
                <a:gd name="T16" fmla="+- 0 6693 6685"/>
                <a:gd name="T17" fmla="*/ T16 w 668"/>
                <a:gd name="T18" fmla="+- 0 761 693"/>
                <a:gd name="T19" fmla="*/ 761 h 1433"/>
                <a:gd name="T20" fmla="+- 0 6685 6685"/>
                <a:gd name="T21" fmla="*/ T20 w 668"/>
                <a:gd name="T22" fmla="+- 0 804 693"/>
                <a:gd name="T23" fmla="*/ 804 h 1433"/>
                <a:gd name="T24" fmla="+- 0 6685 6685"/>
                <a:gd name="T25" fmla="*/ T24 w 668"/>
                <a:gd name="T26" fmla="+- 0 2014 693"/>
                <a:gd name="T27" fmla="*/ 2014 h 1433"/>
                <a:gd name="T28" fmla="+- 0 6693 6685"/>
                <a:gd name="T29" fmla="*/ T28 w 668"/>
                <a:gd name="T30" fmla="+- 0 2057 693"/>
                <a:gd name="T31" fmla="*/ 2057 h 1433"/>
                <a:gd name="T32" fmla="+- 0 6717 6685"/>
                <a:gd name="T33" fmla="*/ T32 w 668"/>
                <a:gd name="T34" fmla="+- 0 2093 693"/>
                <a:gd name="T35" fmla="*/ 2093 h 1433"/>
                <a:gd name="T36" fmla="+- 0 6752 6685"/>
                <a:gd name="T37" fmla="*/ T36 w 668"/>
                <a:gd name="T38" fmla="+- 0 2117 693"/>
                <a:gd name="T39" fmla="*/ 2117 h 1433"/>
                <a:gd name="T40" fmla="+- 0 6796 6685"/>
                <a:gd name="T41" fmla="*/ T40 w 668"/>
                <a:gd name="T42" fmla="+- 0 2125 693"/>
                <a:gd name="T43" fmla="*/ 2125 h 1433"/>
                <a:gd name="T44" fmla="+- 0 7241 6685"/>
                <a:gd name="T45" fmla="*/ T44 w 668"/>
                <a:gd name="T46" fmla="+- 0 2125 693"/>
                <a:gd name="T47" fmla="*/ 2125 h 1433"/>
                <a:gd name="T48" fmla="+- 0 7285 6685"/>
                <a:gd name="T49" fmla="*/ T48 w 668"/>
                <a:gd name="T50" fmla="+- 0 2117 693"/>
                <a:gd name="T51" fmla="*/ 2117 h 1433"/>
                <a:gd name="T52" fmla="+- 0 7320 6685"/>
                <a:gd name="T53" fmla="*/ T52 w 668"/>
                <a:gd name="T54" fmla="+- 0 2093 693"/>
                <a:gd name="T55" fmla="*/ 2093 h 1433"/>
                <a:gd name="T56" fmla="+- 0 7344 6685"/>
                <a:gd name="T57" fmla="*/ T56 w 668"/>
                <a:gd name="T58" fmla="+- 0 2057 693"/>
                <a:gd name="T59" fmla="*/ 2057 h 1433"/>
                <a:gd name="T60" fmla="+- 0 7353 6685"/>
                <a:gd name="T61" fmla="*/ T60 w 668"/>
                <a:gd name="T62" fmla="+- 0 2014 693"/>
                <a:gd name="T63" fmla="*/ 2014 h 1433"/>
                <a:gd name="T64" fmla="+- 0 7353 6685"/>
                <a:gd name="T65" fmla="*/ T64 w 668"/>
                <a:gd name="T66" fmla="+- 0 804 693"/>
                <a:gd name="T67" fmla="*/ 804 h 1433"/>
                <a:gd name="T68" fmla="+- 0 7344 6685"/>
                <a:gd name="T69" fmla="*/ T68 w 668"/>
                <a:gd name="T70" fmla="+- 0 761 693"/>
                <a:gd name="T71" fmla="*/ 761 h 1433"/>
                <a:gd name="T72" fmla="+- 0 7320 6685"/>
                <a:gd name="T73" fmla="*/ T72 w 668"/>
                <a:gd name="T74" fmla="+- 0 726 693"/>
                <a:gd name="T75" fmla="*/ 726 h 1433"/>
                <a:gd name="T76" fmla="+- 0 7285 6685"/>
                <a:gd name="T77" fmla="*/ T76 w 668"/>
                <a:gd name="T78" fmla="+- 0 702 693"/>
                <a:gd name="T79" fmla="*/ 702 h 1433"/>
                <a:gd name="T80" fmla="+- 0 7241 6685"/>
                <a:gd name="T81" fmla="*/ T80 w 668"/>
                <a:gd name="T82" fmla="+- 0 693 693"/>
                <a:gd name="T83" fmla="*/ 693 h 143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668" h="1433">
                  <a:moveTo>
                    <a:pt x="556" y="0"/>
                  </a:moveTo>
                  <a:lnTo>
                    <a:pt x="111" y="0"/>
                  </a:lnTo>
                  <a:lnTo>
                    <a:pt x="67" y="9"/>
                  </a:lnTo>
                  <a:lnTo>
                    <a:pt x="32" y="33"/>
                  </a:lnTo>
                  <a:lnTo>
                    <a:pt x="8" y="68"/>
                  </a:lnTo>
                  <a:lnTo>
                    <a:pt x="0" y="111"/>
                  </a:lnTo>
                  <a:lnTo>
                    <a:pt x="0" y="1321"/>
                  </a:lnTo>
                  <a:lnTo>
                    <a:pt x="8" y="1364"/>
                  </a:lnTo>
                  <a:lnTo>
                    <a:pt x="32" y="1400"/>
                  </a:lnTo>
                  <a:lnTo>
                    <a:pt x="67" y="1424"/>
                  </a:lnTo>
                  <a:lnTo>
                    <a:pt x="111" y="1432"/>
                  </a:lnTo>
                  <a:lnTo>
                    <a:pt x="556" y="1432"/>
                  </a:lnTo>
                  <a:lnTo>
                    <a:pt x="600" y="1424"/>
                  </a:lnTo>
                  <a:lnTo>
                    <a:pt x="635" y="1400"/>
                  </a:lnTo>
                  <a:lnTo>
                    <a:pt x="659" y="1364"/>
                  </a:lnTo>
                  <a:lnTo>
                    <a:pt x="668" y="1321"/>
                  </a:lnTo>
                  <a:lnTo>
                    <a:pt x="668" y="111"/>
                  </a:lnTo>
                  <a:lnTo>
                    <a:pt x="659" y="68"/>
                  </a:lnTo>
                  <a:lnTo>
                    <a:pt x="635" y="33"/>
                  </a:lnTo>
                  <a:lnTo>
                    <a:pt x="600" y="9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dirty="0"/>
            </a:p>
          </p:txBody>
        </p:sp>
        <p:pic>
          <p:nvPicPr>
            <p:cNvPr id="103" name="Picture 119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9" y="958"/>
              <a:ext cx="807" cy="1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4" name="Freeform 1195"/>
            <p:cNvSpPr>
              <a:spLocks/>
            </p:cNvSpPr>
            <p:nvPr/>
          </p:nvSpPr>
          <p:spPr bwMode="auto">
            <a:xfrm>
              <a:off x="8016" y="-226"/>
              <a:ext cx="773" cy="2352"/>
            </a:xfrm>
            <a:custGeom>
              <a:avLst/>
              <a:gdLst>
                <a:gd name="T0" fmla="+- 0 8573 8016"/>
                <a:gd name="T1" fmla="*/ T0 w 669"/>
                <a:gd name="T2" fmla="+- 0 487 487"/>
                <a:gd name="T3" fmla="*/ 487 h 1639"/>
                <a:gd name="T4" fmla="+- 0 8128 8016"/>
                <a:gd name="T5" fmla="*/ T4 w 669"/>
                <a:gd name="T6" fmla="+- 0 487 487"/>
                <a:gd name="T7" fmla="*/ 487 h 1639"/>
                <a:gd name="T8" fmla="+- 0 8084 8016"/>
                <a:gd name="T9" fmla="*/ T8 w 669"/>
                <a:gd name="T10" fmla="+- 0 496 487"/>
                <a:gd name="T11" fmla="*/ 496 h 1639"/>
                <a:gd name="T12" fmla="+- 0 8049 8016"/>
                <a:gd name="T13" fmla="*/ T12 w 669"/>
                <a:gd name="T14" fmla="+- 0 520 487"/>
                <a:gd name="T15" fmla="*/ 520 h 1639"/>
                <a:gd name="T16" fmla="+- 0 8025 8016"/>
                <a:gd name="T17" fmla="*/ T16 w 669"/>
                <a:gd name="T18" fmla="+- 0 555 487"/>
                <a:gd name="T19" fmla="*/ 555 h 1639"/>
                <a:gd name="T20" fmla="+- 0 8016 8016"/>
                <a:gd name="T21" fmla="*/ T20 w 669"/>
                <a:gd name="T22" fmla="+- 0 598 487"/>
                <a:gd name="T23" fmla="*/ 598 h 1639"/>
                <a:gd name="T24" fmla="+- 0 8016 8016"/>
                <a:gd name="T25" fmla="*/ T24 w 669"/>
                <a:gd name="T26" fmla="+- 0 2014 487"/>
                <a:gd name="T27" fmla="*/ 2014 h 1639"/>
                <a:gd name="T28" fmla="+- 0 8025 8016"/>
                <a:gd name="T29" fmla="*/ T28 w 669"/>
                <a:gd name="T30" fmla="+- 0 2057 487"/>
                <a:gd name="T31" fmla="*/ 2057 h 1639"/>
                <a:gd name="T32" fmla="+- 0 8049 8016"/>
                <a:gd name="T33" fmla="*/ T32 w 669"/>
                <a:gd name="T34" fmla="+- 0 2093 487"/>
                <a:gd name="T35" fmla="*/ 2093 h 1639"/>
                <a:gd name="T36" fmla="+- 0 8084 8016"/>
                <a:gd name="T37" fmla="*/ T36 w 669"/>
                <a:gd name="T38" fmla="+- 0 2117 487"/>
                <a:gd name="T39" fmla="*/ 2117 h 1639"/>
                <a:gd name="T40" fmla="+- 0 8128 8016"/>
                <a:gd name="T41" fmla="*/ T40 w 669"/>
                <a:gd name="T42" fmla="+- 0 2125 487"/>
                <a:gd name="T43" fmla="*/ 2125 h 1639"/>
                <a:gd name="T44" fmla="+- 0 8573 8016"/>
                <a:gd name="T45" fmla="*/ T44 w 669"/>
                <a:gd name="T46" fmla="+- 0 2125 487"/>
                <a:gd name="T47" fmla="*/ 2125 h 1639"/>
                <a:gd name="T48" fmla="+- 0 8616 8016"/>
                <a:gd name="T49" fmla="*/ T48 w 669"/>
                <a:gd name="T50" fmla="+- 0 2117 487"/>
                <a:gd name="T51" fmla="*/ 2117 h 1639"/>
                <a:gd name="T52" fmla="+- 0 8652 8016"/>
                <a:gd name="T53" fmla="*/ T52 w 669"/>
                <a:gd name="T54" fmla="+- 0 2093 487"/>
                <a:gd name="T55" fmla="*/ 2093 h 1639"/>
                <a:gd name="T56" fmla="+- 0 8676 8016"/>
                <a:gd name="T57" fmla="*/ T56 w 669"/>
                <a:gd name="T58" fmla="+- 0 2057 487"/>
                <a:gd name="T59" fmla="*/ 2057 h 1639"/>
                <a:gd name="T60" fmla="+- 0 8685 8016"/>
                <a:gd name="T61" fmla="*/ T60 w 669"/>
                <a:gd name="T62" fmla="+- 0 2014 487"/>
                <a:gd name="T63" fmla="*/ 2014 h 1639"/>
                <a:gd name="T64" fmla="+- 0 8685 8016"/>
                <a:gd name="T65" fmla="*/ T64 w 669"/>
                <a:gd name="T66" fmla="+- 0 598 487"/>
                <a:gd name="T67" fmla="*/ 598 h 1639"/>
                <a:gd name="T68" fmla="+- 0 8676 8016"/>
                <a:gd name="T69" fmla="*/ T68 w 669"/>
                <a:gd name="T70" fmla="+- 0 555 487"/>
                <a:gd name="T71" fmla="*/ 555 h 1639"/>
                <a:gd name="T72" fmla="+- 0 8652 8016"/>
                <a:gd name="T73" fmla="*/ T72 w 669"/>
                <a:gd name="T74" fmla="+- 0 520 487"/>
                <a:gd name="T75" fmla="*/ 520 h 1639"/>
                <a:gd name="T76" fmla="+- 0 8616 8016"/>
                <a:gd name="T77" fmla="*/ T76 w 669"/>
                <a:gd name="T78" fmla="+- 0 496 487"/>
                <a:gd name="T79" fmla="*/ 496 h 1639"/>
                <a:gd name="T80" fmla="+- 0 8573 8016"/>
                <a:gd name="T81" fmla="*/ T80 w 669"/>
                <a:gd name="T82" fmla="+- 0 487 487"/>
                <a:gd name="T83" fmla="*/ 487 h 163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669" h="1639">
                  <a:moveTo>
                    <a:pt x="557" y="0"/>
                  </a:moveTo>
                  <a:lnTo>
                    <a:pt x="112" y="0"/>
                  </a:lnTo>
                  <a:lnTo>
                    <a:pt x="68" y="9"/>
                  </a:lnTo>
                  <a:lnTo>
                    <a:pt x="33" y="33"/>
                  </a:lnTo>
                  <a:lnTo>
                    <a:pt x="9" y="68"/>
                  </a:lnTo>
                  <a:lnTo>
                    <a:pt x="0" y="111"/>
                  </a:lnTo>
                  <a:lnTo>
                    <a:pt x="0" y="1527"/>
                  </a:lnTo>
                  <a:lnTo>
                    <a:pt x="9" y="1570"/>
                  </a:lnTo>
                  <a:lnTo>
                    <a:pt x="33" y="1606"/>
                  </a:lnTo>
                  <a:lnTo>
                    <a:pt x="68" y="1630"/>
                  </a:lnTo>
                  <a:lnTo>
                    <a:pt x="112" y="1638"/>
                  </a:lnTo>
                  <a:lnTo>
                    <a:pt x="557" y="1638"/>
                  </a:lnTo>
                  <a:lnTo>
                    <a:pt x="600" y="1630"/>
                  </a:lnTo>
                  <a:lnTo>
                    <a:pt x="636" y="1606"/>
                  </a:lnTo>
                  <a:lnTo>
                    <a:pt x="660" y="1570"/>
                  </a:lnTo>
                  <a:lnTo>
                    <a:pt x="669" y="1527"/>
                  </a:lnTo>
                  <a:lnTo>
                    <a:pt x="669" y="111"/>
                  </a:lnTo>
                  <a:lnTo>
                    <a:pt x="660" y="68"/>
                  </a:lnTo>
                  <a:lnTo>
                    <a:pt x="636" y="33"/>
                  </a:lnTo>
                  <a:lnTo>
                    <a:pt x="600" y="9"/>
                  </a:lnTo>
                  <a:lnTo>
                    <a:pt x="557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105" name="Picture 1194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21" y="1396"/>
              <a:ext cx="807" cy="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6" name="Freeform 1193"/>
            <p:cNvSpPr>
              <a:spLocks/>
            </p:cNvSpPr>
            <p:nvPr/>
          </p:nvSpPr>
          <p:spPr bwMode="auto">
            <a:xfrm>
              <a:off x="9290" y="188"/>
              <a:ext cx="765" cy="1944"/>
            </a:xfrm>
            <a:custGeom>
              <a:avLst/>
              <a:gdLst>
                <a:gd name="T0" fmla="+- 0 9905 9348"/>
                <a:gd name="T1" fmla="*/ T0 w 668"/>
                <a:gd name="T2" fmla="+- 0 274 274"/>
                <a:gd name="T3" fmla="*/ 274 h 1852"/>
                <a:gd name="T4" fmla="+- 0 9460 9348"/>
                <a:gd name="T5" fmla="*/ T4 w 668"/>
                <a:gd name="T6" fmla="+- 0 274 274"/>
                <a:gd name="T7" fmla="*/ 274 h 1852"/>
                <a:gd name="T8" fmla="+- 0 9416 9348"/>
                <a:gd name="T9" fmla="*/ T8 w 668"/>
                <a:gd name="T10" fmla="+- 0 282 274"/>
                <a:gd name="T11" fmla="*/ 282 h 1852"/>
                <a:gd name="T12" fmla="+- 0 9381 9348"/>
                <a:gd name="T13" fmla="*/ T12 w 668"/>
                <a:gd name="T14" fmla="+- 0 306 274"/>
                <a:gd name="T15" fmla="*/ 306 h 1852"/>
                <a:gd name="T16" fmla="+- 0 9357 9348"/>
                <a:gd name="T17" fmla="*/ T16 w 668"/>
                <a:gd name="T18" fmla="+- 0 342 274"/>
                <a:gd name="T19" fmla="*/ 342 h 1852"/>
                <a:gd name="T20" fmla="+- 0 9348 9348"/>
                <a:gd name="T21" fmla="*/ T20 w 668"/>
                <a:gd name="T22" fmla="+- 0 385 274"/>
                <a:gd name="T23" fmla="*/ 385 h 1852"/>
                <a:gd name="T24" fmla="+- 0 9348 9348"/>
                <a:gd name="T25" fmla="*/ T24 w 668"/>
                <a:gd name="T26" fmla="+- 0 2014 274"/>
                <a:gd name="T27" fmla="*/ 2014 h 1852"/>
                <a:gd name="T28" fmla="+- 0 9357 9348"/>
                <a:gd name="T29" fmla="*/ T28 w 668"/>
                <a:gd name="T30" fmla="+- 0 2057 274"/>
                <a:gd name="T31" fmla="*/ 2057 h 1852"/>
                <a:gd name="T32" fmla="+- 0 9381 9348"/>
                <a:gd name="T33" fmla="*/ T32 w 668"/>
                <a:gd name="T34" fmla="+- 0 2093 274"/>
                <a:gd name="T35" fmla="*/ 2093 h 1852"/>
                <a:gd name="T36" fmla="+- 0 9416 9348"/>
                <a:gd name="T37" fmla="*/ T36 w 668"/>
                <a:gd name="T38" fmla="+- 0 2117 274"/>
                <a:gd name="T39" fmla="*/ 2117 h 1852"/>
                <a:gd name="T40" fmla="+- 0 9460 9348"/>
                <a:gd name="T41" fmla="*/ T40 w 668"/>
                <a:gd name="T42" fmla="+- 0 2125 274"/>
                <a:gd name="T43" fmla="*/ 2125 h 1852"/>
                <a:gd name="T44" fmla="+- 0 9905 9348"/>
                <a:gd name="T45" fmla="*/ T44 w 668"/>
                <a:gd name="T46" fmla="+- 0 2125 274"/>
                <a:gd name="T47" fmla="*/ 2125 h 1852"/>
                <a:gd name="T48" fmla="+- 0 9948 9348"/>
                <a:gd name="T49" fmla="*/ T48 w 668"/>
                <a:gd name="T50" fmla="+- 0 2117 274"/>
                <a:gd name="T51" fmla="*/ 2117 h 1852"/>
                <a:gd name="T52" fmla="+- 0 9984 9348"/>
                <a:gd name="T53" fmla="*/ T52 w 668"/>
                <a:gd name="T54" fmla="+- 0 2093 274"/>
                <a:gd name="T55" fmla="*/ 2093 h 1852"/>
                <a:gd name="T56" fmla="+- 0 10008 9348"/>
                <a:gd name="T57" fmla="*/ T56 w 668"/>
                <a:gd name="T58" fmla="+- 0 2057 274"/>
                <a:gd name="T59" fmla="*/ 2057 h 1852"/>
                <a:gd name="T60" fmla="+- 0 10016 9348"/>
                <a:gd name="T61" fmla="*/ T60 w 668"/>
                <a:gd name="T62" fmla="+- 0 2014 274"/>
                <a:gd name="T63" fmla="*/ 2014 h 1852"/>
                <a:gd name="T64" fmla="+- 0 10016 9348"/>
                <a:gd name="T65" fmla="*/ T64 w 668"/>
                <a:gd name="T66" fmla="+- 0 385 274"/>
                <a:gd name="T67" fmla="*/ 385 h 1852"/>
                <a:gd name="T68" fmla="+- 0 10008 9348"/>
                <a:gd name="T69" fmla="*/ T68 w 668"/>
                <a:gd name="T70" fmla="+- 0 342 274"/>
                <a:gd name="T71" fmla="*/ 342 h 1852"/>
                <a:gd name="T72" fmla="+- 0 9984 9348"/>
                <a:gd name="T73" fmla="*/ T72 w 668"/>
                <a:gd name="T74" fmla="+- 0 306 274"/>
                <a:gd name="T75" fmla="*/ 306 h 1852"/>
                <a:gd name="T76" fmla="+- 0 9948 9348"/>
                <a:gd name="T77" fmla="*/ T76 w 668"/>
                <a:gd name="T78" fmla="+- 0 282 274"/>
                <a:gd name="T79" fmla="*/ 282 h 1852"/>
                <a:gd name="T80" fmla="+- 0 9905 9348"/>
                <a:gd name="T81" fmla="*/ T80 w 668"/>
                <a:gd name="T82" fmla="+- 0 274 274"/>
                <a:gd name="T83" fmla="*/ 274 h 185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668" h="1852">
                  <a:moveTo>
                    <a:pt x="557" y="0"/>
                  </a:moveTo>
                  <a:lnTo>
                    <a:pt x="112" y="0"/>
                  </a:lnTo>
                  <a:lnTo>
                    <a:pt x="68" y="8"/>
                  </a:lnTo>
                  <a:lnTo>
                    <a:pt x="33" y="32"/>
                  </a:lnTo>
                  <a:lnTo>
                    <a:pt x="9" y="68"/>
                  </a:lnTo>
                  <a:lnTo>
                    <a:pt x="0" y="111"/>
                  </a:lnTo>
                  <a:lnTo>
                    <a:pt x="0" y="1740"/>
                  </a:lnTo>
                  <a:lnTo>
                    <a:pt x="9" y="1783"/>
                  </a:lnTo>
                  <a:lnTo>
                    <a:pt x="33" y="1819"/>
                  </a:lnTo>
                  <a:lnTo>
                    <a:pt x="68" y="1843"/>
                  </a:lnTo>
                  <a:lnTo>
                    <a:pt x="112" y="1851"/>
                  </a:lnTo>
                  <a:lnTo>
                    <a:pt x="557" y="1851"/>
                  </a:lnTo>
                  <a:lnTo>
                    <a:pt x="600" y="1843"/>
                  </a:lnTo>
                  <a:lnTo>
                    <a:pt x="636" y="1819"/>
                  </a:lnTo>
                  <a:lnTo>
                    <a:pt x="660" y="1783"/>
                  </a:lnTo>
                  <a:lnTo>
                    <a:pt x="668" y="1740"/>
                  </a:lnTo>
                  <a:lnTo>
                    <a:pt x="668" y="111"/>
                  </a:lnTo>
                  <a:lnTo>
                    <a:pt x="660" y="68"/>
                  </a:lnTo>
                  <a:lnTo>
                    <a:pt x="636" y="32"/>
                  </a:lnTo>
                  <a:lnTo>
                    <a:pt x="600" y="8"/>
                  </a:lnTo>
                  <a:lnTo>
                    <a:pt x="557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cxnSp>
          <p:nvCxnSpPr>
            <p:cNvPr id="107" name="Line 1192"/>
            <p:cNvCxnSpPr>
              <a:cxnSpLocks noChangeShapeType="1"/>
            </p:cNvCxnSpPr>
            <p:nvPr/>
          </p:nvCxnSpPr>
          <p:spPr bwMode="auto">
            <a:xfrm>
              <a:off x="0" y="2210"/>
              <a:ext cx="10151" cy="0"/>
            </a:xfrm>
            <a:prstGeom prst="line">
              <a:avLst/>
            </a:prstGeom>
            <a:noFill/>
            <a:ln w="9525">
              <a:solidFill>
                <a:srgbClr val="1C797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8" name="Text Box 1191"/>
            <p:cNvSpPr txBox="1">
              <a:spLocks noChangeArrowheads="1"/>
            </p:cNvSpPr>
            <p:nvPr/>
          </p:nvSpPr>
          <p:spPr bwMode="auto">
            <a:xfrm>
              <a:off x="358" y="92"/>
              <a:ext cx="2850" cy="2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74295" marR="83820" algn="ctr">
                <a:spcBef>
                  <a:spcPts val="15"/>
                </a:spcBef>
                <a:spcAft>
                  <a:spcPts val="0"/>
                </a:spcAft>
              </a:pPr>
              <a:r>
                <a:rPr lang="en-US" sz="2800" b="1" dirty="0">
                  <a:solidFill>
                    <a:schemeClr val="tx2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 </a:t>
              </a:r>
              <a:r>
                <a:rPr lang="ru-RU" sz="2800" b="1" dirty="0">
                  <a:solidFill>
                    <a:schemeClr val="tx2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860,7</a:t>
              </a:r>
              <a:endParaRPr lang="ru-RU" sz="1100" dirty="0">
                <a:solidFill>
                  <a:schemeClr val="tx2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72390" marR="83820" algn="ctr">
                <a:lnSpc>
                  <a:spcPts val="1805"/>
                </a:lnSpc>
                <a:spcBef>
                  <a:spcPts val="15"/>
                </a:spcBef>
                <a:spcAft>
                  <a:spcPts val="0"/>
                </a:spcAft>
              </a:pPr>
              <a:r>
                <a:rPr lang="ru-RU" sz="1600" b="1" dirty="0">
                  <a:solidFill>
                    <a:schemeClr val="tx2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млн.</a:t>
              </a:r>
              <a:r>
                <a:rPr lang="ru-RU" sz="1600" b="1" spc="275" dirty="0">
                  <a:solidFill>
                    <a:schemeClr val="tx2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ru-RU" sz="1600" b="1" dirty="0">
                  <a:solidFill>
                    <a:schemeClr val="tx2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рублей</a:t>
              </a:r>
            </a:p>
            <a:p>
              <a:pPr marL="72390" marR="83820" algn="ctr">
                <a:lnSpc>
                  <a:spcPts val="1805"/>
                </a:lnSpc>
                <a:spcBef>
                  <a:spcPts val="15"/>
                </a:spcBef>
                <a:spcAft>
                  <a:spcPts val="0"/>
                </a:spcAft>
              </a:pPr>
              <a:endParaRPr lang="ru-RU" sz="1600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marL="72390" marR="83820" algn="ctr">
                <a:lnSpc>
                  <a:spcPts val="1325"/>
                </a:lnSpc>
                <a:spcAft>
                  <a:spcPts val="0"/>
                </a:spcAft>
              </a:pPr>
              <a:r>
                <a:rPr lang="ru-RU" sz="1400" spc="-5" dirty="0">
                  <a:solidFill>
                    <a:schemeClr val="tx2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Прогноз</a:t>
              </a:r>
              <a:r>
                <a:rPr lang="ru-RU" sz="1400" spc="-60" dirty="0">
                  <a:solidFill>
                    <a:schemeClr val="tx2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spc="-5" dirty="0">
                  <a:solidFill>
                    <a:schemeClr val="tx2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расходов</a:t>
              </a:r>
              <a:endParaRPr lang="ru-RU" sz="1400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marR="11430" algn="ctr">
                <a:lnSpc>
                  <a:spcPct val="98000"/>
                </a:lnSpc>
                <a:spcBef>
                  <a:spcPts val="5"/>
                </a:spcBef>
                <a:spcAft>
                  <a:spcPts val="0"/>
                </a:spcAft>
              </a:pPr>
              <a:r>
                <a:rPr lang="ru-RU" sz="1400" spc="-375" dirty="0">
                  <a:solidFill>
                    <a:schemeClr val="tx2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>
                  <a:solidFill>
                    <a:schemeClr val="tx2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бюджета городского округа</a:t>
              </a:r>
              <a:r>
                <a:rPr lang="ru-RU" sz="1400" spc="10" dirty="0">
                  <a:solidFill>
                    <a:schemeClr val="tx2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>
                  <a:solidFill>
                    <a:schemeClr val="tx2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в</a:t>
              </a:r>
              <a:r>
                <a:rPr lang="ru-RU" sz="1400" spc="50" dirty="0">
                  <a:solidFill>
                    <a:schemeClr val="tx2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>
                  <a:solidFill>
                    <a:schemeClr val="tx2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202</a:t>
              </a:r>
              <a:r>
                <a:rPr lang="ru-RU" sz="14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5</a:t>
              </a:r>
              <a:r>
                <a:rPr lang="ru-RU" sz="1400" spc="45" dirty="0">
                  <a:solidFill>
                    <a:schemeClr val="tx2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>
                  <a:solidFill>
                    <a:schemeClr val="tx2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году</a:t>
              </a:r>
            </a:p>
          </p:txBody>
        </p:sp>
        <p:sp>
          <p:nvSpPr>
            <p:cNvPr id="109" name="Text Box 1190"/>
            <p:cNvSpPr txBox="1">
              <a:spLocks noChangeArrowheads="1"/>
            </p:cNvSpPr>
            <p:nvPr/>
          </p:nvSpPr>
          <p:spPr bwMode="auto">
            <a:xfrm>
              <a:off x="9109" y="-226"/>
              <a:ext cx="1433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10"/>
                </a:spcBef>
                <a:spcAft>
                  <a:spcPts val="0"/>
                </a:spcAft>
              </a:pPr>
              <a:r>
                <a:rPr lang="ru-RU" sz="2000" b="1" dirty="0">
                  <a:solidFill>
                    <a:schemeClr val="tx2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2 624,7</a:t>
              </a:r>
              <a:endParaRPr lang="ru-RU" sz="2000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Text Box 1189"/>
            <p:cNvSpPr txBox="1">
              <a:spLocks noChangeArrowheads="1"/>
            </p:cNvSpPr>
            <p:nvPr/>
          </p:nvSpPr>
          <p:spPr bwMode="auto">
            <a:xfrm>
              <a:off x="3753" y="-536"/>
              <a:ext cx="1534" cy="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10"/>
                </a:spcBef>
                <a:spcAft>
                  <a:spcPts val="0"/>
                </a:spcAft>
              </a:pPr>
              <a:r>
                <a:rPr lang="ru-RU" sz="2000" b="1" dirty="0">
                  <a:solidFill>
                    <a:schemeClr val="tx2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2 864,1</a:t>
              </a:r>
              <a:r>
                <a:rPr lang="en-US" sz="2000" b="1" dirty="0">
                  <a:solidFill>
                    <a:schemeClr val="tx2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            </a:t>
              </a:r>
              <a:endParaRPr lang="ru-RU" sz="2000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Text Box 1188"/>
            <p:cNvSpPr txBox="1">
              <a:spLocks noChangeArrowheads="1"/>
            </p:cNvSpPr>
            <p:nvPr/>
          </p:nvSpPr>
          <p:spPr bwMode="auto">
            <a:xfrm>
              <a:off x="5142" y="-122"/>
              <a:ext cx="1948" cy="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10"/>
                </a:spcBef>
                <a:spcAft>
                  <a:spcPts val="0"/>
                </a:spcAft>
              </a:pPr>
              <a:r>
                <a:rPr lang="ru-RU" sz="2000" b="1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2 166,4</a:t>
              </a:r>
              <a:endParaRPr lang="ru-RU" sz="2000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Text Box 1187"/>
            <p:cNvSpPr txBox="1">
              <a:spLocks noChangeArrowheads="1"/>
            </p:cNvSpPr>
            <p:nvPr/>
          </p:nvSpPr>
          <p:spPr bwMode="auto">
            <a:xfrm>
              <a:off x="6462" y="-536"/>
              <a:ext cx="1480" cy="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10"/>
                </a:spcBef>
                <a:spcAft>
                  <a:spcPts val="0"/>
                </a:spcAft>
              </a:pPr>
              <a:r>
                <a:rPr lang="ru-RU" sz="2000" b="1" dirty="0">
                  <a:solidFill>
                    <a:schemeClr val="tx2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2 860,7</a:t>
              </a:r>
              <a:endParaRPr lang="ru-RU" sz="2000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Text Box 1186"/>
            <p:cNvSpPr txBox="1">
              <a:spLocks noChangeArrowheads="1"/>
            </p:cNvSpPr>
            <p:nvPr/>
          </p:nvSpPr>
          <p:spPr bwMode="auto">
            <a:xfrm>
              <a:off x="7902" y="-743"/>
              <a:ext cx="1482" cy="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10"/>
                </a:spcBef>
                <a:spcAft>
                  <a:spcPts val="0"/>
                </a:spcAft>
              </a:pPr>
              <a:r>
                <a:rPr lang="ru-RU" sz="2000" b="1" dirty="0">
                  <a:solidFill>
                    <a:schemeClr val="tx2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3 033,5</a:t>
              </a:r>
              <a:endParaRPr lang="ru-RU" sz="2000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4" name="object 47"/>
          <p:cNvSpPr txBox="1"/>
          <p:nvPr/>
        </p:nvSpPr>
        <p:spPr>
          <a:xfrm>
            <a:off x="415438" y="168132"/>
            <a:ext cx="596703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b="1" spc="-12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РАСХОДЫ БЮДЖЕТА ГОРОДСКОГО ОКРУГА СЕМЕНОВСКИЙ НИЖЕГОРОДСКОЙ ОБЛАСТИ</a:t>
            </a:r>
            <a:endParaRPr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object 48"/>
          <p:cNvSpPr/>
          <p:nvPr/>
        </p:nvSpPr>
        <p:spPr>
          <a:xfrm>
            <a:off x="256743" y="753491"/>
            <a:ext cx="6480810" cy="0"/>
          </a:xfrm>
          <a:custGeom>
            <a:avLst/>
            <a:gdLst/>
            <a:ahLst/>
            <a:cxnLst/>
            <a:rect l="l" t="t" r="r" b="b"/>
            <a:pathLst>
              <a:path w="6480809">
                <a:moveTo>
                  <a:pt x="0" y="0"/>
                </a:moveTo>
                <a:lnTo>
                  <a:pt x="6480733" y="0"/>
                </a:lnTo>
              </a:path>
            </a:pathLst>
          </a:custGeom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Rectangle 65"/>
          <p:cNvSpPr>
            <a:spLocks noChangeArrowheads="1"/>
          </p:cNvSpPr>
          <p:nvPr/>
        </p:nvSpPr>
        <p:spPr bwMode="auto">
          <a:xfrm>
            <a:off x="4389123" y="3417895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17" name="Group 1183"/>
          <p:cNvGrpSpPr>
            <a:grpSpLocks/>
          </p:cNvGrpSpPr>
          <p:nvPr/>
        </p:nvGrpSpPr>
        <p:grpSpPr bwMode="auto">
          <a:xfrm>
            <a:off x="4419600" y="3429000"/>
            <a:ext cx="2169795" cy="127000"/>
            <a:chOff x="0" y="0"/>
            <a:chExt cx="3417" cy="200"/>
          </a:xfrm>
        </p:grpSpPr>
        <p:sp>
          <p:nvSpPr>
            <p:cNvPr id="118" name="Freeform 1184"/>
            <p:cNvSpPr>
              <a:spLocks/>
            </p:cNvSpPr>
            <p:nvPr/>
          </p:nvSpPr>
          <p:spPr bwMode="auto">
            <a:xfrm>
              <a:off x="7" y="7"/>
              <a:ext cx="3402" cy="185"/>
            </a:xfrm>
            <a:custGeom>
              <a:avLst/>
              <a:gdLst>
                <a:gd name="T0" fmla="+- 0 3409 8"/>
                <a:gd name="T1" fmla="*/ T0 w 3402"/>
                <a:gd name="T2" fmla="+- 0 8 8"/>
                <a:gd name="T3" fmla="*/ 8 h 185"/>
                <a:gd name="T4" fmla="+- 0 3408 8"/>
                <a:gd name="T5" fmla="*/ T4 w 3402"/>
                <a:gd name="T6" fmla="+- 0 79 8"/>
                <a:gd name="T7" fmla="*/ 79 h 185"/>
                <a:gd name="T8" fmla="+- 0 3405 8"/>
                <a:gd name="T9" fmla="*/ T8 w 3402"/>
                <a:gd name="T10" fmla="+- 0 138 8"/>
                <a:gd name="T11" fmla="*/ 138 h 185"/>
                <a:gd name="T12" fmla="+- 0 3400 8"/>
                <a:gd name="T13" fmla="*/ T12 w 3402"/>
                <a:gd name="T14" fmla="+- 0 178 8"/>
                <a:gd name="T15" fmla="*/ 178 h 185"/>
                <a:gd name="T16" fmla="+- 0 3394 8"/>
                <a:gd name="T17" fmla="*/ T16 w 3402"/>
                <a:gd name="T18" fmla="+- 0 192 8"/>
                <a:gd name="T19" fmla="*/ 192 h 185"/>
                <a:gd name="T20" fmla="+- 0 23 8"/>
                <a:gd name="T21" fmla="*/ T20 w 3402"/>
                <a:gd name="T22" fmla="+- 0 192 8"/>
                <a:gd name="T23" fmla="*/ 192 h 185"/>
                <a:gd name="T24" fmla="+- 0 17 8"/>
                <a:gd name="T25" fmla="*/ T24 w 3402"/>
                <a:gd name="T26" fmla="+- 0 178 8"/>
                <a:gd name="T27" fmla="*/ 178 h 185"/>
                <a:gd name="T28" fmla="+- 0 12 8"/>
                <a:gd name="T29" fmla="*/ T28 w 3402"/>
                <a:gd name="T30" fmla="+- 0 138 8"/>
                <a:gd name="T31" fmla="*/ 138 h 185"/>
                <a:gd name="T32" fmla="+- 0 9 8"/>
                <a:gd name="T33" fmla="*/ T32 w 3402"/>
                <a:gd name="T34" fmla="+- 0 79 8"/>
                <a:gd name="T35" fmla="*/ 79 h 185"/>
                <a:gd name="T36" fmla="+- 0 8 8"/>
                <a:gd name="T37" fmla="*/ T36 w 3402"/>
                <a:gd name="T38" fmla="+- 0 8 8"/>
                <a:gd name="T39" fmla="*/ 8 h 18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3402" h="185">
                  <a:moveTo>
                    <a:pt x="3401" y="0"/>
                  </a:moveTo>
                  <a:lnTo>
                    <a:pt x="3400" y="71"/>
                  </a:lnTo>
                  <a:lnTo>
                    <a:pt x="3397" y="130"/>
                  </a:lnTo>
                  <a:lnTo>
                    <a:pt x="3392" y="170"/>
                  </a:lnTo>
                  <a:lnTo>
                    <a:pt x="3386" y="184"/>
                  </a:lnTo>
                  <a:lnTo>
                    <a:pt x="15" y="184"/>
                  </a:lnTo>
                  <a:lnTo>
                    <a:pt x="9" y="170"/>
                  </a:lnTo>
                  <a:lnTo>
                    <a:pt x="4" y="130"/>
                  </a:lnTo>
                  <a:lnTo>
                    <a:pt x="1" y="71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1C797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sp>
        <p:nvSpPr>
          <p:cNvPr id="119" name="Rectangle 66"/>
          <p:cNvSpPr>
            <a:spLocks noChangeArrowheads="1"/>
          </p:cNvSpPr>
          <p:nvPr/>
        </p:nvSpPr>
        <p:spPr bwMode="auto">
          <a:xfrm>
            <a:off x="5181600" y="3505200"/>
            <a:ext cx="82548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прогноз</a:t>
            </a:r>
            <a:endParaRPr kumimoji="0" lang="ru-RU" altLang="ru-RU" sz="1400" b="0" i="0" u="none" strike="noStrike" cap="none" normalizeH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4572000" y="6172200"/>
            <a:ext cx="16764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3215" algn="ctr">
              <a:spcBef>
                <a:spcPts val="1025"/>
              </a:spcBef>
              <a:spcAft>
                <a:spcPts val="0"/>
              </a:spcAft>
            </a:pPr>
            <a:r>
              <a:rPr lang="ru-RU" sz="1400" dirty="0">
                <a:solidFill>
                  <a:srgbClr val="7F2F2D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прогноз</a:t>
            </a:r>
          </a:p>
          <a:p>
            <a:b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318AEFF-34C4-4C64-92D6-4810DCF7D6D6}"/>
              </a:ext>
            </a:extLst>
          </p:cNvPr>
          <p:cNvSpPr/>
          <p:nvPr/>
        </p:nvSpPr>
        <p:spPr>
          <a:xfrm>
            <a:off x="2590800" y="3124200"/>
            <a:ext cx="99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2023*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5E5A8016-C164-41DA-9C8F-7E36F57A3169}"/>
              </a:ext>
            </a:extLst>
          </p:cNvPr>
          <p:cNvSpPr/>
          <p:nvPr/>
        </p:nvSpPr>
        <p:spPr>
          <a:xfrm>
            <a:off x="3505200" y="3124200"/>
            <a:ext cx="1066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2024**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2A1BD610-05E5-4998-8613-556FFAA0DF35}"/>
              </a:ext>
            </a:extLst>
          </p:cNvPr>
          <p:cNvSpPr/>
          <p:nvPr/>
        </p:nvSpPr>
        <p:spPr>
          <a:xfrm>
            <a:off x="4343400" y="3124200"/>
            <a:ext cx="7715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2025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616B2CAB-FB81-4062-B5EE-55D3363ABD8D}"/>
              </a:ext>
            </a:extLst>
          </p:cNvPr>
          <p:cNvSpPr/>
          <p:nvPr/>
        </p:nvSpPr>
        <p:spPr>
          <a:xfrm>
            <a:off x="5181600" y="3124200"/>
            <a:ext cx="8711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2026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702B2FE4-51C2-4774-9620-D6229056BF8F}"/>
              </a:ext>
            </a:extLst>
          </p:cNvPr>
          <p:cNvSpPr/>
          <p:nvPr/>
        </p:nvSpPr>
        <p:spPr>
          <a:xfrm>
            <a:off x="5943600" y="3124200"/>
            <a:ext cx="765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2027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62">
            <a:extLst>
              <a:ext uri="{FF2B5EF4-FFF2-40B4-BE49-F238E27FC236}">
                <a16:creationId xmlns:a16="http://schemas.microsoft.com/office/drawing/2014/main" id="{8A1794B4-19AF-6C6B-3562-30FE98FB59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5791200"/>
            <a:ext cx="7553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7F2F2D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2025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rgbClr val="7F2F2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601AE14-70C9-53F8-5A3E-A4CFE7ECC18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25</a:t>
            </a:fld>
            <a:endParaRPr lang="ru-RU" spc="-100" dirty="0"/>
          </a:p>
        </p:txBody>
      </p:sp>
      <p:sp>
        <p:nvSpPr>
          <p:cNvPr id="5" name="Rectangle 62">
            <a:extLst>
              <a:ext uri="{FF2B5EF4-FFF2-40B4-BE49-F238E27FC236}">
                <a16:creationId xmlns:a16="http://schemas.microsoft.com/office/drawing/2014/main" id="{1EE15738-6EDF-A13D-9705-15758BCE8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2015" y="5791200"/>
            <a:ext cx="95410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7F2F2D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2024**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rgbClr val="7F2F2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62">
            <a:extLst>
              <a:ext uri="{FF2B5EF4-FFF2-40B4-BE49-F238E27FC236}">
                <a16:creationId xmlns:a16="http://schemas.microsoft.com/office/drawing/2014/main" id="{B4E81D8B-0800-A322-6E9A-E6A72DC5E7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038600"/>
            <a:ext cx="683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7F2F2D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48,5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rgbClr val="7F2F2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62">
            <a:extLst>
              <a:ext uri="{FF2B5EF4-FFF2-40B4-BE49-F238E27FC236}">
                <a16:creationId xmlns:a16="http://schemas.microsoft.com/office/drawing/2014/main" id="{189BBFE6-0605-EC5A-DC77-52DC0D1AB9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3733800"/>
            <a:ext cx="683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7F2F2D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67,4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rgbClr val="7F2F2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62">
            <a:extLst>
              <a:ext uri="{FF2B5EF4-FFF2-40B4-BE49-F238E27FC236}">
                <a16:creationId xmlns:a16="http://schemas.microsoft.com/office/drawing/2014/main" id="{2571685C-06E9-0FFD-9412-F786DEC539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3507" y="5791200"/>
            <a:ext cx="85472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7F2F2D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2023*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rgbClr val="7F2F2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62">
            <a:extLst>
              <a:ext uri="{FF2B5EF4-FFF2-40B4-BE49-F238E27FC236}">
                <a16:creationId xmlns:a16="http://schemas.microsoft.com/office/drawing/2014/main" id="{27C194B3-8009-8110-E9CA-2D2675A30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5791200"/>
            <a:ext cx="77093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7F2F2D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</a:t>
            </a:r>
            <a:r>
              <a:rPr lang="ru-RU" altLang="ru-RU" sz="2000" b="1" dirty="0">
                <a:solidFill>
                  <a:srgbClr val="7F2F2D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6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rgbClr val="7F2F2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62">
            <a:extLst>
              <a:ext uri="{FF2B5EF4-FFF2-40B4-BE49-F238E27FC236}">
                <a16:creationId xmlns:a16="http://schemas.microsoft.com/office/drawing/2014/main" id="{77D8959C-5F55-15B1-4E50-9BBBDE2231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3810000"/>
            <a:ext cx="683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7F2F2D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63,5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rgbClr val="7F2F2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1185">
            <a:extLst>
              <a:ext uri="{FF2B5EF4-FFF2-40B4-BE49-F238E27FC236}">
                <a16:creationId xmlns:a16="http://schemas.microsoft.com/office/drawing/2014/main" id="{48A7AE7B-C4E9-E714-7CFF-00AA776DCCDD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6477136"/>
            <a:ext cx="6445885" cy="1870956"/>
            <a:chOff x="0" y="-329"/>
            <a:chExt cx="10151" cy="2539"/>
          </a:xfrm>
        </p:grpSpPr>
        <p:sp>
          <p:nvSpPr>
            <p:cNvPr id="13" name="Freeform 1201">
              <a:extLst>
                <a:ext uri="{FF2B5EF4-FFF2-40B4-BE49-F238E27FC236}">
                  <a16:creationId xmlns:a16="http://schemas.microsoft.com/office/drawing/2014/main" id="{6FA22962-F8C5-D160-54E4-73ACD10EBC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0" y="2049"/>
              <a:ext cx="747" cy="77"/>
            </a:xfrm>
            <a:custGeom>
              <a:avLst/>
              <a:gdLst>
                <a:gd name="T0" fmla="+- 0 4577 4021"/>
                <a:gd name="T1" fmla="*/ T0 w 669"/>
                <a:gd name="T2" fmla="+- 0 766 766"/>
                <a:gd name="T3" fmla="*/ 766 h 1360"/>
                <a:gd name="T4" fmla="+- 0 4132 4021"/>
                <a:gd name="T5" fmla="*/ T4 w 669"/>
                <a:gd name="T6" fmla="+- 0 766 766"/>
                <a:gd name="T7" fmla="*/ 766 h 1360"/>
                <a:gd name="T8" fmla="+- 0 4089 4021"/>
                <a:gd name="T9" fmla="*/ T8 w 669"/>
                <a:gd name="T10" fmla="+- 0 775 766"/>
                <a:gd name="T11" fmla="*/ 775 h 1360"/>
                <a:gd name="T12" fmla="+- 0 4053 4021"/>
                <a:gd name="T13" fmla="*/ T12 w 669"/>
                <a:gd name="T14" fmla="+- 0 799 766"/>
                <a:gd name="T15" fmla="*/ 799 h 1360"/>
                <a:gd name="T16" fmla="+- 0 4029 4021"/>
                <a:gd name="T17" fmla="*/ T16 w 669"/>
                <a:gd name="T18" fmla="+- 0 834 766"/>
                <a:gd name="T19" fmla="*/ 834 h 1360"/>
                <a:gd name="T20" fmla="+- 0 4021 4021"/>
                <a:gd name="T21" fmla="*/ T20 w 669"/>
                <a:gd name="T22" fmla="+- 0 878 766"/>
                <a:gd name="T23" fmla="*/ 878 h 1360"/>
                <a:gd name="T24" fmla="+- 0 4021 4021"/>
                <a:gd name="T25" fmla="*/ T24 w 669"/>
                <a:gd name="T26" fmla="+- 0 2014 766"/>
                <a:gd name="T27" fmla="*/ 2014 h 1360"/>
                <a:gd name="T28" fmla="+- 0 4029 4021"/>
                <a:gd name="T29" fmla="*/ T28 w 669"/>
                <a:gd name="T30" fmla="+- 0 2057 766"/>
                <a:gd name="T31" fmla="*/ 2057 h 1360"/>
                <a:gd name="T32" fmla="+- 0 4053 4021"/>
                <a:gd name="T33" fmla="*/ T32 w 669"/>
                <a:gd name="T34" fmla="+- 0 2093 766"/>
                <a:gd name="T35" fmla="*/ 2093 h 1360"/>
                <a:gd name="T36" fmla="+- 0 4089 4021"/>
                <a:gd name="T37" fmla="*/ T36 w 669"/>
                <a:gd name="T38" fmla="+- 0 2117 766"/>
                <a:gd name="T39" fmla="*/ 2117 h 1360"/>
                <a:gd name="T40" fmla="+- 0 4132 4021"/>
                <a:gd name="T41" fmla="*/ T40 w 669"/>
                <a:gd name="T42" fmla="+- 0 2125 766"/>
                <a:gd name="T43" fmla="*/ 2125 h 1360"/>
                <a:gd name="T44" fmla="+- 0 4577 4021"/>
                <a:gd name="T45" fmla="*/ T44 w 669"/>
                <a:gd name="T46" fmla="+- 0 2125 766"/>
                <a:gd name="T47" fmla="*/ 2125 h 1360"/>
                <a:gd name="T48" fmla="+- 0 4621 4021"/>
                <a:gd name="T49" fmla="*/ T48 w 669"/>
                <a:gd name="T50" fmla="+- 0 2117 766"/>
                <a:gd name="T51" fmla="*/ 2117 h 1360"/>
                <a:gd name="T52" fmla="+- 0 4656 4021"/>
                <a:gd name="T53" fmla="*/ T52 w 669"/>
                <a:gd name="T54" fmla="+- 0 2093 766"/>
                <a:gd name="T55" fmla="*/ 2093 h 1360"/>
                <a:gd name="T56" fmla="+- 0 4680 4021"/>
                <a:gd name="T57" fmla="*/ T56 w 669"/>
                <a:gd name="T58" fmla="+- 0 2057 766"/>
                <a:gd name="T59" fmla="*/ 2057 h 1360"/>
                <a:gd name="T60" fmla="+- 0 4689 4021"/>
                <a:gd name="T61" fmla="*/ T60 w 669"/>
                <a:gd name="T62" fmla="+- 0 2014 766"/>
                <a:gd name="T63" fmla="*/ 2014 h 1360"/>
                <a:gd name="T64" fmla="+- 0 4689 4021"/>
                <a:gd name="T65" fmla="*/ T64 w 669"/>
                <a:gd name="T66" fmla="+- 0 878 766"/>
                <a:gd name="T67" fmla="*/ 878 h 1360"/>
                <a:gd name="T68" fmla="+- 0 4680 4021"/>
                <a:gd name="T69" fmla="*/ T68 w 669"/>
                <a:gd name="T70" fmla="+- 0 834 766"/>
                <a:gd name="T71" fmla="*/ 834 h 1360"/>
                <a:gd name="T72" fmla="+- 0 4656 4021"/>
                <a:gd name="T73" fmla="*/ T72 w 669"/>
                <a:gd name="T74" fmla="+- 0 799 766"/>
                <a:gd name="T75" fmla="*/ 799 h 1360"/>
                <a:gd name="T76" fmla="+- 0 4621 4021"/>
                <a:gd name="T77" fmla="*/ T76 w 669"/>
                <a:gd name="T78" fmla="+- 0 775 766"/>
                <a:gd name="T79" fmla="*/ 775 h 1360"/>
                <a:gd name="T80" fmla="+- 0 4577 4021"/>
                <a:gd name="T81" fmla="*/ T80 w 669"/>
                <a:gd name="T82" fmla="+- 0 766 766"/>
                <a:gd name="T83" fmla="*/ 766 h 136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669" h="1360">
                  <a:moveTo>
                    <a:pt x="556" y="0"/>
                  </a:moveTo>
                  <a:lnTo>
                    <a:pt x="111" y="0"/>
                  </a:lnTo>
                  <a:lnTo>
                    <a:pt x="68" y="9"/>
                  </a:lnTo>
                  <a:lnTo>
                    <a:pt x="32" y="33"/>
                  </a:lnTo>
                  <a:lnTo>
                    <a:pt x="8" y="68"/>
                  </a:lnTo>
                  <a:lnTo>
                    <a:pt x="0" y="112"/>
                  </a:lnTo>
                  <a:lnTo>
                    <a:pt x="0" y="1248"/>
                  </a:lnTo>
                  <a:lnTo>
                    <a:pt x="8" y="1291"/>
                  </a:lnTo>
                  <a:lnTo>
                    <a:pt x="32" y="1327"/>
                  </a:lnTo>
                  <a:lnTo>
                    <a:pt x="68" y="1351"/>
                  </a:lnTo>
                  <a:lnTo>
                    <a:pt x="111" y="1359"/>
                  </a:lnTo>
                  <a:lnTo>
                    <a:pt x="556" y="1359"/>
                  </a:lnTo>
                  <a:lnTo>
                    <a:pt x="600" y="1351"/>
                  </a:lnTo>
                  <a:lnTo>
                    <a:pt x="635" y="1327"/>
                  </a:lnTo>
                  <a:lnTo>
                    <a:pt x="659" y="1291"/>
                  </a:lnTo>
                  <a:lnTo>
                    <a:pt x="668" y="1248"/>
                  </a:lnTo>
                  <a:lnTo>
                    <a:pt x="668" y="112"/>
                  </a:lnTo>
                  <a:lnTo>
                    <a:pt x="659" y="68"/>
                  </a:lnTo>
                  <a:lnTo>
                    <a:pt x="635" y="33"/>
                  </a:lnTo>
                  <a:lnTo>
                    <a:pt x="600" y="9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5" name="Freeform 1199">
              <a:extLst>
                <a:ext uri="{FF2B5EF4-FFF2-40B4-BE49-F238E27FC236}">
                  <a16:creationId xmlns:a16="http://schemas.microsoft.com/office/drawing/2014/main" id="{B83C1BF1-1B11-4AD4-92AD-4B4D6356AC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3" y="1222"/>
              <a:ext cx="803" cy="908"/>
            </a:xfrm>
            <a:custGeom>
              <a:avLst/>
              <a:gdLst>
                <a:gd name="T0" fmla="+- 0 5909 5353"/>
                <a:gd name="T1" fmla="*/ T0 w 668"/>
                <a:gd name="T2" fmla="+- 0 912 912"/>
                <a:gd name="T3" fmla="*/ 912 h 1213"/>
                <a:gd name="T4" fmla="+- 0 5464 5353"/>
                <a:gd name="T5" fmla="*/ T4 w 668"/>
                <a:gd name="T6" fmla="+- 0 912 912"/>
                <a:gd name="T7" fmla="*/ 912 h 1213"/>
                <a:gd name="T8" fmla="+- 0 5421 5353"/>
                <a:gd name="T9" fmla="*/ T8 w 668"/>
                <a:gd name="T10" fmla="+- 0 921 912"/>
                <a:gd name="T11" fmla="*/ 921 h 1213"/>
                <a:gd name="T12" fmla="+- 0 5385 5353"/>
                <a:gd name="T13" fmla="*/ T12 w 668"/>
                <a:gd name="T14" fmla="+- 0 945 912"/>
                <a:gd name="T15" fmla="*/ 945 h 1213"/>
                <a:gd name="T16" fmla="+- 0 5361 5353"/>
                <a:gd name="T17" fmla="*/ T16 w 668"/>
                <a:gd name="T18" fmla="+- 0 981 912"/>
                <a:gd name="T19" fmla="*/ 981 h 1213"/>
                <a:gd name="T20" fmla="+- 0 5353 5353"/>
                <a:gd name="T21" fmla="*/ T20 w 668"/>
                <a:gd name="T22" fmla="+- 0 1024 912"/>
                <a:gd name="T23" fmla="*/ 1024 h 1213"/>
                <a:gd name="T24" fmla="+- 0 5353 5353"/>
                <a:gd name="T25" fmla="*/ T24 w 668"/>
                <a:gd name="T26" fmla="+- 0 2014 912"/>
                <a:gd name="T27" fmla="*/ 2014 h 1213"/>
                <a:gd name="T28" fmla="+- 0 5361 5353"/>
                <a:gd name="T29" fmla="*/ T28 w 668"/>
                <a:gd name="T30" fmla="+- 0 2057 912"/>
                <a:gd name="T31" fmla="*/ 2057 h 1213"/>
                <a:gd name="T32" fmla="+- 0 5385 5353"/>
                <a:gd name="T33" fmla="*/ T32 w 668"/>
                <a:gd name="T34" fmla="+- 0 2093 912"/>
                <a:gd name="T35" fmla="*/ 2093 h 1213"/>
                <a:gd name="T36" fmla="+- 0 5421 5353"/>
                <a:gd name="T37" fmla="*/ T36 w 668"/>
                <a:gd name="T38" fmla="+- 0 2117 912"/>
                <a:gd name="T39" fmla="*/ 2117 h 1213"/>
                <a:gd name="T40" fmla="+- 0 5464 5353"/>
                <a:gd name="T41" fmla="*/ T40 w 668"/>
                <a:gd name="T42" fmla="+- 0 2125 912"/>
                <a:gd name="T43" fmla="*/ 2125 h 1213"/>
                <a:gd name="T44" fmla="+- 0 5909 5353"/>
                <a:gd name="T45" fmla="*/ T44 w 668"/>
                <a:gd name="T46" fmla="+- 0 2125 912"/>
                <a:gd name="T47" fmla="*/ 2125 h 1213"/>
                <a:gd name="T48" fmla="+- 0 5953 5353"/>
                <a:gd name="T49" fmla="*/ T48 w 668"/>
                <a:gd name="T50" fmla="+- 0 2117 912"/>
                <a:gd name="T51" fmla="*/ 2117 h 1213"/>
                <a:gd name="T52" fmla="+- 0 5988 5353"/>
                <a:gd name="T53" fmla="*/ T52 w 668"/>
                <a:gd name="T54" fmla="+- 0 2093 912"/>
                <a:gd name="T55" fmla="*/ 2093 h 1213"/>
                <a:gd name="T56" fmla="+- 0 6012 5353"/>
                <a:gd name="T57" fmla="*/ T56 w 668"/>
                <a:gd name="T58" fmla="+- 0 2057 912"/>
                <a:gd name="T59" fmla="*/ 2057 h 1213"/>
                <a:gd name="T60" fmla="+- 0 6021 5353"/>
                <a:gd name="T61" fmla="*/ T60 w 668"/>
                <a:gd name="T62" fmla="+- 0 2014 912"/>
                <a:gd name="T63" fmla="*/ 2014 h 1213"/>
                <a:gd name="T64" fmla="+- 0 6021 5353"/>
                <a:gd name="T65" fmla="*/ T64 w 668"/>
                <a:gd name="T66" fmla="+- 0 1024 912"/>
                <a:gd name="T67" fmla="*/ 1024 h 1213"/>
                <a:gd name="T68" fmla="+- 0 6012 5353"/>
                <a:gd name="T69" fmla="*/ T68 w 668"/>
                <a:gd name="T70" fmla="+- 0 981 912"/>
                <a:gd name="T71" fmla="*/ 981 h 1213"/>
                <a:gd name="T72" fmla="+- 0 5988 5353"/>
                <a:gd name="T73" fmla="*/ T72 w 668"/>
                <a:gd name="T74" fmla="+- 0 945 912"/>
                <a:gd name="T75" fmla="*/ 945 h 1213"/>
                <a:gd name="T76" fmla="+- 0 5953 5353"/>
                <a:gd name="T77" fmla="*/ T76 w 668"/>
                <a:gd name="T78" fmla="+- 0 921 912"/>
                <a:gd name="T79" fmla="*/ 921 h 1213"/>
                <a:gd name="T80" fmla="+- 0 5909 5353"/>
                <a:gd name="T81" fmla="*/ T80 w 668"/>
                <a:gd name="T82" fmla="+- 0 912 912"/>
                <a:gd name="T83" fmla="*/ 912 h 121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668" h="1213">
                  <a:moveTo>
                    <a:pt x="556" y="0"/>
                  </a:moveTo>
                  <a:lnTo>
                    <a:pt x="111" y="0"/>
                  </a:lnTo>
                  <a:lnTo>
                    <a:pt x="68" y="9"/>
                  </a:lnTo>
                  <a:lnTo>
                    <a:pt x="32" y="33"/>
                  </a:lnTo>
                  <a:lnTo>
                    <a:pt x="8" y="69"/>
                  </a:lnTo>
                  <a:lnTo>
                    <a:pt x="0" y="112"/>
                  </a:lnTo>
                  <a:lnTo>
                    <a:pt x="0" y="1102"/>
                  </a:lnTo>
                  <a:lnTo>
                    <a:pt x="8" y="1145"/>
                  </a:lnTo>
                  <a:lnTo>
                    <a:pt x="32" y="1181"/>
                  </a:lnTo>
                  <a:lnTo>
                    <a:pt x="68" y="1205"/>
                  </a:lnTo>
                  <a:lnTo>
                    <a:pt x="111" y="1213"/>
                  </a:lnTo>
                  <a:lnTo>
                    <a:pt x="556" y="1213"/>
                  </a:lnTo>
                  <a:lnTo>
                    <a:pt x="600" y="1205"/>
                  </a:lnTo>
                  <a:lnTo>
                    <a:pt x="635" y="1181"/>
                  </a:lnTo>
                  <a:lnTo>
                    <a:pt x="659" y="1145"/>
                  </a:lnTo>
                  <a:lnTo>
                    <a:pt x="668" y="1102"/>
                  </a:lnTo>
                  <a:lnTo>
                    <a:pt x="668" y="112"/>
                  </a:lnTo>
                  <a:lnTo>
                    <a:pt x="659" y="69"/>
                  </a:lnTo>
                  <a:lnTo>
                    <a:pt x="635" y="33"/>
                  </a:lnTo>
                  <a:lnTo>
                    <a:pt x="600" y="9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7" name="Freeform 1197">
              <a:extLst>
                <a:ext uri="{FF2B5EF4-FFF2-40B4-BE49-F238E27FC236}">
                  <a16:creationId xmlns:a16="http://schemas.microsoft.com/office/drawing/2014/main" id="{88697577-B837-3258-1EB7-5D778DD7A9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" y="2049"/>
              <a:ext cx="773" cy="62"/>
            </a:xfrm>
            <a:custGeom>
              <a:avLst/>
              <a:gdLst>
                <a:gd name="T0" fmla="+- 0 7241 6685"/>
                <a:gd name="T1" fmla="*/ T0 w 668"/>
                <a:gd name="T2" fmla="+- 0 693 693"/>
                <a:gd name="T3" fmla="*/ 693 h 1433"/>
                <a:gd name="T4" fmla="+- 0 6796 6685"/>
                <a:gd name="T5" fmla="*/ T4 w 668"/>
                <a:gd name="T6" fmla="+- 0 693 693"/>
                <a:gd name="T7" fmla="*/ 693 h 1433"/>
                <a:gd name="T8" fmla="+- 0 6752 6685"/>
                <a:gd name="T9" fmla="*/ T8 w 668"/>
                <a:gd name="T10" fmla="+- 0 702 693"/>
                <a:gd name="T11" fmla="*/ 702 h 1433"/>
                <a:gd name="T12" fmla="+- 0 6717 6685"/>
                <a:gd name="T13" fmla="*/ T12 w 668"/>
                <a:gd name="T14" fmla="+- 0 726 693"/>
                <a:gd name="T15" fmla="*/ 726 h 1433"/>
                <a:gd name="T16" fmla="+- 0 6693 6685"/>
                <a:gd name="T17" fmla="*/ T16 w 668"/>
                <a:gd name="T18" fmla="+- 0 761 693"/>
                <a:gd name="T19" fmla="*/ 761 h 1433"/>
                <a:gd name="T20" fmla="+- 0 6685 6685"/>
                <a:gd name="T21" fmla="*/ T20 w 668"/>
                <a:gd name="T22" fmla="+- 0 804 693"/>
                <a:gd name="T23" fmla="*/ 804 h 1433"/>
                <a:gd name="T24" fmla="+- 0 6685 6685"/>
                <a:gd name="T25" fmla="*/ T24 w 668"/>
                <a:gd name="T26" fmla="+- 0 2014 693"/>
                <a:gd name="T27" fmla="*/ 2014 h 1433"/>
                <a:gd name="T28" fmla="+- 0 6693 6685"/>
                <a:gd name="T29" fmla="*/ T28 w 668"/>
                <a:gd name="T30" fmla="+- 0 2057 693"/>
                <a:gd name="T31" fmla="*/ 2057 h 1433"/>
                <a:gd name="T32" fmla="+- 0 6717 6685"/>
                <a:gd name="T33" fmla="*/ T32 w 668"/>
                <a:gd name="T34" fmla="+- 0 2093 693"/>
                <a:gd name="T35" fmla="*/ 2093 h 1433"/>
                <a:gd name="T36" fmla="+- 0 6752 6685"/>
                <a:gd name="T37" fmla="*/ T36 w 668"/>
                <a:gd name="T38" fmla="+- 0 2117 693"/>
                <a:gd name="T39" fmla="*/ 2117 h 1433"/>
                <a:gd name="T40" fmla="+- 0 6796 6685"/>
                <a:gd name="T41" fmla="*/ T40 w 668"/>
                <a:gd name="T42" fmla="+- 0 2125 693"/>
                <a:gd name="T43" fmla="*/ 2125 h 1433"/>
                <a:gd name="T44" fmla="+- 0 7241 6685"/>
                <a:gd name="T45" fmla="*/ T44 w 668"/>
                <a:gd name="T46" fmla="+- 0 2125 693"/>
                <a:gd name="T47" fmla="*/ 2125 h 1433"/>
                <a:gd name="T48" fmla="+- 0 7285 6685"/>
                <a:gd name="T49" fmla="*/ T48 w 668"/>
                <a:gd name="T50" fmla="+- 0 2117 693"/>
                <a:gd name="T51" fmla="*/ 2117 h 1433"/>
                <a:gd name="T52" fmla="+- 0 7320 6685"/>
                <a:gd name="T53" fmla="*/ T52 w 668"/>
                <a:gd name="T54" fmla="+- 0 2093 693"/>
                <a:gd name="T55" fmla="*/ 2093 h 1433"/>
                <a:gd name="T56" fmla="+- 0 7344 6685"/>
                <a:gd name="T57" fmla="*/ T56 w 668"/>
                <a:gd name="T58" fmla="+- 0 2057 693"/>
                <a:gd name="T59" fmla="*/ 2057 h 1433"/>
                <a:gd name="T60" fmla="+- 0 7353 6685"/>
                <a:gd name="T61" fmla="*/ T60 w 668"/>
                <a:gd name="T62" fmla="+- 0 2014 693"/>
                <a:gd name="T63" fmla="*/ 2014 h 1433"/>
                <a:gd name="T64" fmla="+- 0 7353 6685"/>
                <a:gd name="T65" fmla="*/ T64 w 668"/>
                <a:gd name="T66" fmla="+- 0 804 693"/>
                <a:gd name="T67" fmla="*/ 804 h 1433"/>
                <a:gd name="T68" fmla="+- 0 7344 6685"/>
                <a:gd name="T69" fmla="*/ T68 w 668"/>
                <a:gd name="T70" fmla="+- 0 761 693"/>
                <a:gd name="T71" fmla="*/ 761 h 1433"/>
                <a:gd name="T72" fmla="+- 0 7320 6685"/>
                <a:gd name="T73" fmla="*/ T72 w 668"/>
                <a:gd name="T74" fmla="+- 0 726 693"/>
                <a:gd name="T75" fmla="*/ 726 h 1433"/>
                <a:gd name="T76" fmla="+- 0 7285 6685"/>
                <a:gd name="T77" fmla="*/ T76 w 668"/>
                <a:gd name="T78" fmla="+- 0 702 693"/>
                <a:gd name="T79" fmla="*/ 702 h 1433"/>
                <a:gd name="T80" fmla="+- 0 7241 6685"/>
                <a:gd name="T81" fmla="*/ T80 w 668"/>
                <a:gd name="T82" fmla="+- 0 693 693"/>
                <a:gd name="T83" fmla="*/ 693 h 143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668" h="1433">
                  <a:moveTo>
                    <a:pt x="556" y="0"/>
                  </a:moveTo>
                  <a:lnTo>
                    <a:pt x="111" y="0"/>
                  </a:lnTo>
                  <a:lnTo>
                    <a:pt x="67" y="9"/>
                  </a:lnTo>
                  <a:lnTo>
                    <a:pt x="32" y="33"/>
                  </a:lnTo>
                  <a:lnTo>
                    <a:pt x="8" y="68"/>
                  </a:lnTo>
                  <a:lnTo>
                    <a:pt x="0" y="111"/>
                  </a:lnTo>
                  <a:lnTo>
                    <a:pt x="0" y="1321"/>
                  </a:lnTo>
                  <a:lnTo>
                    <a:pt x="8" y="1364"/>
                  </a:lnTo>
                  <a:lnTo>
                    <a:pt x="32" y="1400"/>
                  </a:lnTo>
                  <a:lnTo>
                    <a:pt x="67" y="1424"/>
                  </a:lnTo>
                  <a:lnTo>
                    <a:pt x="111" y="1432"/>
                  </a:lnTo>
                  <a:lnTo>
                    <a:pt x="556" y="1432"/>
                  </a:lnTo>
                  <a:lnTo>
                    <a:pt x="600" y="1424"/>
                  </a:lnTo>
                  <a:lnTo>
                    <a:pt x="635" y="1400"/>
                  </a:lnTo>
                  <a:lnTo>
                    <a:pt x="659" y="1364"/>
                  </a:lnTo>
                  <a:lnTo>
                    <a:pt x="668" y="1321"/>
                  </a:lnTo>
                  <a:lnTo>
                    <a:pt x="668" y="111"/>
                  </a:lnTo>
                  <a:lnTo>
                    <a:pt x="659" y="68"/>
                  </a:lnTo>
                  <a:lnTo>
                    <a:pt x="635" y="33"/>
                  </a:lnTo>
                  <a:lnTo>
                    <a:pt x="600" y="9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dirty="0"/>
            </a:p>
          </p:txBody>
        </p:sp>
        <p:sp>
          <p:nvSpPr>
            <p:cNvPr id="19" name="Freeform 1195">
              <a:extLst>
                <a:ext uri="{FF2B5EF4-FFF2-40B4-BE49-F238E27FC236}">
                  <a16:creationId xmlns:a16="http://schemas.microsoft.com/office/drawing/2014/main" id="{8FBFB5F3-114E-5E9E-345B-99993034691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6" y="2049"/>
              <a:ext cx="773" cy="77"/>
            </a:xfrm>
            <a:custGeom>
              <a:avLst/>
              <a:gdLst>
                <a:gd name="T0" fmla="+- 0 8573 8016"/>
                <a:gd name="T1" fmla="*/ T0 w 669"/>
                <a:gd name="T2" fmla="+- 0 487 487"/>
                <a:gd name="T3" fmla="*/ 487 h 1639"/>
                <a:gd name="T4" fmla="+- 0 8128 8016"/>
                <a:gd name="T5" fmla="*/ T4 w 669"/>
                <a:gd name="T6" fmla="+- 0 487 487"/>
                <a:gd name="T7" fmla="*/ 487 h 1639"/>
                <a:gd name="T8" fmla="+- 0 8084 8016"/>
                <a:gd name="T9" fmla="*/ T8 w 669"/>
                <a:gd name="T10" fmla="+- 0 496 487"/>
                <a:gd name="T11" fmla="*/ 496 h 1639"/>
                <a:gd name="T12" fmla="+- 0 8049 8016"/>
                <a:gd name="T13" fmla="*/ T12 w 669"/>
                <a:gd name="T14" fmla="+- 0 520 487"/>
                <a:gd name="T15" fmla="*/ 520 h 1639"/>
                <a:gd name="T16" fmla="+- 0 8025 8016"/>
                <a:gd name="T17" fmla="*/ T16 w 669"/>
                <a:gd name="T18" fmla="+- 0 555 487"/>
                <a:gd name="T19" fmla="*/ 555 h 1639"/>
                <a:gd name="T20" fmla="+- 0 8016 8016"/>
                <a:gd name="T21" fmla="*/ T20 w 669"/>
                <a:gd name="T22" fmla="+- 0 598 487"/>
                <a:gd name="T23" fmla="*/ 598 h 1639"/>
                <a:gd name="T24" fmla="+- 0 8016 8016"/>
                <a:gd name="T25" fmla="*/ T24 w 669"/>
                <a:gd name="T26" fmla="+- 0 2014 487"/>
                <a:gd name="T27" fmla="*/ 2014 h 1639"/>
                <a:gd name="T28" fmla="+- 0 8025 8016"/>
                <a:gd name="T29" fmla="*/ T28 w 669"/>
                <a:gd name="T30" fmla="+- 0 2057 487"/>
                <a:gd name="T31" fmla="*/ 2057 h 1639"/>
                <a:gd name="T32" fmla="+- 0 8049 8016"/>
                <a:gd name="T33" fmla="*/ T32 w 669"/>
                <a:gd name="T34" fmla="+- 0 2093 487"/>
                <a:gd name="T35" fmla="*/ 2093 h 1639"/>
                <a:gd name="T36" fmla="+- 0 8084 8016"/>
                <a:gd name="T37" fmla="*/ T36 w 669"/>
                <a:gd name="T38" fmla="+- 0 2117 487"/>
                <a:gd name="T39" fmla="*/ 2117 h 1639"/>
                <a:gd name="T40" fmla="+- 0 8128 8016"/>
                <a:gd name="T41" fmla="*/ T40 w 669"/>
                <a:gd name="T42" fmla="+- 0 2125 487"/>
                <a:gd name="T43" fmla="*/ 2125 h 1639"/>
                <a:gd name="T44" fmla="+- 0 8573 8016"/>
                <a:gd name="T45" fmla="*/ T44 w 669"/>
                <a:gd name="T46" fmla="+- 0 2125 487"/>
                <a:gd name="T47" fmla="*/ 2125 h 1639"/>
                <a:gd name="T48" fmla="+- 0 8616 8016"/>
                <a:gd name="T49" fmla="*/ T48 w 669"/>
                <a:gd name="T50" fmla="+- 0 2117 487"/>
                <a:gd name="T51" fmla="*/ 2117 h 1639"/>
                <a:gd name="T52" fmla="+- 0 8652 8016"/>
                <a:gd name="T53" fmla="*/ T52 w 669"/>
                <a:gd name="T54" fmla="+- 0 2093 487"/>
                <a:gd name="T55" fmla="*/ 2093 h 1639"/>
                <a:gd name="T56" fmla="+- 0 8676 8016"/>
                <a:gd name="T57" fmla="*/ T56 w 669"/>
                <a:gd name="T58" fmla="+- 0 2057 487"/>
                <a:gd name="T59" fmla="*/ 2057 h 1639"/>
                <a:gd name="T60" fmla="+- 0 8685 8016"/>
                <a:gd name="T61" fmla="*/ T60 w 669"/>
                <a:gd name="T62" fmla="+- 0 2014 487"/>
                <a:gd name="T63" fmla="*/ 2014 h 1639"/>
                <a:gd name="T64" fmla="+- 0 8685 8016"/>
                <a:gd name="T65" fmla="*/ T64 w 669"/>
                <a:gd name="T66" fmla="+- 0 598 487"/>
                <a:gd name="T67" fmla="*/ 598 h 1639"/>
                <a:gd name="T68" fmla="+- 0 8676 8016"/>
                <a:gd name="T69" fmla="*/ T68 w 669"/>
                <a:gd name="T70" fmla="+- 0 555 487"/>
                <a:gd name="T71" fmla="*/ 555 h 1639"/>
                <a:gd name="T72" fmla="+- 0 8652 8016"/>
                <a:gd name="T73" fmla="*/ T72 w 669"/>
                <a:gd name="T74" fmla="+- 0 520 487"/>
                <a:gd name="T75" fmla="*/ 520 h 1639"/>
                <a:gd name="T76" fmla="+- 0 8616 8016"/>
                <a:gd name="T77" fmla="*/ T76 w 669"/>
                <a:gd name="T78" fmla="+- 0 496 487"/>
                <a:gd name="T79" fmla="*/ 496 h 1639"/>
                <a:gd name="T80" fmla="+- 0 8573 8016"/>
                <a:gd name="T81" fmla="*/ T80 w 669"/>
                <a:gd name="T82" fmla="+- 0 487 487"/>
                <a:gd name="T83" fmla="*/ 487 h 163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669" h="1639">
                  <a:moveTo>
                    <a:pt x="557" y="0"/>
                  </a:moveTo>
                  <a:lnTo>
                    <a:pt x="112" y="0"/>
                  </a:lnTo>
                  <a:lnTo>
                    <a:pt x="68" y="9"/>
                  </a:lnTo>
                  <a:lnTo>
                    <a:pt x="33" y="33"/>
                  </a:lnTo>
                  <a:lnTo>
                    <a:pt x="9" y="68"/>
                  </a:lnTo>
                  <a:lnTo>
                    <a:pt x="0" y="111"/>
                  </a:lnTo>
                  <a:lnTo>
                    <a:pt x="0" y="1527"/>
                  </a:lnTo>
                  <a:lnTo>
                    <a:pt x="9" y="1570"/>
                  </a:lnTo>
                  <a:lnTo>
                    <a:pt x="33" y="1606"/>
                  </a:lnTo>
                  <a:lnTo>
                    <a:pt x="68" y="1630"/>
                  </a:lnTo>
                  <a:lnTo>
                    <a:pt x="112" y="1638"/>
                  </a:lnTo>
                  <a:lnTo>
                    <a:pt x="557" y="1638"/>
                  </a:lnTo>
                  <a:lnTo>
                    <a:pt x="600" y="1630"/>
                  </a:lnTo>
                  <a:lnTo>
                    <a:pt x="636" y="1606"/>
                  </a:lnTo>
                  <a:lnTo>
                    <a:pt x="660" y="1570"/>
                  </a:lnTo>
                  <a:lnTo>
                    <a:pt x="669" y="1527"/>
                  </a:lnTo>
                  <a:lnTo>
                    <a:pt x="669" y="111"/>
                  </a:lnTo>
                  <a:lnTo>
                    <a:pt x="660" y="68"/>
                  </a:lnTo>
                  <a:lnTo>
                    <a:pt x="636" y="33"/>
                  </a:lnTo>
                  <a:lnTo>
                    <a:pt x="600" y="9"/>
                  </a:lnTo>
                  <a:lnTo>
                    <a:pt x="557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1" name="Freeform 1193">
              <a:extLst>
                <a:ext uri="{FF2B5EF4-FFF2-40B4-BE49-F238E27FC236}">
                  <a16:creationId xmlns:a16="http://schemas.microsoft.com/office/drawing/2014/main" id="{59A060DE-4D59-4B8E-647D-31E6402A9AC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0" y="2049"/>
              <a:ext cx="765" cy="83"/>
            </a:xfrm>
            <a:custGeom>
              <a:avLst/>
              <a:gdLst>
                <a:gd name="T0" fmla="+- 0 9905 9348"/>
                <a:gd name="T1" fmla="*/ T0 w 668"/>
                <a:gd name="T2" fmla="+- 0 274 274"/>
                <a:gd name="T3" fmla="*/ 274 h 1852"/>
                <a:gd name="T4" fmla="+- 0 9460 9348"/>
                <a:gd name="T5" fmla="*/ T4 w 668"/>
                <a:gd name="T6" fmla="+- 0 274 274"/>
                <a:gd name="T7" fmla="*/ 274 h 1852"/>
                <a:gd name="T8" fmla="+- 0 9416 9348"/>
                <a:gd name="T9" fmla="*/ T8 w 668"/>
                <a:gd name="T10" fmla="+- 0 282 274"/>
                <a:gd name="T11" fmla="*/ 282 h 1852"/>
                <a:gd name="T12" fmla="+- 0 9381 9348"/>
                <a:gd name="T13" fmla="*/ T12 w 668"/>
                <a:gd name="T14" fmla="+- 0 306 274"/>
                <a:gd name="T15" fmla="*/ 306 h 1852"/>
                <a:gd name="T16" fmla="+- 0 9357 9348"/>
                <a:gd name="T17" fmla="*/ T16 w 668"/>
                <a:gd name="T18" fmla="+- 0 342 274"/>
                <a:gd name="T19" fmla="*/ 342 h 1852"/>
                <a:gd name="T20" fmla="+- 0 9348 9348"/>
                <a:gd name="T21" fmla="*/ T20 w 668"/>
                <a:gd name="T22" fmla="+- 0 385 274"/>
                <a:gd name="T23" fmla="*/ 385 h 1852"/>
                <a:gd name="T24" fmla="+- 0 9348 9348"/>
                <a:gd name="T25" fmla="*/ T24 w 668"/>
                <a:gd name="T26" fmla="+- 0 2014 274"/>
                <a:gd name="T27" fmla="*/ 2014 h 1852"/>
                <a:gd name="T28" fmla="+- 0 9357 9348"/>
                <a:gd name="T29" fmla="*/ T28 w 668"/>
                <a:gd name="T30" fmla="+- 0 2057 274"/>
                <a:gd name="T31" fmla="*/ 2057 h 1852"/>
                <a:gd name="T32" fmla="+- 0 9381 9348"/>
                <a:gd name="T33" fmla="*/ T32 w 668"/>
                <a:gd name="T34" fmla="+- 0 2093 274"/>
                <a:gd name="T35" fmla="*/ 2093 h 1852"/>
                <a:gd name="T36" fmla="+- 0 9416 9348"/>
                <a:gd name="T37" fmla="*/ T36 w 668"/>
                <a:gd name="T38" fmla="+- 0 2117 274"/>
                <a:gd name="T39" fmla="*/ 2117 h 1852"/>
                <a:gd name="T40" fmla="+- 0 9460 9348"/>
                <a:gd name="T41" fmla="*/ T40 w 668"/>
                <a:gd name="T42" fmla="+- 0 2125 274"/>
                <a:gd name="T43" fmla="*/ 2125 h 1852"/>
                <a:gd name="T44" fmla="+- 0 9905 9348"/>
                <a:gd name="T45" fmla="*/ T44 w 668"/>
                <a:gd name="T46" fmla="+- 0 2125 274"/>
                <a:gd name="T47" fmla="*/ 2125 h 1852"/>
                <a:gd name="T48" fmla="+- 0 9948 9348"/>
                <a:gd name="T49" fmla="*/ T48 w 668"/>
                <a:gd name="T50" fmla="+- 0 2117 274"/>
                <a:gd name="T51" fmla="*/ 2117 h 1852"/>
                <a:gd name="T52" fmla="+- 0 9984 9348"/>
                <a:gd name="T53" fmla="*/ T52 w 668"/>
                <a:gd name="T54" fmla="+- 0 2093 274"/>
                <a:gd name="T55" fmla="*/ 2093 h 1852"/>
                <a:gd name="T56" fmla="+- 0 10008 9348"/>
                <a:gd name="T57" fmla="*/ T56 w 668"/>
                <a:gd name="T58" fmla="+- 0 2057 274"/>
                <a:gd name="T59" fmla="*/ 2057 h 1852"/>
                <a:gd name="T60" fmla="+- 0 10016 9348"/>
                <a:gd name="T61" fmla="*/ T60 w 668"/>
                <a:gd name="T62" fmla="+- 0 2014 274"/>
                <a:gd name="T63" fmla="*/ 2014 h 1852"/>
                <a:gd name="T64" fmla="+- 0 10016 9348"/>
                <a:gd name="T65" fmla="*/ T64 w 668"/>
                <a:gd name="T66" fmla="+- 0 385 274"/>
                <a:gd name="T67" fmla="*/ 385 h 1852"/>
                <a:gd name="T68" fmla="+- 0 10008 9348"/>
                <a:gd name="T69" fmla="*/ T68 w 668"/>
                <a:gd name="T70" fmla="+- 0 342 274"/>
                <a:gd name="T71" fmla="*/ 342 h 1852"/>
                <a:gd name="T72" fmla="+- 0 9984 9348"/>
                <a:gd name="T73" fmla="*/ T72 w 668"/>
                <a:gd name="T74" fmla="+- 0 306 274"/>
                <a:gd name="T75" fmla="*/ 306 h 1852"/>
                <a:gd name="T76" fmla="+- 0 9948 9348"/>
                <a:gd name="T77" fmla="*/ T76 w 668"/>
                <a:gd name="T78" fmla="+- 0 282 274"/>
                <a:gd name="T79" fmla="*/ 282 h 1852"/>
                <a:gd name="T80" fmla="+- 0 9905 9348"/>
                <a:gd name="T81" fmla="*/ T80 w 668"/>
                <a:gd name="T82" fmla="+- 0 274 274"/>
                <a:gd name="T83" fmla="*/ 274 h 185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668" h="1852">
                  <a:moveTo>
                    <a:pt x="557" y="0"/>
                  </a:moveTo>
                  <a:lnTo>
                    <a:pt x="112" y="0"/>
                  </a:lnTo>
                  <a:lnTo>
                    <a:pt x="68" y="8"/>
                  </a:lnTo>
                  <a:lnTo>
                    <a:pt x="33" y="32"/>
                  </a:lnTo>
                  <a:lnTo>
                    <a:pt x="9" y="68"/>
                  </a:lnTo>
                  <a:lnTo>
                    <a:pt x="0" y="111"/>
                  </a:lnTo>
                  <a:lnTo>
                    <a:pt x="0" y="1740"/>
                  </a:lnTo>
                  <a:lnTo>
                    <a:pt x="9" y="1783"/>
                  </a:lnTo>
                  <a:lnTo>
                    <a:pt x="33" y="1819"/>
                  </a:lnTo>
                  <a:lnTo>
                    <a:pt x="68" y="1843"/>
                  </a:lnTo>
                  <a:lnTo>
                    <a:pt x="112" y="1851"/>
                  </a:lnTo>
                  <a:lnTo>
                    <a:pt x="557" y="1851"/>
                  </a:lnTo>
                  <a:lnTo>
                    <a:pt x="600" y="1843"/>
                  </a:lnTo>
                  <a:lnTo>
                    <a:pt x="636" y="1819"/>
                  </a:lnTo>
                  <a:lnTo>
                    <a:pt x="660" y="1783"/>
                  </a:lnTo>
                  <a:lnTo>
                    <a:pt x="668" y="1740"/>
                  </a:lnTo>
                  <a:lnTo>
                    <a:pt x="668" y="111"/>
                  </a:lnTo>
                  <a:lnTo>
                    <a:pt x="660" y="68"/>
                  </a:lnTo>
                  <a:lnTo>
                    <a:pt x="636" y="32"/>
                  </a:lnTo>
                  <a:lnTo>
                    <a:pt x="600" y="8"/>
                  </a:lnTo>
                  <a:lnTo>
                    <a:pt x="557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cxnSp>
          <p:nvCxnSpPr>
            <p:cNvPr id="22" name="Line 1192">
              <a:extLst>
                <a:ext uri="{FF2B5EF4-FFF2-40B4-BE49-F238E27FC236}">
                  <a16:creationId xmlns:a16="http://schemas.microsoft.com/office/drawing/2014/main" id="{624E4689-165D-364C-F5B2-53F078F95A9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0" y="2210"/>
              <a:ext cx="10151" cy="0"/>
            </a:xfrm>
            <a:prstGeom prst="line">
              <a:avLst/>
            </a:prstGeom>
            <a:noFill/>
            <a:ln w="9525">
              <a:solidFill>
                <a:srgbClr val="1C797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" name="Text Box 1191">
              <a:extLst>
                <a:ext uri="{FF2B5EF4-FFF2-40B4-BE49-F238E27FC236}">
                  <a16:creationId xmlns:a16="http://schemas.microsoft.com/office/drawing/2014/main" id="{2EA632F1-D4CE-08E9-3562-B4778E4442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" y="-329"/>
              <a:ext cx="2850" cy="2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74295" marR="83820" algn="ctr">
                <a:spcBef>
                  <a:spcPts val="15"/>
                </a:spcBef>
                <a:spcAft>
                  <a:spcPts val="0"/>
                </a:spcAft>
              </a:pPr>
              <a:r>
                <a:rPr lang="ru-RU" sz="2800" b="1" dirty="0">
                  <a:solidFill>
                    <a:schemeClr val="tx2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0,0</a:t>
              </a:r>
              <a:endParaRPr lang="ru-RU" sz="1100" dirty="0">
                <a:solidFill>
                  <a:schemeClr val="tx2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72390" marR="83820" algn="ctr">
                <a:lnSpc>
                  <a:spcPts val="1805"/>
                </a:lnSpc>
                <a:spcBef>
                  <a:spcPts val="15"/>
                </a:spcBef>
                <a:spcAft>
                  <a:spcPts val="0"/>
                </a:spcAft>
              </a:pPr>
              <a:r>
                <a:rPr lang="ru-RU" sz="1600" b="1" dirty="0">
                  <a:solidFill>
                    <a:schemeClr val="tx2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млн.</a:t>
              </a:r>
              <a:r>
                <a:rPr lang="ru-RU" sz="1600" b="1" spc="275" dirty="0">
                  <a:solidFill>
                    <a:schemeClr val="tx2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ru-RU" sz="1600" b="1" dirty="0">
                  <a:solidFill>
                    <a:schemeClr val="tx2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рублей</a:t>
              </a:r>
            </a:p>
            <a:p>
              <a:pPr marL="72390" marR="83820" algn="ctr">
                <a:lnSpc>
                  <a:spcPts val="1805"/>
                </a:lnSpc>
                <a:spcBef>
                  <a:spcPts val="15"/>
                </a:spcBef>
                <a:spcAft>
                  <a:spcPts val="0"/>
                </a:spcAft>
              </a:pPr>
              <a:endParaRPr lang="ru-RU" sz="1600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marL="72390" marR="83820" algn="ctr">
                <a:lnSpc>
                  <a:spcPts val="1325"/>
                </a:lnSpc>
                <a:spcAft>
                  <a:spcPts val="0"/>
                </a:spcAft>
              </a:pPr>
              <a:r>
                <a:rPr lang="ru-RU" sz="1400" spc="-5" dirty="0">
                  <a:solidFill>
                    <a:schemeClr val="tx2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Дефицит (профицит)</a:t>
              </a:r>
              <a:endParaRPr lang="ru-RU" sz="1400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marR="11430" algn="ctr">
                <a:lnSpc>
                  <a:spcPct val="98000"/>
                </a:lnSpc>
                <a:spcBef>
                  <a:spcPts val="5"/>
                </a:spcBef>
                <a:spcAft>
                  <a:spcPts val="0"/>
                </a:spcAft>
              </a:pPr>
              <a:r>
                <a:rPr lang="ru-RU" sz="1400" spc="-375" dirty="0">
                  <a:solidFill>
                    <a:schemeClr val="tx2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>
                  <a:solidFill>
                    <a:schemeClr val="tx2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бюджета городского округа</a:t>
              </a:r>
              <a:r>
                <a:rPr lang="ru-RU" sz="1400" spc="10" dirty="0">
                  <a:solidFill>
                    <a:schemeClr val="tx2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>
                  <a:solidFill>
                    <a:schemeClr val="tx2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в</a:t>
              </a:r>
              <a:r>
                <a:rPr lang="ru-RU" sz="1400" spc="50" dirty="0">
                  <a:solidFill>
                    <a:schemeClr val="tx2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>
                  <a:solidFill>
                    <a:schemeClr val="tx2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202</a:t>
              </a:r>
              <a:r>
                <a:rPr lang="ru-RU" sz="14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5</a:t>
              </a:r>
              <a:r>
                <a:rPr lang="ru-RU" sz="1400" spc="45" dirty="0">
                  <a:solidFill>
                    <a:schemeClr val="tx2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>
                  <a:solidFill>
                    <a:schemeClr val="tx2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году</a:t>
              </a:r>
            </a:p>
          </p:txBody>
        </p:sp>
        <p:sp>
          <p:nvSpPr>
            <p:cNvPr id="26" name="Text Box 1188">
              <a:extLst>
                <a:ext uri="{FF2B5EF4-FFF2-40B4-BE49-F238E27FC236}">
                  <a16:creationId xmlns:a16="http://schemas.microsoft.com/office/drawing/2014/main" id="{DA133C4C-6354-E8A9-A708-8F403475AD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0" y="601"/>
              <a:ext cx="1948" cy="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10"/>
                </a:spcBef>
                <a:spcAft>
                  <a:spcPts val="0"/>
                </a:spcAft>
              </a:pPr>
              <a:r>
                <a:rPr lang="ru-RU" sz="2000" b="1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- 31,9</a:t>
              </a:r>
              <a:endParaRPr lang="ru-RU" sz="2000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 Box 1187">
              <a:extLst>
                <a:ext uri="{FF2B5EF4-FFF2-40B4-BE49-F238E27FC236}">
                  <a16:creationId xmlns:a16="http://schemas.microsoft.com/office/drawing/2014/main" id="{81A65EC4-CB9E-6E4A-C110-73CED6B6C5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2" y="1532"/>
              <a:ext cx="1400" cy="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10"/>
                </a:spcBef>
                <a:spcAft>
                  <a:spcPts val="0"/>
                </a:spcAft>
              </a:pPr>
              <a:r>
                <a:rPr lang="ru-RU" sz="2000" b="1" dirty="0">
                  <a:solidFill>
                    <a:schemeClr val="tx2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0,0</a:t>
              </a:r>
              <a:endParaRPr lang="ru-RU" sz="2000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Text Box 1187">
            <a:extLst>
              <a:ext uri="{FF2B5EF4-FFF2-40B4-BE49-F238E27FC236}">
                <a16:creationId xmlns:a16="http://schemas.microsoft.com/office/drawing/2014/main" id="{B417FD6E-797C-0912-C9BE-3278D56E3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7848600"/>
            <a:ext cx="609600" cy="363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Bef>
                <a:spcPts val="10"/>
              </a:spcBef>
              <a:spcAft>
                <a:spcPts val="0"/>
              </a:spcAft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0,0</a:t>
            </a:r>
            <a:endParaRPr lang="ru-RU" sz="2000" dirty="0">
              <a:solidFill>
                <a:schemeClr val="tx2">
                  <a:lumMod val="50000"/>
                </a:schemeClr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 Box 1187">
            <a:extLst>
              <a:ext uri="{FF2B5EF4-FFF2-40B4-BE49-F238E27FC236}">
                <a16:creationId xmlns:a16="http://schemas.microsoft.com/office/drawing/2014/main" id="{233A4AE7-DAC9-297C-6F35-26DDA6CAA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7848600"/>
            <a:ext cx="889000" cy="363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Bef>
                <a:spcPts val="10"/>
              </a:spcBef>
              <a:spcAft>
                <a:spcPts val="0"/>
              </a:spcAft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0,0</a:t>
            </a:r>
            <a:endParaRPr lang="ru-RU" sz="2000" dirty="0">
              <a:solidFill>
                <a:schemeClr val="tx2">
                  <a:lumMod val="50000"/>
                </a:schemeClr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31" name="Group 1183">
            <a:extLst>
              <a:ext uri="{FF2B5EF4-FFF2-40B4-BE49-F238E27FC236}">
                <a16:creationId xmlns:a16="http://schemas.microsoft.com/office/drawing/2014/main" id="{EC4266AE-56F7-DA8F-1E79-E3333A8D973B}"/>
              </a:ext>
            </a:extLst>
          </p:cNvPr>
          <p:cNvGrpSpPr>
            <a:grpSpLocks/>
          </p:cNvGrpSpPr>
          <p:nvPr/>
        </p:nvGrpSpPr>
        <p:grpSpPr bwMode="auto">
          <a:xfrm>
            <a:off x="4495800" y="8610600"/>
            <a:ext cx="2169795" cy="127000"/>
            <a:chOff x="0" y="0"/>
            <a:chExt cx="3417" cy="200"/>
          </a:xfrm>
        </p:grpSpPr>
        <p:sp>
          <p:nvSpPr>
            <p:cNvPr id="32" name="Freeform 1184">
              <a:extLst>
                <a:ext uri="{FF2B5EF4-FFF2-40B4-BE49-F238E27FC236}">
                  <a16:creationId xmlns:a16="http://schemas.microsoft.com/office/drawing/2014/main" id="{B9B9284F-7F96-9AA8-C621-3C6B6779FA16}"/>
                </a:ext>
              </a:extLst>
            </p:cNvPr>
            <p:cNvSpPr>
              <a:spLocks/>
            </p:cNvSpPr>
            <p:nvPr/>
          </p:nvSpPr>
          <p:spPr bwMode="auto">
            <a:xfrm>
              <a:off x="7" y="7"/>
              <a:ext cx="3402" cy="185"/>
            </a:xfrm>
            <a:custGeom>
              <a:avLst/>
              <a:gdLst>
                <a:gd name="T0" fmla="+- 0 3409 8"/>
                <a:gd name="T1" fmla="*/ T0 w 3402"/>
                <a:gd name="T2" fmla="+- 0 8 8"/>
                <a:gd name="T3" fmla="*/ 8 h 185"/>
                <a:gd name="T4" fmla="+- 0 3408 8"/>
                <a:gd name="T5" fmla="*/ T4 w 3402"/>
                <a:gd name="T6" fmla="+- 0 79 8"/>
                <a:gd name="T7" fmla="*/ 79 h 185"/>
                <a:gd name="T8" fmla="+- 0 3405 8"/>
                <a:gd name="T9" fmla="*/ T8 w 3402"/>
                <a:gd name="T10" fmla="+- 0 138 8"/>
                <a:gd name="T11" fmla="*/ 138 h 185"/>
                <a:gd name="T12" fmla="+- 0 3400 8"/>
                <a:gd name="T13" fmla="*/ T12 w 3402"/>
                <a:gd name="T14" fmla="+- 0 178 8"/>
                <a:gd name="T15" fmla="*/ 178 h 185"/>
                <a:gd name="T16" fmla="+- 0 3394 8"/>
                <a:gd name="T17" fmla="*/ T16 w 3402"/>
                <a:gd name="T18" fmla="+- 0 192 8"/>
                <a:gd name="T19" fmla="*/ 192 h 185"/>
                <a:gd name="T20" fmla="+- 0 23 8"/>
                <a:gd name="T21" fmla="*/ T20 w 3402"/>
                <a:gd name="T22" fmla="+- 0 192 8"/>
                <a:gd name="T23" fmla="*/ 192 h 185"/>
                <a:gd name="T24" fmla="+- 0 17 8"/>
                <a:gd name="T25" fmla="*/ T24 w 3402"/>
                <a:gd name="T26" fmla="+- 0 178 8"/>
                <a:gd name="T27" fmla="*/ 178 h 185"/>
                <a:gd name="T28" fmla="+- 0 12 8"/>
                <a:gd name="T29" fmla="*/ T28 w 3402"/>
                <a:gd name="T30" fmla="+- 0 138 8"/>
                <a:gd name="T31" fmla="*/ 138 h 185"/>
                <a:gd name="T32" fmla="+- 0 9 8"/>
                <a:gd name="T33" fmla="*/ T32 w 3402"/>
                <a:gd name="T34" fmla="+- 0 79 8"/>
                <a:gd name="T35" fmla="*/ 79 h 185"/>
                <a:gd name="T36" fmla="+- 0 8 8"/>
                <a:gd name="T37" fmla="*/ T36 w 3402"/>
                <a:gd name="T38" fmla="+- 0 8 8"/>
                <a:gd name="T39" fmla="*/ 8 h 18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3402" h="185">
                  <a:moveTo>
                    <a:pt x="3401" y="0"/>
                  </a:moveTo>
                  <a:lnTo>
                    <a:pt x="3400" y="71"/>
                  </a:lnTo>
                  <a:lnTo>
                    <a:pt x="3397" y="130"/>
                  </a:lnTo>
                  <a:lnTo>
                    <a:pt x="3392" y="170"/>
                  </a:lnTo>
                  <a:lnTo>
                    <a:pt x="3386" y="184"/>
                  </a:lnTo>
                  <a:lnTo>
                    <a:pt x="15" y="184"/>
                  </a:lnTo>
                  <a:lnTo>
                    <a:pt x="9" y="170"/>
                  </a:lnTo>
                  <a:lnTo>
                    <a:pt x="4" y="130"/>
                  </a:lnTo>
                  <a:lnTo>
                    <a:pt x="1" y="71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1C797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sp>
        <p:nvSpPr>
          <p:cNvPr id="33" name="Rectangle 66">
            <a:extLst>
              <a:ext uri="{FF2B5EF4-FFF2-40B4-BE49-F238E27FC236}">
                <a16:creationId xmlns:a16="http://schemas.microsoft.com/office/drawing/2014/main" id="{470411BE-2E4B-CA42-EF93-A1860525E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8686800"/>
            <a:ext cx="82548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прогноз</a:t>
            </a:r>
            <a:endParaRPr kumimoji="0" lang="ru-RU" altLang="ru-RU" sz="1400" b="0" i="0" u="none" strike="noStrike" cap="none" normalizeH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373D5448-8489-E33D-EBA8-F51CB898D2CE}"/>
              </a:ext>
            </a:extLst>
          </p:cNvPr>
          <p:cNvSpPr/>
          <p:nvPr/>
        </p:nvSpPr>
        <p:spPr>
          <a:xfrm>
            <a:off x="2667000" y="8305800"/>
            <a:ext cx="914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2023*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ED5AA445-6CCE-FBED-68D9-CBBE1FEC49AE}"/>
              </a:ext>
            </a:extLst>
          </p:cNvPr>
          <p:cNvSpPr/>
          <p:nvPr/>
        </p:nvSpPr>
        <p:spPr>
          <a:xfrm>
            <a:off x="3505200" y="8305800"/>
            <a:ext cx="99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2024**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058D12B1-AE6C-433E-ADFE-E0ABDCE91C20}"/>
              </a:ext>
            </a:extLst>
          </p:cNvPr>
          <p:cNvSpPr/>
          <p:nvPr/>
        </p:nvSpPr>
        <p:spPr>
          <a:xfrm>
            <a:off x="4343400" y="8305800"/>
            <a:ext cx="7715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2025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8B27AFA2-69A5-6ECF-CD2A-03C2F9F5A7B8}"/>
              </a:ext>
            </a:extLst>
          </p:cNvPr>
          <p:cNvSpPr/>
          <p:nvPr/>
        </p:nvSpPr>
        <p:spPr>
          <a:xfrm>
            <a:off x="5181600" y="8305800"/>
            <a:ext cx="8711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2026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3E117622-9B1A-CDD2-650B-FA7650BB56FE}"/>
              </a:ext>
            </a:extLst>
          </p:cNvPr>
          <p:cNvSpPr/>
          <p:nvPr/>
        </p:nvSpPr>
        <p:spPr>
          <a:xfrm>
            <a:off x="6054220" y="8305800"/>
            <a:ext cx="765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2027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 Box 1187">
            <a:extLst>
              <a:ext uri="{FF2B5EF4-FFF2-40B4-BE49-F238E27FC236}">
                <a16:creationId xmlns:a16="http://schemas.microsoft.com/office/drawing/2014/main" id="{1DA4B029-336A-1EFB-D8B9-CD2E4590E6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7848600"/>
            <a:ext cx="889000" cy="363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Bef>
                <a:spcPts val="10"/>
              </a:spcBef>
              <a:spcAft>
                <a:spcPts val="0"/>
              </a:spcAft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0,0</a:t>
            </a:r>
            <a:endParaRPr lang="ru-RU" sz="2000" dirty="0">
              <a:solidFill>
                <a:schemeClr val="tx2">
                  <a:lumMod val="50000"/>
                </a:schemeClr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556C426-79CE-B252-BEE9-B5F2B0BEAC3B}"/>
              </a:ext>
            </a:extLst>
          </p:cNvPr>
          <p:cNvSpPr/>
          <p:nvPr/>
        </p:nvSpPr>
        <p:spPr>
          <a:xfrm>
            <a:off x="-190744" y="8617244"/>
            <a:ext cx="56078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495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 *Факт 2023г.</a:t>
            </a:r>
          </a:p>
          <a:p>
            <a:pPr marL="0" marR="0" lvl="0" indent="4495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 **Первоначальный план 2024г.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ectangle 86"/>
          <p:cNvSpPr>
            <a:spLocks noChangeArrowheads="1"/>
          </p:cNvSpPr>
          <p:nvPr/>
        </p:nvSpPr>
        <p:spPr bwMode="auto">
          <a:xfrm>
            <a:off x="1066800" y="914400"/>
            <a:ext cx="5486400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982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982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982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982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982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82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82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82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82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 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Расходы на оплату труда рассчитаны: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Verdana" panose="020B0604030504040204"/>
              <a:cs typeface="Times New Roman" panose="02020603050405020304" pitchFamily="18" charset="0"/>
              <a:sym typeface="Verdana" panose="020B0604030504040204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фонд заработной платы «указных» категорий  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работников на 2025 год рассчитан с учетом прогноза 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среднемесячного дохода от трудовой деятельности 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за 2024 год и изменением списочной численности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фонд заработной платы «прочих» категорий  </a:t>
            </a:r>
            <a:br>
              <a:rPr kumimoji="0" lang="ru-RU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</a:b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работников рассчитан с учетом индексации с 1 октября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      2024 года на 7,2 % и с 1 января 2025  года на 4,5 %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дополнительной потребности на доведение заработной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платы отдельных категорий работников до минимального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размера оплаты труда 22 440 рубля;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80752" y="151808"/>
            <a:ext cx="6456802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b="1" spc="-11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ОСОБЕННОСТИ ФОРМИРОВАНИЯ  БЮДЖЕТА ГОРОДСКОГО </a:t>
            </a:r>
            <a:r>
              <a:rPr lang="en-US" b="1" spc="-11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      </a:t>
            </a:r>
            <a:r>
              <a:rPr lang="ru-RU" b="1" spc="-11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ОКРУГА СЕМЕНОВСКИЙ </a:t>
            </a:r>
            <a:r>
              <a:rPr b="1" spc="-114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 </a:t>
            </a:r>
            <a:r>
              <a:rPr b="1" spc="-434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b="1" spc="-15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РАСХОДАМ</a:t>
            </a:r>
            <a:endParaRPr b="1" dirty="0">
              <a:solidFill>
                <a:srgbClr val="00206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256743" y="753491"/>
            <a:ext cx="6480810" cy="0"/>
          </a:xfrm>
          <a:custGeom>
            <a:avLst/>
            <a:gdLst/>
            <a:ahLst/>
            <a:cxnLst/>
            <a:rect l="l" t="t" r="r" b="b"/>
            <a:pathLst>
              <a:path w="6480809">
                <a:moveTo>
                  <a:pt x="0" y="0"/>
                </a:moveTo>
                <a:lnTo>
                  <a:pt x="6480733" y="0"/>
                </a:lnTo>
              </a:path>
            </a:pathLst>
          </a:custGeom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Rectangle 85"/>
          <p:cNvSpPr>
            <a:spLocks noChangeArrowheads="1"/>
          </p:cNvSpPr>
          <p:nvPr/>
        </p:nvSpPr>
        <p:spPr bwMode="auto">
          <a:xfrm>
            <a:off x="1066799" y="1469395"/>
            <a:ext cx="6020511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8" name="Rectangle 90"/>
          <p:cNvSpPr>
            <a:spLocks noChangeArrowheads="1"/>
          </p:cNvSpPr>
          <p:nvPr/>
        </p:nvSpPr>
        <p:spPr bwMode="auto">
          <a:xfrm>
            <a:off x="-320616" y="11669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2" name="Rectangle 91"/>
          <p:cNvSpPr>
            <a:spLocks noChangeArrowheads="1"/>
          </p:cNvSpPr>
          <p:nvPr/>
        </p:nvSpPr>
        <p:spPr bwMode="auto">
          <a:xfrm>
            <a:off x="1066800" y="3733800"/>
            <a:ext cx="5715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Verdana"/>
              </a:rPr>
              <a:t>Расходы на оплату коммунальных услуг и аренду помещений на 2025 год</a:t>
            </a:r>
            <a:r>
              <a:rPr lang="en" sz="14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Verdana"/>
              </a:rPr>
              <a:t> рассчитаны от уровня первоначального</a:t>
            </a:r>
            <a:r>
              <a:rPr lang="ru-RU" sz="14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Verdana"/>
              </a:rPr>
              <a:t> </a:t>
            </a:r>
            <a:r>
              <a:rPr lang="en" sz="14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Verdana"/>
              </a:rPr>
              <a:t>бюджета 202</a:t>
            </a:r>
            <a:r>
              <a:rPr lang="ru-RU" sz="14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Verdana"/>
              </a:rPr>
              <a:t>4</a:t>
            </a:r>
            <a:r>
              <a:rPr lang="en" sz="14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Verdana"/>
              </a:rPr>
              <a:t> года, с учетом </a:t>
            </a:r>
            <a:r>
              <a:rPr lang="ru-RU" sz="14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Verdana"/>
              </a:rPr>
              <a:t>индексации на прогнозируемый среднегодовой индекс роста потребительских цен – 4,5 %</a:t>
            </a:r>
            <a:endParaRPr kumimoji="0" lang="ru-RU" altLang="ru-RU" sz="1400" b="1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7" name="Rectangle 96"/>
          <p:cNvSpPr>
            <a:spLocks noChangeArrowheads="1"/>
          </p:cNvSpPr>
          <p:nvPr/>
        </p:nvSpPr>
        <p:spPr bwMode="auto">
          <a:xfrm>
            <a:off x="1066800" y="4953000"/>
            <a:ext cx="5510106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ru-RU" altLang="ru-RU" sz="14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Расходы прогнозного плана   капитального строительства по городскому округу Семеновский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9" name="Rectangle 98"/>
          <p:cNvSpPr>
            <a:spLocks noChangeArrowheads="1"/>
          </p:cNvSpPr>
          <p:nvPr/>
        </p:nvSpPr>
        <p:spPr bwMode="auto">
          <a:xfrm>
            <a:off x="1066800" y="4800600"/>
            <a:ext cx="546187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333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333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333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333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333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333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333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333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333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33500" algn="l"/>
              </a:tabLst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Расходы на реализацию проекта инициативного бюджетирования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«Вам решать!»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33500" algn="l"/>
              </a:tabLst>
            </a:pPr>
            <a:endParaRPr kumimoji="0" lang="ru-RU" altLang="ru-RU" sz="14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0" name="Freeform 1029"/>
          <p:cNvSpPr>
            <a:spLocks/>
          </p:cNvSpPr>
          <p:nvPr/>
        </p:nvSpPr>
        <p:spPr bwMode="auto">
          <a:xfrm>
            <a:off x="268748" y="6063105"/>
            <a:ext cx="6480810" cy="1270"/>
          </a:xfrm>
          <a:custGeom>
            <a:avLst/>
            <a:gdLst>
              <a:gd name="T0" fmla="+- 0 404 404"/>
              <a:gd name="T1" fmla="*/ T0 w 10206"/>
              <a:gd name="T2" fmla="+- 0 10610 404"/>
              <a:gd name="T3" fmla="*/ T2 w 10206"/>
            </a:gdLst>
            <a:ahLst/>
            <a:cxnLst>
              <a:cxn ang="0">
                <a:pos x="T1" y="0"/>
              </a:cxn>
              <a:cxn ang="0">
                <a:pos x="T3" y="0"/>
              </a:cxn>
            </a:cxnLst>
            <a:rect l="0" t="0" r="r" b="b"/>
            <a:pathLst>
              <a:path w="10206">
                <a:moveTo>
                  <a:pt x="0" y="0"/>
                </a:moveTo>
                <a:lnTo>
                  <a:pt x="10206" y="0"/>
                </a:lnTo>
              </a:path>
            </a:pathLst>
          </a:custGeom>
          <a:noFill/>
          <a:ln w="9525">
            <a:solidFill>
              <a:schemeClr val="accent3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24" name="Freeform 962"/>
          <p:cNvSpPr>
            <a:spLocks/>
          </p:cNvSpPr>
          <p:nvPr/>
        </p:nvSpPr>
        <p:spPr bwMode="auto">
          <a:xfrm>
            <a:off x="939157" y="8612153"/>
            <a:ext cx="288290" cy="72390"/>
          </a:xfrm>
          <a:custGeom>
            <a:avLst/>
            <a:gdLst>
              <a:gd name="T0" fmla="+- 0 4128 3682"/>
              <a:gd name="T1" fmla="*/ T0 w 454"/>
              <a:gd name="T2" fmla="+- 0 130 130"/>
              <a:gd name="T3" fmla="*/ 130 h 114"/>
              <a:gd name="T4" fmla="+- 0 3691 3682"/>
              <a:gd name="T5" fmla="*/ T4 w 454"/>
              <a:gd name="T6" fmla="+- 0 130 130"/>
              <a:gd name="T7" fmla="*/ 130 h 114"/>
              <a:gd name="T8" fmla="+- 0 3682 3682"/>
              <a:gd name="T9" fmla="*/ T8 w 454"/>
              <a:gd name="T10" fmla="+- 0 138 130"/>
              <a:gd name="T11" fmla="*/ 138 h 114"/>
              <a:gd name="T12" fmla="+- 0 3682 3682"/>
              <a:gd name="T13" fmla="*/ T12 w 454"/>
              <a:gd name="T14" fmla="+- 0 149 130"/>
              <a:gd name="T15" fmla="*/ 149 h 114"/>
              <a:gd name="T16" fmla="+- 0 3682 3682"/>
              <a:gd name="T17" fmla="*/ T16 w 454"/>
              <a:gd name="T18" fmla="+- 0 235 130"/>
              <a:gd name="T19" fmla="*/ 235 h 114"/>
              <a:gd name="T20" fmla="+- 0 3691 3682"/>
              <a:gd name="T21" fmla="*/ T20 w 454"/>
              <a:gd name="T22" fmla="+- 0 243 130"/>
              <a:gd name="T23" fmla="*/ 243 h 114"/>
              <a:gd name="T24" fmla="+- 0 4128 3682"/>
              <a:gd name="T25" fmla="*/ T24 w 454"/>
              <a:gd name="T26" fmla="+- 0 243 130"/>
              <a:gd name="T27" fmla="*/ 243 h 114"/>
              <a:gd name="T28" fmla="+- 0 4136 3682"/>
              <a:gd name="T29" fmla="*/ T28 w 454"/>
              <a:gd name="T30" fmla="+- 0 235 130"/>
              <a:gd name="T31" fmla="*/ 235 h 114"/>
              <a:gd name="T32" fmla="+- 0 4136 3682"/>
              <a:gd name="T33" fmla="*/ T32 w 454"/>
              <a:gd name="T34" fmla="+- 0 138 130"/>
              <a:gd name="T35" fmla="*/ 138 h 114"/>
              <a:gd name="T36" fmla="+- 0 4128 3682"/>
              <a:gd name="T37" fmla="*/ T36 w 454"/>
              <a:gd name="T38" fmla="+- 0 130 130"/>
              <a:gd name="T39" fmla="*/ 130 h 11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</a:cxnLst>
            <a:rect l="0" t="0" r="r" b="b"/>
            <a:pathLst>
              <a:path w="454" h="114">
                <a:moveTo>
                  <a:pt x="446" y="0"/>
                </a:moveTo>
                <a:lnTo>
                  <a:pt x="9" y="0"/>
                </a:lnTo>
                <a:lnTo>
                  <a:pt x="0" y="8"/>
                </a:lnTo>
                <a:lnTo>
                  <a:pt x="0" y="19"/>
                </a:lnTo>
                <a:lnTo>
                  <a:pt x="0" y="105"/>
                </a:lnTo>
                <a:lnTo>
                  <a:pt x="9" y="113"/>
                </a:lnTo>
                <a:lnTo>
                  <a:pt x="446" y="113"/>
                </a:lnTo>
                <a:lnTo>
                  <a:pt x="454" y="105"/>
                </a:lnTo>
                <a:lnTo>
                  <a:pt x="454" y="8"/>
                </a:lnTo>
                <a:lnTo>
                  <a:pt x="44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25" name="Freeform 963"/>
          <p:cNvSpPr>
            <a:spLocks/>
          </p:cNvSpPr>
          <p:nvPr/>
        </p:nvSpPr>
        <p:spPr bwMode="auto">
          <a:xfrm>
            <a:off x="2665845" y="8612153"/>
            <a:ext cx="288290" cy="72390"/>
          </a:xfrm>
          <a:custGeom>
            <a:avLst/>
            <a:gdLst>
              <a:gd name="T0" fmla="+- 0 1196 751"/>
              <a:gd name="T1" fmla="*/ T0 w 454"/>
              <a:gd name="T2" fmla="+- 0 140 140"/>
              <a:gd name="T3" fmla="*/ 140 h 114"/>
              <a:gd name="T4" fmla="+- 0 759 751"/>
              <a:gd name="T5" fmla="*/ T4 w 454"/>
              <a:gd name="T6" fmla="+- 0 140 140"/>
              <a:gd name="T7" fmla="*/ 140 h 114"/>
              <a:gd name="T8" fmla="+- 0 751 751"/>
              <a:gd name="T9" fmla="*/ T8 w 454"/>
              <a:gd name="T10" fmla="+- 0 149 140"/>
              <a:gd name="T11" fmla="*/ 149 h 114"/>
              <a:gd name="T12" fmla="+- 0 751 751"/>
              <a:gd name="T13" fmla="*/ T12 w 454"/>
              <a:gd name="T14" fmla="+- 0 159 140"/>
              <a:gd name="T15" fmla="*/ 159 h 114"/>
              <a:gd name="T16" fmla="+- 0 751 751"/>
              <a:gd name="T17" fmla="*/ T16 w 454"/>
              <a:gd name="T18" fmla="+- 0 245 140"/>
              <a:gd name="T19" fmla="*/ 245 h 114"/>
              <a:gd name="T20" fmla="+- 0 759 751"/>
              <a:gd name="T21" fmla="*/ T20 w 454"/>
              <a:gd name="T22" fmla="+- 0 254 140"/>
              <a:gd name="T23" fmla="*/ 254 h 114"/>
              <a:gd name="T24" fmla="+- 0 1196 751"/>
              <a:gd name="T25" fmla="*/ T24 w 454"/>
              <a:gd name="T26" fmla="+- 0 254 140"/>
              <a:gd name="T27" fmla="*/ 254 h 114"/>
              <a:gd name="T28" fmla="+- 0 1204 751"/>
              <a:gd name="T29" fmla="*/ T28 w 454"/>
              <a:gd name="T30" fmla="+- 0 245 140"/>
              <a:gd name="T31" fmla="*/ 245 h 114"/>
              <a:gd name="T32" fmla="+- 0 1204 751"/>
              <a:gd name="T33" fmla="*/ T32 w 454"/>
              <a:gd name="T34" fmla="+- 0 149 140"/>
              <a:gd name="T35" fmla="*/ 149 h 114"/>
              <a:gd name="T36" fmla="+- 0 1196 751"/>
              <a:gd name="T37" fmla="*/ T36 w 454"/>
              <a:gd name="T38" fmla="+- 0 140 140"/>
              <a:gd name="T39" fmla="*/ 140 h 11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</a:cxnLst>
            <a:rect l="0" t="0" r="r" b="b"/>
            <a:pathLst>
              <a:path w="454" h="114">
                <a:moveTo>
                  <a:pt x="445" y="0"/>
                </a:moveTo>
                <a:lnTo>
                  <a:pt x="8" y="0"/>
                </a:lnTo>
                <a:lnTo>
                  <a:pt x="0" y="9"/>
                </a:lnTo>
                <a:lnTo>
                  <a:pt x="0" y="19"/>
                </a:lnTo>
                <a:lnTo>
                  <a:pt x="0" y="105"/>
                </a:lnTo>
                <a:lnTo>
                  <a:pt x="8" y="114"/>
                </a:lnTo>
                <a:lnTo>
                  <a:pt x="445" y="114"/>
                </a:lnTo>
                <a:lnTo>
                  <a:pt x="453" y="105"/>
                </a:lnTo>
                <a:lnTo>
                  <a:pt x="453" y="9"/>
                </a:lnTo>
                <a:lnTo>
                  <a:pt x="445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728735966"/>
              </p:ext>
            </p:extLst>
          </p:nvPr>
        </p:nvGraphicFramePr>
        <p:xfrm>
          <a:off x="-30229" y="6695657"/>
          <a:ext cx="2515353" cy="1799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1598809" y="8137018"/>
            <a:ext cx="8380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90%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38200" y="6553200"/>
            <a:ext cx="11408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10%</a:t>
            </a:r>
          </a:p>
        </p:txBody>
      </p:sp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:p14="http://schemas.microsoft.com/office/powerpoint/2010/main" val="2775954696"/>
              </p:ext>
            </p:extLst>
          </p:nvPr>
        </p:nvGraphicFramePr>
        <p:xfrm>
          <a:off x="2010814" y="6738420"/>
          <a:ext cx="266700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2971800" y="6553200"/>
            <a:ext cx="7713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6%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768739" y="8187944"/>
            <a:ext cx="83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94</a:t>
            </a:r>
            <a:r>
              <a:rPr lang="ru-RU" dirty="0"/>
              <a:t>%</a:t>
            </a:r>
          </a:p>
        </p:txBody>
      </p:sp>
      <p:graphicFrame>
        <p:nvGraphicFramePr>
          <p:cNvPr id="34" name="Диаграмма 33"/>
          <p:cNvGraphicFramePr/>
          <p:nvPr>
            <p:extLst>
              <p:ext uri="{D42A27DB-BD31-4B8C-83A1-F6EECF244321}">
                <p14:modId xmlns:p14="http://schemas.microsoft.com/office/powerpoint/2010/main" val="4102285360"/>
              </p:ext>
            </p:extLst>
          </p:nvPr>
        </p:nvGraphicFramePr>
        <p:xfrm>
          <a:off x="4347770" y="6703328"/>
          <a:ext cx="2510230" cy="1863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5105400" y="6553200"/>
            <a:ext cx="7713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9%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138470" y="8175302"/>
            <a:ext cx="83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91</a:t>
            </a:r>
            <a:r>
              <a:rPr lang="ru-RU" dirty="0"/>
              <a:t>%</a:t>
            </a:r>
          </a:p>
        </p:txBody>
      </p:sp>
      <p:sp>
        <p:nvSpPr>
          <p:cNvPr id="38" name="Freeform 963"/>
          <p:cNvSpPr>
            <a:spLocks/>
          </p:cNvSpPr>
          <p:nvPr/>
        </p:nvSpPr>
        <p:spPr bwMode="auto">
          <a:xfrm>
            <a:off x="4606812" y="8607200"/>
            <a:ext cx="324813" cy="55058"/>
          </a:xfrm>
          <a:custGeom>
            <a:avLst/>
            <a:gdLst>
              <a:gd name="T0" fmla="+- 0 1196 751"/>
              <a:gd name="T1" fmla="*/ T0 w 454"/>
              <a:gd name="T2" fmla="+- 0 140 140"/>
              <a:gd name="T3" fmla="*/ 140 h 114"/>
              <a:gd name="T4" fmla="+- 0 759 751"/>
              <a:gd name="T5" fmla="*/ T4 w 454"/>
              <a:gd name="T6" fmla="+- 0 140 140"/>
              <a:gd name="T7" fmla="*/ 140 h 114"/>
              <a:gd name="T8" fmla="+- 0 751 751"/>
              <a:gd name="T9" fmla="*/ T8 w 454"/>
              <a:gd name="T10" fmla="+- 0 149 140"/>
              <a:gd name="T11" fmla="*/ 149 h 114"/>
              <a:gd name="T12" fmla="+- 0 751 751"/>
              <a:gd name="T13" fmla="*/ T12 w 454"/>
              <a:gd name="T14" fmla="+- 0 159 140"/>
              <a:gd name="T15" fmla="*/ 159 h 114"/>
              <a:gd name="T16" fmla="+- 0 751 751"/>
              <a:gd name="T17" fmla="*/ T16 w 454"/>
              <a:gd name="T18" fmla="+- 0 245 140"/>
              <a:gd name="T19" fmla="*/ 245 h 114"/>
              <a:gd name="T20" fmla="+- 0 759 751"/>
              <a:gd name="T21" fmla="*/ T20 w 454"/>
              <a:gd name="T22" fmla="+- 0 254 140"/>
              <a:gd name="T23" fmla="*/ 254 h 114"/>
              <a:gd name="T24" fmla="+- 0 1196 751"/>
              <a:gd name="T25" fmla="*/ T24 w 454"/>
              <a:gd name="T26" fmla="+- 0 254 140"/>
              <a:gd name="T27" fmla="*/ 254 h 114"/>
              <a:gd name="T28" fmla="+- 0 1204 751"/>
              <a:gd name="T29" fmla="*/ T28 w 454"/>
              <a:gd name="T30" fmla="+- 0 245 140"/>
              <a:gd name="T31" fmla="*/ 245 h 114"/>
              <a:gd name="T32" fmla="+- 0 1204 751"/>
              <a:gd name="T33" fmla="*/ T32 w 454"/>
              <a:gd name="T34" fmla="+- 0 149 140"/>
              <a:gd name="T35" fmla="*/ 149 h 114"/>
              <a:gd name="T36" fmla="+- 0 1196 751"/>
              <a:gd name="T37" fmla="*/ T36 w 454"/>
              <a:gd name="T38" fmla="+- 0 140 140"/>
              <a:gd name="T39" fmla="*/ 140 h 11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</a:cxnLst>
            <a:rect l="0" t="0" r="r" b="b"/>
            <a:pathLst>
              <a:path w="454" h="114">
                <a:moveTo>
                  <a:pt x="445" y="0"/>
                </a:moveTo>
                <a:lnTo>
                  <a:pt x="8" y="0"/>
                </a:lnTo>
                <a:lnTo>
                  <a:pt x="0" y="9"/>
                </a:lnTo>
                <a:lnTo>
                  <a:pt x="0" y="19"/>
                </a:lnTo>
                <a:lnTo>
                  <a:pt x="0" y="105"/>
                </a:lnTo>
                <a:lnTo>
                  <a:pt x="8" y="114"/>
                </a:lnTo>
                <a:lnTo>
                  <a:pt x="445" y="114"/>
                </a:lnTo>
                <a:lnTo>
                  <a:pt x="453" y="105"/>
                </a:lnTo>
                <a:lnTo>
                  <a:pt x="453" y="9"/>
                </a:lnTo>
                <a:lnTo>
                  <a:pt x="445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588832" y="6070620"/>
            <a:ext cx="5968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ИНФОРМАЦИЯ О РЕАЛИЗАЦИИ НАЦИОНАЛЬНЫХ ПРОЕКТОВ в  2025-2027 ГОДАХ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44EC963-6B87-4A80-9712-B396BF529F39}"/>
              </a:ext>
            </a:extLst>
          </p:cNvPr>
          <p:cNvSpPr/>
          <p:nvPr/>
        </p:nvSpPr>
        <p:spPr>
          <a:xfrm>
            <a:off x="304799" y="8686801"/>
            <a:ext cx="19050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Федеральный</a:t>
            </a:r>
            <a:r>
              <a:rPr lang="ru-RU" sz="1400" spc="2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бюджет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CB4DC437-15A7-4C52-AAAC-71108CD41CDF}"/>
              </a:ext>
            </a:extLst>
          </p:cNvPr>
          <p:cNvSpPr/>
          <p:nvPr/>
        </p:nvSpPr>
        <p:spPr>
          <a:xfrm>
            <a:off x="2411980" y="8730582"/>
            <a:ext cx="16925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Областной </a:t>
            </a:r>
            <a:r>
              <a:rPr lang="ru-RU" sz="1400" spc="2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бюджет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470C6128-4399-4077-AD0A-55857F5212F7}"/>
              </a:ext>
            </a:extLst>
          </p:cNvPr>
          <p:cNvSpPr/>
          <p:nvPr/>
        </p:nvSpPr>
        <p:spPr>
          <a:xfrm>
            <a:off x="4228744" y="8712182"/>
            <a:ext cx="22122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Бюджет городского округа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247;p32">
            <a:extLst>
              <a:ext uri="{FF2B5EF4-FFF2-40B4-BE49-F238E27FC236}">
                <a16:creationId xmlns:a16="http://schemas.microsoft.com/office/drawing/2014/main" id="{FDB0DF88-E6D2-7C74-D35F-4943F097E994}"/>
              </a:ext>
            </a:extLst>
          </p:cNvPr>
          <p:cNvSpPr/>
          <p:nvPr/>
        </p:nvSpPr>
        <p:spPr>
          <a:xfrm>
            <a:off x="392257" y="867633"/>
            <a:ext cx="546900" cy="5469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1</a:t>
            </a:r>
            <a:endParaRPr dirty="0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cxnSp>
        <p:nvCxnSpPr>
          <p:cNvPr id="5" name="Google Shape;246;p32">
            <a:extLst>
              <a:ext uri="{FF2B5EF4-FFF2-40B4-BE49-F238E27FC236}">
                <a16:creationId xmlns:a16="http://schemas.microsoft.com/office/drawing/2014/main" id="{DA15FEB2-A664-2D68-F766-CD198705E922}"/>
              </a:ext>
            </a:extLst>
          </p:cNvPr>
          <p:cNvCxnSpPr>
            <a:cxnSpLocks/>
          </p:cNvCxnSpPr>
          <p:nvPr/>
        </p:nvCxnSpPr>
        <p:spPr>
          <a:xfrm>
            <a:off x="665707" y="1414533"/>
            <a:ext cx="0" cy="4300467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Google Shape;249;p32">
            <a:extLst>
              <a:ext uri="{FF2B5EF4-FFF2-40B4-BE49-F238E27FC236}">
                <a16:creationId xmlns:a16="http://schemas.microsoft.com/office/drawing/2014/main" id="{40188C25-917C-361D-F61C-49E261240A24}"/>
              </a:ext>
            </a:extLst>
          </p:cNvPr>
          <p:cNvSpPr/>
          <p:nvPr/>
        </p:nvSpPr>
        <p:spPr>
          <a:xfrm>
            <a:off x="381000" y="4114800"/>
            <a:ext cx="546900" cy="5469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2</a:t>
            </a:r>
            <a:endParaRPr dirty="0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8" name="Google Shape;249;p32">
            <a:extLst>
              <a:ext uri="{FF2B5EF4-FFF2-40B4-BE49-F238E27FC236}">
                <a16:creationId xmlns:a16="http://schemas.microsoft.com/office/drawing/2014/main" id="{414D971C-E3CF-F03D-D40B-402A5EFD80CF}"/>
              </a:ext>
            </a:extLst>
          </p:cNvPr>
          <p:cNvSpPr/>
          <p:nvPr/>
        </p:nvSpPr>
        <p:spPr>
          <a:xfrm>
            <a:off x="381000" y="4876800"/>
            <a:ext cx="546900" cy="5469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3</a:t>
            </a:r>
            <a:endParaRPr dirty="0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9" name="Google Shape;249;p32">
            <a:extLst>
              <a:ext uri="{FF2B5EF4-FFF2-40B4-BE49-F238E27FC236}">
                <a16:creationId xmlns:a16="http://schemas.microsoft.com/office/drawing/2014/main" id="{4765FFA1-BDAE-10E0-AD8D-6ED288D89208}"/>
              </a:ext>
            </a:extLst>
          </p:cNvPr>
          <p:cNvSpPr/>
          <p:nvPr/>
        </p:nvSpPr>
        <p:spPr>
          <a:xfrm>
            <a:off x="381000" y="5486400"/>
            <a:ext cx="546900" cy="5469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4</a:t>
            </a:r>
            <a:endParaRPr dirty="0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176A6D6-EDC0-421F-A87A-F23E12FF5EE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26</a:t>
            </a:fld>
            <a:endParaRPr lang="ru-RU" spc="-1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1BE28C-231C-66C9-CC5A-7440553899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4F771A7-B376-43F9-D171-0D783719B29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27</a:t>
            </a:fld>
            <a:endParaRPr lang="ru-RU" spc="-100" dirty="0"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51B6F9F6-3164-9ABE-24BF-0AC30D7D20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1994078"/>
              </p:ext>
            </p:extLst>
          </p:nvPr>
        </p:nvGraphicFramePr>
        <p:xfrm>
          <a:off x="0" y="0"/>
          <a:ext cx="6858003" cy="9144001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1538269393"/>
                    </a:ext>
                  </a:extLst>
                </a:gridCol>
                <a:gridCol w="410672">
                  <a:extLst>
                    <a:ext uri="{9D8B030D-6E8A-4147-A177-3AD203B41FA5}">
                      <a16:colId xmlns:a16="http://schemas.microsoft.com/office/drawing/2014/main" val="1115744108"/>
                    </a:ext>
                  </a:extLst>
                </a:gridCol>
                <a:gridCol w="495637">
                  <a:extLst>
                    <a:ext uri="{9D8B030D-6E8A-4147-A177-3AD203B41FA5}">
                      <a16:colId xmlns:a16="http://schemas.microsoft.com/office/drawing/2014/main" val="17329412"/>
                    </a:ext>
                  </a:extLst>
                </a:gridCol>
                <a:gridCol w="495637">
                  <a:extLst>
                    <a:ext uri="{9D8B030D-6E8A-4147-A177-3AD203B41FA5}">
                      <a16:colId xmlns:a16="http://schemas.microsoft.com/office/drawing/2014/main" val="3816022359"/>
                    </a:ext>
                  </a:extLst>
                </a:gridCol>
                <a:gridCol w="525982">
                  <a:extLst>
                    <a:ext uri="{9D8B030D-6E8A-4147-A177-3AD203B41FA5}">
                      <a16:colId xmlns:a16="http://schemas.microsoft.com/office/drawing/2014/main" val="1388889142"/>
                    </a:ext>
                  </a:extLst>
                </a:gridCol>
                <a:gridCol w="525982">
                  <a:extLst>
                    <a:ext uri="{9D8B030D-6E8A-4147-A177-3AD203B41FA5}">
                      <a16:colId xmlns:a16="http://schemas.microsoft.com/office/drawing/2014/main" val="3124276970"/>
                    </a:ext>
                  </a:extLst>
                </a:gridCol>
                <a:gridCol w="525982">
                  <a:extLst>
                    <a:ext uri="{9D8B030D-6E8A-4147-A177-3AD203B41FA5}">
                      <a16:colId xmlns:a16="http://schemas.microsoft.com/office/drawing/2014/main" val="2386970958"/>
                    </a:ext>
                  </a:extLst>
                </a:gridCol>
                <a:gridCol w="525982">
                  <a:extLst>
                    <a:ext uri="{9D8B030D-6E8A-4147-A177-3AD203B41FA5}">
                      <a16:colId xmlns:a16="http://schemas.microsoft.com/office/drawing/2014/main" val="450220302"/>
                    </a:ext>
                  </a:extLst>
                </a:gridCol>
                <a:gridCol w="495637">
                  <a:extLst>
                    <a:ext uri="{9D8B030D-6E8A-4147-A177-3AD203B41FA5}">
                      <a16:colId xmlns:a16="http://schemas.microsoft.com/office/drawing/2014/main" val="2229555530"/>
                    </a:ext>
                  </a:extLst>
                </a:gridCol>
                <a:gridCol w="485523">
                  <a:extLst>
                    <a:ext uri="{9D8B030D-6E8A-4147-A177-3AD203B41FA5}">
                      <a16:colId xmlns:a16="http://schemas.microsoft.com/office/drawing/2014/main" val="3226328651"/>
                    </a:ext>
                  </a:extLst>
                </a:gridCol>
                <a:gridCol w="485523">
                  <a:extLst>
                    <a:ext uri="{9D8B030D-6E8A-4147-A177-3AD203B41FA5}">
                      <a16:colId xmlns:a16="http://schemas.microsoft.com/office/drawing/2014/main" val="762381575"/>
                    </a:ext>
                  </a:extLst>
                </a:gridCol>
                <a:gridCol w="485523">
                  <a:extLst>
                    <a:ext uri="{9D8B030D-6E8A-4147-A177-3AD203B41FA5}">
                      <a16:colId xmlns:a16="http://schemas.microsoft.com/office/drawing/2014/main" val="3147669484"/>
                    </a:ext>
                  </a:extLst>
                </a:gridCol>
                <a:gridCol w="485523">
                  <a:extLst>
                    <a:ext uri="{9D8B030D-6E8A-4147-A177-3AD203B41FA5}">
                      <a16:colId xmlns:a16="http://schemas.microsoft.com/office/drawing/2014/main" val="407575"/>
                    </a:ext>
                  </a:extLst>
                </a:gridCol>
              </a:tblGrid>
              <a:tr h="431217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Наименование национального проекта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2025 год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2026 год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>
                          <a:solidFill>
                            <a:srgbClr val="000000"/>
                          </a:solidFill>
                          <a:effectLst/>
                        </a:rPr>
                        <a:t>2027 год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4155698"/>
                  </a:ext>
                </a:extLst>
              </a:tr>
              <a:tr h="5366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Всего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средства ФБ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средства            ОБ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Бюджет</a:t>
                      </a:r>
                    </a:p>
                    <a:p>
                      <a:pPr algn="ctr" fontAlgn="b"/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ГО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Всего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средства ФБ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средства            ОБ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Бюджет</a:t>
                      </a:r>
                    </a:p>
                    <a:p>
                      <a:pPr algn="ctr" fontAlgn="b"/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ГО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Всего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средства ФБ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средства            ОБ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Бюджет ГО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b"/>
                </a:tc>
                <a:extLst>
                  <a:ext uri="{0D108BD9-81ED-4DB2-BD59-A6C34878D82A}">
                    <a16:rowId xmlns:a16="http://schemas.microsoft.com/office/drawing/2014/main" val="1066924123"/>
                  </a:ext>
                </a:extLst>
              </a:tr>
              <a:tr h="3066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>
                          <a:solidFill>
                            <a:srgbClr val="000000"/>
                          </a:solidFill>
                          <a:effectLst/>
                        </a:rPr>
                        <a:t>Образование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1,60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0,10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rgbClr val="000000"/>
                          </a:solidFill>
                          <a:effectLst/>
                        </a:rPr>
                        <a:t>1,50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1,00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1,00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1,00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1,00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extLst>
                  <a:ext uri="{0D108BD9-81ED-4DB2-BD59-A6C34878D82A}">
                    <a16:rowId xmlns:a16="http://schemas.microsoft.com/office/drawing/2014/main" val="3192721281"/>
                  </a:ext>
                </a:extLst>
              </a:tr>
              <a:tr h="1724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в том числе: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5330022"/>
                  </a:ext>
                </a:extLst>
              </a:tr>
              <a:tr h="10828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Федеральный проект "Патриотическое воспитание граждан Российской Федерации"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0,10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1,00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extLst>
                  <a:ext uri="{0D108BD9-81ED-4DB2-BD59-A6C34878D82A}">
                    <a16:rowId xmlns:a16="http://schemas.microsoft.com/office/drawing/2014/main" val="959403877"/>
                  </a:ext>
                </a:extLst>
              </a:tr>
              <a:tr h="26278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Расходы на проведение мероприятий по обеспечению деятельности советников директора по воспитанию и взаимодействию с детскими общественными объединениями в общеобразовательных организациях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0,10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0,10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1,00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1,00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extLst>
                  <a:ext uri="{0D108BD9-81ED-4DB2-BD59-A6C34878D82A}">
                    <a16:rowId xmlns:a16="http://schemas.microsoft.com/office/drawing/2014/main" val="3274798443"/>
                  </a:ext>
                </a:extLst>
              </a:tr>
              <a:tr h="6228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Региональный проект «Современная школа»: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1,50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1,50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extLst>
                  <a:ext uri="{0D108BD9-81ED-4DB2-BD59-A6C34878D82A}">
                    <a16:rowId xmlns:a16="http://schemas.microsoft.com/office/drawing/2014/main" val="1251874915"/>
                  </a:ext>
                </a:extLst>
              </a:tr>
              <a:tr h="10828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- создание Центров образования цифрового и гуманитарного профилей «Точка роста»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1,50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1,50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extLst>
                  <a:ext uri="{0D108BD9-81ED-4DB2-BD59-A6C34878D82A}">
                    <a16:rowId xmlns:a16="http://schemas.microsoft.com/office/drawing/2014/main" val="2001980253"/>
                  </a:ext>
                </a:extLst>
              </a:tr>
              <a:tr h="4695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>
                          <a:solidFill>
                            <a:srgbClr val="000000"/>
                          </a:solidFill>
                          <a:effectLst/>
                        </a:rPr>
                        <a:t>Жилье и городская среда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43,00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rgbClr val="000000"/>
                          </a:solidFill>
                          <a:effectLst/>
                        </a:rPr>
                        <a:t>39,90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3,10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rgbClr val="000000"/>
                          </a:solidFill>
                          <a:effectLst/>
                        </a:rPr>
                        <a:t>168,70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157,4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11,30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rgbClr val="000000"/>
                          </a:solidFill>
                          <a:effectLst/>
                        </a:rPr>
                        <a:t>23,40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rgbClr val="000000"/>
                          </a:solidFill>
                          <a:effectLst/>
                        </a:rPr>
                        <a:t>21,30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2,10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extLst>
                  <a:ext uri="{0D108BD9-81ED-4DB2-BD59-A6C34878D82A}">
                    <a16:rowId xmlns:a16="http://schemas.microsoft.com/office/drawing/2014/main" val="4003342473"/>
                  </a:ext>
                </a:extLst>
              </a:tr>
              <a:tr h="15619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Федеральный проект "Обеспечение устойчивого сокращения непригодного для проживания жилищного фонда"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43,00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39,90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3,10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168,70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157,4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11,30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23,40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21,30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2,10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extLst>
                  <a:ext uri="{0D108BD9-81ED-4DB2-BD59-A6C34878D82A}">
                    <a16:rowId xmlns:a16="http://schemas.microsoft.com/office/drawing/2014/main" val="2186848901"/>
                  </a:ext>
                </a:extLst>
              </a:tr>
              <a:tr h="2491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>
                          <a:solidFill>
                            <a:srgbClr val="000000"/>
                          </a:solidFill>
                          <a:effectLst/>
                        </a:rPr>
                        <a:t>ВСЕГО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44,60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40,0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4,60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169,70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158,40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11,30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24,40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22,30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2,10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32" marR="2032" marT="2032" marB="0" anchor="ctr"/>
                </a:tc>
                <a:extLst>
                  <a:ext uri="{0D108BD9-81ED-4DB2-BD59-A6C34878D82A}">
                    <a16:rowId xmlns:a16="http://schemas.microsoft.com/office/drawing/2014/main" val="36874659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32795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2"/>
          <p:cNvSpPr>
            <a:spLocks noChangeArrowheads="1"/>
          </p:cNvSpPr>
          <p:nvPr/>
        </p:nvSpPr>
        <p:spPr bwMode="auto">
          <a:xfrm>
            <a:off x="76200" y="9144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0" name="Rectangle 54"/>
          <p:cNvSpPr>
            <a:spLocks noChangeArrowheads="1"/>
          </p:cNvSpPr>
          <p:nvPr/>
        </p:nvSpPr>
        <p:spPr bwMode="auto">
          <a:xfrm>
            <a:off x="257175" y="137160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" name="Rectangle 56"/>
          <p:cNvSpPr>
            <a:spLocks noChangeArrowheads="1"/>
          </p:cNvSpPr>
          <p:nvPr/>
        </p:nvSpPr>
        <p:spPr bwMode="auto">
          <a:xfrm>
            <a:off x="257175" y="350520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Rectangle 58"/>
          <p:cNvSpPr>
            <a:spLocks noChangeArrowheads="1"/>
          </p:cNvSpPr>
          <p:nvPr/>
        </p:nvSpPr>
        <p:spPr bwMode="auto">
          <a:xfrm>
            <a:off x="257175" y="603885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3" name="Rectangle 60"/>
          <p:cNvSpPr>
            <a:spLocks noChangeArrowheads="1"/>
          </p:cNvSpPr>
          <p:nvPr/>
        </p:nvSpPr>
        <p:spPr bwMode="auto">
          <a:xfrm>
            <a:off x="76200" y="6040437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kumimoji="0" lang="ru-RU" altLang="ru-RU" sz="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Rectangle 87"/>
          <p:cNvSpPr>
            <a:spLocks noChangeArrowheads="1"/>
          </p:cNvSpPr>
          <p:nvPr/>
        </p:nvSpPr>
        <p:spPr bwMode="auto">
          <a:xfrm>
            <a:off x="25400" y="-914400"/>
            <a:ext cx="7315200" cy="2328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863328" rIns="91440" bIns="1777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КАК РАСПРЕДЕЛЕНЫ РАСХОДЫ БЮДЖЕТА ГОРОДСКОГО  </a:t>
            </a:r>
            <a:b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ОКРУГА</a:t>
            </a:r>
            <a:r>
              <a:rPr kumimoji="0" lang="ru-RU" altLang="ru-RU" b="1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2025-2027 ГОДОВ ПО ОСНОВНЫМ ОТРАСЛЯМ</a:t>
            </a:r>
            <a:endParaRPr kumimoji="0" lang="ru-RU" altLang="ru-RU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endParaRPr kumimoji="0" lang="ru-RU" alt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-12600" y="-4291642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7" name="Freeform 1029"/>
          <p:cNvSpPr>
            <a:spLocks/>
          </p:cNvSpPr>
          <p:nvPr/>
        </p:nvSpPr>
        <p:spPr bwMode="auto">
          <a:xfrm>
            <a:off x="166159" y="817265"/>
            <a:ext cx="6480810" cy="1270"/>
          </a:xfrm>
          <a:custGeom>
            <a:avLst/>
            <a:gdLst>
              <a:gd name="T0" fmla="+- 0 404 404"/>
              <a:gd name="T1" fmla="*/ T0 w 10206"/>
              <a:gd name="T2" fmla="+- 0 10610 404"/>
              <a:gd name="T3" fmla="*/ T2 w 10206"/>
            </a:gdLst>
            <a:ahLst/>
            <a:cxnLst>
              <a:cxn ang="0">
                <a:pos x="T1" y="0"/>
              </a:cxn>
              <a:cxn ang="0">
                <a:pos x="T3" y="0"/>
              </a:cxn>
            </a:cxnLst>
            <a:rect l="0" t="0" r="r" b="b"/>
            <a:pathLst>
              <a:path w="10206">
                <a:moveTo>
                  <a:pt x="0" y="0"/>
                </a:moveTo>
                <a:lnTo>
                  <a:pt x="10206" y="0"/>
                </a:lnTo>
              </a:path>
            </a:pathLst>
          </a:custGeom>
          <a:noFill/>
          <a:ln w="9525">
            <a:solidFill>
              <a:schemeClr val="accent3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68" name="Rectangle 66"/>
          <p:cNvSpPr>
            <a:spLocks noChangeArrowheads="1"/>
          </p:cNvSpPr>
          <p:nvPr/>
        </p:nvSpPr>
        <p:spPr bwMode="auto">
          <a:xfrm>
            <a:off x="-12600" y="-3831267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6D91613-81FB-4EFE-86FA-DE6C75F08D6D}"/>
              </a:ext>
            </a:extLst>
          </p:cNvPr>
          <p:cNvSpPr/>
          <p:nvPr/>
        </p:nvSpPr>
        <p:spPr>
          <a:xfrm>
            <a:off x="41399" y="8578140"/>
            <a:ext cx="6816701" cy="584968"/>
          </a:xfrm>
          <a:prstGeom prst="rect">
            <a:avLst/>
          </a:prstGeom>
          <a:gradFill>
            <a:gsLst>
              <a:gs pos="97000">
                <a:srgbClr val="CBDAEB"/>
              </a:gs>
              <a:gs pos="100000">
                <a:srgbClr val="EDF2F8"/>
              </a:gs>
              <a:gs pos="100000">
                <a:srgbClr val="D5E1EF">
                  <a:lumMod val="87000"/>
                  <a:lumOff val="13000"/>
                </a:srgbClr>
              </a:gs>
              <a:gs pos="100000">
                <a:srgbClr val="DBE5F1"/>
              </a:gs>
              <a:gs pos="99000">
                <a:srgbClr val="CAD9EB"/>
              </a:gs>
              <a:gs pos="0">
                <a:schemeClr val="bg1"/>
              </a:gs>
              <a:gs pos="0">
                <a:schemeClr val="bg1"/>
              </a:gs>
              <a:gs pos="91000">
                <a:schemeClr val="bg1">
                  <a:alpha val="0"/>
                </a:schemeClr>
              </a:gs>
              <a:gs pos="100000">
                <a:schemeClr val="bg1">
                  <a:alpha val="99000"/>
                  <a:lumMod val="0"/>
                  <a:lumOff val="10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marL="221615">
              <a:lnSpc>
                <a:spcPct val="97000"/>
              </a:lnSpc>
              <a:spcBef>
                <a:spcPts val="215"/>
              </a:spcBef>
              <a:spcAft>
                <a:spcPts val="0"/>
              </a:spcAft>
            </a:pP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*</a:t>
            </a:r>
            <a:r>
              <a:rPr lang="ru-RU" sz="1100" spc="5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 в</a:t>
            </a:r>
            <a:r>
              <a:rPr lang="ru-RU" sz="1100" spc="5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соответствии</a:t>
            </a:r>
            <a:r>
              <a:rPr lang="ru-RU" sz="1100" spc="1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 требованиями</a:t>
            </a:r>
            <a:r>
              <a:rPr lang="ru-RU" sz="1100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Бюджетного</a:t>
            </a:r>
            <a:r>
              <a:rPr lang="ru-RU" sz="1100" spc="1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кодекса РФ при</a:t>
            </a:r>
            <a:r>
              <a:rPr lang="ru-RU" sz="1100" spc="15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формировании</a:t>
            </a:r>
            <a:r>
              <a:rPr lang="ru-RU" sz="1100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расходов</a:t>
            </a:r>
            <a:r>
              <a:rPr lang="ru-RU" sz="1100" spc="-5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предусмотрены</a:t>
            </a:r>
            <a:r>
              <a:rPr lang="ru-RU" sz="1100" spc="1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условно</a:t>
            </a:r>
            <a:r>
              <a:rPr lang="ru-RU" sz="1100" spc="15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утверждаемые</a:t>
            </a:r>
            <a:r>
              <a:rPr lang="ru-RU" sz="1100" spc="5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расходы</a:t>
            </a:r>
            <a:r>
              <a:rPr lang="ru-RU" sz="1100" spc="-25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областного</a:t>
            </a:r>
            <a:r>
              <a:rPr lang="ru-RU" sz="1100" spc="-25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бюджета</a:t>
            </a:r>
            <a:r>
              <a:rPr lang="ru-RU" sz="1100" spc="-5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</a:t>
            </a:r>
            <a:r>
              <a:rPr lang="ru-RU" sz="1100" spc="-15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сумме 41,0</a:t>
            </a:r>
            <a:r>
              <a:rPr lang="ru-RU" sz="1100" spc="-3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млн. рублей</a:t>
            </a:r>
            <a:r>
              <a:rPr lang="ru-RU" sz="1100" spc="15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</a:t>
            </a:r>
            <a:r>
              <a:rPr lang="ru-RU" sz="1100" spc="-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2026</a:t>
            </a:r>
            <a:r>
              <a:rPr lang="ru-RU" sz="1100" spc="-25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году</a:t>
            </a:r>
            <a:r>
              <a:rPr lang="ru-RU" sz="1100" spc="-1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  84,2</a:t>
            </a:r>
            <a:r>
              <a:rPr lang="ru-RU" sz="1100" spc="-25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млн. рублей</a:t>
            </a:r>
            <a:r>
              <a:rPr lang="ru-RU" sz="1100" spc="15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</a:t>
            </a:r>
            <a:r>
              <a:rPr lang="ru-RU" sz="1100" spc="-15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2027</a:t>
            </a:r>
            <a:r>
              <a:rPr lang="ru-RU" sz="1100" spc="-25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году</a:t>
            </a:r>
            <a:endParaRPr lang="ru-RU" sz="1100" dirty="0">
              <a:solidFill>
                <a:srgbClr val="002060"/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379B3C01-78EE-12C1-B9D5-641434A241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441171"/>
              </p:ext>
            </p:extLst>
          </p:nvPr>
        </p:nvGraphicFramePr>
        <p:xfrm>
          <a:off x="147853" y="790078"/>
          <a:ext cx="3712756" cy="25797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2825">
                  <a:extLst>
                    <a:ext uri="{9D8B030D-6E8A-4147-A177-3AD203B41FA5}">
                      <a16:colId xmlns:a16="http://schemas.microsoft.com/office/drawing/2014/main" val="2343561968"/>
                    </a:ext>
                  </a:extLst>
                </a:gridCol>
                <a:gridCol w="3179931">
                  <a:extLst>
                    <a:ext uri="{9D8B030D-6E8A-4147-A177-3AD203B41FA5}">
                      <a16:colId xmlns:a16="http://schemas.microsoft.com/office/drawing/2014/main" val="848926834"/>
                    </a:ext>
                  </a:extLst>
                </a:gridCol>
              </a:tblGrid>
              <a:tr h="3707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68,0%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326" marR="9326" marT="9326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Отрасли социальной сферы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326" marR="9326" marT="9326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195529"/>
                  </a:ext>
                </a:extLst>
              </a:tr>
              <a:tr h="32148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12,0%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326" marR="9326" marT="9326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Общегосударственные вопросы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326" marR="9326" marT="9326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129237"/>
                  </a:ext>
                </a:extLst>
              </a:tr>
              <a:tr h="32148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7,4%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326" marR="9326" marT="9326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Национальная экономика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326" marR="9326" marT="9326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48372"/>
                  </a:ext>
                </a:extLst>
              </a:tr>
              <a:tr h="3860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10,0%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326" marR="9326" marT="9326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Жилищно-коммунальное хозяйство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326" marR="9326" marT="9326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4729882"/>
                  </a:ext>
                </a:extLst>
              </a:tr>
              <a:tr h="5939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2,0%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326" marR="9326" marT="9326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326" marR="9326" marT="9326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822852"/>
                  </a:ext>
                </a:extLst>
              </a:tr>
              <a:tr h="32148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0,2%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326" marR="9326" marT="9326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Охрана окружающей среды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326" marR="9326" marT="9326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893498"/>
                  </a:ext>
                </a:extLst>
              </a:tr>
              <a:tr h="2644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0,4%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326" marR="9326" marT="9326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Прочие расходы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326" marR="9326" marT="9326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047154"/>
                  </a:ext>
                </a:extLst>
              </a:tr>
            </a:tbl>
          </a:graphicData>
        </a:graphic>
      </p:graphicFrame>
      <p:graphicFrame>
        <p:nvGraphicFramePr>
          <p:cNvPr id="85" name="Диаграмма 84">
            <a:extLst>
              <a:ext uri="{FF2B5EF4-FFF2-40B4-BE49-F238E27FC236}">
                <a16:creationId xmlns:a16="http://schemas.microsoft.com/office/drawing/2014/main" id="{C75D7C6C-F799-9723-85F9-1A28929A2B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6661442"/>
              </p:ext>
            </p:extLst>
          </p:nvPr>
        </p:nvGraphicFramePr>
        <p:xfrm>
          <a:off x="3839716" y="785405"/>
          <a:ext cx="2916575" cy="2550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7" name="TextBox 86">
            <a:extLst>
              <a:ext uri="{FF2B5EF4-FFF2-40B4-BE49-F238E27FC236}">
                <a16:creationId xmlns:a16="http://schemas.microsoft.com/office/drawing/2014/main" id="{D91DA504-F5BB-631C-D968-2CCB43B37C3F}"/>
              </a:ext>
            </a:extLst>
          </p:cNvPr>
          <p:cNvSpPr txBox="1"/>
          <p:nvPr/>
        </p:nvSpPr>
        <p:spPr>
          <a:xfrm>
            <a:off x="3505200" y="1994528"/>
            <a:ext cx="3770414" cy="1069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6890" marR="572770" algn="ctr">
              <a:spcBef>
                <a:spcPts val="52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FFFFFF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2 860,7</a:t>
            </a:r>
          </a:p>
          <a:p>
            <a:pPr marL="516890" marR="572770" algn="ctr">
              <a:spcBef>
                <a:spcPts val="520"/>
              </a:spcBef>
              <a:spcAft>
                <a:spcPts val="0"/>
              </a:spcAft>
            </a:pPr>
            <a:r>
              <a:rPr lang="ru-RU" sz="1100" b="1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 рублей </a:t>
            </a:r>
          </a:p>
          <a:p>
            <a:pPr marL="516890" marR="572770" algn="ctr">
              <a:spcBef>
                <a:spcPts val="520"/>
              </a:spcBef>
              <a:spcAft>
                <a:spcPts val="0"/>
              </a:spcAft>
            </a:pPr>
            <a:r>
              <a:rPr lang="ru-RU" sz="1100" b="1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расходы бюджета </a:t>
            </a:r>
          </a:p>
          <a:p>
            <a:pPr marL="516890" marR="572770" algn="ctr">
              <a:spcBef>
                <a:spcPts val="520"/>
              </a:spcBef>
              <a:spcAft>
                <a:spcPts val="0"/>
              </a:spcAft>
            </a:pPr>
            <a:r>
              <a:rPr lang="ru-RU" sz="1100" b="1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2025 году</a:t>
            </a:r>
            <a:endParaRPr lang="ru-RU" sz="1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88" name="Таблица 87">
            <a:extLst>
              <a:ext uri="{FF2B5EF4-FFF2-40B4-BE49-F238E27FC236}">
                <a16:creationId xmlns:a16="http://schemas.microsoft.com/office/drawing/2014/main" id="{666E9067-9561-C776-3AA4-86CE8854CA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7740848"/>
              </p:ext>
            </p:extLst>
          </p:nvPr>
        </p:nvGraphicFramePr>
        <p:xfrm>
          <a:off x="136222" y="3395835"/>
          <a:ext cx="3714398" cy="25603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3061">
                  <a:extLst>
                    <a:ext uri="{9D8B030D-6E8A-4147-A177-3AD203B41FA5}">
                      <a16:colId xmlns:a16="http://schemas.microsoft.com/office/drawing/2014/main" val="2343561968"/>
                    </a:ext>
                  </a:extLst>
                </a:gridCol>
                <a:gridCol w="3181337">
                  <a:extLst>
                    <a:ext uri="{9D8B030D-6E8A-4147-A177-3AD203B41FA5}">
                      <a16:colId xmlns:a16="http://schemas.microsoft.com/office/drawing/2014/main" val="848926834"/>
                    </a:ext>
                  </a:extLst>
                </a:gridCol>
              </a:tblGrid>
              <a:tr h="37743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65,0%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326" marR="9326" marT="9326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Отрасли социальной сферы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326" marR="9326" marT="9326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195529"/>
                  </a:ext>
                </a:extLst>
              </a:tr>
              <a:tr h="3272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12,0%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326" marR="9326" marT="9326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Общегосударственные вопросы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326" marR="9326" marT="9326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129237"/>
                  </a:ext>
                </a:extLst>
              </a:tr>
              <a:tr h="3272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7,0%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326" marR="9326" marT="9326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Национальная экономика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326" marR="9326" marT="9326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48372"/>
                  </a:ext>
                </a:extLst>
              </a:tr>
              <a:tr h="3272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14,0%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326" marR="9326" marT="9326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Жилищно-коммунальное хозяйство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326" marR="9326" marT="9326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4729882"/>
                  </a:ext>
                </a:extLst>
              </a:tr>
              <a:tr h="6046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1,5%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326" marR="9326" marT="9326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326" marR="9326" marT="9326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822852"/>
                  </a:ext>
                </a:extLst>
              </a:tr>
              <a:tr h="3272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0,1 %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326" marR="9326" marT="9326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Охрана окружающей среды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326" marR="9326" marT="9326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893498"/>
                  </a:ext>
                </a:extLst>
              </a:tr>
              <a:tr h="26921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0,%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326" marR="9326" marT="9326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Прочие расходы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326" marR="9326" marT="9326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047154"/>
                  </a:ext>
                </a:extLst>
              </a:tr>
            </a:tbl>
          </a:graphicData>
        </a:graphic>
      </p:graphicFrame>
      <p:graphicFrame>
        <p:nvGraphicFramePr>
          <p:cNvPr id="89" name="Диаграмма 88">
            <a:extLst>
              <a:ext uri="{FF2B5EF4-FFF2-40B4-BE49-F238E27FC236}">
                <a16:creationId xmlns:a16="http://schemas.microsoft.com/office/drawing/2014/main" id="{E48D6C12-6E51-04D3-B1FD-5E83E62D85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1102347"/>
              </p:ext>
            </p:extLst>
          </p:nvPr>
        </p:nvGraphicFramePr>
        <p:xfrm>
          <a:off x="3850620" y="3379517"/>
          <a:ext cx="2916575" cy="2550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0" name="TextBox 89">
            <a:extLst>
              <a:ext uri="{FF2B5EF4-FFF2-40B4-BE49-F238E27FC236}">
                <a16:creationId xmlns:a16="http://schemas.microsoft.com/office/drawing/2014/main" id="{02B4E64C-DE5E-7B46-77EB-E658F2B24195}"/>
              </a:ext>
            </a:extLst>
          </p:cNvPr>
          <p:cNvSpPr txBox="1"/>
          <p:nvPr/>
        </p:nvSpPr>
        <p:spPr>
          <a:xfrm>
            <a:off x="3530930" y="4693684"/>
            <a:ext cx="3770414" cy="1069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6890" marR="572770" algn="ctr">
              <a:spcBef>
                <a:spcPts val="52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FFFFFF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3 033,5</a:t>
            </a:r>
          </a:p>
          <a:p>
            <a:pPr marL="516890" marR="572770" algn="ctr">
              <a:spcBef>
                <a:spcPts val="520"/>
              </a:spcBef>
              <a:spcAft>
                <a:spcPts val="0"/>
              </a:spcAft>
            </a:pPr>
            <a:r>
              <a:rPr lang="ru-RU" sz="1100" b="1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 рублей </a:t>
            </a:r>
          </a:p>
          <a:p>
            <a:pPr marL="516890" marR="572770" algn="ctr">
              <a:spcBef>
                <a:spcPts val="520"/>
              </a:spcBef>
              <a:spcAft>
                <a:spcPts val="0"/>
              </a:spcAft>
            </a:pPr>
            <a:r>
              <a:rPr lang="ru-RU" sz="1100" b="1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расходы бюджета </a:t>
            </a:r>
          </a:p>
          <a:p>
            <a:pPr marL="516890" marR="572770" algn="ctr">
              <a:spcBef>
                <a:spcPts val="520"/>
              </a:spcBef>
              <a:spcAft>
                <a:spcPts val="0"/>
              </a:spcAft>
            </a:pPr>
            <a:r>
              <a:rPr lang="ru-RU" sz="1100" b="1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2026 году*</a:t>
            </a:r>
            <a:endParaRPr lang="ru-RU" sz="1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91" name="Таблица 90">
            <a:extLst>
              <a:ext uri="{FF2B5EF4-FFF2-40B4-BE49-F238E27FC236}">
                <a16:creationId xmlns:a16="http://schemas.microsoft.com/office/drawing/2014/main" id="{1D4598F1-DF44-09F3-EEDF-3602A33FD5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5899020"/>
              </p:ext>
            </p:extLst>
          </p:nvPr>
        </p:nvGraphicFramePr>
        <p:xfrm>
          <a:off x="147853" y="5991739"/>
          <a:ext cx="3691863" cy="25603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9827">
                  <a:extLst>
                    <a:ext uri="{9D8B030D-6E8A-4147-A177-3AD203B41FA5}">
                      <a16:colId xmlns:a16="http://schemas.microsoft.com/office/drawing/2014/main" val="2343561968"/>
                    </a:ext>
                  </a:extLst>
                </a:gridCol>
                <a:gridCol w="3162036">
                  <a:extLst>
                    <a:ext uri="{9D8B030D-6E8A-4147-A177-3AD203B41FA5}">
                      <a16:colId xmlns:a16="http://schemas.microsoft.com/office/drawing/2014/main" val="848926834"/>
                    </a:ext>
                  </a:extLst>
                </a:gridCol>
              </a:tblGrid>
              <a:tr h="37743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69,0%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326" marR="9326" marT="9326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Отрасли социальной сферы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326" marR="9326" marT="9326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195529"/>
                  </a:ext>
                </a:extLst>
              </a:tr>
              <a:tr h="3272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8,0%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326" marR="9326" marT="9326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Общегосударственные вопросы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326" marR="9326" marT="9326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129237"/>
                  </a:ext>
                </a:extLst>
              </a:tr>
              <a:tr h="3272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7,0%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326" marR="9326" marT="9326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Национальная экономика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326" marR="9326" marT="9326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48372"/>
                  </a:ext>
                </a:extLst>
              </a:tr>
              <a:tr h="3272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14,0%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326" marR="9326" marT="9326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Жилищно-коммунальное хозяйство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326" marR="9326" marT="9326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4729882"/>
                  </a:ext>
                </a:extLst>
              </a:tr>
              <a:tr h="6046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1,5%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326" marR="9326" marT="9326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326" marR="9326" marT="9326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822852"/>
                  </a:ext>
                </a:extLst>
              </a:tr>
              <a:tr h="3272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0,1%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326" marR="9326" marT="9326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Охрана окружающей среды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326" marR="9326" marT="9326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893498"/>
                  </a:ext>
                </a:extLst>
              </a:tr>
              <a:tr h="2692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0,4%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326" marR="9326" marT="9326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Прочие расходы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326" marR="9326" marT="9326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047154"/>
                  </a:ext>
                </a:extLst>
              </a:tr>
            </a:tbl>
          </a:graphicData>
        </a:graphic>
      </p:graphicFrame>
      <p:graphicFrame>
        <p:nvGraphicFramePr>
          <p:cNvPr id="92" name="Диаграмма 91">
            <a:extLst>
              <a:ext uri="{FF2B5EF4-FFF2-40B4-BE49-F238E27FC236}">
                <a16:creationId xmlns:a16="http://schemas.microsoft.com/office/drawing/2014/main" id="{580AEDFD-768A-B806-3F24-00FB502702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8069928"/>
              </p:ext>
            </p:extLst>
          </p:nvPr>
        </p:nvGraphicFramePr>
        <p:xfrm>
          <a:off x="3860609" y="5976264"/>
          <a:ext cx="2916575" cy="2540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4" name="TextBox 93">
            <a:extLst>
              <a:ext uri="{FF2B5EF4-FFF2-40B4-BE49-F238E27FC236}">
                <a16:creationId xmlns:a16="http://schemas.microsoft.com/office/drawing/2014/main" id="{6042BD0C-CC1F-DE9C-F9BF-299B10B2BFEA}"/>
              </a:ext>
            </a:extLst>
          </p:cNvPr>
          <p:cNvSpPr txBox="1"/>
          <p:nvPr/>
        </p:nvSpPr>
        <p:spPr>
          <a:xfrm>
            <a:off x="3549237" y="7323939"/>
            <a:ext cx="3770414" cy="1069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6890" marR="572770" algn="ctr">
              <a:spcBef>
                <a:spcPts val="52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FFFFFF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</a:t>
            </a:r>
            <a:r>
              <a:rPr lang="ru-RU" b="1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624,7</a:t>
            </a:r>
            <a:endParaRPr lang="ru-RU" sz="1800" b="1" dirty="0">
              <a:solidFill>
                <a:srgbClr val="FFFFFF"/>
              </a:solidFill>
              <a:effectLst/>
              <a:latin typeface="Tahom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16890" marR="572770" algn="ctr">
              <a:spcBef>
                <a:spcPts val="520"/>
              </a:spcBef>
              <a:spcAft>
                <a:spcPts val="0"/>
              </a:spcAft>
            </a:pPr>
            <a:r>
              <a:rPr lang="ru-RU" sz="1100" b="1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 рублей </a:t>
            </a:r>
          </a:p>
          <a:p>
            <a:pPr marL="516890" marR="572770" algn="ctr">
              <a:spcBef>
                <a:spcPts val="520"/>
              </a:spcBef>
              <a:spcAft>
                <a:spcPts val="0"/>
              </a:spcAft>
            </a:pPr>
            <a:r>
              <a:rPr lang="ru-RU" sz="1100" b="1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расходы бюджета </a:t>
            </a:r>
          </a:p>
          <a:p>
            <a:pPr marL="516890" marR="572770" algn="ctr">
              <a:spcBef>
                <a:spcPts val="520"/>
              </a:spcBef>
              <a:spcAft>
                <a:spcPts val="0"/>
              </a:spcAft>
            </a:pPr>
            <a:r>
              <a:rPr lang="ru-RU" sz="1100" b="1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2027 году*</a:t>
            </a:r>
            <a:endParaRPr lang="ru-RU" sz="1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50B195F-C01A-A3FD-F39A-30146E0B8BE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28</a:t>
            </a:fld>
            <a:endParaRPr lang="ru-RU" spc="-100" dirty="0"/>
          </a:p>
        </p:txBody>
      </p:sp>
    </p:spTree>
    <p:extLst>
      <p:ext uri="{BB962C8B-B14F-4D97-AF65-F5344CB8AC3E}">
        <p14:creationId xmlns:p14="http://schemas.microsoft.com/office/powerpoint/2010/main" val="237152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9DB64D3B-06BF-1C1E-D210-67AA563459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7682003"/>
              </p:ext>
            </p:extLst>
          </p:nvPr>
        </p:nvGraphicFramePr>
        <p:xfrm>
          <a:off x="3505200" y="533400"/>
          <a:ext cx="32766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BEEF358F-F2A7-4CE9-F7B5-83E0411029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8746038"/>
              </p:ext>
            </p:extLst>
          </p:nvPr>
        </p:nvGraphicFramePr>
        <p:xfrm>
          <a:off x="3505200" y="6019800"/>
          <a:ext cx="32766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4BE30086-ED81-1403-8069-569CCA5680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8366469"/>
              </p:ext>
            </p:extLst>
          </p:nvPr>
        </p:nvGraphicFramePr>
        <p:xfrm>
          <a:off x="12700" y="6019800"/>
          <a:ext cx="3492500" cy="300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EF769B44-A09C-84F6-A1DF-3E7F2BE26C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2534452"/>
              </p:ext>
            </p:extLst>
          </p:nvPr>
        </p:nvGraphicFramePr>
        <p:xfrm>
          <a:off x="3505200" y="3048001"/>
          <a:ext cx="32766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8" name="Freeform 907"/>
          <p:cNvSpPr>
            <a:spLocks/>
          </p:cNvSpPr>
          <p:nvPr/>
        </p:nvSpPr>
        <p:spPr bwMode="auto">
          <a:xfrm>
            <a:off x="256540" y="466725"/>
            <a:ext cx="6480810" cy="1270"/>
          </a:xfrm>
          <a:custGeom>
            <a:avLst/>
            <a:gdLst>
              <a:gd name="T0" fmla="+- 0 404 404"/>
              <a:gd name="T1" fmla="*/ T0 w 10206"/>
              <a:gd name="T2" fmla="+- 0 10610 404"/>
              <a:gd name="T3" fmla="*/ T2 w 10206"/>
            </a:gdLst>
            <a:ahLst/>
            <a:cxnLst>
              <a:cxn ang="0">
                <a:pos x="T1" y="0"/>
              </a:cxn>
              <a:cxn ang="0">
                <a:pos x="T3" y="0"/>
              </a:cxn>
            </a:cxnLst>
            <a:rect l="0" t="0" r="r" b="b"/>
            <a:pathLst>
              <a:path w="10206">
                <a:moveTo>
                  <a:pt x="0" y="0"/>
                </a:moveTo>
                <a:lnTo>
                  <a:pt x="10206" y="0"/>
                </a:lnTo>
              </a:path>
            </a:pathLst>
          </a:custGeom>
          <a:noFill/>
          <a:ln w="9525">
            <a:solidFill>
              <a:schemeClr val="accent3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242" name="Rectangle 87"/>
          <p:cNvSpPr>
            <a:spLocks noChangeArrowheads="1"/>
          </p:cNvSpPr>
          <p:nvPr/>
        </p:nvSpPr>
        <p:spPr bwMode="auto">
          <a:xfrm>
            <a:off x="-381000" y="-838200"/>
            <a:ext cx="6767925" cy="234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863328" rIns="91440" bIns="1777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ЧТО ВКЛЮЧАЮТ В СЕБЯ ОТРАСЛИ СОЦИАЛЬНОЙ СФЕРЫ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4" name="Rectangle 92"/>
          <p:cNvSpPr>
            <a:spLocks noChangeArrowheads="1"/>
          </p:cNvSpPr>
          <p:nvPr/>
        </p:nvSpPr>
        <p:spPr bwMode="auto">
          <a:xfrm>
            <a:off x="0" y="91440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863328" rIns="91440" bIns="1777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kumimoji="0" lang="ru-RU" altLang="ru-RU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</a:br>
            <a:endParaRPr kumimoji="0" lang="ru-RU" altLang="ru-RU" sz="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477" name="Rectangle 112"/>
          <p:cNvSpPr>
            <a:spLocks noChangeArrowheads="1"/>
          </p:cNvSpPr>
          <p:nvPr/>
        </p:nvSpPr>
        <p:spPr bwMode="auto">
          <a:xfrm>
            <a:off x="0" y="7743825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</a:br>
            <a:endParaRPr kumimoji="0" lang="ru-RU" altLang="ru-RU" sz="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488" name="Прямоугольник 17487"/>
          <p:cNvSpPr/>
          <p:nvPr/>
        </p:nvSpPr>
        <p:spPr>
          <a:xfrm>
            <a:off x="3733800" y="1600200"/>
            <a:ext cx="8691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1 222,0</a:t>
            </a:r>
            <a:endParaRPr lang="ru-RU" sz="16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89" name="Прямоугольник 17488"/>
          <p:cNvSpPr/>
          <p:nvPr/>
        </p:nvSpPr>
        <p:spPr>
          <a:xfrm>
            <a:off x="4419600" y="914400"/>
            <a:ext cx="8691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1 466,0</a:t>
            </a:r>
            <a:endParaRPr lang="ru-RU" sz="16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90" name="Прямоугольник 17489"/>
          <p:cNvSpPr/>
          <p:nvPr/>
        </p:nvSpPr>
        <p:spPr>
          <a:xfrm>
            <a:off x="5105400" y="914400"/>
            <a:ext cx="8691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1 464,3</a:t>
            </a:r>
            <a:endParaRPr lang="ru-RU" sz="16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91" name="Прямоугольник 17490"/>
          <p:cNvSpPr/>
          <p:nvPr/>
        </p:nvSpPr>
        <p:spPr>
          <a:xfrm>
            <a:off x="5638800" y="1371600"/>
            <a:ext cx="8691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1 312,3</a:t>
            </a:r>
            <a:endParaRPr lang="ru-RU" sz="16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95" name="Rectangle 115"/>
          <p:cNvSpPr>
            <a:spLocks noChangeArrowheads="1"/>
          </p:cNvSpPr>
          <p:nvPr/>
        </p:nvSpPr>
        <p:spPr bwMode="auto">
          <a:xfrm>
            <a:off x="158876" y="4218709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502" name="Прямоугольник 17501"/>
          <p:cNvSpPr/>
          <p:nvPr/>
        </p:nvSpPr>
        <p:spPr>
          <a:xfrm>
            <a:off x="3733800" y="3962400"/>
            <a:ext cx="6976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9A3239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138,1</a:t>
            </a:r>
            <a:endParaRPr lang="ru-RU" sz="1600" dirty="0">
              <a:solidFill>
                <a:srgbClr val="9A32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503" name="Прямоугольник 17502"/>
          <p:cNvSpPr/>
          <p:nvPr/>
        </p:nvSpPr>
        <p:spPr>
          <a:xfrm>
            <a:off x="5181600" y="3657600"/>
            <a:ext cx="6976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9A3239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166,2</a:t>
            </a:r>
            <a:endParaRPr lang="ru-RU" sz="1600" dirty="0">
              <a:solidFill>
                <a:srgbClr val="9A32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504" name="Прямоугольник 17503"/>
          <p:cNvSpPr/>
          <p:nvPr/>
        </p:nvSpPr>
        <p:spPr>
          <a:xfrm>
            <a:off x="5985924" y="3703790"/>
            <a:ext cx="6976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9A3239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164,5</a:t>
            </a:r>
            <a:endParaRPr lang="ru-RU" sz="1600" dirty="0">
              <a:solidFill>
                <a:srgbClr val="9A32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508" name="Прямоугольник 17507"/>
          <p:cNvSpPr/>
          <p:nvPr/>
        </p:nvSpPr>
        <p:spPr>
          <a:xfrm>
            <a:off x="533400" y="6976509"/>
            <a:ext cx="6901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55,2</a:t>
            </a:r>
            <a:endParaRPr lang="ru-RU" sz="16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509" name="Прямоугольник 17508"/>
          <p:cNvSpPr/>
          <p:nvPr/>
        </p:nvSpPr>
        <p:spPr>
          <a:xfrm>
            <a:off x="1143000" y="6858000"/>
            <a:ext cx="6145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57,1</a:t>
            </a:r>
            <a:endParaRPr lang="ru-RU" sz="16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510" name="Прямоугольник 17509"/>
          <p:cNvSpPr/>
          <p:nvPr/>
        </p:nvSpPr>
        <p:spPr>
          <a:xfrm>
            <a:off x="1371600" y="6400800"/>
            <a:ext cx="137073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1660">
              <a:spcBef>
                <a:spcPts val="510"/>
              </a:spcBef>
              <a:spcAft>
                <a:spcPts val="0"/>
              </a:spcAft>
              <a:tabLst>
                <a:tab pos="2576830" algn="l"/>
              </a:tabLst>
            </a:pP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59,8</a:t>
            </a:r>
            <a:endParaRPr lang="ru-RU" sz="16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br>
              <a:rPr lang="ru-RU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dirty="0"/>
          </a:p>
        </p:txBody>
      </p:sp>
      <p:sp>
        <p:nvSpPr>
          <p:cNvPr id="17511" name="Прямоугольник 17510"/>
          <p:cNvSpPr/>
          <p:nvPr/>
        </p:nvSpPr>
        <p:spPr>
          <a:xfrm>
            <a:off x="2514600" y="6781800"/>
            <a:ext cx="5838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57,1</a:t>
            </a:r>
            <a:endParaRPr lang="ru-RU" sz="16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520" name="Прямоугольник 17519"/>
          <p:cNvSpPr/>
          <p:nvPr/>
        </p:nvSpPr>
        <p:spPr>
          <a:xfrm>
            <a:off x="3048000" y="6934200"/>
            <a:ext cx="12913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88010">
              <a:spcBef>
                <a:spcPts val="490"/>
              </a:spcBef>
              <a:spcAft>
                <a:spcPts val="0"/>
              </a:spcAft>
              <a:tabLst>
                <a:tab pos="2628265" algn="l"/>
              </a:tabLst>
            </a:pP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189,5</a:t>
            </a:r>
            <a:endParaRPr lang="ru-RU" sz="1600" dirty="0">
              <a:solidFill>
                <a:schemeClr val="accent4">
                  <a:lumMod val="75000"/>
                </a:schemeClr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7521" name="Прямоугольник 17520"/>
          <p:cNvSpPr/>
          <p:nvPr/>
        </p:nvSpPr>
        <p:spPr>
          <a:xfrm>
            <a:off x="4495800" y="6781800"/>
            <a:ext cx="10175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269,9</a:t>
            </a:r>
            <a:endParaRPr lang="ru-RU" sz="16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523" name="Прямоугольник 17522"/>
          <p:cNvSpPr/>
          <p:nvPr/>
        </p:nvSpPr>
        <p:spPr>
          <a:xfrm>
            <a:off x="5181600" y="6781800"/>
            <a:ext cx="6976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281,5</a:t>
            </a:r>
            <a:endParaRPr lang="ru-RU" sz="16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" name="Прямоугольник 306"/>
          <p:cNvSpPr/>
          <p:nvPr/>
        </p:nvSpPr>
        <p:spPr>
          <a:xfrm>
            <a:off x="5943600" y="6629400"/>
            <a:ext cx="6976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284,6</a:t>
            </a:r>
            <a:endParaRPr lang="ru-RU" sz="16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27A0D7D-2448-7700-D36D-1074931C5E8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29</a:t>
            </a:fld>
            <a:endParaRPr lang="ru-RU" spc="-1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4AAB336-3A02-9C09-F165-F88AD9B52F5E}"/>
              </a:ext>
            </a:extLst>
          </p:cNvPr>
          <p:cNvSpPr/>
          <p:nvPr/>
        </p:nvSpPr>
        <p:spPr>
          <a:xfrm>
            <a:off x="4419600" y="3733800"/>
            <a:ext cx="6976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9A3239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157,4</a:t>
            </a:r>
            <a:endParaRPr lang="ru-RU" sz="1600" dirty="0">
              <a:solidFill>
                <a:srgbClr val="9A32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76D4FFC0-F874-7870-BCDD-A32D753AAC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0355765"/>
              </p:ext>
            </p:extLst>
          </p:nvPr>
        </p:nvGraphicFramePr>
        <p:xfrm>
          <a:off x="-35633" y="2924444"/>
          <a:ext cx="3322878" cy="2794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0FDAB87D-820C-141B-7D18-96BED7C6EB4B}"/>
              </a:ext>
            </a:extLst>
          </p:cNvPr>
          <p:cNvSpPr txBox="1"/>
          <p:nvPr/>
        </p:nvSpPr>
        <p:spPr>
          <a:xfrm>
            <a:off x="-609600" y="762000"/>
            <a:ext cx="4755466" cy="1601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71550" marR="984885" algn="ctr">
              <a:spcAft>
                <a:spcPts val="0"/>
              </a:spcAft>
            </a:pPr>
            <a:r>
              <a:rPr lang="ru-RU" sz="3200" b="1" dirty="0">
                <a:solidFill>
                  <a:srgbClr val="9F253C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1 950,4</a:t>
            </a:r>
            <a:endParaRPr lang="ru-RU" sz="1200" dirty="0">
              <a:solidFill>
                <a:schemeClr val="tx2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70865" marR="584835" indent="-1905" algn="ctr">
              <a:lnSpc>
                <a:spcPct val="98000"/>
              </a:lnSpc>
              <a:spcBef>
                <a:spcPts val="30"/>
              </a:spcBef>
              <a:spcAft>
                <a:spcPts val="0"/>
              </a:spcAft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млн. рублей</a:t>
            </a:r>
            <a:r>
              <a:rPr lang="ru-RU" sz="1800" b="1" spc="5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расходы бюджета </a:t>
            </a:r>
          </a:p>
          <a:p>
            <a:pPr marL="570865" marR="584835" indent="-1905" algn="ctr">
              <a:lnSpc>
                <a:spcPct val="98000"/>
              </a:lnSpc>
              <a:spcBef>
                <a:spcPts val="30"/>
              </a:spcBef>
              <a:spcAft>
                <a:spcPts val="0"/>
              </a:spcAft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</a:t>
            </a:r>
            <a:r>
              <a:rPr lang="ru-RU" sz="1800" spc="5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отраслям</a:t>
            </a:r>
            <a:r>
              <a:rPr lang="ru-RU" sz="1800" spc="13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социальной</a:t>
            </a:r>
            <a:r>
              <a:rPr lang="ru-RU" sz="1800" spc="-515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сферы</a:t>
            </a:r>
            <a:endParaRPr lang="ru-RU" sz="1200" dirty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966470" marR="984885" algn="ctr">
              <a:lnSpc>
                <a:spcPts val="1790"/>
              </a:lnSpc>
              <a:spcAft>
                <a:spcPts val="0"/>
              </a:spcAft>
            </a:pPr>
            <a:endParaRPr lang="ru-RU" sz="2400" b="1" dirty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966470" marR="984885" algn="ctr">
              <a:lnSpc>
                <a:spcPts val="179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</a:t>
            </a:r>
            <a:r>
              <a:rPr lang="ru-RU" sz="2400" b="1" spc="-8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2025</a:t>
            </a:r>
            <a:r>
              <a:rPr lang="ru-RU" sz="2400" b="1" spc="-9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году</a:t>
            </a:r>
            <a:endParaRPr lang="ru-RU" sz="2400" dirty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333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4000">
              <a:schemeClr val="accent1">
                <a:lumMod val="5000"/>
                <a:lumOff val="95000"/>
              </a:schemeClr>
            </a:gs>
            <a:gs pos="75000">
              <a:srgbClr val="EFF4FB"/>
            </a:gs>
            <a:gs pos="100000">
              <a:schemeClr val="accent1">
                <a:lumMod val="20000"/>
                <a:lumOff val="80000"/>
              </a:schemeClr>
            </a:gs>
            <a:gs pos="92000">
              <a:srgbClr val="EFF4FB"/>
            </a:gs>
            <a:gs pos="85000">
              <a:srgbClr val="EFF4F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Город и муниципальное хозяйство ">
            <a:extLst>
              <a:ext uri="{FF2B5EF4-FFF2-40B4-BE49-F238E27FC236}">
                <a16:creationId xmlns:a16="http://schemas.microsoft.com/office/drawing/2014/main" id="{B289A7D2-CD76-1724-8FD2-B222341CA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410200"/>
            <a:ext cx="1752600" cy="97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5"/>
          <p:cNvSpPr txBox="1"/>
          <p:nvPr/>
        </p:nvSpPr>
        <p:spPr>
          <a:xfrm>
            <a:off x="156869" y="130150"/>
            <a:ext cx="6517932" cy="60939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ЧТО ТАКОЕ БЮДЖЕТ ДЛЯ ГРАЖДАН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600" b="1" dirty="0">
              <a:solidFill>
                <a:srgbClr val="46726B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0" dirty="0">
                <a:latin typeface="Arial" panose="020B0604020202020204" pitchFamily="34" charset="0"/>
                <a:cs typeface="Arial" panose="020B0604020202020204" pitchFamily="34" charset="0"/>
              </a:rPr>
              <a:t>Бюджет</a:t>
            </a:r>
            <a:r>
              <a:rPr sz="1400" spc="-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70" dirty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sz="1400" spc="-95" dirty="0">
                <a:latin typeface="Arial" panose="020B0604020202020204" pitchFamily="34" charset="0"/>
                <a:cs typeface="Arial" panose="020B0604020202020204" pitchFamily="34" charset="0"/>
              </a:rPr>
              <a:t>граждан</a:t>
            </a:r>
            <a:r>
              <a:rPr sz="1400" spc="-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информационный сборник, который познакомит население городского округа Семеновский с основными положениями главного финансового документа городского округа Семеновский – бюджета городского округа на 2024 год и на плановый период 2025 и 2026 годов.</a:t>
            </a:r>
          </a:p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    В сборнике в доступной форме представлено описание доходов, расходов бюджета и их структуры, приоритетные направления расходования бюджетных средств, объемы бюджетных ассигнований, направляемых на финансирование социально-значимых мероприятий в сфере образования, культуры, физической культуры и спорта, социальной политики и в других сферах.</a:t>
            </a:r>
          </a:p>
          <a:p>
            <a:pPr algn="just"/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    Бюджет для граждан нацелен на широкий круг пользователей – всех граждан городского округа Семеновский, интересы которых в той или иной мере затронуты бюджетом городского округа.</a:t>
            </a: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lang="ru-RU" sz="1600" b="1" dirty="0">
                <a:solidFill>
                  <a:srgbClr val="46726B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</a:t>
            </a:r>
            <a:r>
              <a:rPr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ЧТО ТАКОЕ БЮДЖЕТ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endParaRPr sz="14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sz="1400" spc="-100" dirty="0">
                <a:latin typeface="Arial" panose="020B0604020202020204" pitchFamily="34" charset="0"/>
                <a:cs typeface="Arial" panose="020B0604020202020204" pitchFamily="34" charset="0"/>
              </a:rPr>
              <a:t>Бюджет</a:t>
            </a:r>
            <a:r>
              <a:rPr sz="1400" spc="-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(от старо нормандского buogette - сумка, кошелек, мешок с деньгами) </a:t>
            </a:r>
            <a:r>
              <a:rPr sz="1400" b="1" spc="-15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z="1400" b="1" spc="-1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план  доходов и расходов определённого объекта (семьи, бизнеса, организации, государства и т.д.), устанавливаемый на определённый период времени</a:t>
            </a:r>
          </a:p>
          <a:p>
            <a:pPr marL="1228090" algn="just">
              <a:lnSpc>
                <a:spcPct val="100000"/>
              </a:lnSpc>
              <a:spcBef>
                <a:spcPts val="1010"/>
              </a:spcBef>
            </a:pPr>
            <a:r>
              <a:rPr lang="ru-RU" sz="1400" spc="-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ru-RU" b="1" spc="-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b="1" spc="-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юджет</a:t>
            </a:r>
            <a:r>
              <a:rPr lang="ru-RU" b="1" spc="-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городского округа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28090" algn="ctr">
              <a:lnSpc>
                <a:spcPct val="100000"/>
              </a:lnSpc>
              <a:spcBef>
                <a:spcPts val="1010"/>
              </a:spcBef>
            </a:pPr>
            <a:endParaRPr lang="ru-RU" sz="1600" spc="-95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57236" y="7525684"/>
            <a:ext cx="2999332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12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</a:t>
            </a:r>
            <a:r>
              <a:rPr b="1" spc="-6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</a:t>
            </a:r>
            <a:r>
              <a:rPr b="1" spc="-12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10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</a:t>
            </a:r>
            <a:r>
              <a:rPr b="1" spc="-8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b="1" spc="-10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аниза</a:t>
            </a:r>
            <a:r>
              <a:rPr b="1" spc="-11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ции</a:t>
            </a:r>
            <a:endParaRPr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76400" y="7831911"/>
            <a:ext cx="2030098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66825" algn="l"/>
              </a:tabLst>
            </a:pPr>
            <a:r>
              <a:rPr lang="ru-RU" sz="1400" spc="-20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sz="1400" spc="-2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1400" spc="-25" dirty="0"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sz="1400" spc="-15" dirty="0">
                <a:latin typeface="Arial" panose="020B0604020202020204" pitchFamily="34" charset="0"/>
                <a:cs typeface="Arial" panose="020B0604020202020204" pitchFamily="34" charset="0"/>
              </a:rPr>
              <a:t>енда</a:t>
            </a:r>
            <a:r>
              <a:rPr sz="1400" spc="-20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sz="1400" spc="-30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sz="1400" spc="-50" dirty="0"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sz="1400" spc="-35" dirty="0">
                <a:latin typeface="Arial" panose="020B0604020202020204" pitchFamily="34" charset="0"/>
                <a:cs typeface="Arial" panose="020B0604020202020204" pitchFamily="34" charset="0"/>
              </a:rPr>
              <a:t>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sz="1400" spc="-15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sz="1400" spc="5" dirty="0"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sz="1400" spc="-3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1400" spc="-20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48868" y="8076583"/>
            <a:ext cx="494973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93875" algn="l"/>
                <a:tab pos="2141855" algn="l"/>
                <a:tab pos="3378200" algn="l"/>
              </a:tabLst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1400" spc="-70" dirty="0"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sz="1400" spc="-20" dirty="0">
                <a:latin typeface="Arial" panose="020B0604020202020204" pitchFamily="34" charset="0"/>
                <a:cs typeface="Arial" panose="020B0604020202020204" pitchFamily="34" charset="0"/>
              </a:rPr>
              <a:t>ор</a:t>
            </a:r>
            <a:r>
              <a:rPr sz="1400" spc="-40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sz="1400" spc="-60" dirty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sz="1400" spc="5" dirty="0"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sz="1400" spc="-2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400" spc="-25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sz="1400" spc="-15" dirty="0">
                <a:latin typeface="Arial" panose="020B0604020202020204" pitchFamily="34" charset="0"/>
                <a:cs typeface="Arial" panose="020B0604020202020204" pitchFamily="34" charset="0"/>
              </a:rPr>
              <a:t>ован</a:t>
            </a:r>
            <a:r>
              <a:rPr sz="1400" spc="-30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sz="1400" spc="-50" dirty="0"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sz="1400" spc="-35" dirty="0">
                <a:latin typeface="Arial" panose="020B0604020202020204" pitchFamily="34" charset="0"/>
                <a:cs typeface="Arial" panose="020B0604020202020204" pitchFamily="34" charset="0"/>
              </a:rPr>
              <a:t>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	с</a:t>
            </a:r>
            <a:r>
              <a:rPr sz="1400" spc="-60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sz="1400" spc="-25" dirty="0">
                <a:latin typeface="Arial" panose="020B0604020202020204" pitchFamily="34" charset="0"/>
                <a:cs typeface="Arial" panose="020B0604020202020204" pitchFamily="34" charset="0"/>
              </a:rPr>
              <a:t>ои</a:t>
            </a:r>
            <a:r>
              <a:rPr sz="1400" spc="-40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1400" spc="-20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sz="1400" spc="-40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sz="1400" spc="-70" dirty="0"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sz="1400" spc="-25" dirty="0"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5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400" spc="-25" dirty="0">
                <a:latin typeface="Arial" panose="020B0604020202020204" pitchFamily="34" charset="0"/>
                <a:cs typeface="Arial" panose="020B0604020202020204" pitchFamily="34" charset="0"/>
              </a:rPr>
              <a:t> количественных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29000" y="7831911"/>
            <a:ext cx="314515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350" algn="r">
              <a:lnSpc>
                <a:spcPct val="100000"/>
              </a:lnSpc>
              <a:spcBef>
                <a:spcPts val="100"/>
              </a:spcBef>
              <a:tabLst>
                <a:tab pos="835025" algn="l"/>
                <a:tab pos="1155065" algn="l"/>
                <a:tab pos="2084705" algn="l"/>
              </a:tabLst>
            </a:pPr>
            <a:r>
              <a:rPr sz="1400" spc="-20" dirty="0">
                <a:latin typeface="Arial" panose="020B0604020202020204" pitchFamily="34" charset="0"/>
                <a:cs typeface="Arial" panose="020B0604020202020204" pitchFamily="34" charset="0"/>
              </a:rPr>
              <a:t>доходов	</a:t>
            </a:r>
            <a:r>
              <a:rPr sz="1400" spc="-25" dirty="0">
                <a:latin typeface="Arial" panose="020B0604020202020204" pitchFamily="34" charset="0"/>
                <a:cs typeface="Arial" panose="020B0604020202020204" pitchFamily="34" charset="0"/>
              </a:rPr>
              <a:t>и	</a:t>
            </a:r>
            <a:r>
              <a:rPr sz="1400" spc="-20" dirty="0">
                <a:latin typeface="Arial" panose="020B0604020202020204" pitchFamily="34" charset="0"/>
                <a:cs typeface="Arial" panose="020B0604020202020204" pitchFamily="34" charset="0"/>
              </a:rPr>
              <a:t>расходов	</a:t>
            </a:r>
            <a:r>
              <a:rPr sz="1400" spc="-25" dirty="0">
                <a:latin typeface="Arial" panose="020B0604020202020204" pitchFamily="34" charset="0"/>
                <a:cs typeface="Arial" panose="020B0604020202020204" pitchFamily="34" charset="0"/>
              </a:rPr>
              <a:t>организации,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74268" y="8283430"/>
            <a:ext cx="498157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latin typeface="Arial" panose="020B0604020202020204" pitchFamily="34" charset="0"/>
                <a:cs typeface="Arial" panose="020B0604020202020204" pitchFamily="34" charset="0"/>
              </a:rPr>
              <a:t>величинах</a:t>
            </a:r>
            <a:r>
              <a:rPr sz="1400" spc="1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для</a:t>
            </a:r>
            <a:r>
              <a:rPr sz="1400" spc="1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5" dirty="0">
                <a:latin typeface="Arial" panose="020B0604020202020204" pitchFamily="34" charset="0"/>
                <a:cs typeface="Arial" panose="020B0604020202020204" pitchFamily="34" charset="0"/>
              </a:rPr>
              <a:t>принятия</a:t>
            </a:r>
            <a:r>
              <a:rPr sz="1400" spc="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0" dirty="0">
                <a:latin typeface="Arial" panose="020B0604020202020204" pitchFamily="34" charset="0"/>
                <a:cs typeface="Arial" panose="020B0604020202020204" pitchFamily="34" charset="0"/>
              </a:rPr>
              <a:t>решений,</a:t>
            </a:r>
            <a:r>
              <a:rPr sz="1400" spc="1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5" dirty="0">
                <a:latin typeface="Arial" panose="020B0604020202020204" pitchFamily="34" charset="0"/>
                <a:cs typeface="Arial" panose="020B0604020202020204" pitchFamily="34" charset="0"/>
              </a:rPr>
              <a:t>планирования</a:t>
            </a:r>
            <a:r>
              <a:rPr sz="1400" spc="1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5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400" spc="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5" dirty="0">
                <a:latin typeface="Arial" panose="020B0604020202020204" pitchFamily="34" charset="0"/>
                <a:cs typeface="Arial" panose="020B0604020202020204" pitchFamily="34" charset="0"/>
              </a:rPr>
              <a:t>контроля</a:t>
            </a:r>
            <a:r>
              <a:rPr sz="1400" spc="1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sz="1400" spc="-3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процессе</a:t>
            </a:r>
            <a:r>
              <a:rPr sz="14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0" dirty="0">
                <a:latin typeface="Arial" panose="020B0604020202020204" pitchFamily="34" charset="0"/>
                <a:cs typeface="Arial" panose="020B0604020202020204" pitchFamily="34" charset="0"/>
              </a:rPr>
              <a:t>управления </a:t>
            </a:r>
            <a:r>
              <a:rPr sz="1400" spc="-25" dirty="0">
                <a:latin typeface="Arial" panose="020B0604020202020204" pitchFamily="34" charset="0"/>
                <a:cs typeface="Arial" panose="020B0604020202020204" pitchFamily="34" charset="0"/>
              </a:rPr>
              <a:t>деятельностью</a:t>
            </a:r>
            <a:r>
              <a:rPr sz="14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30" dirty="0">
                <a:latin typeface="Arial" panose="020B0604020202020204" pitchFamily="34" charset="0"/>
                <a:cs typeface="Arial" panose="020B0604020202020204" pitchFamily="34" charset="0"/>
              </a:rPr>
              <a:t>компании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996155" y="6874143"/>
            <a:ext cx="311404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16305" algn="l"/>
                <a:tab pos="1585595" algn="l"/>
                <a:tab pos="1972310" algn="l"/>
              </a:tabLst>
            </a:pPr>
            <a:r>
              <a:rPr lang="ru-RU" sz="1400" spc="-15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1400" spc="-3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1400" spc="-45" dirty="0"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одов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1400" spc="-20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1400" spc="-50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sz="1400" spc="-40" dirty="0">
                <a:latin typeface="Arial" panose="020B0604020202020204" pitchFamily="34" charset="0"/>
                <a:cs typeface="Arial" panose="020B0604020202020204" pitchFamily="34" charset="0"/>
              </a:rPr>
              <a:t>ь</a:t>
            </a:r>
            <a:r>
              <a:rPr sz="1400" spc="-25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0" dirty="0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5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sz="1400" spc="-15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еде</a:t>
            </a:r>
            <a:r>
              <a:rPr sz="1400" spc="-15" dirty="0"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1400" spc="-25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sz="1400" spc="-20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sz="1400" spc="-45" dirty="0">
                <a:latin typeface="Arial" panose="020B0604020202020204" pitchFamily="34" charset="0"/>
                <a:cs typeface="Arial" panose="020B0604020202020204" pitchFamily="34" charset="0"/>
              </a:rPr>
              <a:t>ый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23512" y="6881679"/>
            <a:ext cx="2022860" cy="671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568325" algn="l"/>
                <a:tab pos="1376680" algn="l"/>
              </a:tabLst>
            </a:pPr>
            <a:r>
              <a:rPr lang="ru-RU" sz="1400" spc="-15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sz="1400" spc="-15" dirty="0">
                <a:latin typeface="Arial" panose="020B0604020202020204" pitchFamily="34" charset="0"/>
                <a:cs typeface="Arial" panose="020B0604020202020204" pitchFamily="34" charset="0"/>
              </a:rPr>
              <a:t>лан</a:t>
            </a:r>
            <a:r>
              <a:rPr lang="ru-RU" sz="14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0" dirty="0">
                <a:latin typeface="Arial" panose="020B0604020202020204" pitchFamily="34" charset="0"/>
                <a:cs typeface="Arial" panose="020B0604020202020204" pitchFamily="34" charset="0"/>
              </a:rPr>
              <a:t>доходов</a:t>
            </a:r>
            <a:r>
              <a:rPr lang="ru-RU" sz="14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5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400" spc="-25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sz="14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5" dirty="0">
                <a:latin typeface="Arial" panose="020B0604020202020204" pitchFamily="34" charset="0"/>
                <a:cs typeface="Arial" panose="020B0604020202020204" pitchFamily="34" charset="0"/>
              </a:rPr>
              <a:t>пр</a:t>
            </a:r>
            <a:r>
              <a:rPr sz="1400" spc="-25" dirty="0">
                <a:latin typeface="Arial" panose="020B0604020202020204" pitchFamily="34" charset="0"/>
                <a:cs typeface="Arial" panose="020B0604020202020204" pitchFamily="34" charset="0"/>
              </a:rPr>
              <a:t>ом</a:t>
            </a:r>
            <a:r>
              <a:rPr sz="1400" spc="-20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1400" spc="-25" dirty="0">
                <a:latin typeface="Arial" panose="020B0604020202020204" pitchFamily="34" charset="0"/>
                <a:cs typeface="Arial" panose="020B0604020202020204" pitchFamily="34" charset="0"/>
              </a:rPr>
              <a:t>ж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sz="1400" spc="-60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sz="1400" spc="-25" dirty="0">
                <a:latin typeface="Arial" panose="020B0604020202020204" pitchFamily="34" charset="0"/>
                <a:cs typeface="Arial" panose="020B0604020202020204" pitchFamily="34" charset="0"/>
              </a:rPr>
              <a:t>ок</a:t>
            </a:r>
            <a:r>
              <a:rPr sz="14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1400" spc="-20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sz="1400" spc="-15" dirty="0">
                <a:latin typeface="Arial" panose="020B0604020202020204" pitchFamily="34" charset="0"/>
                <a:cs typeface="Arial" panose="020B0604020202020204" pitchFamily="34" charset="0"/>
              </a:rPr>
              <a:t>еме</a:t>
            </a:r>
            <a:r>
              <a:rPr sz="1400" spc="-20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sz="1400" spc="-25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endParaRPr lang="ru-RU" sz="1400" spc="-2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568325" algn="l"/>
                <a:tab pos="1376680" algn="l"/>
              </a:tabLst>
            </a:pP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60642" y="492251"/>
            <a:ext cx="6192520" cy="0"/>
          </a:xfrm>
          <a:custGeom>
            <a:avLst/>
            <a:gdLst/>
            <a:ahLst/>
            <a:cxnLst/>
            <a:rect l="l" t="t" r="r" b="b"/>
            <a:pathLst>
              <a:path w="6192520">
                <a:moveTo>
                  <a:pt x="0" y="0"/>
                </a:moveTo>
                <a:lnTo>
                  <a:pt x="6191973" y="0"/>
                </a:lnTo>
              </a:path>
            </a:pathLst>
          </a:custGeom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60642" y="4419600"/>
            <a:ext cx="6192520" cy="0"/>
          </a:xfrm>
          <a:custGeom>
            <a:avLst/>
            <a:gdLst/>
            <a:ahLst/>
            <a:cxnLst/>
            <a:rect l="l" t="t" r="r" b="b"/>
            <a:pathLst>
              <a:path w="6192520">
                <a:moveTo>
                  <a:pt x="0" y="0"/>
                </a:moveTo>
                <a:lnTo>
                  <a:pt x="6191973" y="0"/>
                </a:lnTo>
              </a:path>
            </a:pathLst>
          </a:custGeom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544309" y="8786521"/>
            <a:ext cx="260985" cy="227329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z="1200" spc="-100" dirty="0">
                <a:solidFill>
                  <a:srgbClr val="888888"/>
                </a:solidFill>
                <a:latin typeface="Verdana"/>
                <a:cs typeface="Verdana"/>
              </a:rPr>
              <a:t>3</a:t>
            </a:fld>
            <a:endParaRPr sz="1200">
              <a:latin typeface="Verdana"/>
              <a:cs typeface="Verdana"/>
            </a:endParaRP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961BB1C6-42DF-C9ED-6126-A8B65FD088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76600" y="4419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object 15">
            <a:extLst>
              <a:ext uri="{FF2B5EF4-FFF2-40B4-BE49-F238E27FC236}">
                <a16:creationId xmlns:a16="http://schemas.microsoft.com/office/drawing/2014/main" id="{455F2DB6-79CB-AD95-348C-8A8FFA1FA231}"/>
              </a:ext>
            </a:extLst>
          </p:cNvPr>
          <p:cNvSpPr txBox="1"/>
          <p:nvPr/>
        </p:nvSpPr>
        <p:spPr>
          <a:xfrm>
            <a:off x="1677153" y="5761703"/>
            <a:ext cx="4997648" cy="8874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568325" algn="l"/>
                <a:tab pos="1376680" algn="l"/>
              </a:tabLst>
            </a:pPr>
            <a:r>
              <a:rPr lang="ru-RU" sz="1400" spc="-15" dirty="0">
                <a:latin typeface="Arial" panose="020B0604020202020204" pitchFamily="34" charset="0"/>
                <a:cs typeface="Arial" panose="020B0604020202020204" pitchFamily="34" charset="0"/>
              </a:rPr>
              <a:t>Важнейший финансовый документ округа, предназначенный для финансового обеспечения задачи функций местного самоуправления</a:t>
            </a:r>
            <a:endParaRPr lang="ru-RU" sz="1400" spc="-2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568325" algn="l"/>
                <a:tab pos="1376680" algn="l"/>
              </a:tabLst>
            </a:pP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9">
            <a:extLst>
              <a:ext uri="{FF2B5EF4-FFF2-40B4-BE49-F238E27FC236}">
                <a16:creationId xmlns:a16="http://schemas.microsoft.com/office/drawing/2014/main" id="{7FBDE506-D8E6-B30E-FC58-002A895D2CD9}"/>
              </a:ext>
            </a:extLst>
          </p:cNvPr>
          <p:cNvSpPr txBox="1"/>
          <p:nvPr/>
        </p:nvSpPr>
        <p:spPr>
          <a:xfrm>
            <a:off x="1757088" y="6516577"/>
            <a:ext cx="2796087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b="1" spc="-12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Семейный бюджет</a:t>
            </a:r>
            <a:endParaRPr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E349B3A5-A6C0-A770-B033-EBEBB8408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7620000"/>
            <a:ext cx="1371600" cy="103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background">
            <a:extLst>
              <a:ext uri="{FF2B5EF4-FFF2-40B4-BE49-F238E27FC236}">
                <a16:creationId xmlns:a16="http://schemas.microsoft.com/office/drawing/2014/main" id="{DC461301-545F-26C8-B3F6-98ACA885F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6400800"/>
            <a:ext cx="2402439" cy="106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2900" y="-16608"/>
            <a:ext cx="617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СВЕДЕНИЯ О РАСХОДАХ БЮДЖЕТА ГОРОДСКОГО ОКРУГА СЕМЕНОВСКИЙ ПО РАЗДЕЛАМ И ПОДРАЗДЕЛАМ БЮДЖЕТНОЙ КЛАССИФИКАЦИИ</a:t>
            </a:r>
          </a:p>
        </p:txBody>
      </p:sp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0FD47F44-0B40-4C25-ADBF-0175583C0C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307884"/>
              </p:ext>
            </p:extLst>
          </p:nvPr>
        </p:nvGraphicFramePr>
        <p:xfrm>
          <a:off x="64771" y="814389"/>
          <a:ext cx="6755128" cy="833408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01929">
                  <a:extLst>
                    <a:ext uri="{9D8B030D-6E8A-4147-A177-3AD203B41FA5}">
                      <a16:colId xmlns:a16="http://schemas.microsoft.com/office/drawing/2014/main" val="2109279527"/>
                    </a:ext>
                  </a:extLst>
                </a:gridCol>
                <a:gridCol w="2331244">
                  <a:extLst>
                    <a:ext uri="{9D8B030D-6E8A-4147-A177-3AD203B41FA5}">
                      <a16:colId xmlns:a16="http://schemas.microsoft.com/office/drawing/2014/main" val="3647477453"/>
                    </a:ext>
                  </a:extLst>
                </a:gridCol>
                <a:gridCol w="767628">
                  <a:extLst>
                    <a:ext uri="{9D8B030D-6E8A-4147-A177-3AD203B41FA5}">
                      <a16:colId xmlns:a16="http://schemas.microsoft.com/office/drawing/2014/main" val="2261450595"/>
                    </a:ext>
                  </a:extLst>
                </a:gridCol>
                <a:gridCol w="690865">
                  <a:extLst>
                    <a:ext uri="{9D8B030D-6E8A-4147-A177-3AD203B41FA5}">
                      <a16:colId xmlns:a16="http://schemas.microsoft.com/office/drawing/2014/main" val="460136978"/>
                    </a:ext>
                  </a:extLst>
                </a:gridCol>
                <a:gridCol w="767628">
                  <a:extLst>
                    <a:ext uri="{9D8B030D-6E8A-4147-A177-3AD203B41FA5}">
                      <a16:colId xmlns:a16="http://schemas.microsoft.com/office/drawing/2014/main" val="1459210518"/>
                    </a:ext>
                  </a:extLst>
                </a:gridCol>
                <a:gridCol w="460577">
                  <a:extLst>
                    <a:ext uri="{9D8B030D-6E8A-4147-A177-3AD203B41FA5}">
                      <a16:colId xmlns:a16="http://schemas.microsoft.com/office/drawing/2014/main" val="2147336361"/>
                    </a:ext>
                  </a:extLst>
                </a:gridCol>
                <a:gridCol w="767628">
                  <a:extLst>
                    <a:ext uri="{9D8B030D-6E8A-4147-A177-3AD203B41FA5}">
                      <a16:colId xmlns:a16="http://schemas.microsoft.com/office/drawing/2014/main" val="3954196623"/>
                    </a:ext>
                  </a:extLst>
                </a:gridCol>
                <a:gridCol w="767629">
                  <a:extLst>
                    <a:ext uri="{9D8B030D-6E8A-4147-A177-3AD203B41FA5}">
                      <a16:colId xmlns:a16="http://schemas.microsoft.com/office/drawing/2014/main" val="2174387000"/>
                    </a:ext>
                  </a:extLst>
                </a:gridCol>
              </a:tblGrid>
              <a:tr h="5973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04545" marR="572135" indent="-157480" algn="ctr">
                        <a:spcBef>
                          <a:spcPts val="485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Наименование расходов               </a:t>
                      </a:r>
                      <a:r>
                        <a:rPr lang="ru-RU" sz="1050" spc="-5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(раздел, 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подраздел)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575" algn="ctr">
                        <a:lnSpc>
                          <a:spcPts val="84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Исполнено</a:t>
                      </a:r>
                    </a:p>
                    <a:p>
                      <a:pPr marL="190500" marR="124460" indent="-100965"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за 2023</a:t>
                      </a:r>
                      <a:r>
                        <a:rPr lang="ru-RU" sz="1050" spc="-20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год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3340" marR="63500" algn="ctr">
                        <a:lnSpc>
                          <a:spcPts val="965"/>
                        </a:lnSpc>
                        <a:spcBef>
                          <a:spcPts val="72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2024</a:t>
                      </a:r>
                    </a:p>
                    <a:p>
                      <a:pPr marL="53340" marR="63500" algn="ctr">
                        <a:lnSpc>
                          <a:spcPts val="965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год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5405" marR="29210" algn="ctr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Прогноз</a:t>
                      </a:r>
                      <a:r>
                        <a:rPr lang="ru-RU" sz="1050" spc="-21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spc="-21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на 2025</a:t>
                      </a:r>
                      <a:r>
                        <a:rPr lang="ru-RU" sz="1050" spc="-21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год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1750" marR="30480" algn="ctr">
                        <a:lnSpc>
                          <a:spcPts val="965"/>
                        </a:lnSpc>
                        <a:spcBef>
                          <a:spcPts val="72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%</a:t>
                      </a:r>
                      <a:r>
                        <a:rPr lang="ru-RU" sz="1050" spc="15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к</a:t>
                      </a:r>
                      <a:r>
                        <a:rPr lang="ru-RU" sz="1050" spc="1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2024</a:t>
                      </a:r>
                    </a:p>
                    <a:p>
                      <a:pPr marL="30480" marR="30480" algn="ctr">
                        <a:lnSpc>
                          <a:spcPts val="965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году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05740" marR="80645" indent="-143510" algn="ctr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Прогноз</a:t>
                      </a:r>
                      <a:r>
                        <a:rPr lang="ru-RU" sz="1050" spc="-21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на</a:t>
                      </a:r>
                    </a:p>
                    <a:p>
                      <a:pPr marL="54610" algn="ctr">
                        <a:lnSpc>
                          <a:spcPts val="955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2026</a:t>
                      </a:r>
                      <a:r>
                        <a:rPr lang="ru-RU" sz="1050" spc="3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год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40665" marR="85090" indent="-143510" algn="ctr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Прогноз</a:t>
                      </a:r>
                      <a:r>
                        <a:rPr lang="ru-RU" sz="1050" spc="-21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на</a:t>
                      </a:r>
                    </a:p>
                    <a:p>
                      <a:pPr marL="90170" algn="ctr">
                        <a:lnSpc>
                          <a:spcPts val="955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2027</a:t>
                      </a:r>
                      <a:r>
                        <a:rPr lang="ru-RU" sz="1050" spc="3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год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03564145"/>
                  </a:ext>
                </a:extLst>
              </a:tr>
              <a:tr h="301186">
                <a:tc>
                  <a:txBody>
                    <a:bodyPr/>
                    <a:lstStyle/>
                    <a:p>
                      <a:pPr marR="78740" algn="r">
                        <a:spcBef>
                          <a:spcPts val="21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Общегосударственные</a:t>
                      </a:r>
                      <a:r>
                        <a:rPr lang="ru-RU" sz="1050" b="1" spc="6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вопросы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141 888,3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146 177,9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348 216,4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238,2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344 831,8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228 190,2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527910"/>
                  </a:ext>
                </a:extLst>
              </a:tr>
              <a:tr h="6514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645" marR="65405">
                        <a:lnSpc>
                          <a:spcPct val="98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Функционирование</a:t>
                      </a:r>
                      <a:r>
                        <a:rPr lang="ru-RU" sz="1050" b="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высшего</a:t>
                      </a:r>
                      <a:r>
                        <a:rPr lang="ru-RU" sz="1050" b="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должностного</a:t>
                      </a:r>
                      <a:r>
                        <a:rPr lang="ru-RU" sz="1050" b="0" spc="-29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лица субъекта Российской Федерации и</a:t>
                      </a:r>
                      <a:r>
                        <a:rPr lang="ru-RU" sz="1050" b="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муниципального</a:t>
                      </a:r>
                      <a:r>
                        <a:rPr lang="ru-RU" sz="1050" b="0" spc="-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образования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3 132,5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2 272,6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2 508,7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110,4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2 508,7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2 508,7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488290"/>
                  </a:ext>
                </a:extLst>
              </a:tr>
              <a:tr h="9104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98000"/>
                        </a:lnSpc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Функционирование законодательных</a:t>
                      </a:r>
                      <a:r>
                        <a:rPr lang="ru-RU" sz="1050" b="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(представительных)</a:t>
                      </a:r>
                      <a:r>
                        <a:rPr lang="ru-RU" sz="1050" b="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органов государственной</a:t>
                      </a:r>
                      <a:r>
                        <a:rPr lang="ru-RU" sz="1050" b="0" spc="-29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власти</a:t>
                      </a:r>
                      <a:r>
                        <a:rPr lang="ru-RU" sz="1050" b="0" spc="-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и</a:t>
                      </a:r>
                      <a:r>
                        <a:rPr lang="ru-RU" sz="1050" b="0" spc="-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представительных</a:t>
                      </a:r>
                      <a:r>
                        <a:rPr lang="ru-RU" sz="1050" b="0" spc="-4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органов</a:t>
                      </a:r>
                    </a:p>
                    <a:p>
                      <a:pPr marL="80645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муниципальных</a:t>
                      </a:r>
                      <a:r>
                        <a:rPr lang="ru-RU" sz="1050" b="0" spc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образований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2 684,6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4 123,6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4 758,2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115,4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4 758,2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4 758,2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0410396"/>
                  </a:ext>
                </a:extLst>
              </a:tr>
              <a:tr h="10759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98000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Функционирование</a:t>
                      </a:r>
                      <a:r>
                        <a:rPr lang="ru-RU" sz="1050" b="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Правительства</a:t>
                      </a:r>
                      <a:r>
                        <a:rPr lang="ru-RU" sz="1050" b="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Российской</a:t>
                      </a:r>
                      <a:r>
                        <a:rPr lang="ru-RU" sz="1050" b="0" spc="-29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Федерации,</a:t>
                      </a:r>
                      <a:r>
                        <a:rPr lang="ru-RU" sz="1050" b="0" spc="2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высших исполнительных</a:t>
                      </a:r>
                      <a:r>
                        <a:rPr lang="ru-RU" sz="105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органов</a:t>
                      </a:r>
                    </a:p>
                    <a:p>
                      <a:pPr marL="80645" marR="572135"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государственной</a:t>
                      </a:r>
                      <a:r>
                        <a:rPr lang="ru-RU" sz="1050" b="0" spc="13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власти</a:t>
                      </a:r>
                      <a:r>
                        <a:rPr lang="ru-RU" sz="1050" b="0" spc="11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субъектов</a:t>
                      </a:r>
                      <a:r>
                        <a:rPr lang="ru-RU" sz="1050" b="0" spc="-29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Российской</a:t>
                      </a:r>
                      <a:r>
                        <a:rPr lang="ru-RU" sz="105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Федерации,</a:t>
                      </a:r>
                      <a:r>
                        <a:rPr lang="ru-RU" sz="1050" b="0" spc="3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местных</a:t>
                      </a:r>
                      <a:r>
                        <a:rPr lang="ru-RU" sz="1050" b="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администраций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100 506,5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102 799,0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163 285,3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158,8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159 434,8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159 434,8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860401"/>
                  </a:ext>
                </a:extLst>
              </a:tr>
              <a:tr h="2321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ts val="1085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Судебная</a:t>
                      </a:r>
                      <a:r>
                        <a:rPr lang="ru-RU" sz="1050" b="0" spc="-8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система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3,2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11,9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12,9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108,4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117,2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12,7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44008"/>
                  </a:ext>
                </a:extLst>
              </a:tr>
              <a:tr h="7685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98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Обеспечение</a:t>
                      </a:r>
                      <a:r>
                        <a:rPr lang="ru-RU" sz="1050" b="0" spc="4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деятельности</a:t>
                      </a:r>
                      <a:r>
                        <a:rPr lang="ru-RU" sz="1050" b="0" spc="6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финансовых,</a:t>
                      </a:r>
                      <a:r>
                        <a:rPr lang="ru-RU" sz="1050" b="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налоговых</a:t>
                      </a:r>
                      <a:r>
                        <a:rPr lang="ru-RU" sz="1050" b="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и</a:t>
                      </a:r>
                      <a:r>
                        <a:rPr lang="ru-RU" sz="1050" b="0" spc="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таможенных</a:t>
                      </a:r>
                      <a:r>
                        <a:rPr lang="ru-RU" sz="1050" b="0" spc="-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органов</a:t>
                      </a:r>
                      <a:r>
                        <a:rPr lang="ru-RU" sz="1050" b="0" spc="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и</a:t>
                      </a:r>
                      <a:r>
                        <a:rPr lang="ru-RU" sz="1050" b="0" spc="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органов</a:t>
                      </a:r>
                      <a:r>
                        <a:rPr lang="ru-RU" sz="1050" b="0" spc="-29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финансового (финансово-бюджетного)</a:t>
                      </a:r>
                      <a:r>
                        <a:rPr lang="ru-RU" sz="1050" b="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надзора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22 195,2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22 108,9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26 591,8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120,3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26 591,8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26 591,8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50801"/>
                  </a:ext>
                </a:extLst>
              </a:tr>
              <a:tr h="3639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645" marR="572135">
                        <a:lnSpc>
                          <a:spcPct val="98000"/>
                        </a:lnSpc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Обеспечение</a:t>
                      </a:r>
                      <a:r>
                        <a:rPr lang="ru-RU" sz="1050" b="0" spc="12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проведения</a:t>
                      </a:r>
                      <a:r>
                        <a:rPr lang="ru-RU" sz="1050" b="0" spc="13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выборов</a:t>
                      </a:r>
                      <a:r>
                        <a:rPr lang="ru-RU" sz="1050" b="0" spc="11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и</a:t>
                      </a:r>
                      <a:r>
                        <a:rPr lang="ru-RU" sz="1050" b="0" spc="-28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референдумов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293,8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577300"/>
                  </a:ext>
                </a:extLst>
              </a:tr>
              <a:tr h="3085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ts val="1005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Резервные</a:t>
                      </a:r>
                      <a:r>
                        <a:rPr lang="ru-RU" sz="1050" b="0" spc="8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фонды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0 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2 000,0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2 000,0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5 000,0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5 000,0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770259"/>
                  </a:ext>
                </a:extLst>
              </a:tr>
              <a:tr h="2737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ts val="107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Другие</a:t>
                      </a:r>
                      <a:r>
                        <a:rPr lang="ru-RU" sz="1050" b="0" spc="-5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общегосударственные</a:t>
                      </a:r>
                      <a:r>
                        <a:rPr lang="ru-RU" sz="1050" b="0" spc="-5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вопросы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13 072,5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12 861,9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149 059,5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1 158,9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146 421,1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29 884,0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7963472"/>
                  </a:ext>
                </a:extLst>
              </a:tr>
              <a:tr h="627247">
                <a:tc>
                  <a:txBody>
                    <a:bodyPr/>
                    <a:lstStyle/>
                    <a:p>
                      <a:pPr marR="78740" algn="r"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3.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645" marR="572135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Национальная безопасность и</a:t>
                      </a:r>
                      <a:r>
                        <a:rPr lang="ru-RU" sz="1050" b="1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правоохранительная</a:t>
                      </a:r>
                      <a:r>
                        <a:rPr lang="ru-RU" sz="1050" b="1" spc="6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деятельность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32 672,4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38 462,0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46 565,4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121,1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44 851,4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44 851,4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5624955"/>
                  </a:ext>
                </a:extLst>
              </a:tr>
              <a:tr h="5715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ts val="108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1050" b="0" spc="-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Защита населения и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территории от</a:t>
                      </a:r>
                      <a:r>
                        <a:rPr lang="ru-RU" sz="1050" b="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чрезвычайных</a:t>
                      </a:r>
                      <a:r>
                        <a:rPr lang="ru-RU" sz="1050" b="0" spc="-4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ситуаций</a:t>
                      </a:r>
                      <a:r>
                        <a:rPr lang="ru-RU" sz="1050" b="0" spc="-4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природного</a:t>
                      </a:r>
                      <a:r>
                        <a:rPr lang="ru-RU" sz="1050" b="0" spc="-3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и</a:t>
                      </a:r>
                      <a:r>
                        <a:rPr lang="ru-RU" sz="1050" b="0" spc="-28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техногенного</a:t>
                      </a:r>
                      <a:r>
                        <a:rPr lang="ru-RU" sz="1050" b="0" spc="2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характера,</a:t>
                      </a:r>
                      <a:r>
                        <a:rPr lang="ru-RU" sz="1050" b="0" spc="2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пожарная</a:t>
                      </a:r>
                      <a:r>
                        <a:rPr lang="ru-RU" sz="1050" b="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безопасность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32 672,4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38 462,0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46 565,4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121,1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44 851,4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44 851,4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280586"/>
                  </a:ext>
                </a:extLst>
              </a:tr>
              <a:tr h="260914">
                <a:tc>
                  <a:txBody>
                    <a:bodyPr/>
                    <a:lstStyle/>
                    <a:p>
                      <a:pPr marR="78740" algn="r"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4.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Национальная</a:t>
                      </a:r>
                      <a:r>
                        <a:rPr lang="ru-RU" sz="1050" b="1" spc="1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экономика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280 271,4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157 107,7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212 255,2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135,1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188 026,4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186 941,6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3179533"/>
                  </a:ext>
                </a:extLst>
              </a:tr>
              <a:tr h="2321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ts val="108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Сельское</a:t>
                      </a:r>
                      <a:r>
                        <a:rPr lang="ru-RU" sz="1050" b="0" spc="2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хозяйство</a:t>
                      </a:r>
                      <a:r>
                        <a:rPr lang="ru-RU" sz="1050" b="0" spc="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и</a:t>
                      </a:r>
                      <a:r>
                        <a:rPr lang="ru-RU" sz="1050" b="0" spc="1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рыболовство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61 622,5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45 837,4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50 505,2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110,2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60 457,2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58 691,0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674671"/>
                  </a:ext>
                </a:extLst>
              </a:tr>
              <a:tr h="1969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ts val="108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Транспорт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9 955,4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9 960,1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6 000,0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60,2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6 000,0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6 000,0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381574"/>
                  </a:ext>
                </a:extLst>
              </a:tr>
              <a:tr h="3136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spcBef>
                          <a:spcPts val="210"/>
                        </a:spcBef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Дорожное</a:t>
                      </a:r>
                      <a:r>
                        <a:rPr lang="ru-RU" sz="1050" b="0" spc="6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хозяйство</a:t>
                      </a:r>
                      <a:r>
                        <a:rPr lang="ru-RU" sz="1050" b="0" spc="7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(дорожные</a:t>
                      </a:r>
                      <a:r>
                        <a:rPr lang="ru-RU" sz="1050" b="0" spc="12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фонды)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176 258,5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80 828,9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133 178,0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164,8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97 127,4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97 808,8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720461"/>
                  </a:ext>
                </a:extLst>
              </a:tr>
              <a:tr h="1568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ts val="108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ru-RU" sz="1050" b="0" spc="-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Связь</a:t>
                      </a:r>
                      <a:r>
                        <a:rPr lang="ru-RU" sz="1050" b="0" spc="-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spc="-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и</a:t>
                      </a:r>
                      <a:r>
                        <a:rPr lang="ru-RU" sz="1050" b="0" spc="-7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spc="-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информатика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940,9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548,0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700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127,7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570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570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056206"/>
                  </a:ext>
                </a:extLst>
              </a:tr>
              <a:tr h="3074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9800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Другие</a:t>
                      </a:r>
                      <a:r>
                        <a:rPr lang="ru-RU" sz="1050" b="0" spc="12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вопросы</a:t>
                      </a:r>
                      <a:r>
                        <a:rPr lang="ru-RU" sz="1050" b="0" spc="8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в</a:t>
                      </a:r>
                      <a:r>
                        <a:rPr lang="ru-RU" sz="1050" b="0" spc="10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области</a:t>
                      </a:r>
                      <a:r>
                        <a:rPr lang="ru-RU" sz="1050" b="0" spc="8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национальной</a:t>
                      </a:r>
                      <a:r>
                        <a:rPr lang="ru-RU" sz="1050" b="0" spc="-28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экономики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31 494,1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19 933,3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21 871,8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109,7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23 871,8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23 871,8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8212133"/>
                  </a:ext>
                </a:extLst>
              </a:tr>
            </a:tbl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D6792E3-A674-689E-BC22-D1D0CA61F1E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30</a:t>
            </a:fld>
            <a:endParaRPr lang="ru-RU" spc="-100" dirty="0"/>
          </a:p>
        </p:txBody>
      </p:sp>
    </p:spTree>
    <p:extLst>
      <p:ext uri="{BB962C8B-B14F-4D97-AF65-F5344CB8AC3E}">
        <p14:creationId xmlns:p14="http://schemas.microsoft.com/office/powerpoint/2010/main" val="38080562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76200"/>
            <a:ext cx="64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СВЕДЕНИЯ О РАСХОДАХ БЮДЖЕТА ГОРОДСКОГО ОКРУГА СЕМЕНОВСКИЙ ПО РАЗДЕЛАМ И ПОДРАЗДЕЛАМ БЮДЖЕТНОЙ КЛАССИФИКАЦИИ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D3A5EE1D-A8CB-40A1-8809-7231E61787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32123"/>
              </p:ext>
            </p:extLst>
          </p:nvPr>
        </p:nvGraphicFramePr>
        <p:xfrm>
          <a:off x="52071" y="948447"/>
          <a:ext cx="6705600" cy="815054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31259">
                  <a:extLst>
                    <a:ext uri="{9D8B030D-6E8A-4147-A177-3AD203B41FA5}">
                      <a16:colId xmlns:a16="http://schemas.microsoft.com/office/drawing/2014/main" val="3958937941"/>
                    </a:ext>
                  </a:extLst>
                </a:gridCol>
                <a:gridCol w="1774070">
                  <a:extLst>
                    <a:ext uri="{9D8B030D-6E8A-4147-A177-3AD203B41FA5}">
                      <a16:colId xmlns:a16="http://schemas.microsoft.com/office/drawing/2014/main" val="221234548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27217526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342109056"/>
                    </a:ext>
                  </a:extLst>
                </a:gridCol>
                <a:gridCol w="791032">
                  <a:extLst>
                    <a:ext uri="{9D8B030D-6E8A-4147-A177-3AD203B41FA5}">
                      <a16:colId xmlns:a16="http://schemas.microsoft.com/office/drawing/2014/main" val="3362388731"/>
                    </a:ext>
                  </a:extLst>
                </a:gridCol>
                <a:gridCol w="480239">
                  <a:extLst>
                    <a:ext uri="{9D8B030D-6E8A-4147-A177-3AD203B41FA5}">
                      <a16:colId xmlns:a16="http://schemas.microsoft.com/office/drawing/2014/main" val="3579624854"/>
                    </a:ext>
                  </a:extLst>
                </a:gridCol>
                <a:gridCol w="830223">
                  <a:extLst>
                    <a:ext uri="{9D8B030D-6E8A-4147-A177-3AD203B41FA5}">
                      <a16:colId xmlns:a16="http://schemas.microsoft.com/office/drawing/2014/main" val="64788824"/>
                    </a:ext>
                  </a:extLst>
                </a:gridCol>
                <a:gridCol w="769977">
                  <a:extLst>
                    <a:ext uri="{9D8B030D-6E8A-4147-A177-3AD203B41FA5}">
                      <a16:colId xmlns:a16="http://schemas.microsoft.com/office/drawing/2014/main" val="2813804176"/>
                    </a:ext>
                  </a:extLst>
                </a:gridCol>
              </a:tblGrid>
              <a:tr h="8020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1985" marR="382270" indent="-157480" algn="ctr">
                        <a:spcBef>
                          <a:spcPts val="635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 Наименование расходов</a:t>
                      </a:r>
                      <a:r>
                        <a:rPr lang="ru-RU" sz="1050" spc="-285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spc="-5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(раздел,</a:t>
                      </a:r>
                      <a:r>
                        <a:rPr lang="ru-RU" sz="1050" spc="-7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подраздел)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9695" algn="ctr">
                        <a:lnSpc>
                          <a:spcPts val="840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Исполнено </a:t>
                      </a:r>
                    </a:p>
                    <a:p>
                      <a:pPr marL="99695" algn="ctr">
                        <a:lnSpc>
                          <a:spcPts val="840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за 2023год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0640" marR="63500" algn="ctr">
                        <a:lnSpc>
                          <a:spcPts val="965"/>
                        </a:lnSpc>
                        <a:spcBef>
                          <a:spcPts val="87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2024</a:t>
                      </a:r>
                    </a:p>
                    <a:p>
                      <a:pPr marL="40005" marR="63500" algn="ctr">
                        <a:lnSpc>
                          <a:spcPts val="965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год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0330" marR="79375" algn="ctr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Прогноз</a:t>
                      </a:r>
                      <a:r>
                        <a:rPr lang="ru-RU" sz="1050" spc="-21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на 2025</a:t>
                      </a:r>
                      <a:r>
                        <a:rPr lang="ru-RU" sz="1050" spc="-21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год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8740" marR="44450" algn="ctr">
                        <a:lnSpc>
                          <a:spcPts val="965"/>
                        </a:lnSpc>
                        <a:spcBef>
                          <a:spcPts val="87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%</a:t>
                      </a:r>
                      <a:r>
                        <a:rPr lang="ru-RU" sz="1050" spc="15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к</a:t>
                      </a:r>
                      <a:r>
                        <a:rPr lang="ru-RU" sz="1050" spc="1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2024</a:t>
                      </a:r>
                    </a:p>
                    <a:p>
                      <a:pPr marL="78740" marR="43180" algn="ctr">
                        <a:lnSpc>
                          <a:spcPts val="965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Году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13995" marR="74930" indent="-143510" algn="ctr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Прогноз</a:t>
                      </a:r>
                      <a:r>
                        <a:rPr lang="ru-RU" sz="1050" spc="-21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на</a:t>
                      </a:r>
                    </a:p>
                    <a:p>
                      <a:pPr marL="63500" algn="ctr">
                        <a:lnSpc>
                          <a:spcPts val="955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2026 год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28600" marR="71755" indent="-143510" algn="ctr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Прогноз</a:t>
                      </a:r>
                      <a:r>
                        <a:rPr lang="ru-RU" sz="1050" spc="-21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на</a:t>
                      </a:r>
                    </a:p>
                    <a:p>
                      <a:pPr marL="77470" algn="ctr">
                        <a:lnSpc>
                          <a:spcPts val="955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2027</a:t>
                      </a:r>
                      <a:r>
                        <a:rPr lang="ru-RU" sz="1050" spc="3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год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65785071"/>
                  </a:ext>
                </a:extLst>
              </a:tr>
              <a:tr h="458338">
                <a:tc>
                  <a:txBody>
                    <a:bodyPr/>
                    <a:lstStyle/>
                    <a:p>
                      <a:pPr marR="90805" algn="r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5.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Жилищно-коммунальное</a:t>
                      </a:r>
                      <a:r>
                        <a:rPr lang="ru-RU" sz="1050" b="1" spc="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хозяйство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318 322,7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210 570,8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285 115,4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135,4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430 697,8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249 889,0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524216"/>
                  </a:ext>
                </a:extLst>
              </a:tr>
              <a:tr h="3362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Жилищное</a:t>
                      </a:r>
                      <a:r>
                        <a:rPr lang="ru-RU" sz="1050" b="0" spc="-2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хозяйство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49 685,6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11 929,5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55 597,4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466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197 086,5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32 017,7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8045798"/>
                  </a:ext>
                </a:extLst>
              </a:tr>
              <a:tr h="3453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Коммунальное</a:t>
                      </a:r>
                      <a:r>
                        <a:rPr lang="ru-RU" sz="1050" b="0" spc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хозяйство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123 214,9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74 743,1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88 838,4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118,9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102 007,9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86 267,9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1819044"/>
                  </a:ext>
                </a:extLst>
              </a:tr>
              <a:tr h="3819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Благоустройство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138 520,3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116 261,3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130 918,3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112,6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121 842,1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121 842,1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2017245"/>
                  </a:ext>
                </a:extLst>
              </a:tr>
              <a:tr h="7096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Другие</a:t>
                      </a:r>
                      <a:r>
                        <a:rPr lang="ru-RU" sz="1050" b="0" spc="8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вопросы</a:t>
                      </a:r>
                      <a:r>
                        <a:rPr lang="ru-RU" sz="1050" b="0" spc="6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в</a:t>
                      </a:r>
                      <a:r>
                        <a:rPr lang="ru-RU" sz="1050" b="0" spc="7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области</a:t>
                      </a:r>
                      <a:r>
                        <a:rPr lang="ru-RU" sz="1050" b="0" spc="5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жилищно-</a:t>
                      </a:r>
                      <a:r>
                        <a:rPr lang="ru-RU" sz="1050" b="0" spc="-28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коммунального</a:t>
                      </a:r>
                      <a:r>
                        <a:rPr lang="ru-RU" sz="1050" b="0" spc="-5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хозяйства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6 901,9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7 636,9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9 761,3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127,8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9 761,3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9 761,3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107297"/>
                  </a:ext>
                </a:extLst>
              </a:tr>
              <a:tr h="336260">
                <a:tc>
                  <a:txBody>
                    <a:bodyPr/>
                    <a:lstStyle/>
                    <a:p>
                      <a:pPr marR="90805" algn="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6.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Охрана</a:t>
                      </a:r>
                      <a:r>
                        <a:rPr lang="ru-RU" sz="1050" b="1" spc="3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окружающей</a:t>
                      </a:r>
                      <a:r>
                        <a:rPr lang="ru-RU" sz="1050" b="1" spc="3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среды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212 245,7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907,7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6 654,2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733,1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1 634,2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1 634,2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095467"/>
                  </a:ext>
                </a:extLst>
              </a:tr>
              <a:tr h="5351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Сбор,</a:t>
                      </a:r>
                      <a:r>
                        <a:rPr lang="ru-RU" sz="1050" b="0" spc="6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удаление</a:t>
                      </a:r>
                      <a:r>
                        <a:rPr lang="ru-RU" sz="1050" b="0" spc="8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отходов</a:t>
                      </a:r>
                      <a:r>
                        <a:rPr lang="ru-RU" sz="1050" b="0" spc="7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и</a:t>
                      </a:r>
                      <a:r>
                        <a:rPr lang="ru-RU" sz="1050" b="0" spc="6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очистка</a:t>
                      </a:r>
                      <a:r>
                        <a:rPr lang="ru-RU" sz="1050" b="0" spc="-28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сточных</a:t>
                      </a:r>
                      <a:r>
                        <a:rPr lang="ru-RU" sz="1050" b="0" spc="-7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вод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211 165,4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5 500,0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9480888"/>
                  </a:ext>
                </a:extLst>
              </a:tr>
              <a:tr h="7096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Охрана объектов растительного и</a:t>
                      </a:r>
                      <a:r>
                        <a:rPr lang="ru-RU" sz="1050" b="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животного</a:t>
                      </a:r>
                      <a:r>
                        <a:rPr lang="ru-RU" sz="1050" b="0" spc="2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мира</a:t>
                      </a:r>
                      <a:r>
                        <a:rPr lang="ru-RU" sz="1050" b="0" spc="4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и</a:t>
                      </a:r>
                      <a:r>
                        <a:rPr lang="ru-RU" sz="1050" b="0" spc="3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среды</a:t>
                      </a:r>
                      <a:r>
                        <a:rPr lang="ru-RU" sz="1050" b="0" spc="5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их</a:t>
                      </a:r>
                      <a:r>
                        <a:rPr lang="ru-RU" sz="1050" b="0" spc="4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обитания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1 080,3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907,7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1 154,2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127,2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1 154,2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1 154,2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4285446"/>
                  </a:ext>
                </a:extLst>
              </a:tr>
              <a:tr h="347914">
                <a:tc>
                  <a:txBody>
                    <a:bodyPr/>
                    <a:lstStyle/>
                    <a:p>
                      <a:pPr marR="90805" algn="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7.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Образование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1 823 807,0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1 221 976,7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1 466 006,4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1 464 261,3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1 312 307,6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8638216"/>
                  </a:ext>
                </a:extLst>
              </a:tr>
              <a:tr h="3362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Дошкольное</a:t>
                      </a:r>
                      <a:r>
                        <a:rPr lang="ru-RU" sz="1050" b="0" spc="-6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образование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357 253,9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402 733,3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584 769,7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145,2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582 369,7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438 796,7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058164"/>
                  </a:ext>
                </a:extLst>
              </a:tr>
              <a:tr h="3479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ru-RU" sz="1050" b="0" spc="-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Общее</a:t>
                      </a:r>
                      <a:r>
                        <a:rPr lang="ru-RU" sz="1050" b="0" spc="-7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spc="-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образование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1 310 741,2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655 711,1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686 391,9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104,7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685 948,9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681 818,0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485033"/>
                  </a:ext>
                </a:extLst>
              </a:tr>
              <a:tr h="3362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Дополнительное</a:t>
                      </a:r>
                      <a:r>
                        <a:rPr lang="ru-RU" sz="1050" b="0" spc="12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образование</a:t>
                      </a:r>
                      <a:r>
                        <a:rPr lang="ru-RU" sz="1050" b="0" spc="13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детей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56 292,4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55 598,3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69 326,4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124,7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71 616,5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67 366,7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1103499"/>
                  </a:ext>
                </a:extLst>
              </a:tr>
              <a:tr h="3362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Молодежная</a:t>
                      </a:r>
                      <a:r>
                        <a:rPr lang="ru-RU" sz="1050" b="0" spc="4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политика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1 213,9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2 093,2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17 928,8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856,5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17 858,3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17 858,3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4857630"/>
                  </a:ext>
                </a:extLst>
              </a:tr>
              <a:tr h="3362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Другие</a:t>
                      </a:r>
                      <a:r>
                        <a:rPr lang="ru-RU" sz="1050" b="0" spc="8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вопросы</a:t>
                      </a:r>
                      <a:r>
                        <a:rPr lang="ru-RU" sz="1050" b="0" spc="5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в</a:t>
                      </a:r>
                      <a:r>
                        <a:rPr lang="ru-RU" sz="1050" b="0" spc="7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области</a:t>
                      </a:r>
                      <a:r>
                        <a:rPr lang="ru-RU" sz="1050" b="0" spc="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образования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98 305,5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105 840,8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107 589,6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101,7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106 467,9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106 467,9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6008940"/>
                  </a:ext>
                </a:extLst>
              </a:tr>
              <a:tr h="336260">
                <a:tc>
                  <a:txBody>
                    <a:bodyPr/>
                    <a:lstStyle/>
                    <a:p>
                      <a:pPr marR="90805" algn="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8.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Культура,</a:t>
                      </a:r>
                      <a:r>
                        <a:rPr lang="ru-RU" sz="1050" b="1" spc="19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кинематография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187 208,8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189 482,2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269 916,8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142,4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281 525,3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284 635,5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668835"/>
                  </a:ext>
                </a:extLst>
              </a:tr>
              <a:tr h="3362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Культура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149 862,0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147 062,7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219 710,7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149,4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231 319,2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234 429,4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063275"/>
                  </a:ext>
                </a:extLst>
              </a:tr>
              <a:tr h="5043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320675">
                        <a:lnSpc>
                          <a:spcPct val="98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Другие</a:t>
                      </a:r>
                      <a:r>
                        <a:rPr lang="ru-RU" sz="1050" b="0" spc="-2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вопросы</a:t>
                      </a:r>
                      <a:r>
                        <a:rPr lang="ru-RU" sz="1050" b="0" spc="-4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в</a:t>
                      </a:r>
                      <a:r>
                        <a:rPr lang="ru-RU" sz="1050" b="0" spc="-3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области</a:t>
                      </a:r>
                      <a:r>
                        <a:rPr lang="ru-RU" sz="1050" b="0" spc="-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культуры,</a:t>
                      </a:r>
                      <a:r>
                        <a:rPr lang="ru-RU" sz="1050" b="0" spc="-28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кинематографии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37 346,7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42 419,5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50 206,1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118,4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50 206,1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50 206,1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0115219"/>
                  </a:ext>
                </a:extLst>
              </a:tr>
            </a:tbl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3F2A299-B241-AC3B-463F-3125A06B85E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31</a:t>
            </a:fld>
            <a:endParaRPr lang="ru-RU" spc="-100" dirty="0"/>
          </a:p>
        </p:txBody>
      </p:sp>
    </p:spTree>
    <p:extLst>
      <p:ext uri="{BB962C8B-B14F-4D97-AF65-F5344CB8AC3E}">
        <p14:creationId xmlns:p14="http://schemas.microsoft.com/office/powerpoint/2010/main" val="38985883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228600" y="0"/>
            <a:ext cx="708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СВЕДЕНИЯ О РАСХОДАХ БЮДЖЕТА ГОРОДСКОГО 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ОКРУГА СЕМЕНОВСКИЙ ПО РАЗДЕЛАМ И 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ПОДРАЗДЕЛАМ БЮДЖЕТНОЙ КЛАССИФИКАЦИИ</a:t>
            </a: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A214BC33-EF37-459B-8ABE-5464CF1BBF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433699"/>
              </p:ext>
            </p:extLst>
          </p:nvPr>
        </p:nvGraphicFramePr>
        <p:xfrm>
          <a:off x="25400" y="1600200"/>
          <a:ext cx="6705600" cy="734012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34696">
                  <a:extLst>
                    <a:ext uri="{9D8B030D-6E8A-4147-A177-3AD203B41FA5}">
                      <a16:colId xmlns:a16="http://schemas.microsoft.com/office/drawing/2014/main" val="3225059168"/>
                    </a:ext>
                  </a:extLst>
                </a:gridCol>
                <a:gridCol w="1797304">
                  <a:extLst>
                    <a:ext uri="{9D8B030D-6E8A-4147-A177-3AD203B41FA5}">
                      <a16:colId xmlns:a16="http://schemas.microsoft.com/office/drawing/2014/main" val="3257768670"/>
                    </a:ext>
                  </a:extLst>
                </a:gridCol>
                <a:gridCol w="863602">
                  <a:extLst>
                    <a:ext uri="{9D8B030D-6E8A-4147-A177-3AD203B41FA5}">
                      <a16:colId xmlns:a16="http://schemas.microsoft.com/office/drawing/2014/main" val="1793154158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1739683623"/>
                    </a:ext>
                  </a:extLst>
                </a:gridCol>
                <a:gridCol w="841780">
                  <a:extLst>
                    <a:ext uri="{9D8B030D-6E8A-4147-A177-3AD203B41FA5}">
                      <a16:colId xmlns:a16="http://schemas.microsoft.com/office/drawing/2014/main" val="485213194"/>
                    </a:ext>
                  </a:extLst>
                </a:gridCol>
                <a:gridCol w="535914">
                  <a:extLst>
                    <a:ext uri="{9D8B030D-6E8A-4147-A177-3AD203B41FA5}">
                      <a16:colId xmlns:a16="http://schemas.microsoft.com/office/drawing/2014/main" val="18560287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541777642"/>
                    </a:ext>
                  </a:extLst>
                </a:gridCol>
                <a:gridCol w="755904">
                  <a:extLst>
                    <a:ext uri="{9D8B030D-6E8A-4147-A177-3AD203B41FA5}">
                      <a16:colId xmlns:a16="http://schemas.microsoft.com/office/drawing/2014/main" val="627790697"/>
                    </a:ext>
                  </a:extLst>
                </a:gridCol>
              </a:tblGrid>
              <a:tr h="295015">
                <a:tc>
                  <a:txBody>
                    <a:bodyPr/>
                    <a:lstStyle/>
                    <a:p>
                      <a:pPr marR="57150" algn="r">
                        <a:spcBef>
                          <a:spcPts val="77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785" algn="l">
                        <a:spcBef>
                          <a:spcPts val="78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Социальная</a:t>
                      </a:r>
                      <a:r>
                        <a:rPr lang="ru-RU" sz="1100" b="1" spc="7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политика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48 624,6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52 513,9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57 067,7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108,7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59 848,4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57 067,7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771297"/>
                  </a:ext>
                </a:extLst>
              </a:tr>
              <a:tr h="5472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785">
                        <a:spcBef>
                          <a:spcPts val="36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Пенсионное</a:t>
                      </a:r>
                      <a:r>
                        <a:rPr lang="ru-RU" sz="1100" spc="15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обеспечение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11 361,2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11 613,0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12 236,0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105,4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12 236,0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12 236,0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020651"/>
                  </a:ext>
                </a:extLst>
              </a:tr>
              <a:tr h="4869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785"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Социальное</a:t>
                      </a:r>
                      <a:r>
                        <a:rPr lang="ru-RU" sz="1100" spc="-5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обеспечение</a:t>
                      </a:r>
                      <a:r>
                        <a:rPr lang="ru-RU" sz="1100" spc="-15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населения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8 745,3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1 440,4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1 937,8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134,5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4 718,5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1 937,8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8654856"/>
                  </a:ext>
                </a:extLst>
              </a:tr>
              <a:tr h="3122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ts val="93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Охрана</a:t>
                      </a:r>
                      <a:r>
                        <a:rPr lang="ru-RU" sz="1100" spc="-15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семьи</a:t>
                      </a:r>
                      <a:r>
                        <a:rPr lang="ru-RU" sz="1100" spc="-4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и</a:t>
                      </a:r>
                      <a:r>
                        <a:rPr lang="ru-RU" sz="1100" spc="-25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детства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26 366,7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36 596,2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39 058,3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106,7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39 058,3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39 058,3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1334677"/>
                  </a:ext>
                </a:extLst>
              </a:tr>
              <a:tr h="4730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785" marR="108585">
                        <a:lnSpc>
                          <a:spcPct val="9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spc="-5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Другие</a:t>
                      </a:r>
                      <a:r>
                        <a:rPr lang="ru-RU" sz="1100" spc="-55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spc="-5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вопросы</a:t>
                      </a:r>
                      <a:r>
                        <a:rPr lang="ru-RU" sz="1100" spc="-7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spc="-5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в</a:t>
                      </a:r>
                      <a:r>
                        <a:rPr lang="ru-RU" sz="1100" spc="-6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spc="-5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области</a:t>
                      </a:r>
                      <a:r>
                        <a:rPr lang="ru-RU" sz="1100" spc="-8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spc="-5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социальной</a:t>
                      </a:r>
                      <a:r>
                        <a:rPr lang="ru-RU" sz="1100" spc="-3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политики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2 151,4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2 864,3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3 835,6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133,9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3 835,6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3 835,6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854366"/>
                  </a:ext>
                </a:extLst>
              </a:tr>
              <a:tr h="333094">
                <a:tc>
                  <a:txBody>
                    <a:bodyPr/>
                    <a:lstStyle/>
                    <a:p>
                      <a:pPr marR="57150" algn="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785">
                        <a:spcBef>
                          <a:spcPts val="915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Физическая</a:t>
                      </a:r>
                      <a:r>
                        <a:rPr lang="ru-RU" sz="1100" b="1" spc="6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культура</a:t>
                      </a:r>
                      <a:r>
                        <a:rPr lang="ru-RU" sz="1100" b="1" spc="85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и</a:t>
                      </a:r>
                      <a:r>
                        <a:rPr lang="ru-RU" sz="1100" b="1" spc="75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спорт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113 875,3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138 154,5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157 422,6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113,9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166 229,5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164 447,40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762157"/>
                  </a:ext>
                </a:extLst>
              </a:tr>
              <a:tr h="3330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785"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Физическая культура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1 852,9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13 372,6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22 500,7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168,3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24 170,5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25 033,1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609613"/>
                  </a:ext>
                </a:extLst>
              </a:tr>
              <a:tr h="3330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785"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Массовый</a:t>
                      </a:r>
                      <a:r>
                        <a:rPr lang="ru-RU" sz="1100" spc="1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спорт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45 895,6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50 829,7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50 210,5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98,8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58 55,6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55 907,9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297271"/>
                  </a:ext>
                </a:extLst>
              </a:tr>
              <a:tr h="4186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785"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Спорт</a:t>
                      </a:r>
                      <a:r>
                        <a:rPr lang="ru-RU" sz="1100" spc="7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высших</a:t>
                      </a:r>
                      <a:r>
                        <a:rPr lang="ru-RU" sz="1100" spc="85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достижений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27 870,0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32 187,5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34 955,0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108,6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34 955,0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34 955,0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7497978"/>
                  </a:ext>
                </a:extLst>
              </a:tr>
              <a:tr h="4818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785" marR="93980">
                        <a:lnSpc>
                          <a:spcPct val="98000"/>
                        </a:lnSpc>
                        <a:spcBef>
                          <a:spcPts val="345"/>
                        </a:spcBef>
                        <a:spcAft>
                          <a:spcPts val="0"/>
                        </a:spcAft>
                      </a:pPr>
                      <a:r>
                        <a:rPr lang="ru-RU" sz="1100" spc="-5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Другие</a:t>
                      </a:r>
                      <a:r>
                        <a:rPr lang="ru-RU" sz="1100" spc="-5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spc="-5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вопросы</a:t>
                      </a:r>
                      <a:r>
                        <a:rPr lang="ru-RU" sz="1100" spc="-7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spc="-5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в</a:t>
                      </a:r>
                      <a:r>
                        <a:rPr lang="ru-RU" sz="1100" spc="-6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spc="-5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области</a:t>
                      </a:r>
                      <a:r>
                        <a:rPr lang="ru-RU" sz="1100" spc="-75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spc="-5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физической</a:t>
                      </a:r>
                      <a:r>
                        <a:rPr lang="ru-RU" sz="1100" spc="-3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spc="-5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культуры</a:t>
                      </a:r>
                      <a:r>
                        <a:rPr lang="ru-RU" sz="1100" spc="-7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и</a:t>
                      </a:r>
                      <a:r>
                        <a:rPr lang="ru-RU" sz="1100" spc="-8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спорта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38 256,9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41 764,7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49 756,4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119,1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48 551,4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48 551,4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88171"/>
                  </a:ext>
                </a:extLst>
              </a:tr>
              <a:tr h="327794">
                <a:tc>
                  <a:txBody>
                    <a:bodyPr/>
                    <a:lstStyle/>
                    <a:p>
                      <a:pPr marR="57150" algn="r">
                        <a:spcBef>
                          <a:spcPts val="72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785">
                        <a:spcBef>
                          <a:spcPts val="735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Средства</a:t>
                      </a:r>
                      <a:r>
                        <a:rPr lang="ru-RU" sz="1100" b="1" spc="16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массовой</a:t>
                      </a:r>
                      <a:r>
                        <a:rPr lang="ru-RU" sz="1100" b="1" spc="115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информации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4 010,6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11 053,8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11 527,1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104,3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10 527,1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10 527,1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8313232"/>
                  </a:ext>
                </a:extLst>
              </a:tr>
              <a:tr h="2500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785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Телевидение и радиовещание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6 500,0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6 500,0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5 500,0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5 500,0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183216"/>
                  </a:ext>
                </a:extLst>
              </a:tr>
              <a:tr h="4710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785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Периодическая</a:t>
                      </a:r>
                      <a:r>
                        <a:rPr lang="ru-RU" sz="1100" spc="-35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печать</a:t>
                      </a:r>
                      <a:r>
                        <a:rPr lang="ru-RU" sz="1100" spc="-15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и</a:t>
                      </a:r>
                      <a:r>
                        <a:rPr lang="ru-RU" sz="1100" spc="-25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издательства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2250" algn="ctr"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3 087,8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3 518,3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4 553,8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605" marR="87630" algn="ctr">
                        <a:spcBef>
                          <a:spcPts val="695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144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1910" marR="87630" algn="ctr">
                        <a:spcBef>
                          <a:spcPts val="695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4 553,8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3675" marR="87630" algn="ctr">
                        <a:spcBef>
                          <a:spcPts val="695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4 553,8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6703362"/>
                  </a:ext>
                </a:extLst>
              </a:tr>
              <a:tr h="643671">
                <a:tc>
                  <a:txBody>
                    <a:bodyPr/>
                    <a:lstStyle/>
                    <a:p>
                      <a:pPr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R="57150"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785" marR="287020">
                        <a:spcBef>
                          <a:spcPts val="830"/>
                        </a:spcBef>
                        <a:spcAft>
                          <a:spcPts val="0"/>
                        </a:spcAft>
                      </a:pPr>
                      <a:r>
                        <a:rPr lang="ru-RU" sz="1100" b="1" spc="-5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Обслуживание</a:t>
                      </a:r>
                      <a:r>
                        <a:rPr lang="ru-RU" sz="1100" b="1" spc="-45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государственного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14287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732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732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15240" marR="2794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41910" marR="7429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9959413"/>
                  </a:ext>
                </a:extLst>
              </a:tr>
              <a:tr h="3277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785">
                        <a:spcBef>
                          <a:spcPts val="435"/>
                        </a:spcBef>
                        <a:spcAft>
                          <a:spcPts val="0"/>
                        </a:spcAft>
                      </a:pPr>
                      <a:r>
                        <a:rPr lang="ru-RU" sz="1100" spc="-5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Обслуживание</a:t>
                      </a:r>
                      <a:r>
                        <a:rPr lang="ru-RU" sz="1100" spc="-75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spc="-5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государственного внутреннего</a:t>
                      </a:r>
                      <a:r>
                        <a:rPr lang="ru-RU" sz="1100" spc="-5" baseline="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и муниципального</a:t>
                      </a:r>
                      <a:r>
                        <a:rPr lang="ru-RU" sz="1100" spc="-55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долга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2875" algn="ctr"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8590" algn="ctr"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8590" algn="ctr"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868687"/>
                  </a:ext>
                </a:extLst>
              </a:tr>
              <a:tr h="4001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785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Условно</a:t>
                      </a:r>
                      <a:r>
                        <a:rPr lang="ru-RU" sz="1100" spc="-55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утверждаемые</a:t>
                      </a:r>
                      <a:r>
                        <a:rPr lang="ru-RU" sz="1100" spc="-7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(утвержденные)</a:t>
                      </a:r>
                      <a:r>
                        <a:rPr lang="ru-RU" sz="1100" spc="-70" baseline="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расходы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41 022,3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84 174,7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228458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785" algn="l">
                        <a:spcBef>
                          <a:spcPts val="825"/>
                        </a:spcBef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57785" algn="l">
                        <a:spcBef>
                          <a:spcPts val="825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ВСЕГО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3 162 926,7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2 166 407,1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2 860 747,2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3 033 455,5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2 624 666,4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495321"/>
                  </a:ext>
                </a:extLst>
              </a:tr>
            </a:tbl>
          </a:graphicData>
        </a:graphic>
      </p:graphicFrame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337CEA79-BBD5-4BBC-B3ED-825FED99B3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168638"/>
              </p:ext>
            </p:extLst>
          </p:nvPr>
        </p:nvGraphicFramePr>
        <p:xfrm>
          <a:off x="0" y="914400"/>
          <a:ext cx="6699506" cy="6858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35740">
                  <a:extLst>
                    <a:ext uri="{9D8B030D-6E8A-4147-A177-3AD203B41FA5}">
                      <a16:colId xmlns:a16="http://schemas.microsoft.com/office/drawing/2014/main" val="118173347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51413555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894081181"/>
                    </a:ext>
                  </a:extLst>
                </a:gridCol>
                <a:gridCol w="754860">
                  <a:extLst>
                    <a:ext uri="{9D8B030D-6E8A-4147-A177-3AD203B41FA5}">
                      <a16:colId xmlns:a16="http://schemas.microsoft.com/office/drawing/2014/main" val="175662515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48834151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3739177022"/>
                    </a:ext>
                  </a:extLst>
                </a:gridCol>
                <a:gridCol w="845340">
                  <a:extLst>
                    <a:ext uri="{9D8B030D-6E8A-4147-A177-3AD203B41FA5}">
                      <a16:colId xmlns:a16="http://schemas.microsoft.com/office/drawing/2014/main" val="3142519616"/>
                    </a:ext>
                  </a:extLst>
                </a:gridCol>
                <a:gridCol w="748766">
                  <a:extLst>
                    <a:ext uri="{9D8B030D-6E8A-4147-A177-3AD203B41FA5}">
                      <a16:colId xmlns:a16="http://schemas.microsoft.com/office/drawing/2014/main" val="4113570469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1985" marR="382270" indent="-157480">
                        <a:spcBef>
                          <a:spcPts val="635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Наименование расходов</a:t>
                      </a:r>
                      <a:r>
                        <a:rPr lang="ru-RU" sz="1050" spc="-285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spc="-5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(раздел,</a:t>
                      </a:r>
                      <a:r>
                        <a:rPr lang="ru-RU" sz="1050" spc="-7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подраздел)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ts val="840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Исполнено </a:t>
                      </a:r>
                    </a:p>
                    <a:p>
                      <a:pPr marL="99695">
                        <a:lnSpc>
                          <a:spcPts val="840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за 2023год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0640" marR="63500" algn="ctr">
                        <a:lnSpc>
                          <a:spcPts val="965"/>
                        </a:lnSpc>
                        <a:spcBef>
                          <a:spcPts val="87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2024</a:t>
                      </a:r>
                    </a:p>
                    <a:p>
                      <a:pPr marL="40005" marR="63500" algn="ctr">
                        <a:lnSpc>
                          <a:spcPts val="965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год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0330" marR="79375" algn="ctr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Прогноз</a:t>
                      </a:r>
                      <a:r>
                        <a:rPr lang="ru-RU" sz="1050" spc="-21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на 2025год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8740" marR="44450" algn="ctr">
                        <a:lnSpc>
                          <a:spcPts val="965"/>
                        </a:lnSpc>
                        <a:spcBef>
                          <a:spcPts val="87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%</a:t>
                      </a:r>
                      <a:r>
                        <a:rPr lang="ru-RU" sz="1050" spc="15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к</a:t>
                      </a:r>
                      <a:r>
                        <a:rPr lang="ru-RU" sz="1050" spc="1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en-US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marL="78740" marR="43180" algn="ctr">
                        <a:lnSpc>
                          <a:spcPts val="965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году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13995" marR="74930" indent="-143510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Прогноз</a:t>
                      </a:r>
                      <a:r>
                        <a:rPr lang="ru-RU" sz="1050" spc="-21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на</a:t>
                      </a:r>
                    </a:p>
                    <a:p>
                      <a:pPr marL="63500">
                        <a:lnSpc>
                          <a:spcPts val="955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2026 год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28600" marR="71755" indent="-143510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Прогноз</a:t>
                      </a:r>
                      <a:r>
                        <a:rPr lang="ru-RU" sz="1050" spc="-21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на</a:t>
                      </a:r>
                    </a:p>
                    <a:p>
                      <a:pPr marL="77470">
                        <a:lnSpc>
                          <a:spcPts val="955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2027</a:t>
                      </a:r>
                      <a:r>
                        <a:rPr lang="ru-RU" sz="1050" spc="3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год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00675682"/>
                  </a:ext>
                </a:extLst>
              </a:tr>
            </a:tbl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D234F05-85C8-5C0B-46D6-4221C00CFEA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32</a:t>
            </a:fld>
            <a:endParaRPr lang="ru-RU" spc="-100" dirty="0"/>
          </a:p>
        </p:txBody>
      </p:sp>
    </p:spTree>
    <p:extLst>
      <p:ext uri="{BB962C8B-B14F-4D97-AF65-F5344CB8AC3E}">
        <p14:creationId xmlns:p14="http://schemas.microsoft.com/office/powerpoint/2010/main" val="39710854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/>
          <p:nvPr/>
        </p:nvSpPr>
        <p:spPr>
          <a:xfrm>
            <a:off x="990600" y="1828800"/>
            <a:ext cx="2286000" cy="839974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algn="r">
              <a:lnSpc>
                <a:spcPct val="100000"/>
              </a:lnSpc>
              <a:spcBef>
                <a:spcPts val="790"/>
              </a:spcBef>
            </a:pPr>
            <a:r>
              <a:rPr sz="2400" b="1" spc="-1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2400" b="1" spc="-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2400" b="1" spc="-4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</a:t>
            </a:r>
            <a:r>
              <a:rPr sz="2400" b="1" spc="7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</a:t>
            </a:r>
            <a:r>
              <a:rPr sz="2400" b="1" spc="5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ммн</a:t>
            </a:r>
            <a:r>
              <a:rPr sz="2400" b="1" spc="7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sz="2400" b="1" spc="6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400" b="1" spc="-13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7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</a:t>
            </a:r>
            <a:r>
              <a:rPr sz="2400" b="1" spc="12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400" b="1" spc="-3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sz="2400" b="1" spc="-4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400" b="1" spc="-2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2400" b="1" spc="-13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endParaRPr sz="2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581400" y="1828800"/>
            <a:ext cx="2590800" cy="1350370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90"/>
              </a:spcBef>
            </a:pPr>
            <a:r>
              <a:rPr sz="2400" b="1" spc="-15" dirty="0">
                <a:solidFill>
                  <a:srgbClr val="822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2400" b="1" spc="-5" dirty="0">
                <a:solidFill>
                  <a:srgbClr val="822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400" b="1" spc="40" dirty="0">
                <a:solidFill>
                  <a:srgbClr val="822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</a:t>
            </a:r>
            <a:r>
              <a:rPr sz="2400" b="1" spc="50" dirty="0">
                <a:solidFill>
                  <a:srgbClr val="822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2400" b="1" spc="5" dirty="0">
                <a:solidFill>
                  <a:srgbClr val="822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</a:t>
            </a:r>
            <a:r>
              <a:rPr sz="2400" b="1" dirty="0">
                <a:solidFill>
                  <a:srgbClr val="822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sz="2400" b="1" spc="60" dirty="0">
                <a:solidFill>
                  <a:srgbClr val="822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400" b="1" spc="-125" dirty="0">
                <a:solidFill>
                  <a:srgbClr val="822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75" dirty="0">
                <a:solidFill>
                  <a:srgbClr val="822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</a:t>
            </a:r>
            <a:r>
              <a:rPr sz="2400" b="1" spc="125" dirty="0">
                <a:solidFill>
                  <a:srgbClr val="822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400" b="1" spc="-35" dirty="0">
                <a:solidFill>
                  <a:srgbClr val="822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sz="2400" b="1" spc="-45" dirty="0">
                <a:solidFill>
                  <a:srgbClr val="822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400" b="1" spc="-20" dirty="0">
                <a:solidFill>
                  <a:srgbClr val="822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2400" b="1" spc="-135" dirty="0">
                <a:solidFill>
                  <a:srgbClr val="822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endParaRPr sz="2400" b="1" dirty="0">
              <a:solidFill>
                <a:srgbClr val="822A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5">
              <a:lnSpc>
                <a:spcPct val="100000"/>
              </a:lnSpc>
              <a:spcBef>
                <a:spcPts val="1125"/>
              </a:spcBef>
            </a:pPr>
            <a:r>
              <a:rPr lang="ru-RU" sz="2400" b="1" spc="-11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429000" y="3276600"/>
            <a:ext cx="1828800" cy="1676400"/>
          </a:xfrm>
          <a:custGeom>
            <a:avLst/>
            <a:gdLst/>
            <a:ahLst/>
            <a:cxnLst/>
            <a:rect l="l" t="t" r="r" b="b"/>
            <a:pathLst>
              <a:path w="1577339" h="1502409">
                <a:moveTo>
                  <a:pt x="788657" y="0"/>
                </a:moveTo>
                <a:lnTo>
                  <a:pt x="738781" y="1477"/>
                </a:lnTo>
                <a:lnTo>
                  <a:pt x="689730" y="5852"/>
                </a:lnTo>
                <a:lnTo>
                  <a:pt x="641596" y="13035"/>
                </a:lnTo>
                <a:lnTo>
                  <a:pt x="594470" y="22940"/>
                </a:lnTo>
                <a:lnTo>
                  <a:pt x="548446" y="35477"/>
                </a:lnTo>
                <a:lnTo>
                  <a:pt x="503616" y="50559"/>
                </a:lnTo>
                <a:lnTo>
                  <a:pt x="460072" y="68098"/>
                </a:lnTo>
                <a:lnTo>
                  <a:pt x="417907" y="88005"/>
                </a:lnTo>
                <a:lnTo>
                  <a:pt x="377213" y="110194"/>
                </a:lnTo>
                <a:lnTo>
                  <a:pt x="338082" y="134575"/>
                </a:lnTo>
                <a:lnTo>
                  <a:pt x="300607" y="161061"/>
                </a:lnTo>
                <a:lnTo>
                  <a:pt x="264880" y="189564"/>
                </a:lnTo>
                <a:lnTo>
                  <a:pt x="230993" y="219995"/>
                </a:lnTo>
                <a:lnTo>
                  <a:pt x="199040" y="252268"/>
                </a:lnTo>
                <a:lnTo>
                  <a:pt x="169112" y="286293"/>
                </a:lnTo>
                <a:lnTo>
                  <a:pt x="141302" y="321982"/>
                </a:lnTo>
                <a:lnTo>
                  <a:pt x="115702" y="359249"/>
                </a:lnTo>
                <a:lnTo>
                  <a:pt x="92404" y="398004"/>
                </a:lnTo>
                <a:lnTo>
                  <a:pt x="71501" y="438160"/>
                </a:lnTo>
                <a:lnTo>
                  <a:pt x="53086" y="479628"/>
                </a:lnTo>
                <a:lnTo>
                  <a:pt x="37250" y="522321"/>
                </a:lnTo>
                <a:lnTo>
                  <a:pt x="24086" y="566151"/>
                </a:lnTo>
                <a:lnTo>
                  <a:pt x="13687" y="611030"/>
                </a:lnTo>
                <a:lnTo>
                  <a:pt x="6144" y="656869"/>
                </a:lnTo>
                <a:lnTo>
                  <a:pt x="1551" y="703581"/>
                </a:lnTo>
                <a:lnTo>
                  <a:pt x="0" y="751077"/>
                </a:lnTo>
                <a:lnTo>
                  <a:pt x="1551" y="798577"/>
                </a:lnTo>
                <a:lnTo>
                  <a:pt x="6144" y="845291"/>
                </a:lnTo>
                <a:lnTo>
                  <a:pt x="13687" y="891132"/>
                </a:lnTo>
                <a:lnTo>
                  <a:pt x="24086" y="936012"/>
                </a:lnTo>
                <a:lnTo>
                  <a:pt x="37250" y="979843"/>
                </a:lnTo>
                <a:lnTo>
                  <a:pt x="53086" y="1022537"/>
                </a:lnTo>
                <a:lnTo>
                  <a:pt x="71501" y="1064006"/>
                </a:lnTo>
                <a:lnTo>
                  <a:pt x="92404" y="1104162"/>
                </a:lnTo>
                <a:lnTo>
                  <a:pt x="115702" y="1142918"/>
                </a:lnTo>
                <a:lnTo>
                  <a:pt x="141302" y="1180184"/>
                </a:lnTo>
                <a:lnTo>
                  <a:pt x="169112" y="1215873"/>
                </a:lnTo>
                <a:lnTo>
                  <a:pt x="199040" y="1249898"/>
                </a:lnTo>
                <a:lnTo>
                  <a:pt x="230993" y="1282169"/>
                </a:lnTo>
                <a:lnTo>
                  <a:pt x="264880" y="1312600"/>
                </a:lnTo>
                <a:lnTo>
                  <a:pt x="300607" y="1341102"/>
                </a:lnTo>
                <a:lnTo>
                  <a:pt x="338082" y="1367587"/>
                </a:lnTo>
                <a:lnTo>
                  <a:pt x="377213" y="1391967"/>
                </a:lnTo>
                <a:lnTo>
                  <a:pt x="417907" y="1414155"/>
                </a:lnTo>
                <a:lnTo>
                  <a:pt x="460072" y="1434061"/>
                </a:lnTo>
                <a:lnTo>
                  <a:pt x="503616" y="1451599"/>
                </a:lnTo>
                <a:lnTo>
                  <a:pt x="548446" y="1466680"/>
                </a:lnTo>
                <a:lnTo>
                  <a:pt x="594470" y="1479217"/>
                </a:lnTo>
                <a:lnTo>
                  <a:pt x="641596" y="1489121"/>
                </a:lnTo>
                <a:lnTo>
                  <a:pt x="689730" y="1496304"/>
                </a:lnTo>
                <a:lnTo>
                  <a:pt x="738781" y="1500678"/>
                </a:lnTo>
                <a:lnTo>
                  <a:pt x="788657" y="1502156"/>
                </a:lnTo>
                <a:lnTo>
                  <a:pt x="838535" y="1500678"/>
                </a:lnTo>
                <a:lnTo>
                  <a:pt x="887588" y="1496304"/>
                </a:lnTo>
                <a:lnTo>
                  <a:pt x="935724" y="1489121"/>
                </a:lnTo>
                <a:lnTo>
                  <a:pt x="982851" y="1479217"/>
                </a:lnTo>
                <a:lnTo>
                  <a:pt x="1028876" y="1466680"/>
                </a:lnTo>
                <a:lnTo>
                  <a:pt x="1073706" y="1451599"/>
                </a:lnTo>
                <a:lnTo>
                  <a:pt x="1117250" y="1434061"/>
                </a:lnTo>
                <a:lnTo>
                  <a:pt x="1159415" y="1414155"/>
                </a:lnTo>
                <a:lnTo>
                  <a:pt x="1200109" y="1391967"/>
                </a:lnTo>
                <a:lnTo>
                  <a:pt x="1239239" y="1367587"/>
                </a:lnTo>
                <a:lnTo>
                  <a:pt x="1276713" y="1341102"/>
                </a:lnTo>
                <a:lnTo>
                  <a:pt x="1312438" y="1312600"/>
                </a:lnTo>
                <a:lnTo>
                  <a:pt x="1346323" y="1282169"/>
                </a:lnTo>
                <a:lnTo>
                  <a:pt x="1378275" y="1249898"/>
                </a:lnTo>
                <a:lnTo>
                  <a:pt x="1408202" y="1215873"/>
                </a:lnTo>
                <a:lnTo>
                  <a:pt x="1436010" y="1180184"/>
                </a:lnTo>
                <a:lnTo>
                  <a:pt x="1461609" y="1142918"/>
                </a:lnTo>
                <a:lnTo>
                  <a:pt x="1484905" y="1104162"/>
                </a:lnTo>
                <a:lnTo>
                  <a:pt x="1505806" y="1064006"/>
                </a:lnTo>
                <a:lnTo>
                  <a:pt x="1524220" y="1022537"/>
                </a:lnTo>
                <a:lnTo>
                  <a:pt x="1540055" y="979843"/>
                </a:lnTo>
                <a:lnTo>
                  <a:pt x="1553217" y="936012"/>
                </a:lnTo>
                <a:lnTo>
                  <a:pt x="1563615" y="891132"/>
                </a:lnTo>
                <a:lnTo>
                  <a:pt x="1571157" y="845291"/>
                </a:lnTo>
                <a:lnTo>
                  <a:pt x="1575750" y="798577"/>
                </a:lnTo>
                <a:lnTo>
                  <a:pt x="1577301" y="751077"/>
                </a:lnTo>
                <a:lnTo>
                  <a:pt x="788657" y="751077"/>
                </a:lnTo>
                <a:lnTo>
                  <a:pt x="1357591" y="230885"/>
                </a:lnTo>
                <a:lnTo>
                  <a:pt x="1322286" y="198004"/>
                </a:lnTo>
                <a:lnTo>
                  <a:pt x="1285095" y="167449"/>
                </a:lnTo>
                <a:lnTo>
                  <a:pt x="1246148" y="139272"/>
                </a:lnTo>
                <a:lnTo>
                  <a:pt x="1205575" y="113526"/>
                </a:lnTo>
                <a:lnTo>
                  <a:pt x="1163505" y="90266"/>
                </a:lnTo>
                <a:lnTo>
                  <a:pt x="1120069" y="69543"/>
                </a:lnTo>
                <a:lnTo>
                  <a:pt x="1075397" y="51411"/>
                </a:lnTo>
                <a:lnTo>
                  <a:pt x="1029617" y="35923"/>
                </a:lnTo>
                <a:lnTo>
                  <a:pt x="982860" y="23132"/>
                </a:lnTo>
                <a:lnTo>
                  <a:pt x="935256" y="13091"/>
                </a:lnTo>
                <a:lnTo>
                  <a:pt x="886934" y="5853"/>
                </a:lnTo>
                <a:lnTo>
                  <a:pt x="838024" y="1472"/>
                </a:lnTo>
                <a:lnTo>
                  <a:pt x="788657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 txBox="1"/>
          <p:nvPr/>
        </p:nvSpPr>
        <p:spPr>
          <a:xfrm>
            <a:off x="228600" y="3962400"/>
            <a:ext cx="18288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85" dirty="0">
                <a:solidFill>
                  <a:srgbClr val="7F2F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2800" b="1" spc="-85" dirty="0">
                <a:solidFill>
                  <a:srgbClr val="7F2F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sz="2800" b="1" spc="-25" dirty="0">
                <a:solidFill>
                  <a:srgbClr val="7F2F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sz="2800" dirty="0">
              <a:solidFill>
                <a:srgbClr val="7F2F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4572000" y="3352800"/>
            <a:ext cx="990600" cy="685800"/>
          </a:xfrm>
          <a:custGeom>
            <a:avLst/>
            <a:gdLst/>
            <a:ahLst/>
            <a:cxnLst/>
            <a:rect l="l" t="t" r="r" b="b"/>
            <a:pathLst>
              <a:path w="788669" h="520065">
                <a:moveTo>
                  <a:pt x="569341" y="0"/>
                </a:moveTo>
                <a:lnTo>
                  <a:pt x="0" y="519683"/>
                </a:lnTo>
                <a:lnTo>
                  <a:pt x="788670" y="518794"/>
                </a:lnTo>
                <a:lnTo>
                  <a:pt x="786983" y="470620"/>
                </a:lnTo>
                <a:lnTo>
                  <a:pt x="782089" y="422898"/>
                </a:lnTo>
                <a:lnTo>
                  <a:pt x="774045" y="375761"/>
                </a:lnTo>
                <a:lnTo>
                  <a:pt x="762907" y="329343"/>
                </a:lnTo>
                <a:lnTo>
                  <a:pt x="748734" y="283780"/>
                </a:lnTo>
                <a:lnTo>
                  <a:pt x="731583" y="239204"/>
                </a:lnTo>
                <a:lnTo>
                  <a:pt x="711511" y="195750"/>
                </a:lnTo>
                <a:lnTo>
                  <a:pt x="688575" y="153552"/>
                </a:lnTo>
                <a:lnTo>
                  <a:pt x="662832" y="112744"/>
                </a:lnTo>
                <a:lnTo>
                  <a:pt x="634341" y="73460"/>
                </a:lnTo>
                <a:lnTo>
                  <a:pt x="603158" y="35833"/>
                </a:lnTo>
                <a:lnTo>
                  <a:pt x="569341" y="0"/>
                </a:lnTo>
                <a:close/>
              </a:path>
            </a:pathLst>
          </a:custGeom>
          <a:solidFill>
            <a:srgbClr val="7F2F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4876800" y="3657600"/>
            <a:ext cx="8382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b="1" spc="-1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7,3</a:t>
            </a:r>
            <a:r>
              <a:rPr sz="2400" b="1" spc="-57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657600" y="3733800"/>
            <a:ext cx="12954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400" b="1" spc="-1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2,7</a:t>
            </a:r>
            <a:r>
              <a:rPr sz="2400" b="1" spc="-57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5223509" y="7080250"/>
            <a:ext cx="63754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000" b="1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2,2</a:t>
            </a:r>
            <a:r>
              <a:rPr sz="2000" b="1" spc="-5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object 61"/>
          <p:cNvSpPr txBox="1">
            <a:spLocks noGrp="1"/>
          </p:cNvSpPr>
          <p:nvPr>
            <p:ph type="title"/>
          </p:nvPr>
        </p:nvSpPr>
        <p:spPr>
          <a:xfrm>
            <a:off x="258267" y="96773"/>
            <a:ext cx="634146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spc="-11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</a:t>
            </a:r>
            <a:r>
              <a:rPr sz="1800" b="1" spc="-16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sz="1800" b="1" spc="-13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1800" b="1" spc="-17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sz="1800" b="1" spc="-12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МНЫЕ</a:t>
            </a:r>
            <a:r>
              <a:rPr sz="1800" b="1" spc="-12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spc="-13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sz="1800" b="1" spc="-14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sz="1800" b="1" spc="-10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1800" b="1" spc="-11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</a:t>
            </a:r>
            <a:r>
              <a:rPr sz="1800" b="1" spc="-16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sz="1800" b="1" spc="-13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1800" b="1" spc="-17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sz="1800" b="1" spc="-12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МНЫЕ</a:t>
            </a:r>
            <a:r>
              <a:rPr sz="1800" b="1" spc="-13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spc="-22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sz="1800" b="1" spc="-20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1800" b="1" spc="-8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1800" b="1" spc="-19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sz="1800" b="1" spc="-15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1800" b="1" spc="-13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sz="1800" b="1" spc="-17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sz="1800" b="1" spc="-14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spc="-17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БЮДЖЕТА</a:t>
            </a:r>
            <a:r>
              <a:rPr lang="ru-RU" sz="1800" b="1" spc="-17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ГОРОДСКОГО ОКРУГА</a:t>
            </a:r>
            <a:endParaRPr sz="1800" b="1" spc="-175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 Box 781"/>
          <p:cNvSpPr txBox="1">
            <a:spLocks noChangeArrowheads="1"/>
          </p:cNvSpPr>
          <p:nvPr/>
        </p:nvSpPr>
        <p:spPr bwMode="auto">
          <a:xfrm>
            <a:off x="3429000" y="2667000"/>
            <a:ext cx="3098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96850" marR="250190" algn="just">
              <a:lnSpc>
                <a:spcPts val="1210"/>
              </a:lnSpc>
              <a:spcBef>
                <a:spcPts val="805"/>
              </a:spcBef>
              <a:spcAft>
                <a:spcPts val="0"/>
              </a:spcAft>
            </a:pPr>
            <a:r>
              <a:rPr lang="ru-RU" sz="1400" b="1" dirty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расходы</a:t>
            </a:r>
            <a:r>
              <a:rPr lang="ru-RU" sz="1400" b="1" spc="-65" dirty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не</a:t>
            </a:r>
            <a:r>
              <a:rPr lang="ru-RU" sz="1400" b="1" spc="-80" dirty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вошедшие</a:t>
            </a:r>
            <a:r>
              <a:rPr lang="ru-RU" sz="1400" b="1" spc="-75" dirty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в</a:t>
            </a:r>
          </a:p>
          <a:p>
            <a:pPr marL="195580" marR="250190" algn="just">
              <a:lnSpc>
                <a:spcPct val="98000"/>
              </a:lnSpc>
              <a:spcAft>
                <a:spcPts val="0"/>
              </a:spcAft>
            </a:pPr>
            <a:r>
              <a:rPr lang="ru-RU" sz="1400" b="1" dirty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мероприятия</a:t>
            </a:r>
            <a:r>
              <a:rPr lang="ru-RU" sz="1400" b="1" spc="5" dirty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муниципальных</a:t>
            </a:r>
            <a:r>
              <a:rPr lang="ru-RU" sz="1400" b="1" spc="5" dirty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программ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49707C4-B189-3A7A-7F6C-82EE9E53BAF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33</a:t>
            </a:fld>
            <a:endParaRPr lang="ru-RU" spc="-1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CBEB04-D2CE-8FDF-734F-F6335CF59AA3}"/>
              </a:ext>
            </a:extLst>
          </p:cNvPr>
          <p:cNvSpPr txBox="1"/>
          <p:nvPr/>
        </p:nvSpPr>
        <p:spPr>
          <a:xfrm>
            <a:off x="228600" y="685800"/>
            <a:ext cx="6477000" cy="1447799"/>
          </a:xfrm>
          <a:prstGeom prst="rect">
            <a:avLst/>
          </a:prstGeom>
          <a:noFill/>
        </p:spPr>
        <p:txBody>
          <a:bodyPr wrap="square" lIns="36000">
            <a:normAutofit fontScale="92500" lnSpcReduction="20000"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документ стратегического планирования, содержащий комплекс планируемых мероприятий, взаимоувязанных по задачам, срокам осуществления, исполнителям и ресурсам и обеспечивающих наиболее эффективное достижение целей и решение задач социально-экономического развития городского округа Семеновский.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4F4164-2120-DBDD-CBE7-BBE3B09495B3}"/>
              </a:ext>
            </a:extLst>
          </p:cNvPr>
          <p:cNvSpPr txBox="1"/>
          <p:nvPr/>
        </p:nvSpPr>
        <p:spPr>
          <a:xfrm>
            <a:off x="304800" y="2590800"/>
            <a:ext cx="2895600" cy="1143000"/>
          </a:xfrm>
          <a:prstGeom prst="rect">
            <a:avLst/>
          </a:prstGeom>
          <a:noFill/>
        </p:spPr>
        <p:txBody>
          <a:bodyPr wrap="square" lIns="36000">
            <a:normAutofit fontScale="77500" lnSpcReduction="20000"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Распределены исходя из необходимости достижения запланированных индикаторов и конечных результатов по муниципальным программам городского округа Семеновский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bject 33">
            <a:extLst>
              <a:ext uri="{FF2B5EF4-FFF2-40B4-BE49-F238E27FC236}">
                <a16:creationId xmlns:a16="http://schemas.microsoft.com/office/drawing/2014/main" id="{109FC50A-FD5B-B611-DD69-3445273025CC}"/>
              </a:ext>
            </a:extLst>
          </p:cNvPr>
          <p:cNvSpPr txBox="1"/>
          <p:nvPr/>
        </p:nvSpPr>
        <p:spPr>
          <a:xfrm>
            <a:off x="1524000" y="3733800"/>
            <a:ext cx="175260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200" b="1" spc="-8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2 652,2 </a:t>
            </a:r>
            <a:r>
              <a:rPr lang="ru-RU" sz="2800" b="1" spc="-8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млн.рублей</a:t>
            </a:r>
            <a:endParaRPr sz="28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bject 33">
            <a:extLst>
              <a:ext uri="{FF2B5EF4-FFF2-40B4-BE49-F238E27FC236}">
                <a16:creationId xmlns:a16="http://schemas.microsoft.com/office/drawing/2014/main" id="{7925999B-572E-2332-4DEC-4B010224F471}"/>
              </a:ext>
            </a:extLst>
          </p:cNvPr>
          <p:cNvSpPr txBox="1"/>
          <p:nvPr/>
        </p:nvSpPr>
        <p:spPr>
          <a:xfrm>
            <a:off x="5257800" y="3657600"/>
            <a:ext cx="175260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200" b="1" spc="-85" dirty="0">
                <a:solidFill>
                  <a:srgbClr val="822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208,5 </a:t>
            </a:r>
            <a:r>
              <a:rPr lang="ru-RU" sz="2400" b="1" spc="-85" dirty="0">
                <a:solidFill>
                  <a:srgbClr val="822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млн.рублей</a:t>
            </a:r>
            <a:endParaRPr sz="2400" dirty="0">
              <a:solidFill>
                <a:srgbClr val="822A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bject 33">
            <a:extLst>
              <a:ext uri="{FF2B5EF4-FFF2-40B4-BE49-F238E27FC236}">
                <a16:creationId xmlns:a16="http://schemas.microsoft.com/office/drawing/2014/main" id="{F5B1BCE0-F712-B731-018A-2820AB9042EF}"/>
              </a:ext>
            </a:extLst>
          </p:cNvPr>
          <p:cNvSpPr txBox="1"/>
          <p:nvPr/>
        </p:nvSpPr>
        <p:spPr>
          <a:xfrm>
            <a:off x="228600" y="5410200"/>
            <a:ext cx="18288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85" dirty="0">
                <a:solidFill>
                  <a:srgbClr val="7F2F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2800" b="1" spc="-85" dirty="0">
                <a:solidFill>
                  <a:srgbClr val="7F2F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sz="2800" b="1" spc="-25" dirty="0">
                <a:solidFill>
                  <a:srgbClr val="7F2F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sz="2800" dirty="0">
              <a:solidFill>
                <a:srgbClr val="7F2F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bject 33">
            <a:extLst>
              <a:ext uri="{FF2B5EF4-FFF2-40B4-BE49-F238E27FC236}">
                <a16:creationId xmlns:a16="http://schemas.microsoft.com/office/drawing/2014/main" id="{251E1311-E422-E591-6D51-AC026E432085}"/>
              </a:ext>
            </a:extLst>
          </p:cNvPr>
          <p:cNvSpPr txBox="1"/>
          <p:nvPr/>
        </p:nvSpPr>
        <p:spPr>
          <a:xfrm>
            <a:off x="1676400" y="5334000"/>
            <a:ext cx="175260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200" b="1" spc="-8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2 828,2 </a:t>
            </a:r>
            <a:r>
              <a:rPr lang="ru-RU" sz="2800" b="1" spc="-8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млн.рублей</a:t>
            </a:r>
            <a:endParaRPr sz="28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object 33">
            <a:extLst>
              <a:ext uri="{FF2B5EF4-FFF2-40B4-BE49-F238E27FC236}">
                <a16:creationId xmlns:a16="http://schemas.microsoft.com/office/drawing/2014/main" id="{09D8695C-D222-AC4B-BFC9-D3B06D251631}"/>
              </a:ext>
            </a:extLst>
          </p:cNvPr>
          <p:cNvSpPr txBox="1"/>
          <p:nvPr/>
        </p:nvSpPr>
        <p:spPr>
          <a:xfrm>
            <a:off x="5334000" y="5410200"/>
            <a:ext cx="175260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200" b="1" spc="-85" dirty="0">
                <a:solidFill>
                  <a:srgbClr val="822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205,2 </a:t>
            </a:r>
            <a:r>
              <a:rPr lang="ru-RU" sz="2400" b="1" spc="-85" dirty="0">
                <a:solidFill>
                  <a:srgbClr val="822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млн.рублей</a:t>
            </a:r>
            <a:endParaRPr sz="2400" dirty="0">
              <a:solidFill>
                <a:srgbClr val="822A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object 26">
            <a:extLst>
              <a:ext uri="{FF2B5EF4-FFF2-40B4-BE49-F238E27FC236}">
                <a16:creationId xmlns:a16="http://schemas.microsoft.com/office/drawing/2014/main" id="{B035BBAF-BCBC-8911-4482-C3F52BBC48F3}"/>
              </a:ext>
            </a:extLst>
          </p:cNvPr>
          <p:cNvSpPr/>
          <p:nvPr/>
        </p:nvSpPr>
        <p:spPr>
          <a:xfrm>
            <a:off x="3505200" y="5181600"/>
            <a:ext cx="1828800" cy="1676400"/>
          </a:xfrm>
          <a:custGeom>
            <a:avLst/>
            <a:gdLst/>
            <a:ahLst/>
            <a:cxnLst/>
            <a:rect l="l" t="t" r="r" b="b"/>
            <a:pathLst>
              <a:path w="1577339" h="1502409">
                <a:moveTo>
                  <a:pt x="788657" y="0"/>
                </a:moveTo>
                <a:lnTo>
                  <a:pt x="738781" y="1477"/>
                </a:lnTo>
                <a:lnTo>
                  <a:pt x="689730" y="5852"/>
                </a:lnTo>
                <a:lnTo>
                  <a:pt x="641596" y="13035"/>
                </a:lnTo>
                <a:lnTo>
                  <a:pt x="594470" y="22940"/>
                </a:lnTo>
                <a:lnTo>
                  <a:pt x="548446" y="35477"/>
                </a:lnTo>
                <a:lnTo>
                  <a:pt x="503616" y="50559"/>
                </a:lnTo>
                <a:lnTo>
                  <a:pt x="460072" y="68098"/>
                </a:lnTo>
                <a:lnTo>
                  <a:pt x="417907" y="88005"/>
                </a:lnTo>
                <a:lnTo>
                  <a:pt x="377213" y="110194"/>
                </a:lnTo>
                <a:lnTo>
                  <a:pt x="338082" y="134575"/>
                </a:lnTo>
                <a:lnTo>
                  <a:pt x="300607" y="161061"/>
                </a:lnTo>
                <a:lnTo>
                  <a:pt x="264880" y="189564"/>
                </a:lnTo>
                <a:lnTo>
                  <a:pt x="230993" y="219995"/>
                </a:lnTo>
                <a:lnTo>
                  <a:pt x="199040" y="252268"/>
                </a:lnTo>
                <a:lnTo>
                  <a:pt x="169112" y="286293"/>
                </a:lnTo>
                <a:lnTo>
                  <a:pt x="141302" y="321982"/>
                </a:lnTo>
                <a:lnTo>
                  <a:pt x="115702" y="359249"/>
                </a:lnTo>
                <a:lnTo>
                  <a:pt x="92404" y="398004"/>
                </a:lnTo>
                <a:lnTo>
                  <a:pt x="71501" y="438160"/>
                </a:lnTo>
                <a:lnTo>
                  <a:pt x="53086" y="479628"/>
                </a:lnTo>
                <a:lnTo>
                  <a:pt x="37250" y="522321"/>
                </a:lnTo>
                <a:lnTo>
                  <a:pt x="24086" y="566151"/>
                </a:lnTo>
                <a:lnTo>
                  <a:pt x="13687" y="611030"/>
                </a:lnTo>
                <a:lnTo>
                  <a:pt x="6144" y="656869"/>
                </a:lnTo>
                <a:lnTo>
                  <a:pt x="1551" y="703581"/>
                </a:lnTo>
                <a:lnTo>
                  <a:pt x="0" y="751077"/>
                </a:lnTo>
                <a:lnTo>
                  <a:pt x="1551" y="798577"/>
                </a:lnTo>
                <a:lnTo>
                  <a:pt x="6144" y="845291"/>
                </a:lnTo>
                <a:lnTo>
                  <a:pt x="13687" y="891132"/>
                </a:lnTo>
                <a:lnTo>
                  <a:pt x="24086" y="936012"/>
                </a:lnTo>
                <a:lnTo>
                  <a:pt x="37250" y="979843"/>
                </a:lnTo>
                <a:lnTo>
                  <a:pt x="53086" y="1022537"/>
                </a:lnTo>
                <a:lnTo>
                  <a:pt x="71501" y="1064006"/>
                </a:lnTo>
                <a:lnTo>
                  <a:pt x="92404" y="1104162"/>
                </a:lnTo>
                <a:lnTo>
                  <a:pt x="115702" y="1142918"/>
                </a:lnTo>
                <a:lnTo>
                  <a:pt x="141302" y="1180184"/>
                </a:lnTo>
                <a:lnTo>
                  <a:pt x="169112" y="1215873"/>
                </a:lnTo>
                <a:lnTo>
                  <a:pt x="199040" y="1249898"/>
                </a:lnTo>
                <a:lnTo>
                  <a:pt x="230993" y="1282169"/>
                </a:lnTo>
                <a:lnTo>
                  <a:pt x="264880" y="1312600"/>
                </a:lnTo>
                <a:lnTo>
                  <a:pt x="300607" y="1341102"/>
                </a:lnTo>
                <a:lnTo>
                  <a:pt x="338082" y="1367587"/>
                </a:lnTo>
                <a:lnTo>
                  <a:pt x="377213" y="1391967"/>
                </a:lnTo>
                <a:lnTo>
                  <a:pt x="417907" y="1414155"/>
                </a:lnTo>
                <a:lnTo>
                  <a:pt x="460072" y="1434061"/>
                </a:lnTo>
                <a:lnTo>
                  <a:pt x="503616" y="1451599"/>
                </a:lnTo>
                <a:lnTo>
                  <a:pt x="548446" y="1466680"/>
                </a:lnTo>
                <a:lnTo>
                  <a:pt x="594470" y="1479217"/>
                </a:lnTo>
                <a:lnTo>
                  <a:pt x="641596" y="1489121"/>
                </a:lnTo>
                <a:lnTo>
                  <a:pt x="689730" y="1496304"/>
                </a:lnTo>
                <a:lnTo>
                  <a:pt x="738781" y="1500678"/>
                </a:lnTo>
                <a:lnTo>
                  <a:pt x="788657" y="1502156"/>
                </a:lnTo>
                <a:lnTo>
                  <a:pt x="838535" y="1500678"/>
                </a:lnTo>
                <a:lnTo>
                  <a:pt x="887588" y="1496304"/>
                </a:lnTo>
                <a:lnTo>
                  <a:pt x="935724" y="1489121"/>
                </a:lnTo>
                <a:lnTo>
                  <a:pt x="982851" y="1479217"/>
                </a:lnTo>
                <a:lnTo>
                  <a:pt x="1028876" y="1466680"/>
                </a:lnTo>
                <a:lnTo>
                  <a:pt x="1073706" y="1451599"/>
                </a:lnTo>
                <a:lnTo>
                  <a:pt x="1117250" y="1434061"/>
                </a:lnTo>
                <a:lnTo>
                  <a:pt x="1159415" y="1414155"/>
                </a:lnTo>
                <a:lnTo>
                  <a:pt x="1200109" y="1391967"/>
                </a:lnTo>
                <a:lnTo>
                  <a:pt x="1239239" y="1367587"/>
                </a:lnTo>
                <a:lnTo>
                  <a:pt x="1276713" y="1341102"/>
                </a:lnTo>
                <a:lnTo>
                  <a:pt x="1312438" y="1312600"/>
                </a:lnTo>
                <a:lnTo>
                  <a:pt x="1346323" y="1282169"/>
                </a:lnTo>
                <a:lnTo>
                  <a:pt x="1378275" y="1249898"/>
                </a:lnTo>
                <a:lnTo>
                  <a:pt x="1408202" y="1215873"/>
                </a:lnTo>
                <a:lnTo>
                  <a:pt x="1436010" y="1180184"/>
                </a:lnTo>
                <a:lnTo>
                  <a:pt x="1461609" y="1142918"/>
                </a:lnTo>
                <a:lnTo>
                  <a:pt x="1484905" y="1104162"/>
                </a:lnTo>
                <a:lnTo>
                  <a:pt x="1505806" y="1064006"/>
                </a:lnTo>
                <a:lnTo>
                  <a:pt x="1524220" y="1022537"/>
                </a:lnTo>
                <a:lnTo>
                  <a:pt x="1540055" y="979843"/>
                </a:lnTo>
                <a:lnTo>
                  <a:pt x="1553217" y="936012"/>
                </a:lnTo>
                <a:lnTo>
                  <a:pt x="1563615" y="891132"/>
                </a:lnTo>
                <a:lnTo>
                  <a:pt x="1571157" y="845291"/>
                </a:lnTo>
                <a:lnTo>
                  <a:pt x="1575750" y="798577"/>
                </a:lnTo>
                <a:lnTo>
                  <a:pt x="1577301" y="751077"/>
                </a:lnTo>
                <a:lnTo>
                  <a:pt x="788657" y="751077"/>
                </a:lnTo>
                <a:lnTo>
                  <a:pt x="1357591" y="230885"/>
                </a:lnTo>
                <a:lnTo>
                  <a:pt x="1322286" y="198004"/>
                </a:lnTo>
                <a:lnTo>
                  <a:pt x="1285095" y="167449"/>
                </a:lnTo>
                <a:lnTo>
                  <a:pt x="1246148" y="139272"/>
                </a:lnTo>
                <a:lnTo>
                  <a:pt x="1205575" y="113526"/>
                </a:lnTo>
                <a:lnTo>
                  <a:pt x="1163505" y="90266"/>
                </a:lnTo>
                <a:lnTo>
                  <a:pt x="1120069" y="69543"/>
                </a:lnTo>
                <a:lnTo>
                  <a:pt x="1075397" y="51411"/>
                </a:lnTo>
                <a:lnTo>
                  <a:pt x="1029617" y="35923"/>
                </a:lnTo>
                <a:lnTo>
                  <a:pt x="982860" y="23132"/>
                </a:lnTo>
                <a:lnTo>
                  <a:pt x="935256" y="13091"/>
                </a:lnTo>
                <a:lnTo>
                  <a:pt x="886934" y="5853"/>
                </a:lnTo>
                <a:lnTo>
                  <a:pt x="838024" y="1472"/>
                </a:lnTo>
                <a:lnTo>
                  <a:pt x="788657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37">
            <a:extLst>
              <a:ext uri="{FF2B5EF4-FFF2-40B4-BE49-F238E27FC236}">
                <a16:creationId xmlns:a16="http://schemas.microsoft.com/office/drawing/2014/main" id="{1DFBD1E1-312C-FD01-4240-6A498776627E}"/>
              </a:ext>
            </a:extLst>
          </p:cNvPr>
          <p:cNvSpPr/>
          <p:nvPr/>
        </p:nvSpPr>
        <p:spPr>
          <a:xfrm>
            <a:off x="4648200" y="5257800"/>
            <a:ext cx="990600" cy="685800"/>
          </a:xfrm>
          <a:custGeom>
            <a:avLst/>
            <a:gdLst/>
            <a:ahLst/>
            <a:cxnLst/>
            <a:rect l="l" t="t" r="r" b="b"/>
            <a:pathLst>
              <a:path w="788669" h="520065">
                <a:moveTo>
                  <a:pt x="569341" y="0"/>
                </a:moveTo>
                <a:lnTo>
                  <a:pt x="0" y="519683"/>
                </a:lnTo>
                <a:lnTo>
                  <a:pt x="788670" y="518794"/>
                </a:lnTo>
                <a:lnTo>
                  <a:pt x="786983" y="470620"/>
                </a:lnTo>
                <a:lnTo>
                  <a:pt x="782089" y="422898"/>
                </a:lnTo>
                <a:lnTo>
                  <a:pt x="774045" y="375761"/>
                </a:lnTo>
                <a:lnTo>
                  <a:pt x="762907" y="329343"/>
                </a:lnTo>
                <a:lnTo>
                  <a:pt x="748734" y="283780"/>
                </a:lnTo>
                <a:lnTo>
                  <a:pt x="731583" y="239204"/>
                </a:lnTo>
                <a:lnTo>
                  <a:pt x="711511" y="195750"/>
                </a:lnTo>
                <a:lnTo>
                  <a:pt x="688575" y="153552"/>
                </a:lnTo>
                <a:lnTo>
                  <a:pt x="662832" y="112744"/>
                </a:lnTo>
                <a:lnTo>
                  <a:pt x="634341" y="73460"/>
                </a:lnTo>
                <a:lnTo>
                  <a:pt x="603158" y="35833"/>
                </a:lnTo>
                <a:lnTo>
                  <a:pt x="569341" y="0"/>
                </a:lnTo>
                <a:close/>
              </a:path>
            </a:pathLst>
          </a:custGeom>
          <a:solidFill>
            <a:srgbClr val="7F2F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55">
            <a:extLst>
              <a:ext uri="{FF2B5EF4-FFF2-40B4-BE49-F238E27FC236}">
                <a16:creationId xmlns:a16="http://schemas.microsoft.com/office/drawing/2014/main" id="{BE8F0127-E66F-031D-7C94-61E2E68E82BB}"/>
              </a:ext>
            </a:extLst>
          </p:cNvPr>
          <p:cNvSpPr txBox="1"/>
          <p:nvPr/>
        </p:nvSpPr>
        <p:spPr>
          <a:xfrm>
            <a:off x="4953000" y="5562600"/>
            <a:ext cx="8382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b="1" spc="-1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6,8</a:t>
            </a:r>
            <a:r>
              <a:rPr sz="2400" b="1" spc="-57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object 59">
            <a:extLst>
              <a:ext uri="{FF2B5EF4-FFF2-40B4-BE49-F238E27FC236}">
                <a16:creationId xmlns:a16="http://schemas.microsoft.com/office/drawing/2014/main" id="{ABB9AABF-162D-4153-C93B-6459A55B57BA}"/>
              </a:ext>
            </a:extLst>
          </p:cNvPr>
          <p:cNvSpPr txBox="1"/>
          <p:nvPr/>
        </p:nvSpPr>
        <p:spPr>
          <a:xfrm>
            <a:off x="3733800" y="5562600"/>
            <a:ext cx="9906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400" b="1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3,2</a:t>
            </a:r>
            <a:r>
              <a:rPr sz="2400" b="1" spc="-5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object 33">
            <a:extLst>
              <a:ext uri="{FF2B5EF4-FFF2-40B4-BE49-F238E27FC236}">
                <a16:creationId xmlns:a16="http://schemas.microsoft.com/office/drawing/2014/main" id="{5FCDA40F-861E-2133-313F-72546BFCD208}"/>
              </a:ext>
            </a:extLst>
          </p:cNvPr>
          <p:cNvSpPr txBox="1"/>
          <p:nvPr/>
        </p:nvSpPr>
        <p:spPr>
          <a:xfrm>
            <a:off x="304800" y="7467600"/>
            <a:ext cx="18288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85" dirty="0">
                <a:solidFill>
                  <a:srgbClr val="7F2F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2800" b="1" spc="-85" dirty="0">
                <a:solidFill>
                  <a:srgbClr val="7F2F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sz="2800" b="1" spc="-25" dirty="0">
                <a:solidFill>
                  <a:srgbClr val="7F2F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sz="2800" dirty="0">
              <a:solidFill>
                <a:srgbClr val="7F2F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object 33">
            <a:extLst>
              <a:ext uri="{FF2B5EF4-FFF2-40B4-BE49-F238E27FC236}">
                <a16:creationId xmlns:a16="http://schemas.microsoft.com/office/drawing/2014/main" id="{6BFEDBA8-4D22-758A-4A9B-13E70F2B9560}"/>
              </a:ext>
            </a:extLst>
          </p:cNvPr>
          <p:cNvSpPr txBox="1"/>
          <p:nvPr/>
        </p:nvSpPr>
        <p:spPr>
          <a:xfrm>
            <a:off x="1752600" y="7467600"/>
            <a:ext cx="175260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200" b="1" spc="-8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2 419,5 </a:t>
            </a:r>
            <a:r>
              <a:rPr lang="ru-RU" sz="2800" b="1" spc="-8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млн.рублей</a:t>
            </a:r>
            <a:endParaRPr sz="28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object 26">
            <a:extLst>
              <a:ext uri="{FF2B5EF4-FFF2-40B4-BE49-F238E27FC236}">
                <a16:creationId xmlns:a16="http://schemas.microsoft.com/office/drawing/2014/main" id="{7807D675-DD3D-BAC8-2F01-91AEC73004DB}"/>
              </a:ext>
            </a:extLst>
          </p:cNvPr>
          <p:cNvSpPr/>
          <p:nvPr/>
        </p:nvSpPr>
        <p:spPr>
          <a:xfrm>
            <a:off x="3581400" y="7086600"/>
            <a:ext cx="1828800" cy="1676400"/>
          </a:xfrm>
          <a:custGeom>
            <a:avLst/>
            <a:gdLst/>
            <a:ahLst/>
            <a:cxnLst/>
            <a:rect l="l" t="t" r="r" b="b"/>
            <a:pathLst>
              <a:path w="1577339" h="1502409">
                <a:moveTo>
                  <a:pt x="788657" y="0"/>
                </a:moveTo>
                <a:lnTo>
                  <a:pt x="738781" y="1477"/>
                </a:lnTo>
                <a:lnTo>
                  <a:pt x="689730" y="5852"/>
                </a:lnTo>
                <a:lnTo>
                  <a:pt x="641596" y="13035"/>
                </a:lnTo>
                <a:lnTo>
                  <a:pt x="594470" y="22940"/>
                </a:lnTo>
                <a:lnTo>
                  <a:pt x="548446" y="35477"/>
                </a:lnTo>
                <a:lnTo>
                  <a:pt x="503616" y="50559"/>
                </a:lnTo>
                <a:lnTo>
                  <a:pt x="460072" y="68098"/>
                </a:lnTo>
                <a:lnTo>
                  <a:pt x="417907" y="88005"/>
                </a:lnTo>
                <a:lnTo>
                  <a:pt x="377213" y="110194"/>
                </a:lnTo>
                <a:lnTo>
                  <a:pt x="338082" y="134575"/>
                </a:lnTo>
                <a:lnTo>
                  <a:pt x="300607" y="161061"/>
                </a:lnTo>
                <a:lnTo>
                  <a:pt x="264880" y="189564"/>
                </a:lnTo>
                <a:lnTo>
                  <a:pt x="230993" y="219995"/>
                </a:lnTo>
                <a:lnTo>
                  <a:pt x="199040" y="252268"/>
                </a:lnTo>
                <a:lnTo>
                  <a:pt x="169112" y="286293"/>
                </a:lnTo>
                <a:lnTo>
                  <a:pt x="141302" y="321982"/>
                </a:lnTo>
                <a:lnTo>
                  <a:pt x="115702" y="359249"/>
                </a:lnTo>
                <a:lnTo>
                  <a:pt x="92404" y="398004"/>
                </a:lnTo>
                <a:lnTo>
                  <a:pt x="71501" y="438160"/>
                </a:lnTo>
                <a:lnTo>
                  <a:pt x="53086" y="479628"/>
                </a:lnTo>
                <a:lnTo>
                  <a:pt x="37250" y="522321"/>
                </a:lnTo>
                <a:lnTo>
                  <a:pt x="24086" y="566151"/>
                </a:lnTo>
                <a:lnTo>
                  <a:pt x="13687" y="611030"/>
                </a:lnTo>
                <a:lnTo>
                  <a:pt x="6144" y="656869"/>
                </a:lnTo>
                <a:lnTo>
                  <a:pt x="1551" y="703581"/>
                </a:lnTo>
                <a:lnTo>
                  <a:pt x="0" y="751077"/>
                </a:lnTo>
                <a:lnTo>
                  <a:pt x="1551" y="798577"/>
                </a:lnTo>
                <a:lnTo>
                  <a:pt x="6144" y="845291"/>
                </a:lnTo>
                <a:lnTo>
                  <a:pt x="13687" y="891132"/>
                </a:lnTo>
                <a:lnTo>
                  <a:pt x="24086" y="936012"/>
                </a:lnTo>
                <a:lnTo>
                  <a:pt x="37250" y="979843"/>
                </a:lnTo>
                <a:lnTo>
                  <a:pt x="53086" y="1022537"/>
                </a:lnTo>
                <a:lnTo>
                  <a:pt x="71501" y="1064006"/>
                </a:lnTo>
                <a:lnTo>
                  <a:pt x="92404" y="1104162"/>
                </a:lnTo>
                <a:lnTo>
                  <a:pt x="115702" y="1142918"/>
                </a:lnTo>
                <a:lnTo>
                  <a:pt x="141302" y="1180184"/>
                </a:lnTo>
                <a:lnTo>
                  <a:pt x="169112" y="1215873"/>
                </a:lnTo>
                <a:lnTo>
                  <a:pt x="199040" y="1249898"/>
                </a:lnTo>
                <a:lnTo>
                  <a:pt x="230993" y="1282169"/>
                </a:lnTo>
                <a:lnTo>
                  <a:pt x="264880" y="1312600"/>
                </a:lnTo>
                <a:lnTo>
                  <a:pt x="300607" y="1341102"/>
                </a:lnTo>
                <a:lnTo>
                  <a:pt x="338082" y="1367587"/>
                </a:lnTo>
                <a:lnTo>
                  <a:pt x="377213" y="1391967"/>
                </a:lnTo>
                <a:lnTo>
                  <a:pt x="417907" y="1414155"/>
                </a:lnTo>
                <a:lnTo>
                  <a:pt x="460072" y="1434061"/>
                </a:lnTo>
                <a:lnTo>
                  <a:pt x="503616" y="1451599"/>
                </a:lnTo>
                <a:lnTo>
                  <a:pt x="548446" y="1466680"/>
                </a:lnTo>
                <a:lnTo>
                  <a:pt x="594470" y="1479217"/>
                </a:lnTo>
                <a:lnTo>
                  <a:pt x="641596" y="1489121"/>
                </a:lnTo>
                <a:lnTo>
                  <a:pt x="689730" y="1496304"/>
                </a:lnTo>
                <a:lnTo>
                  <a:pt x="738781" y="1500678"/>
                </a:lnTo>
                <a:lnTo>
                  <a:pt x="788657" y="1502156"/>
                </a:lnTo>
                <a:lnTo>
                  <a:pt x="838535" y="1500678"/>
                </a:lnTo>
                <a:lnTo>
                  <a:pt x="887588" y="1496304"/>
                </a:lnTo>
                <a:lnTo>
                  <a:pt x="935724" y="1489121"/>
                </a:lnTo>
                <a:lnTo>
                  <a:pt x="982851" y="1479217"/>
                </a:lnTo>
                <a:lnTo>
                  <a:pt x="1028876" y="1466680"/>
                </a:lnTo>
                <a:lnTo>
                  <a:pt x="1073706" y="1451599"/>
                </a:lnTo>
                <a:lnTo>
                  <a:pt x="1117250" y="1434061"/>
                </a:lnTo>
                <a:lnTo>
                  <a:pt x="1159415" y="1414155"/>
                </a:lnTo>
                <a:lnTo>
                  <a:pt x="1200109" y="1391967"/>
                </a:lnTo>
                <a:lnTo>
                  <a:pt x="1239239" y="1367587"/>
                </a:lnTo>
                <a:lnTo>
                  <a:pt x="1276713" y="1341102"/>
                </a:lnTo>
                <a:lnTo>
                  <a:pt x="1312438" y="1312600"/>
                </a:lnTo>
                <a:lnTo>
                  <a:pt x="1346323" y="1282169"/>
                </a:lnTo>
                <a:lnTo>
                  <a:pt x="1378275" y="1249898"/>
                </a:lnTo>
                <a:lnTo>
                  <a:pt x="1408202" y="1215873"/>
                </a:lnTo>
                <a:lnTo>
                  <a:pt x="1436010" y="1180184"/>
                </a:lnTo>
                <a:lnTo>
                  <a:pt x="1461609" y="1142918"/>
                </a:lnTo>
                <a:lnTo>
                  <a:pt x="1484905" y="1104162"/>
                </a:lnTo>
                <a:lnTo>
                  <a:pt x="1505806" y="1064006"/>
                </a:lnTo>
                <a:lnTo>
                  <a:pt x="1524220" y="1022537"/>
                </a:lnTo>
                <a:lnTo>
                  <a:pt x="1540055" y="979843"/>
                </a:lnTo>
                <a:lnTo>
                  <a:pt x="1553217" y="936012"/>
                </a:lnTo>
                <a:lnTo>
                  <a:pt x="1563615" y="891132"/>
                </a:lnTo>
                <a:lnTo>
                  <a:pt x="1571157" y="845291"/>
                </a:lnTo>
                <a:lnTo>
                  <a:pt x="1575750" y="798577"/>
                </a:lnTo>
                <a:lnTo>
                  <a:pt x="1577301" y="751077"/>
                </a:lnTo>
                <a:lnTo>
                  <a:pt x="788657" y="751077"/>
                </a:lnTo>
                <a:lnTo>
                  <a:pt x="1357591" y="230885"/>
                </a:lnTo>
                <a:lnTo>
                  <a:pt x="1322286" y="198004"/>
                </a:lnTo>
                <a:lnTo>
                  <a:pt x="1285095" y="167449"/>
                </a:lnTo>
                <a:lnTo>
                  <a:pt x="1246148" y="139272"/>
                </a:lnTo>
                <a:lnTo>
                  <a:pt x="1205575" y="113526"/>
                </a:lnTo>
                <a:lnTo>
                  <a:pt x="1163505" y="90266"/>
                </a:lnTo>
                <a:lnTo>
                  <a:pt x="1120069" y="69543"/>
                </a:lnTo>
                <a:lnTo>
                  <a:pt x="1075397" y="51411"/>
                </a:lnTo>
                <a:lnTo>
                  <a:pt x="1029617" y="35923"/>
                </a:lnTo>
                <a:lnTo>
                  <a:pt x="982860" y="23132"/>
                </a:lnTo>
                <a:lnTo>
                  <a:pt x="935256" y="13091"/>
                </a:lnTo>
                <a:lnTo>
                  <a:pt x="886934" y="5853"/>
                </a:lnTo>
                <a:lnTo>
                  <a:pt x="838024" y="1472"/>
                </a:lnTo>
                <a:lnTo>
                  <a:pt x="788657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" name="object 37">
            <a:extLst>
              <a:ext uri="{FF2B5EF4-FFF2-40B4-BE49-F238E27FC236}">
                <a16:creationId xmlns:a16="http://schemas.microsoft.com/office/drawing/2014/main" id="{CE554AE9-49B6-49CF-63B8-DADAD6C59DAA}"/>
              </a:ext>
            </a:extLst>
          </p:cNvPr>
          <p:cNvSpPr/>
          <p:nvPr/>
        </p:nvSpPr>
        <p:spPr>
          <a:xfrm>
            <a:off x="4724400" y="7162800"/>
            <a:ext cx="990600" cy="685800"/>
          </a:xfrm>
          <a:custGeom>
            <a:avLst/>
            <a:gdLst/>
            <a:ahLst/>
            <a:cxnLst/>
            <a:rect l="l" t="t" r="r" b="b"/>
            <a:pathLst>
              <a:path w="788669" h="520065">
                <a:moveTo>
                  <a:pt x="569341" y="0"/>
                </a:moveTo>
                <a:lnTo>
                  <a:pt x="0" y="519683"/>
                </a:lnTo>
                <a:lnTo>
                  <a:pt x="788670" y="518794"/>
                </a:lnTo>
                <a:lnTo>
                  <a:pt x="786983" y="470620"/>
                </a:lnTo>
                <a:lnTo>
                  <a:pt x="782089" y="422898"/>
                </a:lnTo>
                <a:lnTo>
                  <a:pt x="774045" y="375761"/>
                </a:lnTo>
                <a:lnTo>
                  <a:pt x="762907" y="329343"/>
                </a:lnTo>
                <a:lnTo>
                  <a:pt x="748734" y="283780"/>
                </a:lnTo>
                <a:lnTo>
                  <a:pt x="731583" y="239204"/>
                </a:lnTo>
                <a:lnTo>
                  <a:pt x="711511" y="195750"/>
                </a:lnTo>
                <a:lnTo>
                  <a:pt x="688575" y="153552"/>
                </a:lnTo>
                <a:lnTo>
                  <a:pt x="662832" y="112744"/>
                </a:lnTo>
                <a:lnTo>
                  <a:pt x="634341" y="73460"/>
                </a:lnTo>
                <a:lnTo>
                  <a:pt x="603158" y="35833"/>
                </a:lnTo>
                <a:lnTo>
                  <a:pt x="569341" y="0"/>
                </a:lnTo>
                <a:close/>
              </a:path>
            </a:pathLst>
          </a:custGeom>
          <a:solidFill>
            <a:srgbClr val="7F2F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5">
            <a:extLst>
              <a:ext uri="{FF2B5EF4-FFF2-40B4-BE49-F238E27FC236}">
                <a16:creationId xmlns:a16="http://schemas.microsoft.com/office/drawing/2014/main" id="{57EC81EA-9C58-1934-9D57-4C91F52878CD}"/>
              </a:ext>
            </a:extLst>
          </p:cNvPr>
          <p:cNvSpPr txBox="1"/>
          <p:nvPr/>
        </p:nvSpPr>
        <p:spPr>
          <a:xfrm>
            <a:off x="5105400" y="7391400"/>
            <a:ext cx="8382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b="1" spc="-1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7,8</a:t>
            </a:r>
            <a:r>
              <a:rPr sz="2400" b="1" spc="-57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object 59">
            <a:extLst>
              <a:ext uri="{FF2B5EF4-FFF2-40B4-BE49-F238E27FC236}">
                <a16:creationId xmlns:a16="http://schemas.microsoft.com/office/drawing/2014/main" id="{7953A99D-C708-0F85-D33E-C2E68070C957}"/>
              </a:ext>
            </a:extLst>
          </p:cNvPr>
          <p:cNvSpPr txBox="1"/>
          <p:nvPr/>
        </p:nvSpPr>
        <p:spPr>
          <a:xfrm>
            <a:off x="3810000" y="7467600"/>
            <a:ext cx="9906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400" b="1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2,2</a:t>
            </a:r>
            <a:r>
              <a:rPr sz="2400" b="1" spc="-5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object 33">
            <a:extLst>
              <a:ext uri="{FF2B5EF4-FFF2-40B4-BE49-F238E27FC236}">
                <a16:creationId xmlns:a16="http://schemas.microsoft.com/office/drawing/2014/main" id="{A9237B37-4261-EA26-F57A-B696C04FBB06}"/>
              </a:ext>
            </a:extLst>
          </p:cNvPr>
          <p:cNvSpPr txBox="1"/>
          <p:nvPr/>
        </p:nvSpPr>
        <p:spPr>
          <a:xfrm>
            <a:off x="5257800" y="7772400"/>
            <a:ext cx="175260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200" b="1" spc="-85" dirty="0">
                <a:solidFill>
                  <a:srgbClr val="822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205,2 </a:t>
            </a:r>
            <a:r>
              <a:rPr lang="ru-RU" sz="2400" b="1" spc="-85" dirty="0">
                <a:solidFill>
                  <a:srgbClr val="822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млн.рублей</a:t>
            </a:r>
            <a:endParaRPr sz="2400" dirty="0">
              <a:solidFill>
                <a:srgbClr val="822A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4CBDE34E-86BE-1154-EF7C-5C8E70D5F7B2}"/>
              </a:ext>
            </a:extLst>
          </p:cNvPr>
          <p:cNvSpPr/>
          <p:nvPr/>
        </p:nvSpPr>
        <p:spPr>
          <a:xfrm>
            <a:off x="5103269" y="8257782"/>
            <a:ext cx="1616610" cy="785347"/>
          </a:xfrm>
          <a:prstGeom prst="roundRect">
            <a:avLst>
              <a:gd name="adj" fmla="val 5639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solidFill>
                    <a:srgbClr val="4F81BD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12 000,0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552510" y="80198"/>
            <a:ext cx="584829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15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КАК</a:t>
            </a:r>
            <a:r>
              <a:rPr kumimoji="0" sz="1800" b="1" i="0" u="none" strike="noStrike" kern="1200" cap="none" spc="-17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kumimoji="0" sz="1800" b="1" i="0" u="none" strike="noStrike" kern="1200" cap="none" spc="-11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kumimoji="0" sz="1800" b="1" i="0" u="none" strike="noStrike" kern="1200" cap="none" spc="-105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1800" b="1" i="0" u="none" strike="noStrike" kern="1200" cap="none" spc="-114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ОСНО</a:t>
            </a:r>
            <a:r>
              <a:rPr kumimoji="0" sz="1800" b="1" i="0" u="none" strike="noStrike" kern="1200" cap="none" spc="-12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kumimoji="0" sz="1800" b="1" i="0" u="none" strike="noStrike" kern="1200" cap="none" spc="-105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kumimoji="0" sz="1800" b="1" i="0" u="none" strike="noStrike" kern="1200" cap="none" spc="-125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kumimoji="0" sz="1800" b="1" i="0" u="none" strike="noStrike" kern="1200" cap="none" spc="-11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Е </a:t>
            </a:r>
            <a:r>
              <a:rPr kumimoji="0" lang="ru-RU" sz="1800" b="1" i="0" u="none" strike="noStrike" kern="1200" cap="none" spc="6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МУНИЦИПАЛЬНЫЕ</a:t>
            </a:r>
            <a:r>
              <a:rPr kumimoji="0" sz="1800" b="1" i="0" u="none" strike="noStrike" kern="1200" cap="none" spc="-105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1800" b="1" i="0" u="none" strike="noStrike" kern="1200" cap="none" spc="-13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kumimoji="0" sz="1800" b="1" i="0" u="none" strike="noStrike" kern="1200" cap="none" spc="-12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kumimoji="0" sz="1800" b="1" i="0" u="none" strike="noStrike" kern="1200" cap="none" spc="-55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kumimoji="0" sz="1800" b="1" i="0" u="none" strike="noStrike" kern="1200" cap="none" spc="-5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kumimoji="0" sz="1800" b="1" i="0" u="none" strike="noStrike" kern="1200" cap="none" spc="-195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kumimoji="0" sz="1800" b="1" i="0" u="none" strike="noStrike" kern="1200" cap="none" spc="-12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АМ</a:t>
            </a:r>
            <a:r>
              <a:rPr kumimoji="0" sz="1800" b="1" i="0" u="none" strike="noStrike" kern="1200" cap="none" spc="-14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kumimoji="0" sz="1800" b="1" i="0" u="none" strike="noStrike" kern="1200" cap="none" spc="-65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Ы  </a:t>
            </a:r>
            <a:r>
              <a:rPr kumimoji="0" sz="1800" b="1" i="0" u="none" strike="noStrike" kern="1200" cap="none" spc="-12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kumimoji="0" sz="1800" b="1" i="0" u="none" strike="noStrike" kern="1200" cap="none" spc="-16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kumimoji="0" sz="1800" b="1" i="0" u="none" strike="noStrike" kern="1200" cap="none" spc="-145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kumimoji="0" sz="1800" b="1" i="0" u="none" strike="noStrike" kern="1200" cap="none" spc="-4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kumimoji="0" sz="1800" b="1" i="0" u="none" strike="noStrike" kern="1200" cap="none" spc="-17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kumimoji="0" sz="1800" b="1" i="0" u="none" strike="noStrike" kern="1200" cap="none" spc="-9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1800" b="1" i="0" u="none" strike="noStrike" kern="1200" cap="none" spc="-145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kumimoji="0" sz="1800" b="1" i="0" u="none" strike="noStrike" kern="1200" cap="none" spc="-125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kumimoji="0" sz="1800" b="1" i="0" u="none" strike="noStrike" kern="1200" cap="none" spc="-85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kumimoji="0" sz="1800" b="1" i="0" u="none" strike="noStrike" kern="1200" cap="none" spc="-114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ЛИЗ</a:t>
            </a:r>
            <a:r>
              <a:rPr kumimoji="0" sz="1800" b="1" i="0" u="none" strike="noStrike" kern="1200" cap="none" spc="-12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kumimoji="0" sz="1800" b="1" i="0" u="none" strike="noStrike" kern="1200" cap="none" spc="-125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kumimoji="0" sz="1800" b="1" i="0" u="none" strike="noStrike" kern="1200" cap="none" spc="-114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kumimoji="0" sz="1800" b="1" i="0" u="none" strike="noStrike" kern="1200" cap="none" spc="-65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kumimoji="0" sz="1800" b="1" i="0" u="none" strike="noStrike" kern="1200" cap="none" spc="-215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kumimoji="0" sz="1800" b="1" i="0" u="none" strike="noStrike" kern="1200" cap="none" spc="-12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ТЬСЯ</a:t>
            </a:r>
            <a:r>
              <a:rPr kumimoji="0" sz="1800" b="1" i="0" u="none" strike="noStrike" kern="1200" cap="none" spc="-10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1800" b="1" i="0" u="none" strike="noStrike" kern="1200" cap="none" spc="-85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kumimoji="0" sz="1800" b="1" i="0" u="none" strike="noStrike" kern="1200" cap="none" spc="-11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1800" b="1" i="0" u="none" strike="noStrike" kern="1200" cap="none" spc="-145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sz="1800" b="1" i="0" u="none" strike="noStrike" kern="1200" cap="none" spc="-135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kumimoji="0" sz="1800" b="1" i="0" u="none" strike="noStrike" kern="1200" cap="none" spc="-145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ru-RU" sz="1800" b="1" i="0" u="none" strike="noStrike" kern="1200" cap="none" spc="-145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kumimoji="0" lang="ru-RU" sz="1800" b="1" i="0" u="none" strike="noStrike" kern="1200" cap="none" spc="-14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1800" b="1" i="0" u="none" strike="noStrike" kern="1200" cap="none" spc="6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kumimoji="0" sz="1800" b="1" i="0" u="none" strike="noStrike" kern="1200" cap="none" spc="-145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kumimoji="0" sz="1800" b="1" i="0" u="none" strike="noStrike" kern="1200" cap="none" spc="-135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ДУ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315446" y="685800"/>
            <a:ext cx="6480810" cy="0"/>
          </a:xfrm>
          <a:custGeom>
            <a:avLst/>
            <a:gdLst/>
            <a:ahLst/>
            <a:cxnLst/>
            <a:rect l="l" t="t" r="r" b="b"/>
            <a:pathLst>
              <a:path w="6480809">
                <a:moveTo>
                  <a:pt x="0" y="0"/>
                </a:moveTo>
                <a:lnTo>
                  <a:pt x="6480733" y="0"/>
                </a:lnTo>
              </a:path>
            </a:pathLst>
          </a:custGeom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object 5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53340" marR="0" lvl="0" indent="0" algn="l" defTabSz="914400" rtl="0" eaLnBrk="1" fontAlgn="auto" latinLnBrk="0" hangingPunct="1">
              <a:lnSpc>
                <a:spcPct val="100000"/>
              </a:lnSpc>
              <a:spcBef>
                <a:spcPts val="1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-10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Verdana"/>
                <a:ea typeface="+mn-ea"/>
              </a:rPr>
              <a:pPr marL="5334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6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sz="1200" b="0" i="0" u="none" strike="noStrike" kern="1200" cap="none" spc="-10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Verdana"/>
              <a:ea typeface="+mn-ea"/>
            </a:endParaRPr>
          </a:p>
        </p:txBody>
      </p:sp>
      <p:sp>
        <p:nvSpPr>
          <p:cNvPr id="94" name="Text Box 751"/>
          <p:cNvSpPr txBox="1">
            <a:spLocks noChangeArrowheads="1"/>
          </p:cNvSpPr>
          <p:nvPr/>
        </p:nvSpPr>
        <p:spPr bwMode="auto">
          <a:xfrm>
            <a:off x="368344" y="5310943"/>
            <a:ext cx="2898775" cy="424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245745" marR="0" lvl="0" indent="0" algn="l" defTabSz="914400" rtl="0" eaLnBrk="1" fontAlgn="auto" latinLnBrk="0" hangingPunct="1">
              <a:lnSpc>
                <a:spcPct val="100000"/>
              </a:lnSpc>
              <a:spcBef>
                <a:spcPts val="9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53 395,0</a:t>
            </a:r>
            <a:r>
              <a:rPr kumimoji="0" lang="ru-RU" sz="1000" b="1" i="0" u="none" strike="noStrike" kern="1200" cap="none" spc="-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тыс.</a:t>
            </a:r>
            <a:r>
              <a:rPr kumimoji="0" lang="ru-RU" sz="1000" b="1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рублей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5425" marR="0" lvl="0" indent="0" algn="l" defTabSz="914400" rtl="0" eaLnBrk="1" fontAlgn="auto" latinLnBrk="0" hangingPunct="1">
              <a:lnSpc>
                <a:spcPct val="100000"/>
              </a:lnSpc>
              <a:spcBef>
                <a:spcPts val="9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5" name="Rectangle 41"/>
          <p:cNvSpPr>
            <a:spLocks noChangeArrowheads="1"/>
          </p:cNvSpPr>
          <p:nvPr/>
        </p:nvSpPr>
        <p:spPr bwMode="auto">
          <a:xfrm>
            <a:off x="-262423" y="110418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Rectangle 44"/>
          <p:cNvSpPr>
            <a:spLocks noChangeArrowheads="1"/>
          </p:cNvSpPr>
          <p:nvPr/>
        </p:nvSpPr>
        <p:spPr bwMode="auto">
          <a:xfrm>
            <a:off x="-26671" y="902735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1" name="Rectangle 57"/>
          <p:cNvSpPr>
            <a:spLocks noChangeArrowheads="1"/>
          </p:cNvSpPr>
          <p:nvPr/>
        </p:nvSpPr>
        <p:spPr bwMode="auto">
          <a:xfrm>
            <a:off x="-262423" y="1302257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2" name="Rectangle 59"/>
          <p:cNvSpPr>
            <a:spLocks noChangeArrowheads="1"/>
          </p:cNvSpPr>
          <p:nvPr/>
        </p:nvSpPr>
        <p:spPr bwMode="auto">
          <a:xfrm>
            <a:off x="-262423" y="1302257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4" name="Rectangle 63"/>
          <p:cNvSpPr>
            <a:spLocks noChangeArrowheads="1"/>
          </p:cNvSpPr>
          <p:nvPr/>
        </p:nvSpPr>
        <p:spPr bwMode="auto">
          <a:xfrm>
            <a:off x="-262423" y="1302257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89" name="Rectangle 68"/>
          <p:cNvSpPr>
            <a:spLocks noChangeArrowheads="1"/>
          </p:cNvSpPr>
          <p:nvPr/>
        </p:nvSpPr>
        <p:spPr bwMode="auto">
          <a:xfrm>
            <a:off x="2925279" y="5874132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7188012F-547D-987F-11A6-C1B0CDD9FD0D}"/>
              </a:ext>
            </a:extLst>
          </p:cNvPr>
          <p:cNvSpPr/>
          <p:nvPr/>
        </p:nvSpPr>
        <p:spPr>
          <a:xfrm>
            <a:off x="134053" y="5907492"/>
            <a:ext cx="4902035" cy="759023"/>
          </a:xfrm>
          <a:prstGeom prst="roundRect">
            <a:avLst>
              <a:gd name="adj" fmla="val 5639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"Развитие и строительство социальной и инженерной инфраструктуры на территории городского округа Семеновский на 202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4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-202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6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годы"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103F98E7-C6DE-42BA-4FB1-B914716EAB1D}"/>
              </a:ext>
            </a:extLst>
          </p:cNvPr>
          <p:cNvSpPr/>
          <p:nvPr/>
        </p:nvSpPr>
        <p:spPr>
          <a:xfrm>
            <a:off x="5103268" y="5871170"/>
            <a:ext cx="1616611" cy="759021"/>
          </a:xfrm>
          <a:prstGeom prst="roundRect">
            <a:avLst>
              <a:gd name="adj" fmla="val 5639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solidFill>
                    <a:srgbClr val="4F81BD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366 897,6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97723757-5F23-E639-A75A-1753352991DB}"/>
              </a:ext>
            </a:extLst>
          </p:cNvPr>
          <p:cNvSpPr/>
          <p:nvPr/>
        </p:nvSpPr>
        <p:spPr>
          <a:xfrm>
            <a:off x="120969" y="769058"/>
            <a:ext cx="4883790" cy="759023"/>
          </a:xfrm>
          <a:prstGeom prst="roundRect">
            <a:avLst>
              <a:gd name="adj" fmla="val 5639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"Развитие образования городского округа Семеновский на 2018-202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6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годы"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4DB6667A-7F8F-C544-B659-64EE6E6A1635}"/>
              </a:ext>
            </a:extLst>
          </p:cNvPr>
          <p:cNvSpPr/>
          <p:nvPr/>
        </p:nvSpPr>
        <p:spPr>
          <a:xfrm>
            <a:off x="5096330" y="774629"/>
            <a:ext cx="1661423" cy="759021"/>
          </a:xfrm>
          <a:prstGeom prst="roundRect">
            <a:avLst>
              <a:gd name="adj" fmla="val 5639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solidFill>
                    <a:srgbClr val="4F81BD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1 302 784,1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84765173-2248-4FB6-ECFB-CFD80731CC0D}"/>
              </a:ext>
            </a:extLst>
          </p:cNvPr>
          <p:cNvSpPr/>
          <p:nvPr/>
        </p:nvSpPr>
        <p:spPr>
          <a:xfrm>
            <a:off x="117872" y="1585446"/>
            <a:ext cx="4886887" cy="759023"/>
          </a:xfrm>
          <a:prstGeom prst="roundRect">
            <a:avLst>
              <a:gd name="adj" fmla="val 5639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"Развитие культуры городского округа Семеновский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на 2018-202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6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годы"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34A35FC-ACEF-59B6-ECA5-1BBD6E305EB0}"/>
              </a:ext>
            </a:extLst>
          </p:cNvPr>
          <p:cNvSpPr/>
          <p:nvPr/>
        </p:nvSpPr>
        <p:spPr>
          <a:xfrm>
            <a:off x="5103269" y="1561380"/>
            <a:ext cx="1604100" cy="759021"/>
          </a:xfrm>
          <a:prstGeom prst="roundRect">
            <a:avLst>
              <a:gd name="adj" fmla="val 5639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solidFill>
                    <a:srgbClr val="4F81BD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263 610,1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A5F6382F-F4AC-345B-44F6-C6BA611834AE}"/>
              </a:ext>
            </a:extLst>
          </p:cNvPr>
          <p:cNvSpPr/>
          <p:nvPr/>
        </p:nvSpPr>
        <p:spPr>
          <a:xfrm>
            <a:off x="120970" y="2352912"/>
            <a:ext cx="4883790" cy="942783"/>
          </a:xfrm>
          <a:prstGeom prst="roundRect">
            <a:avLst>
              <a:gd name="adj" fmla="val 5639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«Комплексное благоустройство и развитие транспортной инфраструктуры городского округа Семеновский Нижегородской области на 2025-2029  годы»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8A2B6CDA-5FD4-9A11-A21A-CC19728EFD1C}"/>
              </a:ext>
            </a:extLst>
          </p:cNvPr>
          <p:cNvSpPr/>
          <p:nvPr/>
        </p:nvSpPr>
        <p:spPr>
          <a:xfrm>
            <a:off x="5103268" y="2352912"/>
            <a:ext cx="1629939" cy="928997"/>
          </a:xfrm>
          <a:prstGeom prst="roundRect">
            <a:avLst>
              <a:gd name="adj" fmla="val 5639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solidFill>
                    <a:srgbClr val="4F81BD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291 901,5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86BBA598-1116-90E4-DFB1-ABF4F316CEE8}"/>
              </a:ext>
            </a:extLst>
          </p:cNvPr>
          <p:cNvSpPr/>
          <p:nvPr/>
        </p:nvSpPr>
        <p:spPr>
          <a:xfrm>
            <a:off x="120970" y="3356840"/>
            <a:ext cx="4883790" cy="759023"/>
          </a:xfrm>
          <a:prstGeom prst="roundRect">
            <a:avLst>
              <a:gd name="adj" fmla="val 5639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«Развитие физической культуры, спорта и молодежной политики и патриотического воспитания молодежи в городском округе Семеновский на 2018-2026 годы»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71D0397E-87F3-1DC6-31CA-23B0C0D8932C}"/>
              </a:ext>
            </a:extLst>
          </p:cNvPr>
          <p:cNvSpPr/>
          <p:nvPr/>
        </p:nvSpPr>
        <p:spPr>
          <a:xfrm>
            <a:off x="5103268" y="3338372"/>
            <a:ext cx="1616611" cy="759021"/>
          </a:xfrm>
          <a:prstGeom prst="roundRect">
            <a:avLst>
              <a:gd name="adj" fmla="val 5639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solidFill>
                    <a:srgbClr val="4F81BD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135 336,6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CBA94366-A7F7-97C1-F644-821802E048EF}"/>
              </a:ext>
            </a:extLst>
          </p:cNvPr>
          <p:cNvSpPr/>
          <p:nvPr/>
        </p:nvSpPr>
        <p:spPr>
          <a:xfrm>
            <a:off x="117873" y="4212295"/>
            <a:ext cx="4918216" cy="759023"/>
          </a:xfrm>
          <a:prstGeom prst="roundRect">
            <a:avLst>
              <a:gd name="adj" fmla="val 5639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"Развитие агропромышленного комплекса городского округа Семеновский Нижегородской области"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на 2025-2027 годы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3B8EBE55-C694-8FAC-2817-20B7B0E5B0AF}"/>
              </a:ext>
            </a:extLst>
          </p:cNvPr>
          <p:cNvSpPr/>
          <p:nvPr/>
        </p:nvSpPr>
        <p:spPr>
          <a:xfrm>
            <a:off x="5103269" y="4205470"/>
            <a:ext cx="1616610" cy="759021"/>
          </a:xfrm>
          <a:prstGeom prst="roundRect">
            <a:avLst>
              <a:gd name="adj" fmla="val 5639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solidFill>
                    <a:srgbClr val="4F81BD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52 003,0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4855B229-2D92-6C9A-D645-DBAD82E1617F}"/>
              </a:ext>
            </a:extLst>
          </p:cNvPr>
          <p:cNvSpPr/>
          <p:nvPr/>
        </p:nvSpPr>
        <p:spPr>
          <a:xfrm>
            <a:off x="143272" y="7350688"/>
            <a:ext cx="4892817" cy="898048"/>
          </a:xfrm>
          <a:prstGeom prst="roundRect">
            <a:avLst>
              <a:gd name="adj" fmla="val 5639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Управление муниципальным имуществом и             земельными  ресурсами городского округа  Семеновский Нижегородской области на 2021-2026 годы"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BF42EC60-2524-6E00-725C-C34BFFD1958B}"/>
              </a:ext>
            </a:extLst>
          </p:cNvPr>
          <p:cNvSpPr/>
          <p:nvPr/>
        </p:nvSpPr>
        <p:spPr>
          <a:xfrm>
            <a:off x="5103268" y="7388322"/>
            <a:ext cx="1622633" cy="838127"/>
          </a:xfrm>
          <a:prstGeom prst="roundRect">
            <a:avLst>
              <a:gd name="adj" fmla="val 5639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solidFill>
                    <a:srgbClr val="4F81BD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48 368,7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55276F23-5E21-6E4D-3ADF-17E3582C5C12}"/>
              </a:ext>
            </a:extLst>
          </p:cNvPr>
          <p:cNvSpPr/>
          <p:nvPr/>
        </p:nvSpPr>
        <p:spPr>
          <a:xfrm>
            <a:off x="152400" y="5029200"/>
            <a:ext cx="4883790" cy="898030"/>
          </a:xfrm>
          <a:prstGeom prst="roundRect">
            <a:avLst>
              <a:gd name="adj" fmla="val 5639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"Развитие гражданской обороны и защиты населения и территорий от чрезвычайных ситуаций, обеспечение пожарной безопасности в городском округе Семеновский на 2022-2026 годы"»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C6C89703-152C-6C75-92C5-CA04D1B2B46B}"/>
              </a:ext>
            </a:extLst>
          </p:cNvPr>
          <p:cNvSpPr/>
          <p:nvPr/>
        </p:nvSpPr>
        <p:spPr>
          <a:xfrm>
            <a:off x="5103269" y="4976102"/>
            <a:ext cx="1616610" cy="878940"/>
          </a:xfrm>
          <a:prstGeom prst="roundRect">
            <a:avLst>
              <a:gd name="adj" fmla="val 5639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solidFill>
                    <a:srgbClr val="4F81BD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47 135,4</a:t>
            </a: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3C71B86F-8D47-33BE-75B7-55C4C4F5A2EB}"/>
              </a:ext>
            </a:extLst>
          </p:cNvPr>
          <p:cNvSpPr/>
          <p:nvPr/>
        </p:nvSpPr>
        <p:spPr>
          <a:xfrm>
            <a:off x="152298" y="6630191"/>
            <a:ext cx="4883790" cy="759023"/>
          </a:xfrm>
          <a:prstGeom prst="roundRect">
            <a:avLst>
              <a:gd name="adj" fmla="val 5639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«Формирование современной городской среды на территории городского округа Семеновский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на 2018-202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5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годы"</a:t>
            </a: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76F4A7CC-4A97-CAFF-5590-B4CE0664B890}"/>
              </a:ext>
            </a:extLst>
          </p:cNvPr>
          <p:cNvSpPr/>
          <p:nvPr/>
        </p:nvSpPr>
        <p:spPr>
          <a:xfrm>
            <a:off x="5096331" y="6644197"/>
            <a:ext cx="1636878" cy="759021"/>
          </a:xfrm>
          <a:prstGeom prst="roundRect">
            <a:avLst>
              <a:gd name="adj" fmla="val 5639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solidFill>
                    <a:srgbClr val="4F81BD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20 252,7</a:t>
            </a: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71CA2393-1A43-50E9-14D1-7DC10F04FE89}"/>
              </a:ext>
            </a:extLst>
          </p:cNvPr>
          <p:cNvSpPr/>
          <p:nvPr/>
        </p:nvSpPr>
        <p:spPr>
          <a:xfrm>
            <a:off x="152298" y="8284106"/>
            <a:ext cx="4883791" cy="759023"/>
          </a:xfrm>
          <a:prstGeom prst="roundRect">
            <a:avLst>
              <a:gd name="adj" fmla="val 5639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«Развитие жилищно - коммунального хозяйства и инфраструктуры городского округа Семеновский»</a:t>
            </a:r>
          </a:p>
        </p:txBody>
      </p:sp>
    </p:spTree>
    <p:extLst>
      <p:ext uri="{BB962C8B-B14F-4D97-AF65-F5344CB8AC3E}">
        <p14:creationId xmlns:p14="http://schemas.microsoft.com/office/powerpoint/2010/main" val="41409348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9000">
              <a:schemeClr val="accent1">
                <a:lumMod val="5000"/>
                <a:lumOff val="95000"/>
              </a:schemeClr>
            </a:gs>
            <a:gs pos="74000">
              <a:srgbClr val="EFF9FF"/>
            </a:gs>
            <a:gs pos="83000">
              <a:srgbClr val="EFF9FF"/>
            </a:gs>
            <a:gs pos="100000">
              <a:srgbClr val="EFF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672479" y="672882"/>
            <a:ext cx="100266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120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(</a:t>
            </a:r>
            <a:r>
              <a:rPr kumimoji="0" lang="ru-RU" sz="1100" b="0" i="0" u="none" strike="noStrike" kern="1200" cap="none" spc="-5" normalizeH="0" baseline="0" noProof="0" dirty="0" err="1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тыс</a:t>
            </a: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1100" b="0" i="0" u="none" strike="noStrike" kern="1200" cap="none" spc="-114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100" b="0" i="0" u="none" strike="noStrike" kern="1200" cap="none" spc="15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ру</a:t>
            </a:r>
            <a:r>
              <a:rPr kumimoji="0" sz="1100" b="0" i="0" u="none" strike="noStrike" kern="1200" cap="none" spc="20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б</a:t>
            </a: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л</a:t>
            </a:r>
            <a:r>
              <a:rPr kumimoji="0" sz="1100" b="0" i="0" u="none" strike="noStrike" kern="1200" cap="none" spc="-15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е</a:t>
            </a:r>
            <a:r>
              <a:rPr kumimoji="0" sz="1100" b="0" i="0" u="none" strike="noStrike" kern="1200" cap="none" spc="-35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й</a:t>
            </a:r>
            <a:r>
              <a:rPr kumimoji="0" sz="1100" b="0" i="0" u="none" strike="noStrike" kern="1200" cap="none" spc="-95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)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1000" y="152400"/>
            <a:ext cx="636460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КАК ИЗМЕНИТСЯ ФИНАНСИРОВАНИЕ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МУНИЦИПАЛЬНЫХ</a:t>
            </a:r>
            <a:r>
              <a:rPr kumimoji="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ПРОГРАММ  В 202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-202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kumimoji="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ГОДАХ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573327"/>
              </p:ext>
            </p:extLst>
          </p:nvPr>
        </p:nvGraphicFramePr>
        <p:xfrm>
          <a:off x="61783" y="878790"/>
          <a:ext cx="6734434" cy="796041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767017">
                  <a:extLst>
                    <a:ext uri="{9D8B030D-6E8A-4147-A177-3AD203B41FA5}">
                      <a16:colId xmlns:a16="http://schemas.microsoft.com/office/drawing/2014/main" val="276523103"/>
                    </a:ext>
                  </a:extLst>
                </a:gridCol>
                <a:gridCol w="900774">
                  <a:extLst>
                    <a:ext uri="{9D8B030D-6E8A-4147-A177-3AD203B41FA5}">
                      <a16:colId xmlns:a16="http://schemas.microsoft.com/office/drawing/2014/main" val="1964719194"/>
                    </a:ext>
                  </a:extLst>
                </a:gridCol>
                <a:gridCol w="851826">
                  <a:extLst>
                    <a:ext uri="{9D8B030D-6E8A-4147-A177-3AD203B41FA5}">
                      <a16:colId xmlns:a16="http://schemas.microsoft.com/office/drawing/2014/main" val="4282185152"/>
                    </a:ext>
                  </a:extLst>
                </a:gridCol>
                <a:gridCol w="857882">
                  <a:extLst>
                    <a:ext uri="{9D8B030D-6E8A-4147-A177-3AD203B41FA5}">
                      <a16:colId xmlns:a16="http://schemas.microsoft.com/office/drawing/2014/main" val="110681255"/>
                    </a:ext>
                  </a:extLst>
                </a:gridCol>
                <a:gridCol w="513718">
                  <a:extLst>
                    <a:ext uri="{9D8B030D-6E8A-4147-A177-3AD203B41FA5}">
                      <a16:colId xmlns:a16="http://schemas.microsoft.com/office/drawing/2014/main" val="290166099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572280557"/>
                    </a:ext>
                  </a:extLst>
                </a:gridCol>
                <a:gridCol w="928817">
                  <a:extLst>
                    <a:ext uri="{9D8B030D-6E8A-4147-A177-3AD203B41FA5}">
                      <a16:colId xmlns:a16="http://schemas.microsoft.com/office/drawing/2014/main" val="2862464430"/>
                    </a:ext>
                  </a:extLst>
                </a:gridCol>
              </a:tblGrid>
              <a:tr h="478166"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Наименование программ</a:t>
                      </a:r>
                      <a:endParaRPr lang="ru-RU" sz="105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2023год</a:t>
                      </a:r>
                      <a:endParaRPr lang="ru-RU" sz="105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2024год</a:t>
                      </a:r>
                      <a:endParaRPr lang="ru-RU" sz="105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2025 год</a:t>
                      </a:r>
                      <a:endParaRPr lang="ru-RU" sz="105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% к</a:t>
                      </a:r>
                    </a:p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2024 году</a:t>
                      </a:r>
                      <a:endParaRPr lang="ru-RU" sz="105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2026 год</a:t>
                      </a:r>
                      <a:endParaRPr lang="ru-RU" sz="105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2027 год</a:t>
                      </a:r>
                      <a:endParaRPr lang="ru-RU" sz="105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06183981"/>
                  </a:ext>
                </a:extLst>
              </a:tr>
              <a:tr h="251298"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Расходы, всего</a:t>
                      </a:r>
                      <a:endParaRPr lang="ru-RU" sz="105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2 864 087,5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2 166 407,1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solidFill>
                            <a:schemeClr val="tx1"/>
                          </a:solidFill>
                          <a:effectLst/>
                        </a:rPr>
                        <a:t>2 860 747,2</a:t>
                      </a:r>
                      <a:endParaRPr lang="ru-RU" sz="1050" b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solidFill>
                            <a:schemeClr val="tx1"/>
                          </a:solidFill>
                          <a:effectLst/>
                        </a:rPr>
                        <a:t>132,1</a:t>
                      </a:r>
                      <a:endParaRPr lang="ru-RU" sz="1050" b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solidFill>
                            <a:schemeClr val="tx1"/>
                          </a:solidFill>
                          <a:effectLst/>
                        </a:rPr>
                        <a:t>3 033 455,5</a:t>
                      </a:r>
                      <a:endParaRPr lang="ru-RU" sz="1050" b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solidFill>
                            <a:schemeClr val="tx1"/>
                          </a:solidFill>
                          <a:effectLst/>
                        </a:rPr>
                        <a:t>2 624 666,4</a:t>
                      </a:r>
                      <a:endParaRPr lang="ru-RU" sz="1050" b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42846756"/>
                  </a:ext>
                </a:extLst>
              </a:tr>
              <a:tr h="215552"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в том числе:</a:t>
                      </a:r>
                      <a:endParaRPr lang="ru-RU" sz="105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050" b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050" b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050" b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71888390"/>
                  </a:ext>
                </a:extLst>
              </a:tr>
              <a:tr h="581476"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Расходы на реализацию муниципальных программ:</a:t>
                      </a:r>
                      <a:endParaRPr lang="ru-RU" sz="105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2 713212,80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egoe UI Emoji" panose="020B0502040204020203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2 022 196,5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2 652 251,7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131,2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solidFill>
                            <a:schemeClr val="tx1"/>
                          </a:solidFill>
                          <a:effectLst/>
                        </a:rPr>
                        <a:t>2 787 183,9</a:t>
                      </a:r>
                      <a:endParaRPr lang="ru-RU" sz="1050" b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solidFill>
                            <a:schemeClr val="tx1"/>
                          </a:solidFill>
                          <a:effectLst/>
                        </a:rPr>
                        <a:t>2 335 346,9</a:t>
                      </a:r>
                      <a:endParaRPr lang="ru-RU" sz="1050" b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1591513"/>
                  </a:ext>
                </a:extLst>
              </a:tr>
              <a:tr h="753799">
                <a:tc>
                  <a:txBody>
                    <a:bodyPr/>
                    <a:lstStyle/>
                    <a:p>
                      <a:pPr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050">
                          <a:effectLst/>
                        </a:rPr>
                        <a:t>"Развитие образования городского округа Семеновский на 2018-2026 годы"</a:t>
                      </a:r>
                      <a:endParaRPr lang="ru-RU" sz="105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997 857,6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>
                          <a:solidFill>
                            <a:schemeClr val="tx1"/>
                          </a:solidFill>
                          <a:effectLst/>
                        </a:rPr>
                        <a:t>1 206 306,7</a:t>
                      </a:r>
                      <a:endParaRPr lang="ru-RU" sz="1050" b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1 302 784,1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108,0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1 299 774,0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>
                          <a:solidFill>
                            <a:schemeClr val="tx1"/>
                          </a:solidFill>
                          <a:effectLst/>
                        </a:rPr>
                        <a:t>1 300 088,3</a:t>
                      </a:r>
                      <a:endParaRPr lang="ru-RU" sz="1050" b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08466339"/>
                  </a:ext>
                </a:extLst>
              </a:tr>
              <a:tr h="7851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</a:rPr>
                        <a:t>"Развитие культуры городского округа Семеновский на 2018-2026 годы"</a:t>
                      </a:r>
                      <a:endParaRPr lang="ru-RU" sz="105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196 889,5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>
                          <a:solidFill>
                            <a:schemeClr val="tx1"/>
                          </a:solidFill>
                          <a:effectLst/>
                        </a:rPr>
                        <a:t>227 426,9</a:t>
                      </a:r>
                      <a:endParaRPr lang="ru-RU" sz="1050" b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>
                          <a:solidFill>
                            <a:schemeClr val="tx1"/>
                          </a:solidFill>
                          <a:effectLst/>
                        </a:rPr>
                        <a:t>263 610,1</a:t>
                      </a:r>
                      <a:endParaRPr lang="ru-RU" sz="1050" b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>
                          <a:solidFill>
                            <a:schemeClr val="tx1"/>
                          </a:solidFill>
                          <a:effectLst/>
                        </a:rPr>
                        <a:t>115,9</a:t>
                      </a:r>
                      <a:endParaRPr lang="ru-RU" sz="1050" b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275 557,4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>
                          <a:solidFill>
                            <a:schemeClr val="tx1"/>
                          </a:solidFill>
                          <a:effectLst/>
                        </a:rPr>
                        <a:t>285 056,7</a:t>
                      </a:r>
                      <a:endParaRPr lang="ru-RU" sz="1050" b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97966090"/>
                  </a:ext>
                </a:extLst>
              </a:tr>
              <a:tr h="158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"Развитие физической культуры, спорта и молодежной политики и патриотического воспитания молодежи в городском округе Семеновский на 2018-2026 годы"</a:t>
                      </a:r>
                      <a:endParaRPr lang="ru-RU" sz="105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108 468,5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127 843,2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135 336,6                   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                 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105,9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142 473,7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139 829,0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64666194"/>
                  </a:ext>
                </a:extLst>
              </a:tr>
              <a:tr h="13870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</a:rPr>
                        <a:t>"Развитие агропромышленного комплекса городского округа Семеновский Нижегородской области" на 2025-2027 годы</a:t>
                      </a:r>
                      <a:endParaRPr lang="ru-RU" sz="105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47 727,2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>
                          <a:solidFill>
                            <a:schemeClr val="tx1"/>
                          </a:solidFill>
                          <a:effectLst/>
                        </a:rPr>
                        <a:t>48 966,6</a:t>
                      </a:r>
                      <a:endParaRPr lang="ru-RU" sz="1050" b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>
                          <a:solidFill>
                            <a:schemeClr val="tx1"/>
                          </a:solidFill>
                          <a:effectLst/>
                        </a:rPr>
                        <a:t>52 003</a:t>
                      </a:r>
                      <a:endParaRPr lang="ru-RU" sz="1050" b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                  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106,2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61 455,0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59 688,8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80898310"/>
                  </a:ext>
                </a:extLst>
              </a:tr>
              <a:tr h="9857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"Социальная поддержка граждан городского округа Семеновский" на 2024-2026 годы</a:t>
                      </a:r>
                      <a:endParaRPr lang="ru-RU" sz="105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endParaRPr lang="ru-RU" sz="105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endParaRPr lang="ru-RU" sz="105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7 558,2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4 099,2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5 570,5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     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135,9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8 351,2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5 570,5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49805857"/>
                  </a:ext>
                </a:extLst>
              </a:tr>
              <a:tr h="9345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</a:rPr>
                        <a:t>«Информационное общество городского округа Семеновский на 2024-2026 годы»</a:t>
                      </a:r>
                      <a:endParaRPr lang="ru-RU" sz="105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endParaRPr lang="ru-RU" sz="105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endParaRPr lang="ru-RU" sz="105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3 518,3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>
                          <a:solidFill>
                            <a:schemeClr val="tx1"/>
                          </a:solidFill>
                          <a:effectLst/>
                        </a:rPr>
                        <a:t>11 053,8</a:t>
                      </a:r>
                      <a:endParaRPr lang="ru-RU" sz="1050" b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>
                          <a:solidFill>
                            <a:schemeClr val="tx1"/>
                          </a:solidFill>
                          <a:effectLst/>
                        </a:rPr>
                        <a:t>11 527,1</a:t>
                      </a:r>
                      <a:endParaRPr lang="ru-RU" sz="1050" b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            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104,3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>
                          <a:solidFill>
                            <a:schemeClr val="tx1"/>
                          </a:solidFill>
                          <a:effectLst/>
                        </a:rPr>
                        <a:t>10 527,1</a:t>
                      </a:r>
                      <a:endParaRPr lang="ru-RU" sz="1050" b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10 527,1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44174932"/>
                  </a:ext>
                </a:extLst>
              </a:tr>
            </a:tbl>
          </a:graphicData>
        </a:graphic>
      </p:graphicFrame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CB57A6-5620-5F8E-F8C8-FBCE3178DC5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 marR="0" lvl="0" indent="0" algn="l" defTabSz="914400" rtl="0" eaLnBrk="1" fontAlgn="auto" latinLnBrk="0" hangingPunct="1">
              <a:lnSpc>
                <a:spcPct val="100000"/>
              </a:lnSpc>
              <a:spcBef>
                <a:spcPts val="1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ru-RU" sz="1200" b="0" i="0" u="none" strike="noStrike" kern="1200" cap="none" spc="-10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Verdana"/>
                <a:ea typeface="+mn-ea"/>
              </a:rPr>
              <a:pPr marL="5334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6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ru-RU" sz="1200" b="0" i="0" u="none" strike="noStrike" kern="1200" cap="none" spc="-10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Verdan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949248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9000">
              <a:schemeClr val="accent1">
                <a:lumMod val="5000"/>
                <a:lumOff val="95000"/>
              </a:schemeClr>
            </a:gs>
            <a:gs pos="74000">
              <a:schemeClr val="bg1"/>
            </a:gs>
            <a:gs pos="82000">
              <a:srgbClr val="EFF9FF"/>
            </a:gs>
            <a:gs pos="100000">
              <a:srgbClr val="EFF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9277594"/>
              </p:ext>
            </p:extLst>
          </p:nvPr>
        </p:nvGraphicFramePr>
        <p:xfrm>
          <a:off x="76200" y="685800"/>
          <a:ext cx="6705602" cy="834017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209798">
                  <a:extLst>
                    <a:ext uri="{9D8B030D-6E8A-4147-A177-3AD203B41FA5}">
                      <a16:colId xmlns:a16="http://schemas.microsoft.com/office/drawing/2014/main" val="3912945685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68068692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969031160"/>
                    </a:ext>
                  </a:extLst>
                </a:gridCol>
                <a:gridCol w="838205">
                  <a:extLst>
                    <a:ext uri="{9D8B030D-6E8A-4147-A177-3AD203B41FA5}">
                      <a16:colId xmlns:a16="http://schemas.microsoft.com/office/drawing/2014/main" val="3604867157"/>
                    </a:ext>
                  </a:extLst>
                </a:gridCol>
                <a:gridCol w="559338">
                  <a:extLst>
                    <a:ext uri="{9D8B030D-6E8A-4147-A177-3AD203B41FA5}">
                      <a16:colId xmlns:a16="http://schemas.microsoft.com/office/drawing/2014/main" val="81693502"/>
                    </a:ext>
                  </a:extLst>
                </a:gridCol>
                <a:gridCol w="736059">
                  <a:extLst>
                    <a:ext uri="{9D8B030D-6E8A-4147-A177-3AD203B41FA5}">
                      <a16:colId xmlns:a16="http://schemas.microsoft.com/office/drawing/2014/main" val="3714669349"/>
                    </a:ext>
                  </a:extLst>
                </a:gridCol>
                <a:gridCol w="762002">
                  <a:extLst>
                    <a:ext uri="{9D8B030D-6E8A-4147-A177-3AD203B41FA5}">
                      <a16:colId xmlns:a16="http://schemas.microsoft.com/office/drawing/2014/main" val="337652261"/>
                    </a:ext>
                  </a:extLst>
                </a:gridCol>
              </a:tblGrid>
              <a:tr h="583253"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Наименование программ</a:t>
                      </a:r>
                      <a:endParaRPr lang="ru-RU" sz="105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2023год</a:t>
                      </a:r>
                      <a:endParaRPr lang="ru-RU" sz="105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2024год</a:t>
                      </a:r>
                      <a:endParaRPr lang="ru-RU" sz="105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2025 год</a:t>
                      </a:r>
                      <a:endParaRPr lang="ru-RU" sz="105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% к</a:t>
                      </a:r>
                    </a:p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2024 году</a:t>
                      </a:r>
                      <a:endParaRPr lang="ru-RU" sz="105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2026 год</a:t>
                      </a:r>
                      <a:endParaRPr lang="ru-RU" sz="105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2027 год</a:t>
                      </a:r>
                      <a:endParaRPr lang="ru-RU" sz="105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0058477"/>
                  </a:ext>
                </a:extLst>
              </a:tr>
              <a:tr h="1095201">
                <a:tc>
                  <a:txBody>
                    <a:bodyPr/>
                    <a:lstStyle/>
                    <a:p>
                      <a:pPr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"Развитие предпринимательства и туризма на территории городского округа Семеновский Нижегородской области на 2025–2030 годы"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12 500,0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                                                                                                                                 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5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7500,0 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6 000,0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                     80,0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8 000,0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8 000,0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613820152"/>
                  </a:ext>
                </a:extLst>
              </a:tr>
              <a:tr h="10823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"Развитие гражданской обороны и защиты населения и территорий от чрезвычайных ситуаций, обеспечение пожарной безопасности в городском округе Семеновский на 2022-2026 годы"</a:t>
                      </a:r>
                      <a:endParaRPr lang="ru-RU" sz="105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31 657,5</a:t>
                      </a:r>
                      <a:endParaRPr lang="ru-RU" sz="1050" b="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39 010,0</a:t>
                      </a:r>
                      <a:endParaRPr lang="ru-RU" sz="105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47 135,4</a:t>
                      </a:r>
                      <a:endParaRPr lang="ru-RU" sz="105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120,8</a:t>
                      </a:r>
                      <a:endParaRPr lang="ru-RU" sz="105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45 421,4</a:t>
                      </a:r>
                      <a:endParaRPr lang="ru-RU" sz="105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45 421,4</a:t>
                      </a:r>
                      <a:endParaRPr lang="ru-RU" sz="105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559703539"/>
                  </a:ext>
                </a:extLst>
              </a:tr>
              <a:tr h="10619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«Комплексное благоустройство и развитие транспортной инфраструктуры городского округа Семеновский Нижегородской области на 2025-2029 годы»</a:t>
                      </a:r>
                      <a:endParaRPr lang="ru-RU" sz="105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188 747,7</a:t>
                      </a:r>
                      <a:endParaRPr lang="ru-RU" sz="1050" b="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18</a:t>
                      </a:r>
                      <a:r>
                        <a:rPr lang="en-US" sz="1050">
                          <a:effectLst/>
                        </a:rPr>
                        <a:t>6</a:t>
                      </a:r>
                      <a:r>
                        <a:rPr lang="ru-RU" sz="1050">
                          <a:effectLst/>
                        </a:rPr>
                        <a:t> 832,9</a:t>
                      </a:r>
                      <a:endParaRPr lang="ru-RU" sz="105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291 901,5</a:t>
                      </a:r>
                      <a:endParaRPr lang="ru-RU" sz="105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                   156,2</a:t>
                      </a:r>
                      <a:endParaRPr lang="ru-RU" sz="105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248 402,3</a:t>
                      </a:r>
                      <a:endParaRPr lang="ru-RU" sz="105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249 115,1</a:t>
                      </a:r>
                      <a:endParaRPr lang="ru-RU" sz="105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930953"/>
                  </a:ext>
                </a:extLst>
              </a:tr>
              <a:tr h="900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"Развитие и строительство социальной и инженерной инфраструктуры на территории городского округа Семеновский на 2024-2026 годы"</a:t>
                      </a:r>
                      <a:endParaRPr lang="ru-RU" sz="105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1 017426,4</a:t>
                      </a:r>
                      <a:endParaRPr lang="ru-RU" sz="1050" b="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38 292,5</a:t>
                      </a:r>
                      <a:endParaRPr lang="ru-RU" sz="105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366 897,6</a:t>
                      </a:r>
                      <a:endParaRPr lang="ru-RU" sz="105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               958,1</a:t>
                      </a:r>
                      <a:endParaRPr lang="ru-RU" sz="105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365 885,4</a:t>
                      </a:r>
                      <a:endParaRPr lang="ru-RU" sz="105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75 782,4</a:t>
                      </a:r>
                      <a:endParaRPr lang="ru-RU" sz="105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81278882"/>
                  </a:ext>
                </a:extLst>
              </a:tr>
              <a:tr h="792803">
                <a:tc>
                  <a:txBody>
                    <a:bodyPr/>
                    <a:lstStyle/>
                    <a:p>
                      <a:pPr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050" dirty="0">
                          <a:effectLst/>
                        </a:rPr>
                        <a:t>"Управление муниципальным имуществом и земельными ресурсами городского округа Семеновский Нижегородской области на 2021-2026 годы"</a:t>
                      </a:r>
                      <a:endParaRPr lang="ru-RU" sz="105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44 188,9</a:t>
                      </a:r>
                      <a:endParaRPr lang="ru-RU" sz="1050" b="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35 626,6</a:t>
                      </a:r>
                      <a:endParaRPr lang="ru-RU" sz="105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48 368,7</a:t>
                      </a:r>
                      <a:endParaRPr lang="ru-RU" sz="105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                  135,8</a:t>
                      </a:r>
                      <a:endParaRPr lang="ru-RU" sz="105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50 730,2</a:t>
                      </a:r>
                      <a:endParaRPr lang="ru-RU" sz="105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50 730,2</a:t>
                      </a:r>
                      <a:endParaRPr lang="ru-RU" sz="105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6642850"/>
                  </a:ext>
                </a:extLst>
              </a:tr>
              <a:tr h="5353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«Управление муниципальными финансами городского округа Семёновский»</a:t>
                      </a:r>
                      <a:endParaRPr lang="ru-RU" sz="105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23 076,5</a:t>
                      </a:r>
                      <a:endParaRPr lang="ru-RU" sz="1050" b="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24 647,7</a:t>
                      </a:r>
                      <a:endParaRPr lang="ru-RU" sz="105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29 474,9</a:t>
                      </a:r>
                      <a:endParaRPr lang="ru-RU" sz="105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                 119,6</a:t>
                      </a:r>
                      <a:endParaRPr lang="ru-RU" sz="105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32 474,9</a:t>
                      </a:r>
                      <a:endParaRPr lang="ru-RU" sz="105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32 474,9</a:t>
                      </a:r>
                      <a:endParaRPr lang="ru-RU" sz="105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760207983"/>
                  </a:ext>
                </a:extLst>
              </a:tr>
              <a:tr h="7176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"Формирование современной городской среды на территории городского округа Семеновский на 2018-2025 годы"</a:t>
                      </a:r>
                      <a:endParaRPr lang="ru-RU" sz="105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23 977,1</a:t>
                      </a:r>
                      <a:endParaRPr lang="ru-RU" sz="1050" b="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35 649,0</a:t>
                      </a:r>
                      <a:endParaRPr lang="ru-RU" sz="105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20 252,7</a:t>
                      </a:r>
                      <a:endParaRPr lang="ru-RU" sz="105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                56,8</a:t>
                      </a:r>
                      <a:endParaRPr lang="ru-RU" sz="105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20 252,7</a:t>
                      </a:r>
                      <a:endParaRPr lang="ru-RU" sz="105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20 252,7</a:t>
                      </a:r>
                      <a:endParaRPr lang="ru-RU" sz="105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08020559"/>
                  </a:ext>
                </a:extLst>
              </a:tr>
              <a:tr h="792803">
                <a:tc>
                  <a:txBody>
                    <a:bodyPr/>
                    <a:lstStyle/>
                    <a:p>
                      <a:pPr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050">
                          <a:effectLst/>
                        </a:rPr>
                        <a:t>"Обеспечение жильем молодых семей на территории городского округа Семеновский Нижегородской области" на период 2015-2025 годов</a:t>
                      </a:r>
                      <a:endParaRPr lang="ru-RU" sz="105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5 737,4</a:t>
                      </a:r>
                      <a:endParaRPr lang="ru-RU" sz="1050" b="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9 103,7</a:t>
                      </a:r>
                      <a:endParaRPr lang="ru-RU" sz="105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8 808,4</a:t>
                      </a:r>
                      <a:endParaRPr lang="ru-RU" sz="105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                 96,8</a:t>
                      </a:r>
                      <a:endParaRPr lang="ru-RU" sz="105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8 808,4</a:t>
                      </a:r>
                      <a:endParaRPr lang="ru-RU" sz="105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8 808,4</a:t>
                      </a:r>
                      <a:endParaRPr lang="ru-RU" sz="105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94212043"/>
                  </a:ext>
                </a:extLst>
              </a:tr>
              <a:tr h="7176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</a:rPr>
                        <a:t>"Профилактика терроризма и экстремизма в городском округе Семеновский Нижегородской области на 2021-2026 годы"</a:t>
                      </a:r>
                      <a:endParaRPr lang="ru-RU" sz="105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315,0</a:t>
                      </a:r>
                      <a:endParaRPr lang="ru-RU" sz="1050" b="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665,0</a:t>
                      </a:r>
                      <a:endParaRPr lang="ru-RU" sz="105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915,0</a:t>
                      </a:r>
                      <a:endParaRPr lang="ru-RU" sz="105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                  137,6</a:t>
                      </a:r>
                      <a:endParaRPr lang="ru-RU" sz="105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915,0</a:t>
                      </a:r>
                      <a:endParaRPr lang="ru-RU" sz="105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915,0</a:t>
                      </a:r>
                      <a:endParaRPr lang="ru-RU" sz="105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228436942"/>
                  </a:ext>
                </a:extLst>
              </a:tr>
            </a:tbl>
          </a:graphicData>
        </a:graphic>
      </p:graphicFrame>
      <p:sp>
        <p:nvSpPr>
          <p:cNvPr id="5" name="object 4"/>
          <p:cNvSpPr txBox="1"/>
          <p:nvPr/>
        </p:nvSpPr>
        <p:spPr>
          <a:xfrm>
            <a:off x="228600" y="76200"/>
            <a:ext cx="636460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КАК ИЗМЕНИТСЯ ФИНАНСИРОВАНИЕ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МУНИЦИПАЛЬНЫХ</a:t>
            </a:r>
            <a:r>
              <a:rPr kumimoji="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ПРОГРАММ  В 202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3-</a:t>
            </a:r>
            <a:r>
              <a:rPr kumimoji="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kumimoji="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ГОДАХ</a:t>
            </a: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2C0435B4-A697-9408-AAE0-45753863D816}"/>
              </a:ext>
            </a:extLst>
          </p:cNvPr>
          <p:cNvSpPr txBox="1"/>
          <p:nvPr/>
        </p:nvSpPr>
        <p:spPr>
          <a:xfrm>
            <a:off x="5880735" y="533400"/>
            <a:ext cx="100266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120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(</a:t>
            </a:r>
            <a:r>
              <a:rPr kumimoji="0" lang="ru-RU" sz="1000" b="0" i="0" u="none" strike="noStrike" kern="1200" cap="none" spc="-5" normalizeH="0" baseline="0" noProof="0" dirty="0" err="1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тыс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1000" b="0" i="0" u="none" strike="noStrike" kern="1200" cap="none" spc="-114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00" b="0" i="0" u="none" strike="noStrike" kern="1200" cap="none" spc="15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ру</a:t>
            </a:r>
            <a:r>
              <a:rPr kumimoji="0" sz="1000" b="0" i="0" u="none" strike="noStrike" kern="1200" cap="none" spc="20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б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л</a:t>
            </a:r>
            <a:r>
              <a:rPr kumimoji="0" sz="1000" b="0" i="0" u="none" strike="noStrike" kern="1200" cap="none" spc="-15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е</a:t>
            </a:r>
            <a:r>
              <a:rPr kumimoji="0" sz="1000" b="0" i="0" u="none" strike="noStrike" kern="1200" cap="none" spc="-35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й</a:t>
            </a:r>
            <a:r>
              <a:rPr kumimoji="0" sz="1000" b="0" i="0" u="none" strike="noStrike" kern="1200" cap="none" spc="-95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)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AA4C1-F3A6-E9F5-79C0-83273F19CF9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 marR="0" lvl="0" indent="0" algn="l" defTabSz="914400" rtl="0" eaLnBrk="1" fontAlgn="auto" latinLnBrk="0" hangingPunct="1">
              <a:lnSpc>
                <a:spcPct val="100000"/>
              </a:lnSpc>
              <a:spcBef>
                <a:spcPts val="1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ru-RU" sz="1200" b="0" i="0" u="none" strike="noStrike" kern="1200" cap="none" spc="-10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Verdana"/>
                <a:ea typeface="+mn-ea"/>
              </a:rPr>
              <a:pPr marL="5334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6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ru-RU" sz="1200" b="0" i="0" u="none" strike="noStrike" kern="1200" cap="none" spc="-10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Verdan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633419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100000">
              <a:schemeClr val="accent5">
                <a:lumMod val="20000"/>
                <a:lumOff val="80000"/>
              </a:schemeClr>
            </a:gs>
            <a:gs pos="83254">
              <a:srgbClr val="DBEEF4">
                <a:alpha val="29000"/>
              </a:srgbClr>
            </a:gs>
            <a:gs pos="100000">
              <a:srgbClr val="DBEEF4"/>
            </a:gs>
            <a:gs pos="48616">
              <a:srgbClr val="DBEEF4"/>
            </a:gs>
            <a:gs pos="19574">
              <a:srgbClr val="DBEEF4"/>
            </a:gs>
            <a:gs pos="100000">
              <a:schemeClr val="accent5">
                <a:lumMod val="20000"/>
                <a:lumOff val="80000"/>
              </a:schemeClr>
            </a:gs>
            <a:gs pos="12291">
              <a:schemeClr val="bg1"/>
            </a:gs>
            <a:gs pos="100000">
              <a:schemeClr val="accent5">
                <a:lumMod val="20000"/>
                <a:lumOff val="80000"/>
              </a:schemeClr>
            </a:gs>
            <a:gs pos="96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4"/>
          <p:cNvSpPr txBox="1"/>
          <p:nvPr/>
        </p:nvSpPr>
        <p:spPr>
          <a:xfrm>
            <a:off x="94299" y="152400"/>
            <a:ext cx="676370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КАК ИЗМЕНИТСЯ ФИНАНСИРОВАНИЕ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МУНИЦИПАЛЬНЫХ</a:t>
            </a:r>
            <a:r>
              <a:rPr kumimoji="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ПРОГРАММ  В 202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-202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kumimoji="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ГОДАХ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932027"/>
              </p:ext>
            </p:extLst>
          </p:nvPr>
        </p:nvGraphicFramePr>
        <p:xfrm>
          <a:off x="76200" y="762000"/>
          <a:ext cx="6781800" cy="826448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247901">
                  <a:extLst>
                    <a:ext uri="{9D8B030D-6E8A-4147-A177-3AD203B41FA5}">
                      <a16:colId xmlns:a16="http://schemas.microsoft.com/office/drawing/2014/main" val="393188294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09013606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28859040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595607207"/>
                    </a:ext>
                  </a:extLst>
                </a:gridCol>
                <a:gridCol w="649499">
                  <a:extLst>
                    <a:ext uri="{9D8B030D-6E8A-4147-A177-3AD203B41FA5}">
                      <a16:colId xmlns:a16="http://schemas.microsoft.com/office/drawing/2014/main" val="2040871702"/>
                    </a:ext>
                  </a:extLst>
                </a:gridCol>
                <a:gridCol w="772923">
                  <a:extLst>
                    <a:ext uri="{9D8B030D-6E8A-4147-A177-3AD203B41FA5}">
                      <a16:colId xmlns:a16="http://schemas.microsoft.com/office/drawing/2014/main" val="2863684471"/>
                    </a:ext>
                  </a:extLst>
                </a:gridCol>
                <a:gridCol w="749277">
                  <a:extLst>
                    <a:ext uri="{9D8B030D-6E8A-4147-A177-3AD203B41FA5}">
                      <a16:colId xmlns:a16="http://schemas.microsoft.com/office/drawing/2014/main" val="1297013672"/>
                    </a:ext>
                  </a:extLst>
                </a:gridCol>
              </a:tblGrid>
              <a:tr h="690536"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Наименование программ</a:t>
                      </a:r>
                      <a:endParaRPr lang="ru-RU" sz="105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2023год</a:t>
                      </a:r>
                      <a:endParaRPr lang="ru-RU" sz="105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2024год</a:t>
                      </a:r>
                      <a:endParaRPr lang="ru-RU" sz="105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2025 год</a:t>
                      </a:r>
                      <a:endParaRPr lang="ru-RU" sz="105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% к</a:t>
                      </a:r>
                    </a:p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2024 году</a:t>
                      </a:r>
                      <a:endParaRPr lang="ru-RU" sz="105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2026 год</a:t>
                      </a:r>
                      <a:endParaRPr lang="ru-RU" sz="105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2027 год</a:t>
                      </a:r>
                      <a:endParaRPr lang="ru-RU" sz="105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26195151"/>
                  </a:ext>
                </a:extLst>
              </a:tr>
              <a:tr h="1690414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"Краткосрочный план реализации региональной программы капитального ремонта общего имущества в многоквартирных домах, расположенных на территории Нижегородской области, в отношении многоквартирных домов городского округа Семеновский на 2023-2025 годы"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700,0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750,0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800,0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106,7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800,0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800,0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531134668"/>
                  </a:ext>
                </a:extLst>
              </a:tr>
              <a:tr h="8834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"Обеспечение общественного порядка и противодействия преступности в городском округе Семеновский Нижегородской области на 2021-2025 годы"</a:t>
                      </a:r>
                      <a:endParaRPr lang="ru-RU" sz="105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515,0</a:t>
                      </a:r>
                      <a:endParaRPr lang="ru-RU" sz="105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</a:rPr>
                        <a:t>515,0</a:t>
                      </a:r>
                      <a:endParaRPr lang="ru-RU" sz="105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</a:rPr>
                        <a:t>685,0</a:t>
                      </a:r>
                      <a:endParaRPr lang="ru-RU" sz="1050" b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</a:rPr>
                        <a:t>133,0</a:t>
                      </a:r>
                      <a:endParaRPr lang="ru-RU" sz="105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</a:rPr>
                        <a:t>685,0</a:t>
                      </a:r>
                      <a:endParaRPr lang="ru-RU" sz="1050" b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</a:rPr>
                        <a:t>685,0</a:t>
                      </a:r>
                      <a:endParaRPr lang="ru-RU" sz="1050" b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586194162"/>
                  </a:ext>
                </a:extLst>
              </a:tr>
              <a:tr h="483533">
                <a:tc>
                  <a:txBody>
                    <a:bodyPr/>
                    <a:lstStyle/>
                    <a:p>
                      <a:pPr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050" dirty="0">
                          <a:effectLst/>
                        </a:rPr>
                        <a:t>"Экология и охрана окружающей среды в городском округе Семеновский на 2021-2026 годы"</a:t>
                      </a:r>
                      <a:endParaRPr lang="ru-RU" sz="105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852,0</a:t>
                      </a:r>
                      <a:endParaRPr lang="ru-RU" sz="105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>
                          <a:effectLst/>
                        </a:rPr>
                        <a:t>907,7</a:t>
                      </a:r>
                      <a:endParaRPr lang="ru-RU" sz="1050" b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>
                          <a:effectLst/>
                        </a:rPr>
                        <a:t>1 154,2</a:t>
                      </a:r>
                      <a:endParaRPr lang="ru-RU" sz="1050" b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</a:rPr>
                        <a:t>127,2</a:t>
                      </a:r>
                      <a:endParaRPr lang="ru-RU" sz="1050" b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>
                          <a:effectLst/>
                        </a:rPr>
                        <a:t>1 154,2</a:t>
                      </a:r>
                      <a:endParaRPr lang="ru-RU" sz="1050" b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>
                          <a:effectLst/>
                        </a:rPr>
                        <a:t>1 154,2</a:t>
                      </a:r>
                      <a:endParaRPr lang="ru-RU" sz="1050" b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408598980"/>
                  </a:ext>
                </a:extLst>
              </a:tr>
              <a:tr h="922044">
                <a:tc>
                  <a:txBody>
                    <a:bodyPr/>
                    <a:lstStyle/>
                    <a:p>
                      <a:pPr algn="l"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050" dirty="0">
                          <a:effectLst/>
                        </a:rPr>
                        <a:t>"Переселение граждан из аварийного жилищного фонда на территории городского округа Семеновский Нижегородской области на 2024 - 2028 годы"</a:t>
                      </a:r>
                      <a:endParaRPr lang="ru-RU" sz="105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1 000,0</a:t>
                      </a:r>
                      <a:endParaRPr lang="ru-RU" sz="105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>
                          <a:effectLst/>
                        </a:rPr>
                        <a:t>1 211,9</a:t>
                      </a:r>
                      <a:endParaRPr lang="ru-RU" sz="1050" b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>
                          <a:effectLst/>
                        </a:rPr>
                        <a:t>47 026,9</a:t>
                      </a:r>
                      <a:endParaRPr lang="ru-RU" sz="1050" b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</a:rPr>
                        <a:t>3 880,4</a:t>
                      </a:r>
                      <a:endParaRPr lang="ru-RU" sz="1050" b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>
                          <a:effectLst/>
                        </a:rPr>
                        <a:t>171 739,7</a:t>
                      </a:r>
                      <a:endParaRPr lang="ru-RU" sz="1050" b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>
                          <a:effectLst/>
                        </a:rPr>
                        <a:t>23 447,2</a:t>
                      </a:r>
                      <a:endParaRPr lang="ru-RU" sz="1050" b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511038558"/>
                  </a:ext>
                </a:extLst>
              </a:tr>
              <a:tr h="2188179">
                <a:tc>
                  <a:txBody>
                    <a:bodyPr/>
                    <a:lstStyle/>
                    <a:p>
                      <a:pPr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50">
                          <a:effectLst/>
                        </a:rPr>
                        <a:t>«Оказание помощи гражданам, утратившим жилые помещения в результате пожара на территории городского округа Семеновский Нижегородской области» на период 2021-2025 годов, и Положение о порядке предоставления субсидий на приобретение жилых помещений, для предоставления гражданам, утративших жилые помещения в результате пожара, по договорам социального найма»</a:t>
                      </a:r>
                      <a:endParaRPr lang="ru-RU" sz="105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500,0</a:t>
                      </a:r>
                      <a:endParaRPr lang="ru-RU" sz="105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</a:rPr>
                        <a:t>0,0</a:t>
                      </a:r>
                      <a:endParaRPr lang="ru-RU" sz="1050" b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</a:rPr>
                        <a:t>0,0</a:t>
                      </a:r>
                      <a:endParaRPr lang="ru-RU" sz="1050" b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</a:rPr>
                        <a:t>0,0</a:t>
                      </a:r>
                      <a:endParaRPr lang="ru-RU" sz="1050" b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</a:rPr>
                        <a:t>16 776,3</a:t>
                      </a:r>
                      <a:endParaRPr lang="ru-RU" sz="105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</a:rPr>
                        <a:t>0,0 </a:t>
                      </a:r>
                      <a:endParaRPr lang="ru-RU" sz="105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64479904"/>
                  </a:ext>
                </a:extLst>
              </a:tr>
              <a:tr h="7189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dirty="0">
                          <a:effectLst/>
                        </a:rPr>
                        <a:t> </a:t>
                      </a:r>
                      <a:r>
                        <a:rPr lang="ru-RU" sz="1050" dirty="0">
                          <a:effectLst/>
                        </a:rPr>
                        <a:t>«Развитие жилищно - коммунального хозяйства и инфраструктуры городского округа Семеновский»</a:t>
                      </a:r>
                      <a:endParaRPr lang="ru-RU" sz="105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0.0</a:t>
                      </a:r>
                      <a:endParaRPr lang="ru-RU" sz="105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</a:rPr>
                        <a:t>15 788,1</a:t>
                      </a:r>
                      <a:endParaRPr lang="ru-RU" sz="1050" b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</a:rPr>
                        <a:t>12 000,0 </a:t>
                      </a:r>
                      <a:endParaRPr lang="ru-RU" sz="105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</a:rPr>
                        <a:t>76,0</a:t>
                      </a:r>
                      <a:endParaRPr lang="ru-RU" sz="1050" b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</a:rPr>
                        <a:t>17 000,0</a:t>
                      </a:r>
                      <a:endParaRPr lang="ru-RU" sz="1050" b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</a:rPr>
                        <a:t>17 000,0</a:t>
                      </a:r>
                      <a:endParaRPr lang="ru-RU" sz="105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23678038"/>
                  </a:ext>
                </a:extLst>
              </a:tr>
              <a:tr h="359487"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Непрограммные расходы:</a:t>
                      </a:r>
                      <a:endParaRPr lang="ru-RU" sz="105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</a:rPr>
                        <a:t>150 874,7</a:t>
                      </a:r>
                      <a:endParaRPr lang="ru-RU" sz="1050" b="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</a:rPr>
                        <a:t>144 210,6</a:t>
                      </a:r>
                      <a:endParaRPr lang="ru-RU" sz="105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</a:rPr>
                        <a:t>208 495,5</a:t>
                      </a:r>
                      <a:endParaRPr lang="ru-RU" sz="105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</a:rPr>
                        <a:t>144,6</a:t>
                      </a:r>
                      <a:endParaRPr lang="ru-RU" sz="105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 dirty="0">
                          <a:effectLst/>
                        </a:rPr>
                        <a:t>205 249,3</a:t>
                      </a:r>
                      <a:endParaRPr lang="ru-RU" sz="105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 dirty="0">
                          <a:effectLst/>
                        </a:rPr>
                        <a:t>205 144,8</a:t>
                      </a:r>
                      <a:endParaRPr lang="ru-RU" sz="105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98333467"/>
                  </a:ext>
                </a:extLst>
              </a:tr>
              <a:tr h="297711"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Условно – утверждаемые расходы</a:t>
                      </a:r>
                      <a:endParaRPr lang="ru-RU" sz="105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</a:rPr>
                        <a:t>0,0</a:t>
                      </a:r>
                      <a:endParaRPr lang="ru-RU" sz="1050" b="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</a:rPr>
                        <a:t> </a:t>
                      </a:r>
                      <a:endParaRPr lang="ru-RU" sz="1050" b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05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050" b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</a:rPr>
                        <a:t>41 022,3</a:t>
                      </a:r>
                      <a:endParaRPr lang="ru-RU" sz="1050" b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</a:rPr>
                        <a:t>84 174,7</a:t>
                      </a:r>
                      <a:endParaRPr lang="ru-RU" sz="105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556659731"/>
                  </a:ext>
                </a:extLst>
              </a:tr>
            </a:tbl>
          </a:graphicData>
        </a:graphic>
      </p:graphicFrame>
      <p:sp>
        <p:nvSpPr>
          <p:cNvPr id="2" name="object 3">
            <a:extLst>
              <a:ext uri="{FF2B5EF4-FFF2-40B4-BE49-F238E27FC236}">
                <a16:creationId xmlns:a16="http://schemas.microsoft.com/office/drawing/2014/main" id="{6C5E7679-4CEA-DF76-0662-B76C182D0275}"/>
              </a:ext>
            </a:extLst>
          </p:cNvPr>
          <p:cNvSpPr txBox="1"/>
          <p:nvPr/>
        </p:nvSpPr>
        <p:spPr>
          <a:xfrm>
            <a:off x="5855335" y="533400"/>
            <a:ext cx="100266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120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(</a:t>
            </a:r>
            <a:r>
              <a:rPr kumimoji="0" lang="ru-RU" sz="1000" b="0" i="0" u="none" strike="noStrike" kern="1200" cap="none" spc="-5" normalizeH="0" baseline="0" noProof="0" dirty="0" err="1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тыс</a:t>
            </a: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1100" b="0" i="0" u="none" strike="noStrike" kern="1200" cap="none" spc="-114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100" b="0" i="0" u="none" strike="noStrike" kern="1200" cap="none" spc="15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ру</a:t>
            </a:r>
            <a:r>
              <a:rPr kumimoji="0" sz="1100" b="0" i="0" u="none" strike="noStrike" kern="1200" cap="none" spc="20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б</a:t>
            </a: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л</a:t>
            </a:r>
            <a:r>
              <a:rPr kumimoji="0" sz="1100" b="0" i="0" u="none" strike="noStrike" kern="1200" cap="none" spc="-15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е</a:t>
            </a:r>
            <a:r>
              <a:rPr kumimoji="0" sz="1100" b="0" i="0" u="none" strike="noStrike" kern="1200" cap="none" spc="-35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й</a:t>
            </a:r>
            <a:r>
              <a:rPr kumimoji="0" sz="1100" b="0" i="0" u="none" strike="noStrike" kern="1200" cap="none" spc="-95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)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48DB879-21A6-7F03-E991-5B692E68A92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 marR="0" lvl="0" indent="0" algn="l" defTabSz="914400" rtl="0" eaLnBrk="1" fontAlgn="auto" latinLnBrk="0" hangingPunct="1">
              <a:lnSpc>
                <a:spcPct val="100000"/>
              </a:lnSpc>
              <a:spcBef>
                <a:spcPts val="1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ru-RU" sz="1200" b="0" i="0" u="none" strike="noStrike" kern="1200" cap="none" spc="-10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Verdana"/>
                <a:ea typeface="+mn-ea"/>
              </a:rPr>
              <a:pPr marL="5334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6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ru-RU" sz="1200" b="0" i="0" u="none" strike="noStrike" kern="1200" cap="none" spc="-10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Verdan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708885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>
            <a:extLst>
              <a:ext uri="{FF2B5EF4-FFF2-40B4-BE49-F238E27FC236}">
                <a16:creationId xmlns:a16="http://schemas.microsoft.com/office/drawing/2014/main" id="{68E39428-0EEE-19DB-B92D-FF51786D7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429000"/>
            <a:ext cx="3677036" cy="2667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723"/>
          <p:cNvSpPr txBox="1">
            <a:spLocks noChangeArrowheads="1"/>
          </p:cNvSpPr>
          <p:nvPr/>
        </p:nvSpPr>
        <p:spPr bwMode="auto">
          <a:xfrm>
            <a:off x="3637172" y="4213901"/>
            <a:ext cx="2619871" cy="2414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40970" marR="138430" algn="ctr">
              <a:spcBef>
                <a:spcPts val="3460"/>
              </a:spcBef>
              <a:spcAft>
                <a:spcPts val="0"/>
              </a:spcAft>
            </a:pPr>
            <a:r>
              <a:rPr lang="ru-RU" sz="3300" b="1" dirty="0">
                <a:solidFill>
                  <a:schemeClr val="tx2">
                    <a:lumMod val="50000"/>
                  </a:schemeClr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1 302,8</a:t>
            </a:r>
            <a:endParaRPr lang="ru-RU" sz="1100" dirty="0">
              <a:solidFill>
                <a:schemeClr val="tx2">
                  <a:lumMod val="50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39065" marR="138430" algn="ctr">
              <a:lnSpc>
                <a:spcPts val="1560"/>
              </a:lnSpc>
              <a:spcBef>
                <a:spcPts val="10"/>
              </a:spcBef>
              <a:spcAft>
                <a:spcPts val="0"/>
              </a:spcAft>
            </a:pPr>
            <a:r>
              <a:rPr lang="ru-RU" sz="1300" b="1" dirty="0"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</a:t>
            </a:r>
            <a:r>
              <a:rPr lang="ru-RU" sz="1300" b="1" spc="220" dirty="0"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b="1" dirty="0"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рублей</a:t>
            </a:r>
            <a:endParaRPr lang="ru-RU" sz="1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37795" marR="138430" algn="ctr">
              <a:lnSpc>
                <a:spcPts val="1565"/>
              </a:lnSpc>
              <a:spcAft>
                <a:spcPts val="0"/>
              </a:spcAft>
            </a:pPr>
            <a:r>
              <a:rPr lang="ru-RU" sz="14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расходы</a:t>
            </a:r>
            <a:r>
              <a:rPr lang="ru-RU" sz="1400" spc="65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</a:t>
            </a:r>
            <a:r>
              <a:rPr lang="ru-RU" sz="1400" spc="65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выполнение</a:t>
            </a:r>
          </a:p>
          <a:p>
            <a:pPr marL="141605" marR="138430" algn="ctr">
              <a:lnSpc>
                <a:spcPts val="1565"/>
              </a:lnSpc>
              <a:spcAft>
                <a:spcPts val="0"/>
              </a:spcAft>
            </a:pPr>
            <a:r>
              <a:rPr lang="ru-RU" sz="14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программы</a:t>
            </a:r>
          </a:p>
          <a:p>
            <a:pPr marL="140335" marR="138430" algn="ctr">
              <a:lnSpc>
                <a:spcPts val="1560"/>
              </a:lnSpc>
              <a:spcAft>
                <a:spcPts val="0"/>
              </a:spcAft>
            </a:pPr>
            <a:r>
              <a:rPr lang="ru-RU" sz="1600" b="1" spc="-5" dirty="0">
                <a:solidFill>
                  <a:schemeClr val="tx2">
                    <a:lumMod val="50000"/>
                  </a:schemeClr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в</a:t>
            </a:r>
            <a:r>
              <a:rPr lang="ru-RU" sz="1600" b="1" spc="-70" dirty="0">
                <a:solidFill>
                  <a:schemeClr val="tx2">
                    <a:lumMod val="50000"/>
                  </a:schemeClr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ru-RU" sz="1600" b="1" spc="-5" dirty="0">
                <a:solidFill>
                  <a:schemeClr val="tx2">
                    <a:lumMod val="50000"/>
                  </a:schemeClr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2025</a:t>
            </a:r>
            <a:r>
              <a:rPr lang="ru-RU" sz="1600" b="1" spc="-70" dirty="0">
                <a:solidFill>
                  <a:schemeClr val="tx2">
                    <a:lumMod val="50000"/>
                  </a:schemeClr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ru-RU" sz="1600" b="1" spc="-5" dirty="0">
                <a:solidFill>
                  <a:schemeClr val="tx2">
                    <a:lumMod val="50000"/>
                  </a:schemeClr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году</a:t>
            </a:r>
            <a:endParaRPr lang="ru-RU" sz="1600" dirty="0">
              <a:solidFill>
                <a:schemeClr val="tx2">
                  <a:lumMod val="50000"/>
                </a:schemeClr>
              </a:solidFill>
              <a:effectLst/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grpSp>
        <p:nvGrpSpPr>
          <p:cNvPr id="11" name="Group 708"/>
          <p:cNvGrpSpPr>
            <a:grpSpLocks/>
          </p:cNvGrpSpPr>
          <p:nvPr/>
        </p:nvGrpSpPr>
        <p:grpSpPr bwMode="auto">
          <a:xfrm>
            <a:off x="3753030" y="6781740"/>
            <a:ext cx="2903220" cy="1475144"/>
            <a:chOff x="5648" y="-1680"/>
            <a:chExt cx="4751" cy="3032"/>
          </a:xfrm>
        </p:grpSpPr>
        <p:pic>
          <p:nvPicPr>
            <p:cNvPr id="12" name="Picture 7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0" y="-1289"/>
              <a:ext cx="996" cy="2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Freeform 714"/>
            <p:cNvSpPr>
              <a:spLocks/>
            </p:cNvSpPr>
            <p:nvPr/>
          </p:nvSpPr>
          <p:spPr bwMode="auto">
            <a:xfrm>
              <a:off x="5855" y="-1599"/>
              <a:ext cx="850" cy="2839"/>
            </a:xfrm>
            <a:custGeom>
              <a:avLst/>
              <a:gdLst>
                <a:gd name="T0" fmla="+- 0 6561 5841"/>
                <a:gd name="T1" fmla="*/ T0 w 864"/>
                <a:gd name="T2" fmla="+- 0 -1268 -1268"/>
                <a:gd name="T3" fmla="*/ -1268 h 2508"/>
                <a:gd name="T4" fmla="+- 0 5985 5841"/>
                <a:gd name="T5" fmla="*/ T4 w 864"/>
                <a:gd name="T6" fmla="+- 0 -1268 -1268"/>
                <a:gd name="T7" fmla="*/ -1268 h 2508"/>
                <a:gd name="T8" fmla="+- 0 5929 5841"/>
                <a:gd name="T9" fmla="*/ T8 w 864"/>
                <a:gd name="T10" fmla="+- 0 -1256 -1268"/>
                <a:gd name="T11" fmla="*/ -1256 h 2508"/>
                <a:gd name="T12" fmla="+- 0 5883 5841"/>
                <a:gd name="T13" fmla="*/ T12 w 864"/>
                <a:gd name="T14" fmla="+- 0 -1225 -1268"/>
                <a:gd name="T15" fmla="*/ -1225 h 2508"/>
                <a:gd name="T16" fmla="+- 0 5852 5841"/>
                <a:gd name="T17" fmla="*/ T16 w 864"/>
                <a:gd name="T18" fmla="+- 0 -1180 -1268"/>
                <a:gd name="T19" fmla="*/ -1180 h 2508"/>
                <a:gd name="T20" fmla="+- 0 5841 5841"/>
                <a:gd name="T21" fmla="*/ T20 w 864"/>
                <a:gd name="T22" fmla="+- 0 -1124 -1268"/>
                <a:gd name="T23" fmla="*/ -1124 h 2508"/>
                <a:gd name="T24" fmla="+- 0 5841 5841"/>
                <a:gd name="T25" fmla="*/ T24 w 864"/>
                <a:gd name="T26" fmla="+- 0 1096 -1268"/>
                <a:gd name="T27" fmla="*/ 1096 h 2508"/>
                <a:gd name="T28" fmla="+- 0 5852 5841"/>
                <a:gd name="T29" fmla="*/ T28 w 864"/>
                <a:gd name="T30" fmla="+- 0 1152 -1268"/>
                <a:gd name="T31" fmla="*/ 1152 h 2508"/>
                <a:gd name="T32" fmla="+- 0 5883 5841"/>
                <a:gd name="T33" fmla="*/ T32 w 864"/>
                <a:gd name="T34" fmla="+- 0 1197 -1268"/>
                <a:gd name="T35" fmla="*/ 1197 h 2508"/>
                <a:gd name="T36" fmla="+- 0 5929 5841"/>
                <a:gd name="T37" fmla="*/ T36 w 864"/>
                <a:gd name="T38" fmla="+- 0 1228 -1268"/>
                <a:gd name="T39" fmla="*/ 1228 h 2508"/>
                <a:gd name="T40" fmla="+- 0 5985 5841"/>
                <a:gd name="T41" fmla="*/ T40 w 864"/>
                <a:gd name="T42" fmla="+- 0 1240 -1268"/>
                <a:gd name="T43" fmla="*/ 1240 h 2508"/>
                <a:gd name="T44" fmla="+- 0 6561 5841"/>
                <a:gd name="T45" fmla="*/ T44 w 864"/>
                <a:gd name="T46" fmla="+- 0 1240 -1268"/>
                <a:gd name="T47" fmla="*/ 1240 h 2508"/>
                <a:gd name="T48" fmla="+- 0 6617 5841"/>
                <a:gd name="T49" fmla="*/ T48 w 864"/>
                <a:gd name="T50" fmla="+- 0 1228 -1268"/>
                <a:gd name="T51" fmla="*/ 1228 h 2508"/>
                <a:gd name="T52" fmla="+- 0 6663 5841"/>
                <a:gd name="T53" fmla="*/ T52 w 864"/>
                <a:gd name="T54" fmla="+- 0 1197 -1268"/>
                <a:gd name="T55" fmla="*/ 1197 h 2508"/>
                <a:gd name="T56" fmla="+- 0 6694 5841"/>
                <a:gd name="T57" fmla="*/ T56 w 864"/>
                <a:gd name="T58" fmla="+- 0 1152 -1268"/>
                <a:gd name="T59" fmla="*/ 1152 h 2508"/>
                <a:gd name="T60" fmla="+- 0 6705 5841"/>
                <a:gd name="T61" fmla="*/ T60 w 864"/>
                <a:gd name="T62" fmla="+- 0 1096 -1268"/>
                <a:gd name="T63" fmla="*/ 1096 h 2508"/>
                <a:gd name="T64" fmla="+- 0 6705 5841"/>
                <a:gd name="T65" fmla="*/ T64 w 864"/>
                <a:gd name="T66" fmla="+- 0 -1124 -1268"/>
                <a:gd name="T67" fmla="*/ -1124 h 2508"/>
                <a:gd name="T68" fmla="+- 0 6694 5841"/>
                <a:gd name="T69" fmla="*/ T68 w 864"/>
                <a:gd name="T70" fmla="+- 0 -1180 -1268"/>
                <a:gd name="T71" fmla="*/ -1180 h 2508"/>
                <a:gd name="T72" fmla="+- 0 6663 5841"/>
                <a:gd name="T73" fmla="*/ T72 w 864"/>
                <a:gd name="T74" fmla="+- 0 -1225 -1268"/>
                <a:gd name="T75" fmla="*/ -1225 h 2508"/>
                <a:gd name="T76" fmla="+- 0 6617 5841"/>
                <a:gd name="T77" fmla="*/ T76 w 864"/>
                <a:gd name="T78" fmla="+- 0 -1256 -1268"/>
                <a:gd name="T79" fmla="*/ -1256 h 2508"/>
                <a:gd name="T80" fmla="+- 0 6561 5841"/>
                <a:gd name="T81" fmla="*/ T80 w 864"/>
                <a:gd name="T82" fmla="+- 0 -1268 -1268"/>
                <a:gd name="T83" fmla="*/ -1268 h 25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64" h="2508">
                  <a:moveTo>
                    <a:pt x="720" y="0"/>
                  </a:moveTo>
                  <a:lnTo>
                    <a:pt x="144" y="0"/>
                  </a:lnTo>
                  <a:lnTo>
                    <a:pt x="88" y="12"/>
                  </a:lnTo>
                  <a:lnTo>
                    <a:pt x="42" y="43"/>
                  </a:lnTo>
                  <a:lnTo>
                    <a:pt x="11" y="88"/>
                  </a:lnTo>
                  <a:lnTo>
                    <a:pt x="0" y="144"/>
                  </a:lnTo>
                  <a:lnTo>
                    <a:pt x="0" y="2364"/>
                  </a:lnTo>
                  <a:lnTo>
                    <a:pt x="11" y="2420"/>
                  </a:lnTo>
                  <a:lnTo>
                    <a:pt x="42" y="2465"/>
                  </a:lnTo>
                  <a:lnTo>
                    <a:pt x="88" y="2496"/>
                  </a:lnTo>
                  <a:lnTo>
                    <a:pt x="144" y="2508"/>
                  </a:lnTo>
                  <a:lnTo>
                    <a:pt x="720" y="2508"/>
                  </a:lnTo>
                  <a:lnTo>
                    <a:pt x="776" y="2496"/>
                  </a:lnTo>
                  <a:lnTo>
                    <a:pt x="822" y="2465"/>
                  </a:lnTo>
                  <a:lnTo>
                    <a:pt x="853" y="2420"/>
                  </a:lnTo>
                  <a:lnTo>
                    <a:pt x="864" y="2364"/>
                  </a:lnTo>
                  <a:lnTo>
                    <a:pt x="864" y="144"/>
                  </a:lnTo>
                  <a:lnTo>
                    <a:pt x="853" y="88"/>
                  </a:lnTo>
                  <a:lnTo>
                    <a:pt x="822" y="43"/>
                  </a:lnTo>
                  <a:lnTo>
                    <a:pt x="776" y="12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14" name="Picture 7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3" y="-1195"/>
              <a:ext cx="1004" cy="2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Freeform 712"/>
            <p:cNvSpPr>
              <a:spLocks/>
            </p:cNvSpPr>
            <p:nvPr/>
          </p:nvSpPr>
          <p:spPr bwMode="auto">
            <a:xfrm>
              <a:off x="7561" y="-1129"/>
              <a:ext cx="864" cy="2369"/>
            </a:xfrm>
            <a:custGeom>
              <a:avLst/>
              <a:gdLst>
                <a:gd name="T0" fmla="+- 0 8281 7561"/>
                <a:gd name="T1" fmla="*/ T0 w 864"/>
                <a:gd name="T2" fmla="+- 0 -1168 -1168"/>
                <a:gd name="T3" fmla="*/ -1168 h 2408"/>
                <a:gd name="T4" fmla="+- 0 7705 7561"/>
                <a:gd name="T5" fmla="*/ T4 w 864"/>
                <a:gd name="T6" fmla="+- 0 -1168 -1168"/>
                <a:gd name="T7" fmla="*/ -1168 h 2408"/>
                <a:gd name="T8" fmla="+- 0 7649 7561"/>
                <a:gd name="T9" fmla="*/ T8 w 864"/>
                <a:gd name="T10" fmla="+- 0 -1156 -1168"/>
                <a:gd name="T11" fmla="*/ -1156 h 2408"/>
                <a:gd name="T12" fmla="+- 0 7604 7561"/>
                <a:gd name="T13" fmla="*/ T12 w 864"/>
                <a:gd name="T14" fmla="+- 0 -1125 -1168"/>
                <a:gd name="T15" fmla="*/ -1125 h 2408"/>
                <a:gd name="T16" fmla="+- 0 7573 7561"/>
                <a:gd name="T17" fmla="*/ T16 w 864"/>
                <a:gd name="T18" fmla="+- 0 -1080 -1168"/>
                <a:gd name="T19" fmla="*/ -1080 h 2408"/>
                <a:gd name="T20" fmla="+- 0 7561 7561"/>
                <a:gd name="T21" fmla="*/ T20 w 864"/>
                <a:gd name="T22" fmla="+- 0 -1024 -1168"/>
                <a:gd name="T23" fmla="*/ -1024 h 2408"/>
                <a:gd name="T24" fmla="+- 0 7561 7561"/>
                <a:gd name="T25" fmla="*/ T24 w 864"/>
                <a:gd name="T26" fmla="+- 0 1096 -1168"/>
                <a:gd name="T27" fmla="*/ 1096 h 2408"/>
                <a:gd name="T28" fmla="+- 0 7573 7561"/>
                <a:gd name="T29" fmla="*/ T28 w 864"/>
                <a:gd name="T30" fmla="+- 0 1152 -1168"/>
                <a:gd name="T31" fmla="*/ 1152 h 2408"/>
                <a:gd name="T32" fmla="+- 0 7604 7561"/>
                <a:gd name="T33" fmla="*/ T32 w 864"/>
                <a:gd name="T34" fmla="+- 0 1197 -1168"/>
                <a:gd name="T35" fmla="*/ 1197 h 2408"/>
                <a:gd name="T36" fmla="+- 0 7649 7561"/>
                <a:gd name="T37" fmla="*/ T36 w 864"/>
                <a:gd name="T38" fmla="+- 0 1228 -1168"/>
                <a:gd name="T39" fmla="*/ 1228 h 2408"/>
                <a:gd name="T40" fmla="+- 0 7705 7561"/>
                <a:gd name="T41" fmla="*/ T40 w 864"/>
                <a:gd name="T42" fmla="+- 0 1240 -1168"/>
                <a:gd name="T43" fmla="*/ 1240 h 2408"/>
                <a:gd name="T44" fmla="+- 0 8281 7561"/>
                <a:gd name="T45" fmla="*/ T44 w 864"/>
                <a:gd name="T46" fmla="+- 0 1240 -1168"/>
                <a:gd name="T47" fmla="*/ 1240 h 2408"/>
                <a:gd name="T48" fmla="+- 0 8337 7561"/>
                <a:gd name="T49" fmla="*/ T48 w 864"/>
                <a:gd name="T50" fmla="+- 0 1228 -1168"/>
                <a:gd name="T51" fmla="*/ 1228 h 2408"/>
                <a:gd name="T52" fmla="+- 0 8383 7561"/>
                <a:gd name="T53" fmla="*/ T52 w 864"/>
                <a:gd name="T54" fmla="+- 0 1197 -1168"/>
                <a:gd name="T55" fmla="*/ 1197 h 2408"/>
                <a:gd name="T56" fmla="+- 0 8414 7561"/>
                <a:gd name="T57" fmla="*/ T56 w 864"/>
                <a:gd name="T58" fmla="+- 0 1152 -1168"/>
                <a:gd name="T59" fmla="*/ 1152 h 2408"/>
                <a:gd name="T60" fmla="+- 0 8425 7561"/>
                <a:gd name="T61" fmla="*/ T60 w 864"/>
                <a:gd name="T62" fmla="+- 0 1096 -1168"/>
                <a:gd name="T63" fmla="*/ 1096 h 2408"/>
                <a:gd name="T64" fmla="+- 0 8425 7561"/>
                <a:gd name="T65" fmla="*/ T64 w 864"/>
                <a:gd name="T66" fmla="+- 0 -1024 -1168"/>
                <a:gd name="T67" fmla="*/ -1024 h 2408"/>
                <a:gd name="T68" fmla="+- 0 8414 7561"/>
                <a:gd name="T69" fmla="*/ T68 w 864"/>
                <a:gd name="T70" fmla="+- 0 -1080 -1168"/>
                <a:gd name="T71" fmla="*/ -1080 h 2408"/>
                <a:gd name="T72" fmla="+- 0 8383 7561"/>
                <a:gd name="T73" fmla="*/ T72 w 864"/>
                <a:gd name="T74" fmla="+- 0 -1125 -1168"/>
                <a:gd name="T75" fmla="*/ -1125 h 2408"/>
                <a:gd name="T76" fmla="+- 0 8337 7561"/>
                <a:gd name="T77" fmla="*/ T76 w 864"/>
                <a:gd name="T78" fmla="+- 0 -1156 -1168"/>
                <a:gd name="T79" fmla="*/ -1156 h 2408"/>
                <a:gd name="T80" fmla="+- 0 8281 7561"/>
                <a:gd name="T81" fmla="*/ T80 w 864"/>
                <a:gd name="T82" fmla="+- 0 -1168 -1168"/>
                <a:gd name="T83" fmla="*/ -1168 h 24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64" h="2408">
                  <a:moveTo>
                    <a:pt x="720" y="0"/>
                  </a:moveTo>
                  <a:lnTo>
                    <a:pt x="144" y="0"/>
                  </a:lnTo>
                  <a:lnTo>
                    <a:pt x="88" y="12"/>
                  </a:lnTo>
                  <a:lnTo>
                    <a:pt x="43" y="43"/>
                  </a:lnTo>
                  <a:lnTo>
                    <a:pt x="12" y="88"/>
                  </a:lnTo>
                  <a:lnTo>
                    <a:pt x="0" y="144"/>
                  </a:lnTo>
                  <a:lnTo>
                    <a:pt x="0" y="2264"/>
                  </a:lnTo>
                  <a:lnTo>
                    <a:pt x="12" y="2320"/>
                  </a:lnTo>
                  <a:lnTo>
                    <a:pt x="43" y="2365"/>
                  </a:lnTo>
                  <a:lnTo>
                    <a:pt x="88" y="2396"/>
                  </a:lnTo>
                  <a:lnTo>
                    <a:pt x="144" y="2408"/>
                  </a:lnTo>
                  <a:lnTo>
                    <a:pt x="720" y="2408"/>
                  </a:lnTo>
                  <a:lnTo>
                    <a:pt x="776" y="2396"/>
                  </a:lnTo>
                  <a:lnTo>
                    <a:pt x="822" y="2365"/>
                  </a:lnTo>
                  <a:lnTo>
                    <a:pt x="853" y="2320"/>
                  </a:lnTo>
                  <a:lnTo>
                    <a:pt x="864" y="2264"/>
                  </a:lnTo>
                  <a:lnTo>
                    <a:pt x="864" y="144"/>
                  </a:lnTo>
                  <a:lnTo>
                    <a:pt x="853" y="88"/>
                  </a:lnTo>
                  <a:lnTo>
                    <a:pt x="822" y="43"/>
                  </a:lnTo>
                  <a:lnTo>
                    <a:pt x="776" y="12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16" name="Picture 71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54" y="-1404"/>
              <a:ext cx="1004" cy="2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Freeform 710"/>
            <p:cNvSpPr>
              <a:spLocks/>
            </p:cNvSpPr>
            <p:nvPr/>
          </p:nvSpPr>
          <p:spPr bwMode="auto">
            <a:xfrm>
              <a:off x="9314" y="-1680"/>
              <a:ext cx="831" cy="2919"/>
            </a:xfrm>
            <a:custGeom>
              <a:avLst/>
              <a:gdLst>
                <a:gd name="T0" fmla="+- 0 10002 9282"/>
                <a:gd name="T1" fmla="*/ T0 w 864"/>
                <a:gd name="T2" fmla="+- 0 -1376 -1376"/>
                <a:gd name="T3" fmla="*/ -1376 h 2616"/>
                <a:gd name="T4" fmla="+- 0 9426 9282"/>
                <a:gd name="T5" fmla="*/ T4 w 864"/>
                <a:gd name="T6" fmla="+- 0 -1376 -1376"/>
                <a:gd name="T7" fmla="*/ -1376 h 2616"/>
                <a:gd name="T8" fmla="+- 0 9370 9282"/>
                <a:gd name="T9" fmla="*/ T8 w 864"/>
                <a:gd name="T10" fmla="+- 0 -1364 -1376"/>
                <a:gd name="T11" fmla="*/ -1364 h 2616"/>
                <a:gd name="T12" fmla="+- 0 9324 9282"/>
                <a:gd name="T13" fmla="*/ T12 w 864"/>
                <a:gd name="T14" fmla="+- 0 -1334 -1376"/>
                <a:gd name="T15" fmla="*/ -1334 h 2616"/>
                <a:gd name="T16" fmla="+- 0 9293 9282"/>
                <a:gd name="T17" fmla="*/ T16 w 864"/>
                <a:gd name="T18" fmla="+- 0 -1288 -1376"/>
                <a:gd name="T19" fmla="*/ -1288 h 2616"/>
                <a:gd name="T20" fmla="+- 0 9282 9282"/>
                <a:gd name="T21" fmla="*/ T20 w 864"/>
                <a:gd name="T22" fmla="+- 0 -1232 -1376"/>
                <a:gd name="T23" fmla="*/ -1232 h 2616"/>
                <a:gd name="T24" fmla="+- 0 9282 9282"/>
                <a:gd name="T25" fmla="*/ T24 w 864"/>
                <a:gd name="T26" fmla="+- 0 1096 -1376"/>
                <a:gd name="T27" fmla="*/ 1096 h 2616"/>
                <a:gd name="T28" fmla="+- 0 9293 9282"/>
                <a:gd name="T29" fmla="*/ T28 w 864"/>
                <a:gd name="T30" fmla="+- 0 1152 -1376"/>
                <a:gd name="T31" fmla="*/ 1152 h 2616"/>
                <a:gd name="T32" fmla="+- 0 9324 9282"/>
                <a:gd name="T33" fmla="*/ T32 w 864"/>
                <a:gd name="T34" fmla="+- 0 1197 -1376"/>
                <a:gd name="T35" fmla="*/ 1197 h 2616"/>
                <a:gd name="T36" fmla="+- 0 9370 9282"/>
                <a:gd name="T37" fmla="*/ T36 w 864"/>
                <a:gd name="T38" fmla="+- 0 1228 -1376"/>
                <a:gd name="T39" fmla="*/ 1228 h 2616"/>
                <a:gd name="T40" fmla="+- 0 9426 9282"/>
                <a:gd name="T41" fmla="*/ T40 w 864"/>
                <a:gd name="T42" fmla="+- 0 1240 -1376"/>
                <a:gd name="T43" fmla="*/ 1240 h 2616"/>
                <a:gd name="T44" fmla="+- 0 10002 9282"/>
                <a:gd name="T45" fmla="*/ T44 w 864"/>
                <a:gd name="T46" fmla="+- 0 1240 -1376"/>
                <a:gd name="T47" fmla="*/ 1240 h 2616"/>
                <a:gd name="T48" fmla="+- 0 10058 9282"/>
                <a:gd name="T49" fmla="*/ T48 w 864"/>
                <a:gd name="T50" fmla="+- 0 1228 -1376"/>
                <a:gd name="T51" fmla="*/ 1228 h 2616"/>
                <a:gd name="T52" fmla="+- 0 10103 9282"/>
                <a:gd name="T53" fmla="*/ T52 w 864"/>
                <a:gd name="T54" fmla="+- 0 1197 -1376"/>
                <a:gd name="T55" fmla="*/ 1197 h 2616"/>
                <a:gd name="T56" fmla="+- 0 10134 9282"/>
                <a:gd name="T57" fmla="*/ T56 w 864"/>
                <a:gd name="T58" fmla="+- 0 1152 -1376"/>
                <a:gd name="T59" fmla="*/ 1152 h 2616"/>
                <a:gd name="T60" fmla="+- 0 10146 9282"/>
                <a:gd name="T61" fmla="*/ T60 w 864"/>
                <a:gd name="T62" fmla="+- 0 1096 -1376"/>
                <a:gd name="T63" fmla="*/ 1096 h 2616"/>
                <a:gd name="T64" fmla="+- 0 10146 9282"/>
                <a:gd name="T65" fmla="*/ T64 w 864"/>
                <a:gd name="T66" fmla="+- 0 -1232 -1376"/>
                <a:gd name="T67" fmla="*/ -1232 h 2616"/>
                <a:gd name="T68" fmla="+- 0 10134 9282"/>
                <a:gd name="T69" fmla="*/ T68 w 864"/>
                <a:gd name="T70" fmla="+- 0 -1288 -1376"/>
                <a:gd name="T71" fmla="*/ -1288 h 2616"/>
                <a:gd name="T72" fmla="+- 0 10103 9282"/>
                <a:gd name="T73" fmla="*/ T72 w 864"/>
                <a:gd name="T74" fmla="+- 0 -1334 -1376"/>
                <a:gd name="T75" fmla="*/ -1334 h 2616"/>
                <a:gd name="T76" fmla="+- 0 10058 9282"/>
                <a:gd name="T77" fmla="*/ T76 w 864"/>
                <a:gd name="T78" fmla="+- 0 -1364 -1376"/>
                <a:gd name="T79" fmla="*/ -1364 h 2616"/>
                <a:gd name="T80" fmla="+- 0 10002 9282"/>
                <a:gd name="T81" fmla="*/ T80 w 864"/>
                <a:gd name="T82" fmla="+- 0 -1376 -1376"/>
                <a:gd name="T83" fmla="*/ -1376 h 261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64" h="2616">
                  <a:moveTo>
                    <a:pt x="720" y="0"/>
                  </a:moveTo>
                  <a:lnTo>
                    <a:pt x="144" y="0"/>
                  </a:lnTo>
                  <a:lnTo>
                    <a:pt x="88" y="12"/>
                  </a:lnTo>
                  <a:lnTo>
                    <a:pt x="42" y="42"/>
                  </a:lnTo>
                  <a:lnTo>
                    <a:pt x="11" y="88"/>
                  </a:lnTo>
                  <a:lnTo>
                    <a:pt x="0" y="144"/>
                  </a:lnTo>
                  <a:lnTo>
                    <a:pt x="0" y="2472"/>
                  </a:lnTo>
                  <a:lnTo>
                    <a:pt x="11" y="2528"/>
                  </a:lnTo>
                  <a:lnTo>
                    <a:pt x="42" y="2573"/>
                  </a:lnTo>
                  <a:lnTo>
                    <a:pt x="88" y="2604"/>
                  </a:lnTo>
                  <a:lnTo>
                    <a:pt x="144" y="2616"/>
                  </a:lnTo>
                  <a:lnTo>
                    <a:pt x="720" y="2616"/>
                  </a:lnTo>
                  <a:lnTo>
                    <a:pt x="776" y="2604"/>
                  </a:lnTo>
                  <a:lnTo>
                    <a:pt x="821" y="2573"/>
                  </a:lnTo>
                  <a:lnTo>
                    <a:pt x="852" y="2528"/>
                  </a:lnTo>
                  <a:lnTo>
                    <a:pt x="864" y="2472"/>
                  </a:lnTo>
                  <a:lnTo>
                    <a:pt x="864" y="144"/>
                  </a:lnTo>
                  <a:lnTo>
                    <a:pt x="852" y="88"/>
                  </a:lnTo>
                  <a:lnTo>
                    <a:pt x="821" y="42"/>
                  </a:lnTo>
                  <a:lnTo>
                    <a:pt x="776" y="12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cxnSp>
          <p:nvCxnSpPr>
            <p:cNvPr id="18" name="Line 709"/>
            <p:cNvCxnSpPr>
              <a:cxnSpLocks noChangeShapeType="1"/>
            </p:cNvCxnSpPr>
            <p:nvPr/>
          </p:nvCxnSpPr>
          <p:spPr bwMode="auto">
            <a:xfrm>
              <a:off x="5648" y="1255"/>
              <a:ext cx="4751" cy="0"/>
            </a:xfrm>
            <a:prstGeom prst="line">
              <a:avLst/>
            </a:prstGeom>
            <a:noFill/>
            <a:ln w="9525">
              <a:solidFill>
                <a:srgbClr val="1C797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9" name="Group 719"/>
          <p:cNvGrpSpPr>
            <a:grpSpLocks/>
          </p:cNvGrpSpPr>
          <p:nvPr/>
        </p:nvGrpSpPr>
        <p:grpSpPr bwMode="auto">
          <a:xfrm>
            <a:off x="301104" y="6658026"/>
            <a:ext cx="411480" cy="391795"/>
            <a:chOff x="518" y="-58"/>
            <a:chExt cx="648" cy="617"/>
          </a:xfrm>
        </p:grpSpPr>
        <p:sp>
          <p:nvSpPr>
            <p:cNvPr id="20" name="Freeform 721"/>
            <p:cNvSpPr>
              <a:spLocks/>
            </p:cNvSpPr>
            <p:nvPr/>
          </p:nvSpPr>
          <p:spPr bwMode="auto">
            <a:xfrm>
              <a:off x="518" y="-58"/>
              <a:ext cx="648" cy="617"/>
            </a:xfrm>
            <a:custGeom>
              <a:avLst/>
              <a:gdLst>
                <a:gd name="T0" fmla="+- 0 842 518"/>
                <a:gd name="T1" fmla="*/ T0 w 648"/>
                <a:gd name="T2" fmla="+- 0 -58 -58"/>
                <a:gd name="T3" fmla="*/ -58 h 617"/>
                <a:gd name="T4" fmla="+- 0 768 518"/>
                <a:gd name="T5" fmla="*/ T4 w 648"/>
                <a:gd name="T6" fmla="+- 0 -49 -58"/>
                <a:gd name="T7" fmla="*/ -49 h 617"/>
                <a:gd name="T8" fmla="+- 0 700 518"/>
                <a:gd name="T9" fmla="*/ T8 w 648"/>
                <a:gd name="T10" fmla="+- 0 -26 -58"/>
                <a:gd name="T11" fmla="*/ -26 h 617"/>
                <a:gd name="T12" fmla="+- 0 640 518"/>
                <a:gd name="T13" fmla="*/ T12 w 648"/>
                <a:gd name="T14" fmla="+- 0 10 -58"/>
                <a:gd name="T15" fmla="*/ 10 h 617"/>
                <a:gd name="T16" fmla="+- 0 589 518"/>
                <a:gd name="T17" fmla="*/ T16 w 648"/>
                <a:gd name="T18" fmla="+- 0 58 -58"/>
                <a:gd name="T19" fmla="*/ 58 h 617"/>
                <a:gd name="T20" fmla="+- 0 551 518"/>
                <a:gd name="T21" fmla="*/ T20 w 648"/>
                <a:gd name="T22" fmla="+- 0 115 -58"/>
                <a:gd name="T23" fmla="*/ 115 h 617"/>
                <a:gd name="T24" fmla="+- 0 527 518"/>
                <a:gd name="T25" fmla="*/ T24 w 648"/>
                <a:gd name="T26" fmla="+- 0 180 -58"/>
                <a:gd name="T27" fmla="*/ 180 h 617"/>
                <a:gd name="T28" fmla="+- 0 518 518"/>
                <a:gd name="T29" fmla="*/ T28 w 648"/>
                <a:gd name="T30" fmla="+- 0 251 -58"/>
                <a:gd name="T31" fmla="*/ 251 h 617"/>
                <a:gd name="T32" fmla="+- 0 527 518"/>
                <a:gd name="T33" fmla="*/ T32 w 648"/>
                <a:gd name="T34" fmla="+- 0 322 -58"/>
                <a:gd name="T35" fmla="*/ 322 h 617"/>
                <a:gd name="T36" fmla="+- 0 551 518"/>
                <a:gd name="T37" fmla="*/ T36 w 648"/>
                <a:gd name="T38" fmla="+- 0 387 -58"/>
                <a:gd name="T39" fmla="*/ 387 h 617"/>
                <a:gd name="T40" fmla="+- 0 589 518"/>
                <a:gd name="T41" fmla="*/ T40 w 648"/>
                <a:gd name="T42" fmla="+- 0 444 -58"/>
                <a:gd name="T43" fmla="*/ 444 h 617"/>
                <a:gd name="T44" fmla="+- 0 640 518"/>
                <a:gd name="T45" fmla="*/ T44 w 648"/>
                <a:gd name="T46" fmla="+- 0 492 -58"/>
                <a:gd name="T47" fmla="*/ 492 h 617"/>
                <a:gd name="T48" fmla="+- 0 700 518"/>
                <a:gd name="T49" fmla="*/ T48 w 648"/>
                <a:gd name="T50" fmla="+- 0 528 -58"/>
                <a:gd name="T51" fmla="*/ 528 h 617"/>
                <a:gd name="T52" fmla="+- 0 768 518"/>
                <a:gd name="T53" fmla="*/ T52 w 648"/>
                <a:gd name="T54" fmla="+- 0 551 -58"/>
                <a:gd name="T55" fmla="*/ 551 h 617"/>
                <a:gd name="T56" fmla="+- 0 842 518"/>
                <a:gd name="T57" fmla="*/ T56 w 648"/>
                <a:gd name="T58" fmla="+- 0 559 -58"/>
                <a:gd name="T59" fmla="*/ 559 h 617"/>
                <a:gd name="T60" fmla="+- 0 917 518"/>
                <a:gd name="T61" fmla="*/ T60 w 648"/>
                <a:gd name="T62" fmla="+- 0 551 -58"/>
                <a:gd name="T63" fmla="*/ 551 h 617"/>
                <a:gd name="T64" fmla="+- 0 985 518"/>
                <a:gd name="T65" fmla="*/ T64 w 648"/>
                <a:gd name="T66" fmla="+- 0 528 -58"/>
                <a:gd name="T67" fmla="*/ 528 h 617"/>
                <a:gd name="T68" fmla="+- 0 1045 518"/>
                <a:gd name="T69" fmla="*/ T68 w 648"/>
                <a:gd name="T70" fmla="+- 0 492 -58"/>
                <a:gd name="T71" fmla="*/ 492 h 617"/>
                <a:gd name="T72" fmla="+- 0 1095 518"/>
                <a:gd name="T73" fmla="*/ T72 w 648"/>
                <a:gd name="T74" fmla="+- 0 444 -58"/>
                <a:gd name="T75" fmla="*/ 444 h 617"/>
                <a:gd name="T76" fmla="+- 0 1133 518"/>
                <a:gd name="T77" fmla="*/ T76 w 648"/>
                <a:gd name="T78" fmla="+- 0 387 -58"/>
                <a:gd name="T79" fmla="*/ 387 h 617"/>
                <a:gd name="T80" fmla="+- 0 1158 518"/>
                <a:gd name="T81" fmla="*/ T80 w 648"/>
                <a:gd name="T82" fmla="+- 0 322 -58"/>
                <a:gd name="T83" fmla="*/ 322 h 617"/>
                <a:gd name="T84" fmla="+- 0 1166 518"/>
                <a:gd name="T85" fmla="*/ T84 w 648"/>
                <a:gd name="T86" fmla="+- 0 251 -58"/>
                <a:gd name="T87" fmla="*/ 251 h 617"/>
                <a:gd name="T88" fmla="+- 0 1158 518"/>
                <a:gd name="T89" fmla="*/ T88 w 648"/>
                <a:gd name="T90" fmla="+- 0 180 -58"/>
                <a:gd name="T91" fmla="*/ 180 h 617"/>
                <a:gd name="T92" fmla="+- 0 1133 518"/>
                <a:gd name="T93" fmla="*/ T92 w 648"/>
                <a:gd name="T94" fmla="+- 0 115 -58"/>
                <a:gd name="T95" fmla="*/ 115 h 617"/>
                <a:gd name="T96" fmla="+- 0 1095 518"/>
                <a:gd name="T97" fmla="*/ T96 w 648"/>
                <a:gd name="T98" fmla="+- 0 58 -58"/>
                <a:gd name="T99" fmla="*/ 58 h 617"/>
                <a:gd name="T100" fmla="+- 0 1045 518"/>
                <a:gd name="T101" fmla="*/ T100 w 648"/>
                <a:gd name="T102" fmla="+- 0 10 -58"/>
                <a:gd name="T103" fmla="*/ 10 h 617"/>
                <a:gd name="T104" fmla="+- 0 985 518"/>
                <a:gd name="T105" fmla="*/ T104 w 648"/>
                <a:gd name="T106" fmla="+- 0 -26 -58"/>
                <a:gd name="T107" fmla="*/ -26 h 617"/>
                <a:gd name="T108" fmla="+- 0 917 518"/>
                <a:gd name="T109" fmla="*/ T108 w 648"/>
                <a:gd name="T110" fmla="+- 0 -49 -58"/>
                <a:gd name="T111" fmla="*/ -49 h 617"/>
                <a:gd name="T112" fmla="+- 0 842 518"/>
                <a:gd name="T113" fmla="*/ T112 w 648"/>
                <a:gd name="T114" fmla="+- 0 -58 -58"/>
                <a:gd name="T115" fmla="*/ -58 h 61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</a:cxnLst>
              <a:rect l="0" t="0" r="r" b="b"/>
              <a:pathLst>
                <a:path w="648" h="617">
                  <a:moveTo>
                    <a:pt x="324" y="0"/>
                  </a:moveTo>
                  <a:lnTo>
                    <a:pt x="250" y="9"/>
                  </a:lnTo>
                  <a:lnTo>
                    <a:pt x="182" y="32"/>
                  </a:lnTo>
                  <a:lnTo>
                    <a:pt x="122" y="68"/>
                  </a:lnTo>
                  <a:lnTo>
                    <a:pt x="71" y="116"/>
                  </a:lnTo>
                  <a:lnTo>
                    <a:pt x="33" y="173"/>
                  </a:lnTo>
                  <a:lnTo>
                    <a:pt x="9" y="238"/>
                  </a:lnTo>
                  <a:lnTo>
                    <a:pt x="0" y="309"/>
                  </a:lnTo>
                  <a:lnTo>
                    <a:pt x="9" y="380"/>
                  </a:lnTo>
                  <a:lnTo>
                    <a:pt x="33" y="445"/>
                  </a:lnTo>
                  <a:lnTo>
                    <a:pt x="71" y="502"/>
                  </a:lnTo>
                  <a:lnTo>
                    <a:pt x="122" y="550"/>
                  </a:lnTo>
                  <a:lnTo>
                    <a:pt x="182" y="586"/>
                  </a:lnTo>
                  <a:lnTo>
                    <a:pt x="250" y="609"/>
                  </a:lnTo>
                  <a:lnTo>
                    <a:pt x="324" y="617"/>
                  </a:lnTo>
                  <a:lnTo>
                    <a:pt x="399" y="609"/>
                  </a:lnTo>
                  <a:lnTo>
                    <a:pt x="467" y="586"/>
                  </a:lnTo>
                  <a:lnTo>
                    <a:pt x="527" y="550"/>
                  </a:lnTo>
                  <a:lnTo>
                    <a:pt x="577" y="502"/>
                  </a:lnTo>
                  <a:lnTo>
                    <a:pt x="615" y="445"/>
                  </a:lnTo>
                  <a:lnTo>
                    <a:pt x="640" y="380"/>
                  </a:lnTo>
                  <a:lnTo>
                    <a:pt x="648" y="309"/>
                  </a:lnTo>
                  <a:lnTo>
                    <a:pt x="640" y="238"/>
                  </a:lnTo>
                  <a:lnTo>
                    <a:pt x="615" y="173"/>
                  </a:lnTo>
                  <a:lnTo>
                    <a:pt x="577" y="116"/>
                  </a:lnTo>
                  <a:lnTo>
                    <a:pt x="527" y="68"/>
                  </a:lnTo>
                  <a:lnTo>
                    <a:pt x="467" y="32"/>
                  </a:lnTo>
                  <a:lnTo>
                    <a:pt x="399" y="9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1C7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21" name="Picture 720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" y="19"/>
              <a:ext cx="486" cy="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145" name="Picture 72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90" y="8172585"/>
            <a:ext cx="474663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9" name="Picture 72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3" y="1171575"/>
            <a:ext cx="47942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716"/>
          <p:cNvGrpSpPr>
            <a:grpSpLocks/>
          </p:cNvGrpSpPr>
          <p:nvPr/>
        </p:nvGrpSpPr>
        <p:grpSpPr bwMode="auto">
          <a:xfrm>
            <a:off x="295482" y="7430059"/>
            <a:ext cx="411480" cy="392430"/>
            <a:chOff x="518" y="-55"/>
            <a:chExt cx="648" cy="618"/>
          </a:xfrm>
        </p:grpSpPr>
        <p:sp>
          <p:nvSpPr>
            <p:cNvPr id="25" name="Freeform 718"/>
            <p:cNvSpPr>
              <a:spLocks/>
            </p:cNvSpPr>
            <p:nvPr/>
          </p:nvSpPr>
          <p:spPr bwMode="auto">
            <a:xfrm>
              <a:off x="518" y="-56"/>
              <a:ext cx="648" cy="618"/>
            </a:xfrm>
            <a:custGeom>
              <a:avLst/>
              <a:gdLst>
                <a:gd name="T0" fmla="+- 0 842 518"/>
                <a:gd name="T1" fmla="*/ T0 w 648"/>
                <a:gd name="T2" fmla="+- 0 -55 -55"/>
                <a:gd name="T3" fmla="*/ -55 h 618"/>
                <a:gd name="T4" fmla="+- 0 768 518"/>
                <a:gd name="T5" fmla="*/ T4 w 648"/>
                <a:gd name="T6" fmla="+- 0 -47 -55"/>
                <a:gd name="T7" fmla="*/ -47 h 618"/>
                <a:gd name="T8" fmla="+- 0 700 518"/>
                <a:gd name="T9" fmla="*/ T8 w 648"/>
                <a:gd name="T10" fmla="+- 0 -24 -55"/>
                <a:gd name="T11" fmla="*/ -24 h 618"/>
                <a:gd name="T12" fmla="+- 0 640 518"/>
                <a:gd name="T13" fmla="*/ T12 w 648"/>
                <a:gd name="T14" fmla="+- 0 13 -55"/>
                <a:gd name="T15" fmla="*/ 13 h 618"/>
                <a:gd name="T16" fmla="+- 0 589 518"/>
                <a:gd name="T17" fmla="*/ T16 w 648"/>
                <a:gd name="T18" fmla="+- 0 60 -55"/>
                <a:gd name="T19" fmla="*/ 60 h 618"/>
                <a:gd name="T20" fmla="+- 0 551 518"/>
                <a:gd name="T21" fmla="*/ T20 w 648"/>
                <a:gd name="T22" fmla="+- 0 118 -55"/>
                <a:gd name="T23" fmla="*/ 118 h 618"/>
                <a:gd name="T24" fmla="+- 0 527 518"/>
                <a:gd name="T25" fmla="*/ T24 w 648"/>
                <a:gd name="T26" fmla="+- 0 183 -55"/>
                <a:gd name="T27" fmla="*/ 183 h 618"/>
                <a:gd name="T28" fmla="+- 0 518 518"/>
                <a:gd name="T29" fmla="*/ T28 w 648"/>
                <a:gd name="T30" fmla="+- 0 253 -55"/>
                <a:gd name="T31" fmla="*/ 253 h 618"/>
                <a:gd name="T32" fmla="+- 0 527 518"/>
                <a:gd name="T33" fmla="*/ T32 w 648"/>
                <a:gd name="T34" fmla="+- 0 324 -55"/>
                <a:gd name="T35" fmla="*/ 324 h 618"/>
                <a:gd name="T36" fmla="+- 0 551 518"/>
                <a:gd name="T37" fmla="*/ T36 w 648"/>
                <a:gd name="T38" fmla="+- 0 389 -55"/>
                <a:gd name="T39" fmla="*/ 389 h 618"/>
                <a:gd name="T40" fmla="+- 0 589 518"/>
                <a:gd name="T41" fmla="*/ T40 w 648"/>
                <a:gd name="T42" fmla="+- 0 446 -55"/>
                <a:gd name="T43" fmla="*/ 446 h 618"/>
                <a:gd name="T44" fmla="+- 0 640 518"/>
                <a:gd name="T45" fmla="*/ T44 w 648"/>
                <a:gd name="T46" fmla="+- 0 494 -55"/>
                <a:gd name="T47" fmla="*/ 494 h 618"/>
                <a:gd name="T48" fmla="+- 0 700 518"/>
                <a:gd name="T49" fmla="*/ T48 w 648"/>
                <a:gd name="T50" fmla="+- 0 531 -55"/>
                <a:gd name="T51" fmla="*/ 531 h 618"/>
                <a:gd name="T52" fmla="+- 0 768 518"/>
                <a:gd name="T53" fmla="*/ T52 w 648"/>
                <a:gd name="T54" fmla="+- 0 554 -55"/>
                <a:gd name="T55" fmla="*/ 554 h 618"/>
                <a:gd name="T56" fmla="+- 0 842 518"/>
                <a:gd name="T57" fmla="*/ T56 w 648"/>
                <a:gd name="T58" fmla="+- 0 562 -55"/>
                <a:gd name="T59" fmla="*/ 562 h 618"/>
                <a:gd name="T60" fmla="+- 0 917 518"/>
                <a:gd name="T61" fmla="*/ T60 w 648"/>
                <a:gd name="T62" fmla="+- 0 554 -55"/>
                <a:gd name="T63" fmla="*/ 554 h 618"/>
                <a:gd name="T64" fmla="+- 0 985 518"/>
                <a:gd name="T65" fmla="*/ T64 w 648"/>
                <a:gd name="T66" fmla="+- 0 531 -55"/>
                <a:gd name="T67" fmla="*/ 531 h 618"/>
                <a:gd name="T68" fmla="+- 0 1045 518"/>
                <a:gd name="T69" fmla="*/ T68 w 648"/>
                <a:gd name="T70" fmla="+- 0 494 -55"/>
                <a:gd name="T71" fmla="*/ 494 h 618"/>
                <a:gd name="T72" fmla="+- 0 1095 518"/>
                <a:gd name="T73" fmla="*/ T72 w 648"/>
                <a:gd name="T74" fmla="+- 0 446 -55"/>
                <a:gd name="T75" fmla="*/ 446 h 618"/>
                <a:gd name="T76" fmla="+- 0 1133 518"/>
                <a:gd name="T77" fmla="*/ T76 w 648"/>
                <a:gd name="T78" fmla="+- 0 389 -55"/>
                <a:gd name="T79" fmla="*/ 389 h 618"/>
                <a:gd name="T80" fmla="+- 0 1158 518"/>
                <a:gd name="T81" fmla="*/ T80 w 648"/>
                <a:gd name="T82" fmla="+- 0 324 -55"/>
                <a:gd name="T83" fmla="*/ 324 h 618"/>
                <a:gd name="T84" fmla="+- 0 1166 518"/>
                <a:gd name="T85" fmla="*/ T84 w 648"/>
                <a:gd name="T86" fmla="+- 0 253 -55"/>
                <a:gd name="T87" fmla="*/ 253 h 618"/>
                <a:gd name="T88" fmla="+- 0 1158 518"/>
                <a:gd name="T89" fmla="*/ T88 w 648"/>
                <a:gd name="T90" fmla="+- 0 183 -55"/>
                <a:gd name="T91" fmla="*/ 183 h 618"/>
                <a:gd name="T92" fmla="+- 0 1133 518"/>
                <a:gd name="T93" fmla="*/ T92 w 648"/>
                <a:gd name="T94" fmla="+- 0 118 -55"/>
                <a:gd name="T95" fmla="*/ 118 h 618"/>
                <a:gd name="T96" fmla="+- 0 1095 518"/>
                <a:gd name="T97" fmla="*/ T96 w 648"/>
                <a:gd name="T98" fmla="+- 0 60 -55"/>
                <a:gd name="T99" fmla="*/ 60 h 618"/>
                <a:gd name="T100" fmla="+- 0 1045 518"/>
                <a:gd name="T101" fmla="*/ T100 w 648"/>
                <a:gd name="T102" fmla="+- 0 13 -55"/>
                <a:gd name="T103" fmla="*/ 13 h 618"/>
                <a:gd name="T104" fmla="+- 0 985 518"/>
                <a:gd name="T105" fmla="*/ T104 w 648"/>
                <a:gd name="T106" fmla="+- 0 -24 -55"/>
                <a:gd name="T107" fmla="*/ -24 h 618"/>
                <a:gd name="T108" fmla="+- 0 917 518"/>
                <a:gd name="T109" fmla="*/ T108 w 648"/>
                <a:gd name="T110" fmla="+- 0 -47 -55"/>
                <a:gd name="T111" fmla="*/ -47 h 618"/>
                <a:gd name="T112" fmla="+- 0 842 518"/>
                <a:gd name="T113" fmla="*/ T112 w 648"/>
                <a:gd name="T114" fmla="+- 0 -55 -55"/>
                <a:gd name="T115" fmla="*/ -55 h 61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</a:cxnLst>
              <a:rect l="0" t="0" r="r" b="b"/>
              <a:pathLst>
                <a:path w="648" h="618">
                  <a:moveTo>
                    <a:pt x="324" y="0"/>
                  </a:moveTo>
                  <a:lnTo>
                    <a:pt x="250" y="8"/>
                  </a:lnTo>
                  <a:lnTo>
                    <a:pt x="182" y="31"/>
                  </a:lnTo>
                  <a:lnTo>
                    <a:pt x="122" y="68"/>
                  </a:lnTo>
                  <a:lnTo>
                    <a:pt x="71" y="115"/>
                  </a:lnTo>
                  <a:lnTo>
                    <a:pt x="33" y="173"/>
                  </a:lnTo>
                  <a:lnTo>
                    <a:pt x="9" y="238"/>
                  </a:lnTo>
                  <a:lnTo>
                    <a:pt x="0" y="308"/>
                  </a:lnTo>
                  <a:lnTo>
                    <a:pt x="9" y="379"/>
                  </a:lnTo>
                  <a:lnTo>
                    <a:pt x="33" y="444"/>
                  </a:lnTo>
                  <a:lnTo>
                    <a:pt x="71" y="501"/>
                  </a:lnTo>
                  <a:lnTo>
                    <a:pt x="122" y="549"/>
                  </a:lnTo>
                  <a:lnTo>
                    <a:pt x="182" y="586"/>
                  </a:lnTo>
                  <a:lnTo>
                    <a:pt x="250" y="609"/>
                  </a:lnTo>
                  <a:lnTo>
                    <a:pt x="324" y="617"/>
                  </a:lnTo>
                  <a:lnTo>
                    <a:pt x="399" y="609"/>
                  </a:lnTo>
                  <a:lnTo>
                    <a:pt x="467" y="586"/>
                  </a:lnTo>
                  <a:lnTo>
                    <a:pt x="527" y="549"/>
                  </a:lnTo>
                  <a:lnTo>
                    <a:pt x="577" y="501"/>
                  </a:lnTo>
                  <a:lnTo>
                    <a:pt x="615" y="444"/>
                  </a:lnTo>
                  <a:lnTo>
                    <a:pt x="640" y="379"/>
                  </a:lnTo>
                  <a:lnTo>
                    <a:pt x="648" y="308"/>
                  </a:lnTo>
                  <a:lnTo>
                    <a:pt x="640" y="238"/>
                  </a:lnTo>
                  <a:lnTo>
                    <a:pt x="615" y="173"/>
                  </a:lnTo>
                  <a:lnTo>
                    <a:pt x="577" y="115"/>
                  </a:lnTo>
                  <a:lnTo>
                    <a:pt x="527" y="68"/>
                  </a:lnTo>
                  <a:lnTo>
                    <a:pt x="467" y="31"/>
                  </a:lnTo>
                  <a:lnTo>
                    <a:pt x="399" y="8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28AE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26" name="Picture 71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" y="22"/>
              <a:ext cx="486" cy="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Rectangle 27"/>
          <p:cNvSpPr>
            <a:spLocks noChangeArrowheads="1"/>
          </p:cNvSpPr>
          <p:nvPr/>
        </p:nvSpPr>
        <p:spPr bwMode="auto">
          <a:xfrm>
            <a:off x="152400" y="2859088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	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29"/>
          <p:cNvSpPr>
            <a:spLocks noChangeArrowheads="1"/>
          </p:cNvSpPr>
          <p:nvPr/>
        </p:nvSpPr>
        <p:spPr bwMode="auto">
          <a:xfrm>
            <a:off x="152400" y="5072063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863328" rIns="91440" bIns="1777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</a:br>
            <a:endParaRPr kumimoji="0" lang="ru-RU" altLang="ru-RU" sz="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47" name="Rectangle 40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48" name="Rectangle 41"/>
          <p:cNvSpPr>
            <a:spLocks noChangeArrowheads="1"/>
          </p:cNvSpPr>
          <p:nvPr/>
        </p:nvSpPr>
        <p:spPr bwMode="auto">
          <a:xfrm>
            <a:off x="816504" y="8073597"/>
            <a:ext cx="3022952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5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Учащиеся учреждений дополнительного образования детей </a:t>
            </a:r>
            <a:r>
              <a:rPr kumimoji="0" lang="en-US" altLang="ru-RU" sz="15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978</a:t>
            </a:r>
            <a:r>
              <a:rPr kumimoji="0" lang="ru-RU" altLang="ru-RU" sz="1500" b="1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человек</a:t>
            </a:r>
            <a:endParaRPr kumimoji="0" lang="ru-RU" altLang="ru-RU" sz="1500" b="0" i="0" u="none" strike="noStrike" cap="none" normalizeH="0" baseline="0" dirty="0">
              <a:ln>
                <a:noFill/>
              </a:ln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149" name="Rectangle 45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50" name="Rectangle 46"/>
          <p:cNvSpPr>
            <a:spLocks noChangeArrowheads="1"/>
          </p:cNvSpPr>
          <p:nvPr/>
        </p:nvSpPr>
        <p:spPr bwMode="auto">
          <a:xfrm>
            <a:off x="763220" y="7159549"/>
            <a:ext cx="281818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5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Учащиеся общеобразовательных учреждений </a:t>
            </a:r>
            <a:r>
              <a:rPr kumimoji="0" lang="ru-RU" altLang="ru-RU" sz="1500" b="1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4 </a:t>
            </a:r>
            <a:r>
              <a:rPr kumimoji="0" lang="en-US" altLang="ru-RU" sz="1500" b="1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986</a:t>
            </a:r>
            <a:r>
              <a:rPr kumimoji="0" lang="ru-RU" altLang="ru-RU" sz="1500" b="1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человек</a:t>
            </a:r>
            <a:endParaRPr kumimoji="0" lang="ru-RU" altLang="ru-RU" sz="1500" b="0" i="0" u="none" strike="noStrike" cap="none" normalizeH="0" baseline="0" dirty="0">
              <a:ln>
                <a:noFill/>
              </a:ln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151" name="Rectangle 50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52" name="Rectangle 51"/>
          <p:cNvSpPr>
            <a:spLocks noChangeArrowheads="1"/>
          </p:cNvSpPr>
          <p:nvPr/>
        </p:nvSpPr>
        <p:spPr bwMode="auto">
          <a:xfrm>
            <a:off x="802210" y="6588031"/>
            <a:ext cx="402969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5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Дети дошкольного возраста</a:t>
            </a:r>
            <a:endParaRPr kumimoji="0" lang="ru-RU" altLang="ru-RU" sz="15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400" b="1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1 </a:t>
            </a:r>
            <a:r>
              <a:rPr lang="en-US" altLang="ru-RU" sz="1400" b="1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672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человек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153" name="Прямоугольник 6152"/>
          <p:cNvSpPr/>
          <p:nvPr/>
        </p:nvSpPr>
        <p:spPr>
          <a:xfrm>
            <a:off x="3792317" y="8299698"/>
            <a:ext cx="3429000" cy="8463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505"/>
              </a:spcBef>
              <a:spcAft>
                <a:spcPts val="0"/>
              </a:spcAft>
            </a:pPr>
            <a:r>
              <a:rPr lang="ru-RU" sz="1700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2025</a:t>
            </a:r>
            <a:endParaRPr lang="ru-RU" sz="1700" dirty="0">
              <a:solidFill>
                <a:schemeClr val="tx2">
                  <a:lumMod val="50000"/>
                </a:schemeClr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br>
              <a:rPr lang="ru-RU" sz="14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154" name="Прямоугольник 6153"/>
          <p:cNvSpPr/>
          <p:nvPr/>
        </p:nvSpPr>
        <p:spPr>
          <a:xfrm>
            <a:off x="4150840" y="8289041"/>
            <a:ext cx="1392689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01040">
              <a:spcBef>
                <a:spcPts val="505"/>
              </a:spcBef>
              <a:spcAft>
                <a:spcPts val="0"/>
              </a:spcAft>
            </a:pPr>
            <a:r>
              <a:rPr lang="ru-RU" sz="1700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2026</a:t>
            </a:r>
            <a:endParaRPr lang="ru-RU" sz="1700" dirty="0">
              <a:solidFill>
                <a:schemeClr val="tx2">
                  <a:lumMod val="50000"/>
                </a:schemeClr>
              </a:solidFill>
              <a:effectLst/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6155" name="Прямоугольник 6154"/>
          <p:cNvSpPr/>
          <p:nvPr/>
        </p:nvSpPr>
        <p:spPr>
          <a:xfrm>
            <a:off x="5931595" y="8298705"/>
            <a:ext cx="684803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700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2027</a:t>
            </a:r>
            <a:endParaRPr lang="ru-RU" sz="1700" dirty="0">
              <a:solidFill>
                <a:schemeClr val="tx2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156" name="Прямоугольник 6155"/>
          <p:cNvSpPr/>
          <p:nvPr/>
        </p:nvSpPr>
        <p:spPr>
          <a:xfrm>
            <a:off x="3544407" y="6360776"/>
            <a:ext cx="10615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1 302,8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157" name="Прямоугольник 6156"/>
          <p:cNvSpPr/>
          <p:nvPr/>
        </p:nvSpPr>
        <p:spPr>
          <a:xfrm>
            <a:off x="4635210" y="6365734"/>
            <a:ext cx="10615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1 299,8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158" name="Прямоугольник 6157"/>
          <p:cNvSpPr/>
          <p:nvPr/>
        </p:nvSpPr>
        <p:spPr>
          <a:xfrm>
            <a:off x="5743241" y="6283948"/>
            <a:ext cx="10615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1 300,1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159" name="Прямоугольник 6158"/>
          <p:cNvSpPr/>
          <p:nvPr/>
        </p:nvSpPr>
        <p:spPr>
          <a:xfrm>
            <a:off x="0" y="726873"/>
            <a:ext cx="3429000" cy="2964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9245">
              <a:lnSpc>
                <a:spcPts val="1565"/>
              </a:lnSpc>
              <a:spcBef>
                <a:spcPts val="505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Цель</a:t>
            </a:r>
            <a:r>
              <a:rPr lang="ru-RU" sz="1600" b="1" spc="13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программы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09245" marR="190500">
              <a:lnSpc>
                <a:spcPts val="1325"/>
              </a:lnSpc>
              <a:spcAft>
                <a:spcPts val="0"/>
              </a:spcAft>
              <a:tabLst>
                <a:tab pos="1530350" algn="l"/>
              </a:tabLst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Формирование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spc="-1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территории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09245" marR="280035">
              <a:lnSpc>
                <a:spcPts val="1320"/>
              </a:lnSpc>
              <a:spcAft>
                <a:spcPts val="0"/>
              </a:spcAft>
              <a:tabLst>
                <a:tab pos="1530350" algn="l"/>
                <a:tab pos="2070735" algn="l"/>
              </a:tabLst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городского округа Семеновский Нижегородской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области</a:t>
            </a:r>
          </a:p>
          <a:p>
            <a:pPr marL="309245">
              <a:lnSpc>
                <a:spcPts val="1320"/>
              </a:lnSpc>
              <a:spcAft>
                <a:spcPts val="0"/>
              </a:spcAft>
              <a:tabLst>
                <a:tab pos="1620520" algn="l"/>
                <a:tab pos="1710690" algn="l"/>
                <a:tab pos="1890395" algn="l"/>
              </a:tabLst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образовательной	системы,</a:t>
            </a:r>
          </a:p>
          <a:p>
            <a:pPr marL="309245">
              <a:lnSpc>
                <a:spcPts val="1320"/>
              </a:lnSpc>
              <a:spcAft>
                <a:spcPts val="0"/>
              </a:spcAft>
              <a:tabLst>
                <a:tab pos="1620520" algn="l"/>
              </a:tabLst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обеспечивающей	доступность</a:t>
            </a:r>
          </a:p>
          <a:p>
            <a:pPr marL="309245">
              <a:lnSpc>
                <a:spcPts val="1320"/>
              </a:lnSpc>
              <a:spcAft>
                <a:spcPts val="0"/>
              </a:spcAft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Качественного образования,</a:t>
            </a:r>
          </a:p>
          <a:p>
            <a:pPr marL="309245" marR="635">
              <a:lnSpc>
                <a:spcPct val="98000"/>
              </a:lnSpc>
              <a:spcBef>
                <a:spcPts val="5"/>
              </a:spcBef>
              <a:spcAft>
                <a:spcPts val="0"/>
              </a:spcAft>
              <a:tabLst>
                <a:tab pos="450215" algn="l"/>
                <a:tab pos="540385" algn="l"/>
                <a:tab pos="810260" algn="l"/>
              </a:tabLst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отвечающего потребностям</a:t>
            </a:r>
            <a:r>
              <a:rPr lang="ru-RU" sz="1400" spc="-37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инновационного развития </a:t>
            </a:r>
          </a:p>
          <a:p>
            <a:pPr marL="309245" marR="635">
              <a:lnSpc>
                <a:spcPct val="98000"/>
              </a:lnSpc>
              <a:spcBef>
                <a:spcPts val="5"/>
              </a:spcBef>
              <a:spcAft>
                <a:spcPts val="0"/>
              </a:spcAft>
              <a:tabLst>
                <a:tab pos="450215" algn="l"/>
                <a:tab pos="540385" algn="l"/>
                <a:tab pos="810260" algn="l"/>
              </a:tabLst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экономики</a:t>
            </a:r>
            <a:r>
              <a:rPr lang="ru-RU" sz="1400" spc="-37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округа, ожиданиям</a:t>
            </a:r>
          </a:p>
          <a:p>
            <a:pPr marL="309245" marR="635">
              <a:lnSpc>
                <a:spcPct val="98000"/>
              </a:lnSpc>
              <a:spcBef>
                <a:spcPts val="5"/>
              </a:spcBef>
              <a:spcAft>
                <a:spcPts val="0"/>
              </a:spcAft>
              <a:tabLst>
                <a:tab pos="450215" algn="l"/>
                <a:tab pos="540385" algn="l"/>
                <a:tab pos="810260" algn="l"/>
              </a:tabLst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общества</a:t>
            </a:r>
            <a:r>
              <a:rPr lang="ru-RU" sz="1400" spc="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</a:t>
            </a:r>
            <a:r>
              <a:rPr lang="ru-RU" sz="1400" spc="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каждого</a:t>
            </a:r>
            <a:r>
              <a:rPr lang="ru-RU" sz="1400" spc="-9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гражданина</a:t>
            </a:r>
          </a:p>
          <a:p>
            <a:pPr marL="314960">
              <a:lnSpc>
                <a:spcPts val="1565"/>
              </a:lnSpc>
              <a:spcBef>
                <a:spcPts val="850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Срок</a:t>
            </a:r>
            <a:r>
              <a:rPr lang="ru-RU" sz="1600" b="1" spc="-4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действия</a:t>
            </a:r>
            <a:r>
              <a:rPr lang="ru-RU" sz="1600" b="1" spc="-4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программы</a:t>
            </a:r>
            <a:endParaRPr lang="en-US" sz="16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14960">
              <a:lnSpc>
                <a:spcPts val="1335"/>
              </a:lnSpc>
              <a:spcAft>
                <a:spcPts val="0"/>
              </a:spcAft>
            </a:pPr>
            <a:endParaRPr lang="en-US" sz="1500" dirty="0">
              <a:solidFill>
                <a:schemeClr val="tx2">
                  <a:lumMod val="50000"/>
                </a:schemeClr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314960">
              <a:lnSpc>
                <a:spcPts val="1335"/>
              </a:lnSpc>
              <a:spcAft>
                <a:spcPts val="0"/>
              </a:spcAft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2018-2026</a:t>
            </a:r>
            <a:r>
              <a:rPr lang="ru-RU" sz="1600" spc="9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годы</a:t>
            </a:r>
            <a:endParaRPr lang="en-US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14960">
              <a:lnSpc>
                <a:spcPts val="1335"/>
              </a:lnSpc>
              <a:spcAft>
                <a:spcPts val="0"/>
              </a:spcAft>
            </a:pPr>
            <a:endParaRPr lang="en-US" sz="1500" dirty="0">
              <a:solidFill>
                <a:schemeClr val="tx2">
                  <a:lumMod val="50000"/>
                </a:schemeClr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6160" name="Прямоугольник 6159"/>
          <p:cNvSpPr/>
          <p:nvPr/>
        </p:nvSpPr>
        <p:spPr>
          <a:xfrm>
            <a:off x="3429000" y="838200"/>
            <a:ext cx="3657600" cy="3410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2100">
              <a:lnSpc>
                <a:spcPts val="1565"/>
              </a:lnSpc>
              <a:spcBef>
                <a:spcPts val="505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Утверждена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92100">
              <a:lnSpc>
                <a:spcPts val="1325"/>
              </a:lnSpc>
              <a:spcAft>
                <a:spcPts val="0"/>
              </a:spcAft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Постановление</a:t>
            </a:r>
            <a:r>
              <a:rPr lang="ru-RU" sz="1400" spc="8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администрации городского округа Семеновский Нижегородской</a:t>
            </a:r>
            <a:r>
              <a:rPr lang="ru-RU" sz="1400" spc="32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области от</a:t>
            </a:r>
            <a:r>
              <a:rPr lang="ru-RU" sz="1400" spc="32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27.11.2017</a:t>
            </a:r>
            <a:r>
              <a:rPr lang="ru-RU" sz="1400" spc="3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г.№3035 "Об </a:t>
            </a:r>
          </a:p>
          <a:p>
            <a:pPr marL="292100">
              <a:lnSpc>
                <a:spcPts val="1325"/>
              </a:lnSpc>
              <a:spcAft>
                <a:spcPts val="0"/>
              </a:spcAft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утверждении муниципальной</a:t>
            </a:r>
            <a:r>
              <a:rPr lang="ru-RU" sz="1400" spc="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92100">
              <a:lnSpc>
                <a:spcPts val="1325"/>
              </a:lnSpc>
              <a:spcAft>
                <a:spcPts val="0"/>
              </a:spcAft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программы</a:t>
            </a:r>
            <a:r>
              <a:rPr lang="ru-RU" sz="1400" spc="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"Развитие</a:t>
            </a:r>
            <a:r>
              <a:rPr lang="ru-RU" sz="1400" spc="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образования</a:t>
            </a:r>
            <a:r>
              <a:rPr lang="ru-RU" sz="1400" spc="-37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92100" marR="250825">
              <a:lnSpc>
                <a:spcPts val="1325"/>
              </a:lnSpc>
              <a:spcAft>
                <a:spcPts val="0"/>
              </a:spcAft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городского округа Семеновский на 2018 – 2026 годы".</a:t>
            </a:r>
          </a:p>
          <a:p>
            <a:pPr marL="299085" marR="280035">
              <a:lnSpc>
                <a:spcPct val="98000"/>
              </a:lnSpc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Муниципальный заказчик-координатор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99085" marR="280035">
              <a:lnSpc>
                <a:spcPct val="98000"/>
              </a:lnSpc>
              <a:spcAft>
                <a:spcPts val="0"/>
              </a:spcAft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Управление образования администрации городского округа Семеновский</a:t>
            </a:r>
            <a:r>
              <a:rPr lang="ru-RU" sz="1400" spc="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Нижегородской</a:t>
            </a:r>
            <a:r>
              <a:rPr lang="ru-RU" sz="1400" spc="-37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     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области</a:t>
            </a:r>
            <a:endParaRPr lang="en-US" sz="1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99085" marR="280035">
              <a:lnSpc>
                <a:spcPct val="98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Расходы</a:t>
            </a:r>
            <a:r>
              <a:rPr lang="ru-RU" sz="1600" b="1" spc="18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</a:t>
            </a:r>
            <a:r>
              <a:rPr lang="ru-RU" sz="1600" b="1" spc="11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выполнение</a:t>
            </a:r>
            <a:r>
              <a:rPr lang="ru-RU" sz="1600" b="1" spc="14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программы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161" name="TextBox 6160"/>
          <p:cNvSpPr txBox="1"/>
          <p:nvPr/>
        </p:nvSpPr>
        <p:spPr>
          <a:xfrm>
            <a:off x="-12700" y="-76200"/>
            <a:ext cx="716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Муниципальная программа</a:t>
            </a:r>
            <a:b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«Развитие образования городского округа </a:t>
            </a:r>
          </a:p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Семеновский на 2018-2026 годы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5FC1512-F60C-83C7-B26E-5103708B0C10}"/>
              </a:ext>
            </a:extLst>
          </p:cNvPr>
          <p:cNvSpPr txBox="1"/>
          <p:nvPr/>
        </p:nvSpPr>
        <p:spPr>
          <a:xfrm>
            <a:off x="-152400" y="6172200"/>
            <a:ext cx="3728194" cy="2696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14960">
              <a:lnSpc>
                <a:spcPts val="1335"/>
              </a:lnSpc>
              <a:spcAft>
                <a:spcPts val="0"/>
              </a:spcAft>
            </a:pP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Целевая</a:t>
            </a:r>
            <a:r>
              <a:rPr lang="ru-RU" sz="1800" b="1" spc="190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группа</a:t>
            </a:r>
            <a:r>
              <a:rPr lang="ru-RU" sz="1800" b="1" spc="145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программы</a:t>
            </a:r>
            <a:endParaRPr lang="ru-RU" sz="1800" dirty="0">
              <a:solidFill>
                <a:schemeClr val="tx2">
                  <a:lumMod val="50000"/>
                </a:schemeClr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56BCE36-1133-9AFC-BC18-0851ECECC76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38</a:t>
            </a:fld>
            <a:endParaRPr lang="ru-RU" spc="-100" dirty="0"/>
          </a:p>
        </p:txBody>
      </p:sp>
    </p:spTree>
    <p:extLst>
      <p:ext uri="{BB962C8B-B14F-4D97-AF65-F5344CB8AC3E}">
        <p14:creationId xmlns:p14="http://schemas.microsoft.com/office/powerpoint/2010/main" val="10554198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1" y="136335"/>
            <a:ext cx="6858000" cy="923330"/>
          </a:xfrm>
          <a:prstGeom prst="rect">
            <a:avLst/>
          </a:prstGeom>
          <a:gradFill>
            <a:gsLst>
              <a:gs pos="100000">
                <a:schemeClr val="accent1">
                  <a:lumMod val="20000"/>
                  <a:lumOff val="80000"/>
                  <a:alpha val="2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62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Муниципальная программа</a:t>
            </a:r>
            <a:br>
              <a:rPr lang="ru-RU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«Развитие образования городского округа </a:t>
            </a:r>
          </a:p>
          <a:p>
            <a:pPr algn="ctr"/>
            <a:r>
              <a:rPr lang="ru-RU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Семеновский на 2018-2026 годы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626810"/>
              </p:ext>
            </p:extLst>
          </p:nvPr>
        </p:nvGraphicFramePr>
        <p:xfrm>
          <a:off x="152400" y="1219200"/>
          <a:ext cx="6629399" cy="7417391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41944909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667945278"/>
                    </a:ext>
                  </a:extLst>
                </a:gridCol>
                <a:gridCol w="761999">
                  <a:extLst>
                    <a:ext uri="{9D8B030D-6E8A-4147-A177-3AD203B41FA5}">
                      <a16:colId xmlns:a16="http://schemas.microsoft.com/office/drawing/2014/main" val="1064812388"/>
                    </a:ext>
                  </a:extLst>
                </a:gridCol>
                <a:gridCol w="762001">
                  <a:extLst>
                    <a:ext uri="{9D8B030D-6E8A-4147-A177-3AD203B41FA5}">
                      <a16:colId xmlns:a16="http://schemas.microsoft.com/office/drawing/2014/main" val="2841044048"/>
                    </a:ext>
                  </a:extLst>
                </a:gridCol>
                <a:gridCol w="838199">
                  <a:extLst>
                    <a:ext uri="{9D8B030D-6E8A-4147-A177-3AD203B41FA5}">
                      <a16:colId xmlns:a16="http://schemas.microsoft.com/office/drawing/2014/main" val="309843953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92315366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382775452"/>
                    </a:ext>
                  </a:extLst>
                </a:gridCol>
              </a:tblGrid>
              <a:tr h="583634">
                <a:tc>
                  <a:txBody>
                    <a:bodyPr/>
                    <a:lstStyle/>
                    <a:p>
                      <a:pPr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marL="31115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Подпрограммы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7960">
                        <a:lnSpc>
                          <a:spcPts val="1325"/>
                        </a:lnSpc>
                        <a:spcBef>
                          <a:spcPts val="103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2023</a:t>
                      </a:r>
                    </a:p>
                    <a:p>
                      <a:pPr marL="226060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год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44780">
                        <a:lnSpc>
                          <a:spcPts val="1325"/>
                        </a:lnSpc>
                        <a:spcBef>
                          <a:spcPts val="103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2024</a:t>
                      </a:r>
                    </a:p>
                    <a:p>
                      <a:pPr marL="184150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год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5580">
                        <a:lnSpc>
                          <a:spcPts val="1325"/>
                        </a:lnSpc>
                        <a:spcBef>
                          <a:spcPts val="103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2025</a:t>
                      </a:r>
                    </a:p>
                    <a:p>
                      <a:pPr marL="233680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год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5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%</a:t>
                      </a:r>
                    </a:p>
                    <a:p>
                      <a:pPr marL="170815" marR="133350"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к</a:t>
                      </a:r>
                      <a:r>
                        <a:rPr lang="ru-RU" sz="1300" spc="-10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2024</a:t>
                      </a:r>
                    </a:p>
                    <a:p>
                      <a:pPr marL="133350" marR="133350" algn="ctr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году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ts val="1325"/>
                        </a:lnSpc>
                        <a:spcBef>
                          <a:spcPts val="103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2026</a:t>
                      </a:r>
                    </a:p>
                    <a:p>
                      <a:pPr marL="170815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год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4945">
                        <a:lnSpc>
                          <a:spcPts val="1325"/>
                        </a:lnSpc>
                        <a:spcBef>
                          <a:spcPts val="103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2027</a:t>
                      </a:r>
                    </a:p>
                    <a:p>
                      <a:pPr marL="252730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год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24221233"/>
                  </a:ext>
                </a:extLst>
              </a:tr>
              <a:tr h="1017248">
                <a:tc>
                  <a:txBody>
                    <a:bodyPr/>
                    <a:lstStyle/>
                    <a:p>
                      <a:pPr marL="32400" marR="3175">
                        <a:lnSpc>
                          <a:spcPct val="98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Развитие образования</a:t>
                      </a:r>
                      <a:r>
                        <a:rPr lang="ru-RU" sz="1300" spc="5" dirty="0">
                          <a:effectLst/>
                        </a:rPr>
                        <a:t> </a:t>
                      </a:r>
                      <a:r>
                        <a:rPr lang="ru-RU" sz="1300" spc="-5" dirty="0">
                          <a:effectLst/>
                        </a:rPr>
                        <a:t>городского округа Семеновский на 2018-2026 годы</a:t>
                      </a:r>
                      <a:r>
                        <a:rPr lang="ru-RU" sz="1300" spc="-60" dirty="0">
                          <a:effectLst/>
                        </a:rPr>
                        <a:t> </a:t>
                      </a:r>
                      <a:r>
                        <a:rPr lang="ru-RU" sz="1300" spc="-5" dirty="0">
                          <a:effectLst/>
                        </a:rPr>
                        <a:t>всего,</a:t>
                      </a:r>
                      <a:r>
                        <a:rPr lang="ru-RU" sz="1300" spc="-310" dirty="0">
                          <a:effectLst/>
                        </a:rPr>
                        <a:t>              </a:t>
                      </a:r>
                      <a:endParaRPr lang="ru-RU" sz="1300" dirty="0">
                        <a:effectLst/>
                      </a:endParaRPr>
                    </a:p>
                    <a:p>
                      <a:pPr marL="32400" marR="3175">
                        <a:lnSpc>
                          <a:spcPct val="98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300" spc="-310" dirty="0">
                          <a:effectLst/>
                        </a:rPr>
                        <a:t>     </a:t>
                      </a:r>
                      <a:r>
                        <a:rPr lang="ru-RU" sz="1300" dirty="0">
                          <a:effectLst/>
                        </a:rPr>
                        <a:t>в</a:t>
                      </a:r>
                      <a:r>
                        <a:rPr lang="ru-RU" sz="1300" spc="-45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том</a:t>
                      </a:r>
                      <a:r>
                        <a:rPr lang="ru-RU" sz="1300" spc="-50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числе</a:t>
                      </a:r>
                      <a:r>
                        <a:rPr lang="ru-RU" sz="1300" spc="-55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подпрограммы: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marL="97155" marR="97155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997,9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marL="97155" marR="97155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1 206,3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marL="97155" marR="97155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1 302,8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marL="192405" marR="193040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108,0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marL="33655" marR="33655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1 299,8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marR="112395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1 300,1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54099192"/>
                  </a:ext>
                </a:extLst>
              </a:tr>
              <a:tr h="436978">
                <a:tc>
                  <a:txBody>
                    <a:bodyPr/>
                    <a:lstStyle/>
                    <a:p>
                      <a:pPr marL="32400">
                        <a:lnSpc>
                          <a:spcPct val="98000"/>
                        </a:lnSpc>
                        <a:spcBef>
                          <a:spcPts val="81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Развитие</a:t>
                      </a:r>
                      <a:r>
                        <a:rPr lang="ru-RU" sz="1300" spc="115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общего</a:t>
                      </a:r>
                      <a:r>
                        <a:rPr lang="ru-RU" sz="1300" spc="120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образования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6520" marR="97155" algn="ctr">
                        <a:spcBef>
                          <a:spcPts val="81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860,6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6520" marR="97155" algn="ctr">
                        <a:spcBef>
                          <a:spcPts val="81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1 047,7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6520" marR="97155" algn="ctr">
                        <a:spcBef>
                          <a:spcPts val="81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1 104,2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2405" marR="192405" algn="ctr">
                        <a:spcBef>
                          <a:spcPts val="81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105,4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385" marR="33655" algn="ctr">
                        <a:spcBef>
                          <a:spcPts val="81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1 103,9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6205" algn="ctr">
                        <a:spcBef>
                          <a:spcPts val="81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1 103,2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67864220"/>
                  </a:ext>
                </a:extLst>
              </a:tr>
              <a:tr h="908050">
                <a:tc>
                  <a:txBody>
                    <a:bodyPr/>
                    <a:lstStyle/>
                    <a:p>
                      <a:pPr marL="32400">
                        <a:lnSpc>
                          <a:spcPct val="98000"/>
                        </a:lnSpc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ru-RU" sz="1300" spc="-5" dirty="0">
                          <a:effectLst/>
                        </a:rPr>
                        <a:t>Развитие</a:t>
                      </a:r>
                      <a:r>
                        <a:rPr lang="ru-RU" sz="1300" spc="-60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дополнительного</a:t>
                      </a:r>
                    </a:p>
                    <a:p>
                      <a:pPr marL="32400" marR="206375"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образования</a:t>
                      </a:r>
                      <a:r>
                        <a:rPr lang="ru-RU" sz="1300" spc="35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и</a:t>
                      </a:r>
                      <a:r>
                        <a:rPr lang="ru-RU" sz="1300" spc="5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воспитания</a:t>
                      </a:r>
                      <a:r>
                        <a:rPr lang="ru-RU" sz="1300" spc="20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детей</a:t>
                      </a:r>
                      <a:r>
                        <a:rPr lang="ru-RU" sz="1300" spc="10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и </a:t>
                      </a:r>
                      <a:r>
                        <a:rPr lang="ru-RU" sz="1300" spc="-320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молодежи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marL="96520" marR="97155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36,4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marL="96520" marR="97155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43,3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marL="96520" marR="97155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61,4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marL="192405" marR="192405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141,8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marL="32385" marR="33655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64,3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marR="151130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65,9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67836534"/>
                  </a:ext>
                </a:extLst>
              </a:tr>
              <a:tr h="1155344">
                <a:tc>
                  <a:txBody>
                    <a:bodyPr/>
                    <a:lstStyle/>
                    <a:p>
                      <a:pPr marL="32400">
                        <a:lnSpc>
                          <a:spcPct val="98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Развитие</a:t>
                      </a:r>
                      <a:r>
                        <a:rPr lang="ru-RU" sz="1300" spc="35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системы</a:t>
                      </a:r>
                      <a:r>
                        <a:rPr lang="ru-RU" sz="1300" spc="40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оценки</a:t>
                      </a:r>
                      <a:r>
                        <a:rPr lang="ru-RU" sz="1300" spc="20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качества</a:t>
                      </a:r>
                      <a:r>
                        <a:rPr lang="ru-RU" sz="1300" spc="5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образования и информационной</a:t>
                      </a:r>
                      <a:r>
                        <a:rPr lang="ru-RU" sz="1300" spc="5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прозрачности</a:t>
                      </a:r>
                      <a:r>
                        <a:rPr lang="ru-RU" sz="1300" spc="-50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системы</a:t>
                      </a:r>
                      <a:r>
                        <a:rPr lang="ru-RU" sz="1300" spc="-75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образования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marL="97155" marR="97155" algn="ctr">
                        <a:spcBef>
                          <a:spcPts val="101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1,1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marL="97155" marR="97155" algn="ctr">
                        <a:spcBef>
                          <a:spcPts val="101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1,2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marL="97155" marR="97155" algn="ctr">
                        <a:spcBef>
                          <a:spcPts val="101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1,4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marL="192405" marR="192405" algn="ctr">
                        <a:spcBef>
                          <a:spcPts val="101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116,7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marL="33020" marR="33655" algn="ctr">
                        <a:spcBef>
                          <a:spcPts val="101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1,4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1,4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72366911"/>
                  </a:ext>
                </a:extLst>
              </a:tr>
              <a:tr h="1589704">
                <a:tc>
                  <a:txBody>
                    <a:bodyPr/>
                    <a:lstStyle/>
                    <a:p>
                      <a:pPr marL="32400" marR="123825">
                        <a:lnSpc>
                          <a:spcPct val="98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Патриотическое</a:t>
                      </a:r>
                      <a:r>
                        <a:rPr lang="ru-RU" sz="1300" spc="5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воспитание и</a:t>
                      </a:r>
                      <a:r>
                        <a:rPr lang="ru-RU" sz="1300" spc="-320" dirty="0">
                          <a:effectLst/>
                        </a:rPr>
                        <a:t>      </a:t>
                      </a:r>
                      <a:r>
                        <a:rPr lang="ru-RU" sz="1300" dirty="0">
                          <a:effectLst/>
                        </a:rPr>
                        <a:t>подготовка</a:t>
                      </a:r>
                      <a:r>
                        <a:rPr lang="ru-RU" sz="1300" spc="-55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граждан</a:t>
                      </a:r>
                      <a:r>
                        <a:rPr lang="ru-RU" sz="1300" spc="-25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в городском округе Семеновский</a:t>
                      </a:r>
                    </a:p>
                    <a:p>
                      <a:pPr marL="32400" marR="123825"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Нижегородской</a:t>
                      </a:r>
                      <a:r>
                        <a:rPr lang="ru-RU" sz="1300" spc="175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области</a:t>
                      </a:r>
                      <a:r>
                        <a:rPr lang="ru-RU" sz="1300" spc="155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к</a:t>
                      </a:r>
                      <a:r>
                        <a:rPr lang="ru-RU" sz="1300" spc="125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военной</a:t>
                      </a:r>
                      <a:r>
                        <a:rPr lang="ru-RU" sz="1300" spc="-320" dirty="0">
                          <a:effectLst/>
                        </a:rPr>
                        <a:t>        </a:t>
                      </a:r>
                      <a:r>
                        <a:rPr lang="ru-RU" sz="1300" dirty="0">
                          <a:effectLst/>
                        </a:rPr>
                        <a:t>службе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marL="97155" marR="97155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0,0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marL="97155" marR="97155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0,0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marL="97155" marR="97155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0,0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marL="192405" marR="192405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0,0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marL="33020" marR="33655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0,0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marL="96520" marR="97155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0,0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82235855"/>
                  </a:ext>
                </a:extLst>
              </a:tr>
              <a:tr h="801216">
                <a:tc>
                  <a:txBody>
                    <a:bodyPr/>
                    <a:lstStyle/>
                    <a:p>
                      <a:pPr marL="31115" marR="123825">
                        <a:lnSpc>
                          <a:spcPct val="980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Ресурсное</a:t>
                      </a:r>
                      <a:r>
                        <a:rPr lang="ru-RU" sz="1300" spc="5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обеспечение</a:t>
                      </a:r>
                      <a:r>
                        <a:rPr lang="ru-RU" sz="1300" spc="5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сферы</a:t>
                      </a:r>
                      <a:r>
                        <a:rPr lang="ru-RU" sz="1300" spc="-340" dirty="0">
                          <a:effectLst/>
                        </a:rPr>
                        <a:t>    </a:t>
                      </a:r>
                      <a:r>
                        <a:rPr lang="ru-RU" sz="1300" dirty="0">
                          <a:effectLst/>
                        </a:rPr>
                        <a:t>образования</a:t>
                      </a:r>
                      <a:r>
                        <a:rPr lang="ru-RU" sz="1300" spc="35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в</a:t>
                      </a:r>
                      <a:r>
                        <a:rPr lang="ru-RU" sz="1300" spc="-5" dirty="0">
                          <a:effectLst/>
                        </a:rPr>
                        <a:t> городском округе Семеновский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marL="96520" marR="9715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30,7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marL="96520" marR="9715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33,9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marL="96520" marR="9715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42,6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marL="192405" marR="19240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125,7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marL="32385" marR="3365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39,0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marR="15113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     38,4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96545504"/>
                  </a:ext>
                </a:extLst>
              </a:tr>
              <a:tr h="777367">
                <a:tc>
                  <a:txBody>
                    <a:bodyPr/>
                    <a:lstStyle/>
                    <a:p>
                      <a:pPr marL="31115">
                        <a:lnSpc>
                          <a:spcPct val="98000"/>
                        </a:lnSpc>
                        <a:spcBef>
                          <a:spcPts val="62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Обеспечение</a:t>
                      </a:r>
                      <a:r>
                        <a:rPr lang="ru-RU" sz="1300" spc="20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реализации</a:t>
                      </a:r>
                    </a:p>
                    <a:p>
                      <a:pPr marL="31115"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муниципальной</a:t>
                      </a:r>
                      <a:r>
                        <a:rPr lang="ru-RU" sz="1300" spc="60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программы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marL="97155" marR="97155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69,1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marL="97155" marR="97155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80,2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marL="97155" marR="97155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93,2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marL="192405" marR="192405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116,2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marL="33020" marR="33655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91,2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91,2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03740655"/>
                  </a:ext>
                </a:extLst>
              </a:tr>
            </a:tbl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2B26247-FBE9-B093-956E-3235FDE6BE7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39</a:t>
            </a:fld>
            <a:endParaRPr lang="ru-RU" spc="-100" dirty="0"/>
          </a:p>
        </p:txBody>
      </p:sp>
    </p:spTree>
    <p:extLst>
      <p:ext uri="{BB962C8B-B14F-4D97-AF65-F5344CB8AC3E}">
        <p14:creationId xmlns:p14="http://schemas.microsoft.com/office/powerpoint/2010/main" val="4005440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2897377" y="4858511"/>
            <a:ext cx="43180" cy="10795"/>
          </a:xfrm>
          <a:custGeom>
            <a:avLst/>
            <a:gdLst/>
            <a:ahLst/>
            <a:cxnLst/>
            <a:rect l="l" t="t" r="r" b="b"/>
            <a:pathLst>
              <a:path w="43180" h="10795">
                <a:moveTo>
                  <a:pt x="42672" y="0"/>
                </a:moveTo>
                <a:lnTo>
                  <a:pt x="0" y="0"/>
                </a:lnTo>
                <a:lnTo>
                  <a:pt x="0" y="10667"/>
                </a:lnTo>
                <a:lnTo>
                  <a:pt x="42672" y="10667"/>
                </a:lnTo>
                <a:lnTo>
                  <a:pt x="42672" y="0"/>
                </a:lnTo>
                <a:close/>
              </a:path>
            </a:pathLst>
          </a:custGeom>
          <a:solidFill>
            <a:srgbClr val="FF58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2427" y="418083"/>
            <a:ext cx="6192520" cy="0"/>
          </a:xfrm>
          <a:custGeom>
            <a:avLst/>
            <a:gdLst/>
            <a:ahLst/>
            <a:cxnLst/>
            <a:rect l="l" t="t" r="r" b="b"/>
            <a:pathLst>
              <a:path w="6192520">
                <a:moveTo>
                  <a:pt x="0" y="0"/>
                </a:moveTo>
                <a:lnTo>
                  <a:pt x="6192037" y="0"/>
                </a:lnTo>
              </a:path>
            </a:pathLst>
          </a:custGeom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544309" y="8786521"/>
            <a:ext cx="260985" cy="227329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z="1200" spc="-100" dirty="0">
                <a:solidFill>
                  <a:srgbClr val="888888"/>
                </a:solidFill>
                <a:latin typeface="Verdana"/>
                <a:cs typeface="Verdana"/>
              </a:rPr>
              <a:t>4</a:t>
            </a:fld>
            <a:endParaRPr sz="1200">
              <a:latin typeface="Verdana"/>
              <a:cs typeface="Verdan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1E2183-C8EB-FA96-04B1-C2A6E154723F}"/>
              </a:ext>
            </a:extLst>
          </p:cNvPr>
          <p:cNvSpPr txBox="1"/>
          <p:nvPr/>
        </p:nvSpPr>
        <p:spPr>
          <a:xfrm>
            <a:off x="322427" y="18410"/>
            <a:ext cx="63523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spc="-5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</a:t>
            </a:r>
            <a:r>
              <a:rPr lang="ru-RU" sz="2000" b="1" spc="-204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Т</a:t>
            </a:r>
            <a:r>
              <a:rPr lang="ru-RU" sz="2000" b="1" spc="-19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</a:t>
            </a:r>
            <a:r>
              <a:rPr lang="ru-RU" sz="2000" b="1" spc="-13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У</a:t>
            </a:r>
            <a:r>
              <a:rPr lang="ru-RU" sz="2000" b="1" spc="-18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К</a:t>
            </a:r>
            <a:r>
              <a:rPr lang="ru-RU" sz="2000" b="1" spc="-11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Т</a:t>
            </a:r>
            <a:r>
              <a:rPr lang="ru-RU" sz="2000" b="1" spc="-13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У</a:t>
            </a:r>
            <a:r>
              <a:rPr lang="ru-RU" sz="2000" b="1" spc="-24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</a:t>
            </a:r>
            <a:r>
              <a:rPr lang="ru-RU" sz="2000" b="1" spc="-18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А</a:t>
            </a:r>
            <a:r>
              <a:rPr lang="ru-RU" sz="2000" b="1" spc="-18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 </a:t>
            </a:r>
            <a:r>
              <a:rPr lang="ru-RU" sz="2000" b="1" spc="-14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Б</a:t>
            </a:r>
            <a:r>
              <a:rPr lang="ru-RU" sz="2000" b="1" spc="-19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ЮД</a:t>
            </a:r>
            <a:r>
              <a:rPr lang="ru-RU" sz="2000" b="1" spc="-21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Ж</a:t>
            </a:r>
            <a:r>
              <a:rPr lang="ru-RU" sz="2000" b="1" spc="-14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Е</a:t>
            </a:r>
            <a:r>
              <a:rPr lang="ru-RU" sz="2000" b="1" spc="-24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Т</a:t>
            </a:r>
            <a:r>
              <a:rPr lang="ru-RU" sz="2000" b="1" spc="-18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А  ГОРОДСКОГО</a:t>
            </a:r>
            <a:r>
              <a:rPr lang="en-US" sz="2000" b="1" spc="-18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spc="-18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ОКРУГА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186F3E-8548-4FCB-BECB-884714F60E5C}"/>
              </a:ext>
            </a:extLst>
          </p:cNvPr>
          <p:cNvSpPr txBox="1"/>
          <p:nvPr/>
        </p:nvSpPr>
        <p:spPr>
          <a:xfrm>
            <a:off x="152400" y="685800"/>
            <a:ext cx="1783170" cy="1494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ru-RU" sz="1600" spc="-5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pc="-5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ГОРОДСКОГО ОКРУГА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A774C7-39E8-C01C-0D93-7F4F8BBFB3B6}"/>
              </a:ext>
            </a:extLst>
          </p:cNvPr>
          <p:cNvSpPr txBox="1"/>
          <p:nvPr/>
        </p:nvSpPr>
        <p:spPr>
          <a:xfrm>
            <a:off x="1952271" y="711843"/>
            <a:ext cx="475947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br>
              <a:rPr lang="ru-RU" sz="1600" spc="-50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spc="-50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это денежные средства, поступающие в бюджет городского округа в безвозмездном и безвозвратном порядке в соответствии с законодательством  Российской Федерации</a:t>
            </a:r>
            <a:endParaRPr lang="ru-RU" sz="1600" spc="-50" dirty="0">
              <a:solidFill>
                <a:srgbClr val="0080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699C69-0F04-C9B0-C5B2-70A5052F9DB0}"/>
              </a:ext>
            </a:extLst>
          </p:cNvPr>
          <p:cNvSpPr txBox="1"/>
          <p:nvPr/>
        </p:nvSpPr>
        <p:spPr>
          <a:xfrm>
            <a:off x="-18733" y="2438400"/>
            <a:ext cx="21335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ru-RU" spc="-5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pc="-5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D41D7C-7326-CED2-5A4E-2C3B73AD9FE5}"/>
              </a:ext>
            </a:extLst>
          </p:cNvPr>
          <p:cNvSpPr txBox="1"/>
          <p:nvPr/>
        </p:nvSpPr>
        <p:spPr>
          <a:xfrm>
            <a:off x="1990893" y="2035282"/>
            <a:ext cx="475947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br>
              <a:rPr lang="ru-RU" sz="1600" spc="-50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>
                <a:latin typeface="Arial" pitchFamily="34" charset="0"/>
                <a:cs typeface="Arial" pitchFamily="34" charset="0"/>
              </a:rPr>
              <a:t>поступления от уплаты налогов, установленных Налоговым кодексом Российской Федерации (налог на доходы физических лиц, акцизы, налоги на совокупный доход, налог на имущество физических лиц, земельный налог и   др.)</a:t>
            </a:r>
          </a:p>
          <a:p>
            <a:pPr algn="just"/>
            <a:endParaRPr lang="ru-RU" sz="1600" spc="-50" dirty="0">
              <a:solidFill>
                <a:srgbClr val="0080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05FE54-21C3-F9B0-C79E-CB9D2D2E677F}"/>
              </a:ext>
            </a:extLst>
          </p:cNvPr>
          <p:cNvSpPr txBox="1"/>
          <p:nvPr/>
        </p:nvSpPr>
        <p:spPr>
          <a:xfrm>
            <a:off x="38938" y="4237824"/>
            <a:ext cx="213360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CF93DC-534E-8234-D605-364553D04A7A}"/>
              </a:ext>
            </a:extLst>
          </p:cNvPr>
          <p:cNvSpPr txBox="1"/>
          <p:nvPr/>
        </p:nvSpPr>
        <p:spPr>
          <a:xfrm>
            <a:off x="1959578" y="3672576"/>
            <a:ext cx="475947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br>
              <a:rPr lang="ru-RU" sz="1600" spc="-50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>
                <a:latin typeface="Arial" pitchFamily="34" charset="0"/>
                <a:cs typeface="Arial" pitchFamily="34" charset="0"/>
              </a:rPr>
              <a:t>доходы от продажи и использования имущества, находящегося в муниципальной собственности, плата за негативное воздействие на окружающую среду, доходы от оказания платных услуг, поступления от штрафных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санкций, возмещение ущерба и другие</a:t>
            </a:r>
          </a:p>
          <a:p>
            <a:pPr algn="just"/>
            <a:endParaRPr lang="ru-RU" sz="1600" spc="-50" dirty="0">
              <a:solidFill>
                <a:srgbClr val="0080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667879-DD07-BD1B-C7D1-86F19DF699E6}"/>
              </a:ext>
            </a:extLst>
          </p:cNvPr>
          <p:cNvSpPr txBox="1"/>
          <p:nvPr/>
        </p:nvSpPr>
        <p:spPr>
          <a:xfrm>
            <a:off x="-228600" y="6019800"/>
            <a:ext cx="25749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ru-RU" spc="-5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28AEA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pc="-5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6D4981B-78FD-4854-93EC-22A59F5C106F}"/>
              </a:ext>
            </a:extLst>
          </p:cNvPr>
          <p:cNvSpPr txBox="1"/>
          <p:nvPr/>
        </p:nvSpPr>
        <p:spPr>
          <a:xfrm>
            <a:off x="1952271" y="5628362"/>
            <a:ext cx="4759478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br>
              <a:rPr lang="ru-RU" sz="1600" spc="-50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>
                <a:latin typeface="Arial" pitchFamily="34" charset="0"/>
                <a:cs typeface="Arial" pitchFamily="34" charset="0"/>
              </a:rPr>
              <a:t>поступления от других бюджетов бюджетной системы, граждан и организаций (межбюджетные трансферты в виде дотаций, субвенций, субсидий, поступления от юридических и физических лиц, кроме налоговых и неналоговых доходов)</a:t>
            </a:r>
          </a:p>
          <a:p>
            <a:pPr algn="just"/>
            <a:endParaRPr lang="ru-RU" sz="1600" spc="-50" dirty="0">
              <a:solidFill>
                <a:srgbClr val="00808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02"/>
          <p:cNvGrpSpPr>
            <a:grpSpLocks/>
          </p:cNvGrpSpPr>
          <p:nvPr/>
        </p:nvGrpSpPr>
        <p:grpSpPr bwMode="auto">
          <a:xfrm>
            <a:off x="5486337" y="1371600"/>
            <a:ext cx="1243989" cy="1766585"/>
            <a:chOff x="272" y="800"/>
            <a:chExt cx="1996" cy="1919"/>
          </a:xfrm>
        </p:grpSpPr>
        <p:sp>
          <p:nvSpPr>
            <p:cNvPr id="3" name="Freeform 704"/>
            <p:cNvSpPr>
              <a:spLocks/>
            </p:cNvSpPr>
            <p:nvPr/>
          </p:nvSpPr>
          <p:spPr bwMode="auto">
            <a:xfrm>
              <a:off x="324" y="800"/>
              <a:ext cx="1944" cy="1588"/>
            </a:xfrm>
            <a:custGeom>
              <a:avLst/>
              <a:gdLst>
                <a:gd name="T0" fmla="+- 0 2003 324"/>
                <a:gd name="T1" fmla="*/ T0 w 1944"/>
                <a:gd name="T2" fmla="+- 0 800 800"/>
                <a:gd name="T3" fmla="*/ 800 h 1588"/>
                <a:gd name="T4" fmla="+- 0 589 324"/>
                <a:gd name="T5" fmla="*/ T4 w 1944"/>
                <a:gd name="T6" fmla="+- 0 800 800"/>
                <a:gd name="T7" fmla="*/ 800 h 1588"/>
                <a:gd name="T8" fmla="+- 0 518 324"/>
                <a:gd name="T9" fmla="*/ T8 w 1944"/>
                <a:gd name="T10" fmla="+- 0 810 800"/>
                <a:gd name="T11" fmla="*/ 810 h 1588"/>
                <a:gd name="T12" fmla="+- 0 455 324"/>
                <a:gd name="T13" fmla="*/ T12 w 1944"/>
                <a:gd name="T14" fmla="+- 0 836 800"/>
                <a:gd name="T15" fmla="*/ 836 h 1588"/>
                <a:gd name="T16" fmla="+- 0 402 324"/>
                <a:gd name="T17" fmla="*/ T16 w 1944"/>
                <a:gd name="T18" fmla="+- 0 878 800"/>
                <a:gd name="T19" fmla="*/ 878 h 1588"/>
                <a:gd name="T20" fmla="+- 0 360 324"/>
                <a:gd name="T21" fmla="*/ T20 w 1944"/>
                <a:gd name="T22" fmla="+- 0 931 800"/>
                <a:gd name="T23" fmla="*/ 931 h 1588"/>
                <a:gd name="T24" fmla="+- 0 334 324"/>
                <a:gd name="T25" fmla="*/ T24 w 1944"/>
                <a:gd name="T26" fmla="+- 0 995 800"/>
                <a:gd name="T27" fmla="*/ 995 h 1588"/>
                <a:gd name="T28" fmla="+- 0 324 324"/>
                <a:gd name="T29" fmla="*/ T28 w 1944"/>
                <a:gd name="T30" fmla="+- 0 1065 800"/>
                <a:gd name="T31" fmla="*/ 1065 h 1588"/>
                <a:gd name="T32" fmla="+- 0 324 324"/>
                <a:gd name="T33" fmla="*/ T32 w 1944"/>
                <a:gd name="T34" fmla="+- 0 2123 800"/>
                <a:gd name="T35" fmla="*/ 2123 h 1588"/>
                <a:gd name="T36" fmla="+- 0 334 324"/>
                <a:gd name="T37" fmla="*/ T36 w 1944"/>
                <a:gd name="T38" fmla="+- 0 2194 800"/>
                <a:gd name="T39" fmla="*/ 2194 h 1588"/>
                <a:gd name="T40" fmla="+- 0 360 324"/>
                <a:gd name="T41" fmla="*/ T40 w 1944"/>
                <a:gd name="T42" fmla="+- 0 2257 800"/>
                <a:gd name="T43" fmla="*/ 2257 h 1588"/>
                <a:gd name="T44" fmla="+- 0 402 324"/>
                <a:gd name="T45" fmla="*/ T44 w 1944"/>
                <a:gd name="T46" fmla="+- 0 2310 800"/>
                <a:gd name="T47" fmla="*/ 2310 h 1588"/>
                <a:gd name="T48" fmla="+- 0 455 324"/>
                <a:gd name="T49" fmla="*/ T48 w 1944"/>
                <a:gd name="T50" fmla="+- 0 2352 800"/>
                <a:gd name="T51" fmla="*/ 2352 h 1588"/>
                <a:gd name="T52" fmla="+- 0 518 324"/>
                <a:gd name="T53" fmla="*/ T52 w 1944"/>
                <a:gd name="T54" fmla="+- 0 2378 800"/>
                <a:gd name="T55" fmla="*/ 2378 h 1588"/>
                <a:gd name="T56" fmla="+- 0 589 324"/>
                <a:gd name="T57" fmla="*/ T56 w 1944"/>
                <a:gd name="T58" fmla="+- 0 2388 800"/>
                <a:gd name="T59" fmla="*/ 2388 h 1588"/>
                <a:gd name="T60" fmla="+- 0 2003 324"/>
                <a:gd name="T61" fmla="*/ T60 w 1944"/>
                <a:gd name="T62" fmla="+- 0 2388 800"/>
                <a:gd name="T63" fmla="*/ 2388 h 1588"/>
                <a:gd name="T64" fmla="+- 0 2074 324"/>
                <a:gd name="T65" fmla="*/ T64 w 1944"/>
                <a:gd name="T66" fmla="+- 0 2378 800"/>
                <a:gd name="T67" fmla="*/ 2378 h 1588"/>
                <a:gd name="T68" fmla="+- 0 2137 324"/>
                <a:gd name="T69" fmla="*/ T68 w 1944"/>
                <a:gd name="T70" fmla="+- 0 2352 800"/>
                <a:gd name="T71" fmla="*/ 2352 h 1588"/>
                <a:gd name="T72" fmla="+- 0 2190 324"/>
                <a:gd name="T73" fmla="*/ T72 w 1944"/>
                <a:gd name="T74" fmla="+- 0 2310 800"/>
                <a:gd name="T75" fmla="*/ 2310 h 1588"/>
                <a:gd name="T76" fmla="+- 0 2232 324"/>
                <a:gd name="T77" fmla="*/ T76 w 1944"/>
                <a:gd name="T78" fmla="+- 0 2257 800"/>
                <a:gd name="T79" fmla="*/ 2257 h 1588"/>
                <a:gd name="T80" fmla="+- 0 2258 324"/>
                <a:gd name="T81" fmla="*/ T80 w 1944"/>
                <a:gd name="T82" fmla="+- 0 2194 800"/>
                <a:gd name="T83" fmla="*/ 2194 h 1588"/>
                <a:gd name="T84" fmla="+- 0 2268 324"/>
                <a:gd name="T85" fmla="*/ T84 w 1944"/>
                <a:gd name="T86" fmla="+- 0 2123 800"/>
                <a:gd name="T87" fmla="*/ 2123 h 1588"/>
                <a:gd name="T88" fmla="+- 0 2268 324"/>
                <a:gd name="T89" fmla="*/ T88 w 1944"/>
                <a:gd name="T90" fmla="+- 0 1065 800"/>
                <a:gd name="T91" fmla="*/ 1065 h 1588"/>
                <a:gd name="T92" fmla="+- 0 2258 324"/>
                <a:gd name="T93" fmla="*/ T92 w 1944"/>
                <a:gd name="T94" fmla="+- 0 995 800"/>
                <a:gd name="T95" fmla="*/ 995 h 1588"/>
                <a:gd name="T96" fmla="+- 0 2232 324"/>
                <a:gd name="T97" fmla="*/ T96 w 1944"/>
                <a:gd name="T98" fmla="+- 0 931 800"/>
                <a:gd name="T99" fmla="*/ 931 h 1588"/>
                <a:gd name="T100" fmla="+- 0 2190 324"/>
                <a:gd name="T101" fmla="*/ T100 w 1944"/>
                <a:gd name="T102" fmla="+- 0 878 800"/>
                <a:gd name="T103" fmla="*/ 878 h 1588"/>
                <a:gd name="T104" fmla="+- 0 2137 324"/>
                <a:gd name="T105" fmla="*/ T104 w 1944"/>
                <a:gd name="T106" fmla="+- 0 836 800"/>
                <a:gd name="T107" fmla="*/ 836 h 1588"/>
                <a:gd name="T108" fmla="+- 0 2074 324"/>
                <a:gd name="T109" fmla="*/ T108 w 1944"/>
                <a:gd name="T110" fmla="+- 0 810 800"/>
                <a:gd name="T111" fmla="*/ 810 h 1588"/>
                <a:gd name="T112" fmla="+- 0 2003 324"/>
                <a:gd name="T113" fmla="*/ T112 w 1944"/>
                <a:gd name="T114" fmla="+- 0 800 800"/>
                <a:gd name="T115" fmla="*/ 800 h 15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</a:cxnLst>
              <a:rect l="0" t="0" r="r" b="b"/>
              <a:pathLst>
                <a:path w="1944" h="1588">
                  <a:moveTo>
                    <a:pt x="1679" y="0"/>
                  </a:moveTo>
                  <a:lnTo>
                    <a:pt x="265" y="0"/>
                  </a:lnTo>
                  <a:lnTo>
                    <a:pt x="194" y="10"/>
                  </a:lnTo>
                  <a:lnTo>
                    <a:pt x="131" y="36"/>
                  </a:lnTo>
                  <a:lnTo>
                    <a:pt x="78" y="78"/>
                  </a:lnTo>
                  <a:lnTo>
                    <a:pt x="36" y="131"/>
                  </a:lnTo>
                  <a:lnTo>
                    <a:pt x="10" y="195"/>
                  </a:lnTo>
                  <a:lnTo>
                    <a:pt x="0" y="265"/>
                  </a:lnTo>
                  <a:lnTo>
                    <a:pt x="0" y="1323"/>
                  </a:lnTo>
                  <a:lnTo>
                    <a:pt x="10" y="1394"/>
                  </a:lnTo>
                  <a:lnTo>
                    <a:pt x="36" y="1457"/>
                  </a:lnTo>
                  <a:lnTo>
                    <a:pt x="78" y="1510"/>
                  </a:lnTo>
                  <a:lnTo>
                    <a:pt x="131" y="1552"/>
                  </a:lnTo>
                  <a:lnTo>
                    <a:pt x="194" y="1578"/>
                  </a:lnTo>
                  <a:lnTo>
                    <a:pt x="265" y="1588"/>
                  </a:lnTo>
                  <a:lnTo>
                    <a:pt x="1679" y="1588"/>
                  </a:lnTo>
                  <a:lnTo>
                    <a:pt x="1750" y="1578"/>
                  </a:lnTo>
                  <a:lnTo>
                    <a:pt x="1813" y="1552"/>
                  </a:lnTo>
                  <a:lnTo>
                    <a:pt x="1866" y="1510"/>
                  </a:lnTo>
                  <a:lnTo>
                    <a:pt x="1908" y="1457"/>
                  </a:lnTo>
                  <a:lnTo>
                    <a:pt x="1934" y="1394"/>
                  </a:lnTo>
                  <a:lnTo>
                    <a:pt x="1944" y="1323"/>
                  </a:lnTo>
                  <a:lnTo>
                    <a:pt x="1944" y="265"/>
                  </a:lnTo>
                  <a:lnTo>
                    <a:pt x="1934" y="195"/>
                  </a:lnTo>
                  <a:lnTo>
                    <a:pt x="1908" y="131"/>
                  </a:lnTo>
                  <a:lnTo>
                    <a:pt x="1866" y="78"/>
                  </a:lnTo>
                  <a:lnTo>
                    <a:pt x="1813" y="36"/>
                  </a:lnTo>
                  <a:lnTo>
                    <a:pt x="1750" y="10"/>
                  </a:lnTo>
                  <a:lnTo>
                    <a:pt x="1679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4" name="Text Box 703"/>
            <p:cNvSpPr txBox="1">
              <a:spLocks noChangeArrowheads="1"/>
            </p:cNvSpPr>
            <p:nvPr/>
          </p:nvSpPr>
          <p:spPr bwMode="auto">
            <a:xfrm>
              <a:off x="272" y="1131"/>
              <a:ext cx="1944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218440" marR="218440" algn="ctr">
                <a:lnSpc>
                  <a:spcPts val="1330"/>
                </a:lnSpc>
                <a:spcBef>
                  <a:spcPts val="600"/>
                </a:spcBef>
                <a:spcAft>
                  <a:spcPts val="0"/>
                </a:spcAft>
              </a:pPr>
              <a:endParaRPr lang="ru-RU" sz="11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18440" marR="218440" algn="ctr">
                <a:lnSpc>
                  <a:spcPts val="133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ru-RU" sz="14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2027</a:t>
              </a:r>
              <a:endParaRPr lang="ru-RU" sz="14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marL="218440" marR="218440" algn="ctr">
                <a:lnSpc>
                  <a:spcPts val="1310"/>
                </a:lnSpc>
                <a:spcAft>
                  <a:spcPts val="0"/>
                </a:spcAft>
              </a:pPr>
              <a:r>
                <a:rPr lang="ru-RU" sz="14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год</a:t>
              </a:r>
              <a:endParaRPr lang="ru-RU" sz="14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marL="217170" marR="218440" algn="ctr">
                <a:lnSpc>
                  <a:spcPts val="2655"/>
                </a:lnSpc>
                <a:spcAft>
                  <a:spcPts val="0"/>
                </a:spcAft>
              </a:pPr>
              <a:r>
                <a:rPr lang="ru-RU" sz="2200" b="1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29 004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17805" marR="218440" algn="ctr">
                <a:lnSpc>
                  <a:spcPts val="1330"/>
                </a:lnSpc>
                <a:spcAft>
                  <a:spcPts val="0"/>
                </a:spcAft>
              </a:pPr>
              <a:r>
                <a:rPr lang="ru-RU" sz="11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рублей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5" name="Group 699"/>
          <p:cNvGrpSpPr>
            <a:grpSpLocks/>
          </p:cNvGrpSpPr>
          <p:nvPr/>
        </p:nvGrpSpPr>
        <p:grpSpPr bwMode="auto">
          <a:xfrm>
            <a:off x="152113" y="1752682"/>
            <a:ext cx="1211580" cy="1098067"/>
            <a:chOff x="2440" y="466"/>
            <a:chExt cx="1944" cy="1884"/>
          </a:xfrm>
        </p:grpSpPr>
        <p:sp>
          <p:nvSpPr>
            <p:cNvPr id="6" name="Freeform 701"/>
            <p:cNvSpPr>
              <a:spLocks/>
            </p:cNvSpPr>
            <p:nvPr/>
          </p:nvSpPr>
          <p:spPr bwMode="auto">
            <a:xfrm>
              <a:off x="2440" y="597"/>
              <a:ext cx="1944" cy="1753"/>
            </a:xfrm>
            <a:custGeom>
              <a:avLst/>
              <a:gdLst>
                <a:gd name="T0" fmla="+- 0 4037 2385"/>
                <a:gd name="T1" fmla="*/ T0 w 1944"/>
                <a:gd name="T2" fmla="+- 0 635 635"/>
                <a:gd name="T3" fmla="*/ 635 h 1753"/>
                <a:gd name="T4" fmla="+- 0 2677 2385"/>
                <a:gd name="T5" fmla="*/ T4 w 1944"/>
                <a:gd name="T6" fmla="+- 0 635 635"/>
                <a:gd name="T7" fmla="*/ 635 h 1753"/>
                <a:gd name="T8" fmla="+- 0 2600 2385"/>
                <a:gd name="T9" fmla="*/ T8 w 1944"/>
                <a:gd name="T10" fmla="+- 0 645 635"/>
                <a:gd name="T11" fmla="*/ 645 h 1753"/>
                <a:gd name="T12" fmla="+- 0 2530 2385"/>
                <a:gd name="T13" fmla="*/ T12 w 1944"/>
                <a:gd name="T14" fmla="+- 0 675 635"/>
                <a:gd name="T15" fmla="*/ 675 h 1753"/>
                <a:gd name="T16" fmla="+- 0 2471 2385"/>
                <a:gd name="T17" fmla="*/ T16 w 1944"/>
                <a:gd name="T18" fmla="+- 0 720 635"/>
                <a:gd name="T19" fmla="*/ 720 h 1753"/>
                <a:gd name="T20" fmla="+- 0 2425 2385"/>
                <a:gd name="T21" fmla="*/ T20 w 1944"/>
                <a:gd name="T22" fmla="+- 0 780 635"/>
                <a:gd name="T23" fmla="*/ 780 h 1753"/>
                <a:gd name="T24" fmla="+- 0 2395 2385"/>
                <a:gd name="T25" fmla="*/ T24 w 1944"/>
                <a:gd name="T26" fmla="+- 0 849 635"/>
                <a:gd name="T27" fmla="*/ 849 h 1753"/>
                <a:gd name="T28" fmla="+- 0 2385 2385"/>
                <a:gd name="T29" fmla="*/ T28 w 1944"/>
                <a:gd name="T30" fmla="+- 0 927 635"/>
                <a:gd name="T31" fmla="*/ 927 h 1753"/>
                <a:gd name="T32" fmla="+- 0 2385 2385"/>
                <a:gd name="T33" fmla="*/ T32 w 1944"/>
                <a:gd name="T34" fmla="+- 0 2096 635"/>
                <a:gd name="T35" fmla="*/ 2096 h 1753"/>
                <a:gd name="T36" fmla="+- 0 2395 2385"/>
                <a:gd name="T37" fmla="*/ T36 w 1944"/>
                <a:gd name="T38" fmla="+- 0 2173 635"/>
                <a:gd name="T39" fmla="*/ 2173 h 1753"/>
                <a:gd name="T40" fmla="+- 0 2425 2385"/>
                <a:gd name="T41" fmla="*/ T40 w 1944"/>
                <a:gd name="T42" fmla="+- 0 2243 635"/>
                <a:gd name="T43" fmla="*/ 2243 h 1753"/>
                <a:gd name="T44" fmla="+- 0 2471 2385"/>
                <a:gd name="T45" fmla="*/ T44 w 1944"/>
                <a:gd name="T46" fmla="+- 0 2302 635"/>
                <a:gd name="T47" fmla="*/ 2302 h 1753"/>
                <a:gd name="T48" fmla="+- 0 2530 2385"/>
                <a:gd name="T49" fmla="*/ T48 w 1944"/>
                <a:gd name="T50" fmla="+- 0 2348 635"/>
                <a:gd name="T51" fmla="*/ 2348 h 1753"/>
                <a:gd name="T52" fmla="+- 0 2600 2385"/>
                <a:gd name="T53" fmla="*/ T52 w 1944"/>
                <a:gd name="T54" fmla="+- 0 2377 635"/>
                <a:gd name="T55" fmla="*/ 2377 h 1753"/>
                <a:gd name="T56" fmla="+- 0 2677 2385"/>
                <a:gd name="T57" fmla="*/ T56 w 1944"/>
                <a:gd name="T58" fmla="+- 0 2388 635"/>
                <a:gd name="T59" fmla="*/ 2388 h 1753"/>
                <a:gd name="T60" fmla="+- 0 4037 2385"/>
                <a:gd name="T61" fmla="*/ T60 w 1944"/>
                <a:gd name="T62" fmla="+- 0 2388 635"/>
                <a:gd name="T63" fmla="*/ 2388 h 1753"/>
                <a:gd name="T64" fmla="+- 0 4114 2385"/>
                <a:gd name="T65" fmla="*/ T64 w 1944"/>
                <a:gd name="T66" fmla="+- 0 2377 635"/>
                <a:gd name="T67" fmla="*/ 2377 h 1753"/>
                <a:gd name="T68" fmla="+- 0 4184 2385"/>
                <a:gd name="T69" fmla="*/ T68 w 1944"/>
                <a:gd name="T70" fmla="+- 0 2348 635"/>
                <a:gd name="T71" fmla="*/ 2348 h 1753"/>
                <a:gd name="T72" fmla="+- 0 4243 2385"/>
                <a:gd name="T73" fmla="*/ T72 w 1944"/>
                <a:gd name="T74" fmla="+- 0 2302 635"/>
                <a:gd name="T75" fmla="*/ 2302 h 1753"/>
                <a:gd name="T76" fmla="+- 0 4289 2385"/>
                <a:gd name="T77" fmla="*/ T76 w 1944"/>
                <a:gd name="T78" fmla="+- 0 2243 635"/>
                <a:gd name="T79" fmla="*/ 2243 h 1753"/>
                <a:gd name="T80" fmla="+- 0 4318 2385"/>
                <a:gd name="T81" fmla="*/ T80 w 1944"/>
                <a:gd name="T82" fmla="+- 0 2173 635"/>
                <a:gd name="T83" fmla="*/ 2173 h 1753"/>
                <a:gd name="T84" fmla="+- 0 4329 2385"/>
                <a:gd name="T85" fmla="*/ T84 w 1944"/>
                <a:gd name="T86" fmla="+- 0 2096 635"/>
                <a:gd name="T87" fmla="*/ 2096 h 1753"/>
                <a:gd name="T88" fmla="+- 0 4329 2385"/>
                <a:gd name="T89" fmla="*/ T88 w 1944"/>
                <a:gd name="T90" fmla="+- 0 927 635"/>
                <a:gd name="T91" fmla="*/ 927 h 1753"/>
                <a:gd name="T92" fmla="+- 0 4318 2385"/>
                <a:gd name="T93" fmla="*/ T92 w 1944"/>
                <a:gd name="T94" fmla="+- 0 849 635"/>
                <a:gd name="T95" fmla="*/ 849 h 1753"/>
                <a:gd name="T96" fmla="+- 0 4289 2385"/>
                <a:gd name="T97" fmla="*/ T96 w 1944"/>
                <a:gd name="T98" fmla="+- 0 780 635"/>
                <a:gd name="T99" fmla="*/ 780 h 1753"/>
                <a:gd name="T100" fmla="+- 0 4243 2385"/>
                <a:gd name="T101" fmla="*/ T100 w 1944"/>
                <a:gd name="T102" fmla="+- 0 720 635"/>
                <a:gd name="T103" fmla="*/ 720 h 1753"/>
                <a:gd name="T104" fmla="+- 0 4184 2385"/>
                <a:gd name="T105" fmla="*/ T104 w 1944"/>
                <a:gd name="T106" fmla="+- 0 675 635"/>
                <a:gd name="T107" fmla="*/ 675 h 1753"/>
                <a:gd name="T108" fmla="+- 0 4114 2385"/>
                <a:gd name="T109" fmla="*/ T108 w 1944"/>
                <a:gd name="T110" fmla="+- 0 645 635"/>
                <a:gd name="T111" fmla="*/ 645 h 1753"/>
                <a:gd name="T112" fmla="+- 0 4037 2385"/>
                <a:gd name="T113" fmla="*/ T112 w 1944"/>
                <a:gd name="T114" fmla="+- 0 635 635"/>
                <a:gd name="T115" fmla="*/ 635 h 175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</a:cxnLst>
              <a:rect l="0" t="0" r="r" b="b"/>
              <a:pathLst>
                <a:path w="1944" h="1753">
                  <a:moveTo>
                    <a:pt x="1652" y="0"/>
                  </a:moveTo>
                  <a:lnTo>
                    <a:pt x="292" y="0"/>
                  </a:lnTo>
                  <a:lnTo>
                    <a:pt x="215" y="10"/>
                  </a:lnTo>
                  <a:lnTo>
                    <a:pt x="145" y="40"/>
                  </a:lnTo>
                  <a:lnTo>
                    <a:pt x="86" y="85"/>
                  </a:lnTo>
                  <a:lnTo>
                    <a:pt x="40" y="145"/>
                  </a:lnTo>
                  <a:lnTo>
                    <a:pt x="10" y="214"/>
                  </a:lnTo>
                  <a:lnTo>
                    <a:pt x="0" y="292"/>
                  </a:lnTo>
                  <a:lnTo>
                    <a:pt x="0" y="1461"/>
                  </a:lnTo>
                  <a:lnTo>
                    <a:pt x="10" y="1538"/>
                  </a:lnTo>
                  <a:lnTo>
                    <a:pt x="40" y="1608"/>
                  </a:lnTo>
                  <a:lnTo>
                    <a:pt x="86" y="1667"/>
                  </a:lnTo>
                  <a:lnTo>
                    <a:pt x="145" y="1713"/>
                  </a:lnTo>
                  <a:lnTo>
                    <a:pt x="215" y="1742"/>
                  </a:lnTo>
                  <a:lnTo>
                    <a:pt x="292" y="1753"/>
                  </a:lnTo>
                  <a:lnTo>
                    <a:pt x="1652" y="1753"/>
                  </a:lnTo>
                  <a:lnTo>
                    <a:pt x="1729" y="1742"/>
                  </a:lnTo>
                  <a:lnTo>
                    <a:pt x="1799" y="1713"/>
                  </a:lnTo>
                  <a:lnTo>
                    <a:pt x="1858" y="1667"/>
                  </a:lnTo>
                  <a:lnTo>
                    <a:pt x="1904" y="1608"/>
                  </a:lnTo>
                  <a:lnTo>
                    <a:pt x="1933" y="1538"/>
                  </a:lnTo>
                  <a:lnTo>
                    <a:pt x="1944" y="1461"/>
                  </a:lnTo>
                  <a:lnTo>
                    <a:pt x="1944" y="292"/>
                  </a:lnTo>
                  <a:lnTo>
                    <a:pt x="1933" y="214"/>
                  </a:lnTo>
                  <a:lnTo>
                    <a:pt x="1904" y="145"/>
                  </a:lnTo>
                  <a:lnTo>
                    <a:pt x="1858" y="85"/>
                  </a:lnTo>
                  <a:lnTo>
                    <a:pt x="1799" y="40"/>
                  </a:lnTo>
                  <a:lnTo>
                    <a:pt x="1729" y="10"/>
                  </a:lnTo>
                  <a:lnTo>
                    <a:pt x="1652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7" name="Text Box 700"/>
            <p:cNvSpPr txBox="1">
              <a:spLocks noChangeArrowheads="1"/>
            </p:cNvSpPr>
            <p:nvPr/>
          </p:nvSpPr>
          <p:spPr bwMode="auto">
            <a:xfrm>
              <a:off x="2440" y="466"/>
              <a:ext cx="1944" cy="1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50"/>
                </a:spcBef>
                <a:spcAft>
                  <a:spcPts val="0"/>
                </a:spcAft>
              </a:pPr>
              <a:r>
                <a:rPr lang="ru-RU" sz="11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</a:p>
            <a:p>
              <a:pPr marL="218440" marR="218440" algn="ctr">
                <a:lnSpc>
                  <a:spcPts val="1330"/>
                </a:lnSpc>
                <a:spcAft>
                  <a:spcPts val="0"/>
                </a:spcAft>
              </a:pPr>
              <a:r>
                <a:rPr lang="ru-RU" sz="14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2023</a:t>
              </a:r>
              <a:endParaRPr lang="ru-RU" sz="14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marL="218440" marR="218440" algn="ctr">
                <a:lnSpc>
                  <a:spcPts val="1315"/>
                </a:lnSpc>
                <a:spcAft>
                  <a:spcPts val="0"/>
                </a:spcAft>
              </a:pPr>
              <a:r>
                <a:rPr lang="ru-RU" sz="14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год</a:t>
              </a:r>
              <a:endParaRPr lang="ru-RU" sz="14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marL="218440" marR="218440" algn="ctr">
                <a:lnSpc>
                  <a:spcPts val="2650"/>
                </a:lnSpc>
                <a:spcAft>
                  <a:spcPts val="0"/>
                </a:spcAft>
              </a:pPr>
              <a:r>
                <a:rPr lang="ru-RU" sz="2200" b="1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22 111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17805" marR="218440" algn="ctr">
                <a:lnSpc>
                  <a:spcPts val="1330"/>
                </a:lnSpc>
                <a:spcAft>
                  <a:spcPts val="0"/>
                </a:spcAft>
              </a:pPr>
              <a:r>
                <a:rPr lang="ru-RU" sz="11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рублей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8" name="Group 696"/>
          <p:cNvGrpSpPr>
            <a:grpSpLocks/>
          </p:cNvGrpSpPr>
          <p:nvPr/>
        </p:nvGrpSpPr>
        <p:grpSpPr bwMode="auto">
          <a:xfrm>
            <a:off x="1447988" y="1595715"/>
            <a:ext cx="1286322" cy="1275767"/>
            <a:chOff x="4389" y="454"/>
            <a:chExt cx="2001" cy="1941"/>
          </a:xfrm>
        </p:grpSpPr>
        <p:sp>
          <p:nvSpPr>
            <p:cNvPr id="9" name="Freeform 698"/>
            <p:cNvSpPr>
              <a:spLocks/>
            </p:cNvSpPr>
            <p:nvPr/>
          </p:nvSpPr>
          <p:spPr bwMode="auto">
            <a:xfrm>
              <a:off x="4446" y="454"/>
              <a:ext cx="1944" cy="1934"/>
            </a:xfrm>
            <a:custGeom>
              <a:avLst/>
              <a:gdLst>
                <a:gd name="T0" fmla="+- 0 6068 4446"/>
                <a:gd name="T1" fmla="*/ T0 w 1944"/>
                <a:gd name="T2" fmla="+- 0 454 454"/>
                <a:gd name="T3" fmla="*/ 454 h 1934"/>
                <a:gd name="T4" fmla="+- 0 4768 4446"/>
                <a:gd name="T5" fmla="*/ T4 w 1944"/>
                <a:gd name="T6" fmla="+- 0 454 454"/>
                <a:gd name="T7" fmla="*/ 454 h 1934"/>
                <a:gd name="T8" fmla="+- 0 4695 4446"/>
                <a:gd name="T9" fmla="*/ T8 w 1944"/>
                <a:gd name="T10" fmla="+- 0 463 454"/>
                <a:gd name="T11" fmla="*/ 463 h 1934"/>
                <a:gd name="T12" fmla="+- 0 4627 4446"/>
                <a:gd name="T13" fmla="*/ T12 w 1944"/>
                <a:gd name="T14" fmla="+- 0 487 454"/>
                <a:gd name="T15" fmla="*/ 487 h 1934"/>
                <a:gd name="T16" fmla="+- 0 4567 4446"/>
                <a:gd name="T17" fmla="*/ T16 w 1944"/>
                <a:gd name="T18" fmla="+- 0 525 454"/>
                <a:gd name="T19" fmla="*/ 525 h 1934"/>
                <a:gd name="T20" fmla="+- 0 4517 4446"/>
                <a:gd name="T21" fmla="*/ T20 w 1944"/>
                <a:gd name="T22" fmla="+- 0 575 454"/>
                <a:gd name="T23" fmla="*/ 575 h 1934"/>
                <a:gd name="T24" fmla="+- 0 4479 4446"/>
                <a:gd name="T25" fmla="*/ T24 w 1944"/>
                <a:gd name="T26" fmla="+- 0 635 454"/>
                <a:gd name="T27" fmla="*/ 635 h 1934"/>
                <a:gd name="T28" fmla="+- 0 4455 4446"/>
                <a:gd name="T29" fmla="*/ T28 w 1944"/>
                <a:gd name="T30" fmla="+- 0 703 454"/>
                <a:gd name="T31" fmla="*/ 703 h 1934"/>
                <a:gd name="T32" fmla="+- 0 4446 4446"/>
                <a:gd name="T33" fmla="*/ T32 w 1944"/>
                <a:gd name="T34" fmla="+- 0 777 454"/>
                <a:gd name="T35" fmla="*/ 777 h 1934"/>
                <a:gd name="T36" fmla="+- 0 4446 4446"/>
                <a:gd name="T37" fmla="*/ T36 w 1944"/>
                <a:gd name="T38" fmla="+- 0 2066 454"/>
                <a:gd name="T39" fmla="*/ 2066 h 1934"/>
                <a:gd name="T40" fmla="+- 0 4455 4446"/>
                <a:gd name="T41" fmla="*/ T40 w 1944"/>
                <a:gd name="T42" fmla="+- 0 2140 454"/>
                <a:gd name="T43" fmla="*/ 2140 h 1934"/>
                <a:gd name="T44" fmla="+- 0 4479 4446"/>
                <a:gd name="T45" fmla="*/ T44 w 1944"/>
                <a:gd name="T46" fmla="+- 0 2207 454"/>
                <a:gd name="T47" fmla="*/ 2207 h 1934"/>
                <a:gd name="T48" fmla="+- 0 4517 4446"/>
                <a:gd name="T49" fmla="*/ T48 w 1944"/>
                <a:gd name="T50" fmla="+- 0 2267 454"/>
                <a:gd name="T51" fmla="*/ 2267 h 1934"/>
                <a:gd name="T52" fmla="+- 0 4567 4446"/>
                <a:gd name="T53" fmla="*/ T52 w 1944"/>
                <a:gd name="T54" fmla="+- 0 2317 454"/>
                <a:gd name="T55" fmla="*/ 2317 h 1934"/>
                <a:gd name="T56" fmla="+- 0 4627 4446"/>
                <a:gd name="T57" fmla="*/ T56 w 1944"/>
                <a:gd name="T58" fmla="+- 0 2355 454"/>
                <a:gd name="T59" fmla="*/ 2355 h 1934"/>
                <a:gd name="T60" fmla="+- 0 4695 4446"/>
                <a:gd name="T61" fmla="*/ T60 w 1944"/>
                <a:gd name="T62" fmla="+- 0 2379 454"/>
                <a:gd name="T63" fmla="*/ 2379 h 1934"/>
                <a:gd name="T64" fmla="+- 0 4768 4446"/>
                <a:gd name="T65" fmla="*/ T64 w 1944"/>
                <a:gd name="T66" fmla="+- 0 2388 454"/>
                <a:gd name="T67" fmla="*/ 2388 h 1934"/>
                <a:gd name="T68" fmla="+- 0 6068 4446"/>
                <a:gd name="T69" fmla="*/ T68 w 1944"/>
                <a:gd name="T70" fmla="+- 0 2388 454"/>
                <a:gd name="T71" fmla="*/ 2388 h 1934"/>
                <a:gd name="T72" fmla="+- 0 6141 4446"/>
                <a:gd name="T73" fmla="*/ T72 w 1944"/>
                <a:gd name="T74" fmla="+- 0 2379 454"/>
                <a:gd name="T75" fmla="*/ 2379 h 1934"/>
                <a:gd name="T76" fmla="+- 0 6209 4446"/>
                <a:gd name="T77" fmla="*/ T76 w 1944"/>
                <a:gd name="T78" fmla="+- 0 2355 454"/>
                <a:gd name="T79" fmla="*/ 2355 h 1934"/>
                <a:gd name="T80" fmla="+- 0 6269 4446"/>
                <a:gd name="T81" fmla="*/ T80 w 1944"/>
                <a:gd name="T82" fmla="+- 0 2317 454"/>
                <a:gd name="T83" fmla="*/ 2317 h 1934"/>
                <a:gd name="T84" fmla="+- 0 6319 4446"/>
                <a:gd name="T85" fmla="*/ T84 w 1944"/>
                <a:gd name="T86" fmla="+- 0 2267 454"/>
                <a:gd name="T87" fmla="*/ 2267 h 1934"/>
                <a:gd name="T88" fmla="+- 0 6357 4446"/>
                <a:gd name="T89" fmla="*/ T88 w 1944"/>
                <a:gd name="T90" fmla="+- 0 2207 454"/>
                <a:gd name="T91" fmla="*/ 2207 h 1934"/>
                <a:gd name="T92" fmla="+- 0 6381 4446"/>
                <a:gd name="T93" fmla="*/ T92 w 1944"/>
                <a:gd name="T94" fmla="+- 0 2140 454"/>
                <a:gd name="T95" fmla="*/ 2140 h 1934"/>
                <a:gd name="T96" fmla="+- 0 6390 4446"/>
                <a:gd name="T97" fmla="*/ T96 w 1944"/>
                <a:gd name="T98" fmla="+- 0 2066 454"/>
                <a:gd name="T99" fmla="*/ 2066 h 1934"/>
                <a:gd name="T100" fmla="+- 0 6390 4446"/>
                <a:gd name="T101" fmla="*/ T100 w 1944"/>
                <a:gd name="T102" fmla="+- 0 777 454"/>
                <a:gd name="T103" fmla="*/ 777 h 1934"/>
                <a:gd name="T104" fmla="+- 0 6381 4446"/>
                <a:gd name="T105" fmla="*/ T104 w 1944"/>
                <a:gd name="T106" fmla="+- 0 703 454"/>
                <a:gd name="T107" fmla="*/ 703 h 1934"/>
                <a:gd name="T108" fmla="+- 0 6357 4446"/>
                <a:gd name="T109" fmla="*/ T108 w 1944"/>
                <a:gd name="T110" fmla="+- 0 635 454"/>
                <a:gd name="T111" fmla="*/ 635 h 1934"/>
                <a:gd name="T112" fmla="+- 0 6319 4446"/>
                <a:gd name="T113" fmla="*/ T112 w 1944"/>
                <a:gd name="T114" fmla="+- 0 575 454"/>
                <a:gd name="T115" fmla="*/ 575 h 1934"/>
                <a:gd name="T116" fmla="+- 0 6269 4446"/>
                <a:gd name="T117" fmla="*/ T116 w 1944"/>
                <a:gd name="T118" fmla="+- 0 525 454"/>
                <a:gd name="T119" fmla="*/ 525 h 1934"/>
                <a:gd name="T120" fmla="+- 0 6209 4446"/>
                <a:gd name="T121" fmla="*/ T120 w 1944"/>
                <a:gd name="T122" fmla="+- 0 487 454"/>
                <a:gd name="T123" fmla="*/ 487 h 1934"/>
                <a:gd name="T124" fmla="+- 0 6141 4446"/>
                <a:gd name="T125" fmla="*/ T124 w 1944"/>
                <a:gd name="T126" fmla="+- 0 463 454"/>
                <a:gd name="T127" fmla="*/ 463 h 1934"/>
                <a:gd name="T128" fmla="+- 0 6068 4446"/>
                <a:gd name="T129" fmla="*/ T128 w 1944"/>
                <a:gd name="T130" fmla="+- 0 454 454"/>
                <a:gd name="T131" fmla="*/ 454 h 193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1944" h="1934">
                  <a:moveTo>
                    <a:pt x="1622" y="0"/>
                  </a:moveTo>
                  <a:lnTo>
                    <a:pt x="322" y="0"/>
                  </a:lnTo>
                  <a:lnTo>
                    <a:pt x="249" y="9"/>
                  </a:lnTo>
                  <a:lnTo>
                    <a:pt x="181" y="33"/>
                  </a:lnTo>
                  <a:lnTo>
                    <a:pt x="121" y="71"/>
                  </a:lnTo>
                  <a:lnTo>
                    <a:pt x="71" y="121"/>
                  </a:lnTo>
                  <a:lnTo>
                    <a:pt x="33" y="181"/>
                  </a:lnTo>
                  <a:lnTo>
                    <a:pt x="9" y="249"/>
                  </a:lnTo>
                  <a:lnTo>
                    <a:pt x="0" y="323"/>
                  </a:lnTo>
                  <a:lnTo>
                    <a:pt x="0" y="1612"/>
                  </a:lnTo>
                  <a:lnTo>
                    <a:pt x="9" y="1686"/>
                  </a:lnTo>
                  <a:lnTo>
                    <a:pt x="33" y="1753"/>
                  </a:lnTo>
                  <a:lnTo>
                    <a:pt x="71" y="1813"/>
                  </a:lnTo>
                  <a:lnTo>
                    <a:pt x="121" y="1863"/>
                  </a:lnTo>
                  <a:lnTo>
                    <a:pt x="181" y="1901"/>
                  </a:lnTo>
                  <a:lnTo>
                    <a:pt x="249" y="1925"/>
                  </a:lnTo>
                  <a:lnTo>
                    <a:pt x="322" y="1934"/>
                  </a:lnTo>
                  <a:lnTo>
                    <a:pt x="1622" y="1934"/>
                  </a:lnTo>
                  <a:lnTo>
                    <a:pt x="1695" y="1925"/>
                  </a:lnTo>
                  <a:lnTo>
                    <a:pt x="1763" y="1901"/>
                  </a:lnTo>
                  <a:lnTo>
                    <a:pt x="1823" y="1863"/>
                  </a:lnTo>
                  <a:lnTo>
                    <a:pt x="1873" y="1813"/>
                  </a:lnTo>
                  <a:lnTo>
                    <a:pt x="1911" y="1753"/>
                  </a:lnTo>
                  <a:lnTo>
                    <a:pt x="1935" y="1686"/>
                  </a:lnTo>
                  <a:lnTo>
                    <a:pt x="1944" y="1612"/>
                  </a:lnTo>
                  <a:lnTo>
                    <a:pt x="1944" y="323"/>
                  </a:lnTo>
                  <a:lnTo>
                    <a:pt x="1935" y="249"/>
                  </a:lnTo>
                  <a:lnTo>
                    <a:pt x="1911" y="181"/>
                  </a:lnTo>
                  <a:lnTo>
                    <a:pt x="1873" y="121"/>
                  </a:lnTo>
                  <a:lnTo>
                    <a:pt x="1823" y="71"/>
                  </a:lnTo>
                  <a:lnTo>
                    <a:pt x="1763" y="33"/>
                  </a:lnTo>
                  <a:lnTo>
                    <a:pt x="1695" y="9"/>
                  </a:lnTo>
                  <a:lnTo>
                    <a:pt x="1622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0" name="Text Box 697"/>
            <p:cNvSpPr txBox="1">
              <a:spLocks noChangeArrowheads="1"/>
            </p:cNvSpPr>
            <p:nvPr/>
          </p:nvSpPr>
          <p:spPr bwMode="auto">
            <a:xfrm>
              <a:off x="4389" y="461"/>
              <a:ext cx="1944" cy="19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1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</a:p>
            <a:p>
              <a:pPr marL="218440" marR="217170" algn="ctr">
                <a:lnSpc>
                  <a:spcPts val="1330"/>
                </a:lnSpc>
                <a:spcBef>
                  <a:spcPts val="910"/>
                </a:spcBef>
                <a:spcAft>
                  <a:spcPts val="0"/>
                </a:spcAft>
              </a:pPr>
              <a:r>
                <a:rPr lang="ru-RU" sz="14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2024</a:t>
              </a:r>
              <a:endParaRPr lang="ru-RU" sz="14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marL="218440" marR="216535" algn="ctr">
                <a:lnSpc>
                  <a:spcPts val="1310"/>
                </a:lnSpc>
                <a:spcAft>
                  <a:spcPts val="0"/>
                </a:spcAft>
              </a:pPr>
              <a:r>
                <a:rPr lang="ru-RU" sz="14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год</a:t>
              </a:r>
              <a:endParaRPr lang="ru-RU" sz="14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marL="218440" marR="218440" algn="ctr">
                <a:lnSpc>
                  <a:spcPts val="2650"/>
                </a:lnSpc>
                <a:spcAft>
                  <a:spcPts val="0"/>
                </a:spcAft>
              </a:pPr>
              <a:r>
                <a:rPr lang="ru-RU" sz="2200" b="1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</a:t>
              </a:r>
              <a:r>
                <a:rPr lang="en-US" sz="2200" b="1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8</a:t>
              </a:r>
              <a:r>
                <a:rPr lang="ru-RU" sz="2200" b="1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2200" b="1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696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18440" marR="217805" algn="ctr">
                <a:lnSpc>
                  <a:spcPts val="1330"/>
                </a:lnSpc>
                <a:spcAft>
                  <a:spcPts val="0"/>
                </a:spcAft>
              </a:pPr>
              <a:r>
                <a:rPr lang="ru-RU" sz="11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рублей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11" name="Group 693"/>
          <p:cNvGrpSpPr>
            <a:grpSpLocks/>
          </p:cNvGrpSpPr>
          <p:nvPr/>
        </p:nvGrpSpPr>
        <p:grpSpPr bwMode="auto">
          <a:xfrm>
            <a:off x="2819160" y="1219144"/>
            <a:ext cx="1242060" cy="1633539"/>
            <a:chOff x="6495" y="-89"/>
            <a:chExt cx="1956" cy="2477"/>
          </a:xfrm>
        </p:grpSpPr>
        <p:sp>
          <p:nvSpPr>
            <p:cNvPr id="12" name="Freeform 695"/>
            <p:cNvSpPr>
              <a:spLocks/>
            </p:cNvSpPr>
            <p:nvPr/>
          </p:nvSpPr>
          <p:spPr bwMode="auto">
            <a:xfrm>
              <a:off x="6507" y="305"/>
              <a:ext cx="1944" cy="2083"/>
            </a:xfrm>
            <a:custGeom>
              <a:avLst/>
              <a:gdLst>
                <a:gd name="T0" fmla="+- 0 8127 6507"/>
                <a:gd name="T1" fmla="*/ T0 w 1944"/>
                <a:gd name="T2" fmla="+- 0 305 305"/>
                <a:gd name="T3" fmla="*/ 305 h 2083"/>
                <a:gd name="T4" fmla="+- 0 6831 6507"/>
                <a:gd name="T5" fmla="*/ T4 w 1944"/>
                <a:gd name="T6" fmla="+- 0 305 305"/>
                <a:gd name="T7" fmla="*/ 305 h 2083"/>
                <a:gd name="T8" fmla="+- 0 6757 6507"/>
                <a:gd name="T9" fmla="*/ T8 w 1944"/>
                <a:gd name="T10" fmla="+- 0 314 305"/>
                <a:gd name="T11" fmla="*/ 314 h 2083"/>
                <a:gd name="T12" fmla="+- 0 6689 6507"/>
                <a:gd name="T13" fmla="*/ T12 w 1944"/>
                <a:gd name="T14" fmla="+- 0 338 305"/>
                <a:gd name="T15" fmla="*/ 338 h 2083"/>
                <a:gd name="T16" fmla="+- 0 6629 6507"/>
                <a:gd name="T17" fmla="*/ T16 w 1944"/>
                <a:gd name="T18" fmla="+- 0 376 305"/>
                <a:gd name="T19" fmla="*/ 376 h 2083"/>
                <a:gd name="T20" fmla="+- 0 6578 6507"/>
                <a:gd name="T21" fmla="*/ T20 w 1944"/>
                <a:gd name="T22" fmla="+- 0 427 305"/>
                <a:gd name="T23" fmla="*/ 427 h 2083"/>
                <a:gd name="T24" fmla="+- 0 6540 6507"/>
                <a:gd name="T25" fmla="*/ T24 w 1944"/>
                <a:gd name="T26" fmla="+- 0 487 305"/>
                <a:gd name="T27" fmla="*/ 487 h 2083"/>
                <a:gd name="T28" fmla="+- 0 6516 6507"/>
                <a:gd name="T29" fmla="*/ T28 w 1944"/>
                <a:gd name="T30" fmla="+- 0 555 305"/>
                <a:gd name="T31" fmla="*/ 555 h 2083"/>
                <a:gd name="T32" fmla="+- 0 6507 6507"/>
                <a:gd name="T33" fmla="*/ T32 w 1944"/>
                <a:gd name="T34" fmla="+- 0 629 305"/>
                <a:gd name="T35" fmla="*/ 629 h 2083"/>
                <a:gd name="T36" fmla="+- 0 6507 6507"/>
                <a:gd name="T37" fmla="*/ T36 w 1944"/>
                <a:gd name="T38" fmla="+- 0 2064 305"/>
                <a:gd name="T39" fmla="*/ 2064 h 2083"/>
                <a:gd name="T40" fmla="+- 0 6516 6507"/>
                <a:gd name="T41" fmla="*/ T40 w 1944"/>
                <a:gd name="T42" fmla="+- 0 2138 305"/>
                <a:gd name="T43" fmla="*/ 2138 h 2083"/>
                <a:gd name="T44" fmla="+- 0 6540 6507"/>
                <a:gd name="T45" fmla="*/ T44 w 1944"/>
                <a:gd name="T46" fmla="+- 0 2206 305"/>
                <a:gd name="T47" fmla="*/ 2206 h 2083"/>
                <a:gd name="T48" fmla="+- 0 6578 6507"/>
                <a:gd name="T49" fmla="*/ T48 w 1944"/>
                <a:gd name="T50" fmla="+- 0 2267 305"/>
                <a:gd name="T51" fmla="*/ 2267 h 2083"/>
                <a:gd name="T52" fmla="+- 0 6629 6507"/>
                <a:gd name="T53" fmla="*/ T52 w 1944"/>
                <a:gd name="T54" fmla="+- 0 2317 305"/>
                <a:gd name="T55" fmla="*/ 2317 h 2083"/>
                <a:gd name="T56" fmla="+- 0 6689 6507"/>
                <a:gd name="T57" fmla="*/ T56 w 1944"/>
                <a:gd name="T58" fmla="+- 0 2355 305"/>
                <a:gd name="T59" fmla="*/ 2355 h 2083"/>
                <a:gd name="T60" fmla="+- 0 6757 6507"/>
                <a:gd name="T61" fmla="*/ T60 w 1944"/>
                <a:gd name="T62" fmla="+- 0 2379 305"/>
                <a:gd name="T63" fmla="*/ 2379 h 2083"/>
                <a:gd name="T64" fmla="+- 0 6831 6507"/>
                <a:gd name="T65" fmla="*/ T64 w 1944"/>
                <a:gd name="T66" fmla="+- 0 2388 305"/>
                <a:gd name="T67" fmla="*/ 2388 h 2083"/>
                <a:gd name="T68" fmla="+- 0 8127 6507"/>
                <a:gd name="T69" fmla="*/ T68 w 1944"/>
                <a:gd name="T70" fmla="+- 0 2388 305"/>
                <a:gd name="T71" fmla="*/ 2388 h 2083"/>
                <a:gd name="T72" fmla="+- 0 8201 6507"/>
                <a:gd name="T73" fmla="*/ T72 w 1944"/>
                <a:gd name="T74" fmla="+- 0 2379 305"/>
                <a:gd name="T75" fmla="*/ 2379 h 2083"/>
                <a:gd name="T76" fmla="+- 0 8269 6507"/>
                <a:gd name="T77" fmla="*/ T76 w 1944"/>
                <a:gd name="T78" fmla="+- 0 2355 305"/>
                <a:gd name="T79" fmla="*/ 2355 h 2083"/>
                <a:gd name="T80" fmla="+- 0 8330 6507"/>
                <a:gd name="T81" fmla="*/ T80 w 1944"/>
                <a:gd name="T82" fmla="+- 0 2317 305"/>
                <a:gd name="T83" fmla="*/ 2317 h 2083"/>
                <a:gd name="T84" fmla="+- 0 8380 6507"/>
                <a:gd name="T85" fmla="*/ T84 w 1944"/>
                <a:gd name="T86" fmla="+- 0 2267 305"/>
                <a:gd name="T87" fmla="*/ 2267 h 2083"/>
                <a:gd name="T88" fmla="+- 0 8418 6507"/>
                <a:gd name="T89" fmla="*/ T88 w 1944"/>
                <a:gd name="T90" fmla="+- 0 2206 305"/>
                <a:gd name="T91" fmla="*/ 2206 h 2083"/>
                <a:gd name="T92" fmla="+- 0 8442 6507"/>
                <a:gd name="T93" fmla="*/ T92 w 1944"/>
                <a:gd name="T94" fmla="+- 0 2138 305"/>
                <a:gd name="T95" fmla="*/ 2138 h 2083"/>
                <a:gd name="T96" fmla="+- 0 8451 6507"/>
                <a:gd name="T97" fmla="*/ T96 w 1944"/>
                <a:gd name="T98" fmla="+- 0 2064 305"/>
                <a:gd name="T99" fmla="*/ 2064 h 2083"/>
                <a:gd name="T100" fmla="+- 0 8451 6507"/>
                <a:gd name="T101" fmla="*/ T100 w 1944"/>
                <a:gd name="T102" fmla="+- 0 629 305"/>
                <a:gd name="T103" fmla="*/ 629 h 2083"/>
                <a:gd name="T104" fmla="+- 0 8442 6507"/>
                <a:gd name="T105" fmla="*/ T104 w 1944"/>
                <a:gd name="T106" fmla="+- 0 555 305"/>
                <a:gd name="T107" fmla="*/ 555 h 2083"/>
                <a:gd name="T108" fmla="+- 0 8418 6507"/>
                <a:gd name="T109" fmla="*/ T108 w 1944"/>
                <a:gd name="T110" fmla="+- 0 487 305"/>
                <a:gd name="T111" fmla="*/ 487 h 2083"/>
                <a:gd name="T112" fmla="+- 0 8380 6507"/>
                <a:gd name="T113" fmla="*/ T112 w 1944"/>
                <a:gd name="T114" fmla="+- 0 427 305"/>
                <a:gd name="T115" fmla="*/ 427 h 2083"/>
                <a:gd name="T116" fmla="+- 0 8330 6507"/>
                <a:gd name="T117" fmla="*/ T116 w 1944"/>
                <a:gd name="T118" fmla="+- 0 376 305"/>
                <a:gd name="T119" fmla="*/ 376 h 2083"/>
                <a:gd name="T120" fmla="+- 0 8269 6507"/>
                <a:gd name="T121" fmla="*/ T120 w 1944"/>
                <a:gd name="T122" fmla="+- 0 338 305"/>
                <a:gd name="T123" fmla="*/ 338 h 2083"/>
                <a:gd name="T124" fmla="+- 0 8201 6507"/>
                <a:gd name="T125" fmla="*/ T124 w 1944"/>
                <a:gd name="T126" fmla="+- 0 314 305"/>
                <a:gd name="T127" fmla="*/ 314 h 2083"/>
                <a:gd name="T128" fmla="+- 0 8127 6507"/>
                <a:gd name="T129" fmla="*/ T128 w 1944"/>
                <a:gd name="T130" fmla="+- 0 305 305"/>
                <a:gd name="T131" fmla="*/ 305 h 208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1944" h="2083">
                  <a:moveTo>
                    <a:pt x="1620" y="0"/>
                  </a:moveTo>
                  <a:lnTo>
                    <a:pt x="324" y="0"/>
                  </a:lnTo>
                  <a:lnTo>
                    <a:pt x="250" y="9"/>
                  </a:lnTo>
                  <a:lnTo>
                    <a:pt x="182" y="33"/>
                  </a:lnTo>
                  <a:lnTo>
                    <a:pt x="122" y="71"/>
                  </a:lnTo>
                  <a:lnTo>
                    <a:pt x="71" y="122"/>
                  </a:lnTo>
                  <a:lnTo>
                    <a:pt x="33" y="182"/>
                  </a:lnTo>
                  <a:lnTo>
                    <a:pt x="9" y="250"/>
                  </a:lnTo>
                  <a:lnTo>
                    <a:pt x="0" y="324"/>
                  </a:lnTo>
                  <a:lnTo>
                    <a:pt x="0" y="1759"/>
                  </a:lnTo>
                  <a:lnTo>
                    <a:pt x="9" y="1833"/>
                  </a:lnTo>
                  <a:lnTo>
                    <a:pt x="33" y="1901"/>
                  </a:lnTo>
                  <a:lnTo>
                    <a:pt x="71" y="1962"/>
                  </a:lnTo>
                  <a:lnTo>
                    <a:pt x="122" y="2012"/>
                  </a:lnTo>
                  <a:lnTo>
                    <a:pt x="182" y="2050"/>
                  </a:lnTo>
                  <a:lnTo>
                    <a:pt x="250" y="2074"/>
                  </a:lnTo>
                  <a:lnTo>
                    <a:pt x="324" y="2083"/>
                  </a:lnTo>
                  <a:lnTo>
                    <a:pt x="1620" y="2083"/>
                  </a:lnTo>
                  <a:lnTo>
                    <a:pt x="1694" y="2074"/>
                  </a:lnTo>
                  <a:lnTo>
                    <a:pt x="1762" y="2050"/>
                  </a:lnTo>
                  <a:lnTo>
                    <a:pt x="1823" y="2012"/>
                  </a:lnTo>
                  <a:lnTo>
                    <a:pt x="1873" y="1962"/>
                  </a:lnTo>
                  <a:lnTo>
                    <a:pt x="1911" y="1901"/>
                  </a:lnTo>
                  <a:lnTo>
                    <a:pt x="1935" y="1833"/>
                  </a:lnTo>
                  <a:lnTo>
                    <a:pt x="1944" y="1759"/>
                  </a:lnTo>
                  <a:lnTo>
                    <a:pt x="1944" y="324"/>
                  </a:lnTo>
                  <a:lnTo>
                    <a:pt x="1935" y="250"/>
                  </a:lnTo>
                  <a:lnTo>
                    <a:pt x="1911" y="182"/>
                  </a:lnTo>
                  <a:lnTo>
                    <a:pt x="1873" y="122"/>
                  </a:lnTo>
                  <a:lnTo>
                    <a:pt x="1823" y="71"/>
                  </a:lnTo>
                  <a:lnTo>
                    <a:pt x="1762" y="33"/>
                  </a:lnTo>
                  <a:lnTo>
                    <a:pt x="1694" y="9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3" name="Text Box 694"/>
            <p:cNvSpPr txBox="1">
              <a:spLocks noChangeArrowheads="1"/>
            </p:cNvSpPr>
            <p:nvPr/>
          </p:nvSpPr>
          <p:spPr bwMode="auto">
            <a:xfrm>
              <a:off x="6495" y="-89"/>
              <a:ext cx="1944" cy="2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1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</a:p>
            <a:p>
              <a:pPr>
                <a:spcBef>
                  <a:spcPts val="15"/>
                </a:spcBef>
                <a:spcAft>
                  <a:spcPts val="0"/>
                </a:spcAft>
              </a:pPr>
              <a:r>
                <a:rPr lang="ru-RU" sz="135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18440" marR="217805" algn="ctr">
                <a:lnSpc>
                  <a:spcPts val="1330"/>
                </a:lnSpc>
                <a:spcAft>
                  <a:spcPts val="0"/>
                </a:spcAft>
              </a:pPr>
              <a:endParaRPr lang="ru-RU" sz="11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18440" marR="217805" algn="ctr">
                <a:lnSpc>
                  <a:spcPts val="1330"/>
                </a:lnSpc>
                <a:spcAft>
                  <a:spcPts val="0"/>
                </a:spcAft>
              </a:pPr>
              <a:endParaRPr lang="ru-RU" sz="11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18440" marR="217805" algn="ctr">
                <a:lnSpc>
                  <a:spcPts val="1330"/>
                </a:lnSpc>
                <a:spcAft>
                  <a:spcPts val="0"/>
                </a:spcAft>
              </a:pPr>
              <a:r>
                <a:rPr lang="ru-RU" sz="14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2025</a:t>
              </a:r>
              <a:endParaRPr lang="ru-RU" sz="14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marL="218440" marR="217170" algn="ctr">
                <a:lnSpc>
                  <a:spcPts val="1310"/>
                </a:lnSpc>
                <a:spcAft>
                  <a:spcPts val="0"/>
                </a:spcAft>
              </a:pPr>
              <a:r>
                <a:rPr lang="ru-RU" sz="14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год</a:t>
              </a:r>
              <a:endParaRPr lang="ru-RU" sz="14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marL="218440" marR="218440" algn="ctr">
                <a:lnSpc>
                  <a:spcPts val="2650"/>
                </a:lnSpc>
                <a:spcAft>
                  <a:spcPts val="0"/>
                </a:spcAft>
              </a:pPr>
              <a:r>
                <a:rPr lang="ru-RU" sz="2200" b="1" spc="-1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28 877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18440" marR="218440" algn="ctr">
                <a:lnSpc>
                  <a:spcPts val="1330"/>
                </a:lnSpc>
                <a:spcAft>
                  <a:spcPts val="0"/>
                </a:spcAft>
              </a:pPr>
              <a:r>
                <a:rPr lang="ru-RU" sz="11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рублей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14" name="Group 690"/>
          <p:cNvGrpSpPr>
            <a:grpSpLocks/>
          </p:cNvGrpSpPr>
          <p:nvPr/>
        </p:nvGrpSpPr>
        <p:grpSpPr bwMode="auto">
          <a:xfrm>
            <a:off x="4155124" y="1451705"/>
            <a:ext cx="1270000" cy="1394646"/>
            <a:chOff x="8568" y="183"/>
            <a:chExt cx="2000" cy="2205"/>
          </a:xfrm>
        </p:grpSpPr>
        <p:sp>
          <p:nvSpPr>
            <p:cNvPr id="15" name="Freeform 692"/>
            <p:cNvSpPr>
              <a:spLocks/>
            </p:cNvSpPr>
            <p:nvPr/>
          </p:nvSpPr>
          <p:spPr bwMode="auto">
            <a:xfrm>
              <a:off x="8568" y="183"/>
              <a:ext cx="1944" cy="2205"/>
            </a:xfrm>
            <a:custGeom>
              <a:avLst/>
              <a:gdLst>
                <a:gd name="T0" fmla="+- 0 10188 8568"/>
                <a:gd name="T1" fmla="*/ T0 w 1944"/>
                <a:gd name="T2" fmla="+- 0 183 183"/>
                <a:gd name="T3" fmla="*/ 183 h 2205"/>
                <a:gd name="T4" fmla="+- 0 8892 8568"/>
                <a:gd name="T5" fmla="*/ T4 w 1944"/>
                <a:gd name="T6" fmla="+- 0 183 183"/>
                <a:gd name="T7" fmla="*/ 183 h 2205"/>
                <a:gd name="T8" fmla="+- 0 8818 8568"/>
                <a:gd name="T9" fmla="*/ T8 w 1944"/>
                <a:gd name="T10" fmla="+- 0 192 183"/>
                <a:gd name="T11" fmla="*/ 192 h 2205"/>
                <a:gd name="T12" fmla="+- 0 8750 8568"/>
                <a:gd name="T13" fmla="*/ T12 w 1944"/>
                <a:gd name="T14" fmla="+- 0 216 183"/>
                <a:gd name="T15" fmla="*/ 216 h 2205"/>
                <a:gd name="T16" fmla="+- 0 8690 8568"/>
                <a:gd name="T17" fmla="*/ T16 w 1944"/>
                <a:gd name="T18" fmla="+- 0 254 183"/>
                <a:gd name="T19" fmla="*/ 254 h 2205"/>
                <a:gd name="T20" fmla="+- 0 8639 8568"/>
                <a:gd name="T21" fmla="*/ T20 w 1944"/>
                <a:gd name="T22" fmla="+- 0 305 183"/>
                <a:gd name="T23" fmla="*/ 305 h 2205"/>
                <a:gd name="T24" fmla="+- 0 8601 8568"/>
                <a:gd name="T25" fmla="*/ T24 w 1944"/>
                <a:gd name="T26" fmla="+- 0 365 183"/>
                <a:gd name="T27" fmla="*/ 365 h 2205"/>
                <a:gd name="T28" fmla="+- 0 8577 8568"/>
                <a:gd name="T29" fmla="*/ T28 w 1944"/>
                <a:gd name="T30" fmla="+- 0 433 183"/>
                <a:gd name="T31" fmla="*/ 433 h 2205"/>
                <a:gd name="T32" fmla="+- 0 8568 8568"/>
                <a:gd name="T33" fmla="*/ T32 w 1944"/>
                <a:gd name="T34" fmla="+- 0 507 183"/>
                <a:gd name="T35" fmla="*/ 507 h 2205"/>
                <a:gd name="T36" fmla="+- 0 8568 8568"/>
                <a:gd name="T37" fmla="*/ T36 w 1944"/>
                <a:gd name="T38" fmla="+- 0 2064 183"/>
                <a:gd name="T39" fmla="*/ 2064 h 2205"/>
                <a:gd name="T40" fmla="+- 0 8577 8568"/>
                <a:gd name="T41" fmla="*/ T40 w 1944"/>
                <a:gd name="T42" fmla="+- 0 2138 183"/>
                <a:gd name="T43" fmla="*/ 2138 h 2205"/>
                <a:gd name="T44" fmla="+- 0 8601 8568"/>
                <a:gd name="T45" fmla="*/ T44 w 1944"/>
                <a:gd name="T46" fmla="+- 0 2206 183"/>
                <a:gd name="T47" fmla="*/ 2206 h 2205"/>
                <a:gd name="T48" fmla="+- 0 8639 8568"/>
                <a:gd name="T49" fmla="*/ T48 w 1944"/>
                <a:gd name="T50" fmla="+- 0 2267 183"/>
                <a:gd name="T51" fmla="*/ 2267 h 2205"/>
                <a:gd name="T52" fmla="+- 0 8690 8568"/>
                <a:gd name="T53" fmla="*/ T52 w 1944"/>
                <a:gd name="T54" fmla="+- 0 2317 183"/>
                <a:gd name="T55" fmla="*/ 2317 h 2205"/>
                <a:gd name="T56" fmla="+- 0 8750 8568"/>
                <a:gd name="T57" fmla="*/ T56 w 1944"/>
                <a:gd name="T58" fmla="+- 0 2355 183"/>
                <a:gd name="T59" fmla="*/ 2355 h 2205"/>
                <a:gd name="T60" fmla="+- 0 8818 8568"/>
                <a:gd name="T61" fmla="*/ T60 w 1944"/>
                <a:gd name="T62" fmla="+- 0 2379 183"/>
                <a:gd name="T63" fmla="*/ 2379 h 2205"/>
                <a:gd name="T64" fmla="+- 0 8892 8568"/>
                <a:gd name="T65" fmla="*/ T64 w 1944"/>
                <a:gd name="T66" fmla="+- 0 2388 183"/>
                <a:gd name="T67" fmla="*/ 2388 h 2205"/>
                <a:gd name="T68" fmla="+- 0 10188 8568"/>
                <a:gd name="T69" fmla="*/ T68 w 1944"/>
                <a:gd name="T70" fmla="+- 0 2388 183"/>
                <a:gd name="T71" fmla="*/ 2388 h 2205"/>
                <a:gd name="T72" fmla="+- 0 10262 8568"/>
                <a:gd name="T73" fmla="*/ T72 w 1944"/>
                <a:gd name="T74" fmla="+- 0 2379 183"/>
                <a:gd name="T75" fmla="*/ 2379 h 2205"/>
                <a:gd name="T76" fmla="+- 0 10330 8568"/>
                <a:gd name="T77" fmla="*/ T76 w 1944"/>
                <a:gd name="T78" fmla="+- 0 2355 183"/>
                <a:gd name="T79" fmla="*/ 2355 h 2205"/>
                <a:gd name="T80" fmla="+- 0 10391 8568"/>
                <a:gd name="T81" fmla="*/ T80 w 1944"/>
                <a:gd name="T82" fmla="+- 0 2317 183"/>
                <a:gd name="T83" fmla="*/ 2317 h 2205"/>
                <a:gd name="T84" fmla="+- 0 10441 8568"/>
                <a:gd name="T85" fmla="*/ T84 w 1944"/>
                <a:gd name="T86" fmla="+- 0 2267 183"/>
                <a:gd name="T87" fmla="*/ 2267 h 2205"/>
                <a:gd name="T88" fmla="+- 0 10479 8568"/>
                <a:gd name="T89" fmla="*/ T88 w 1944"/>
                <a:gd name="T90" fmla="+- 0 2206 183"/>
                <a:gd name="T91" fmla="*/ 2206 h 2205"/>
                <a:gd name="T92" fmla="+- 0 10503 8568"/>
                <a:gd name="T93" fmla="*/ T92 w 1944"/>
                <a:gd name="T94" fmla="+- 0 2138 183"/>
                <a:gd name="T95" fmla="*/ 2138 h 2205"/>
                <a:gd name="T96" fmla="+- 0 10512 8568"/>
                <a:gd name="T97" fmla="*/ T96 w 1944"/>
                <a:gd name="T98" fmla="+- 0 2064 183"/>
                <a:gd name="T99" fmla="*/ 2064 h 2205"/>
                <a:gd name="T100" fmla="+- 0 10512 8568"/>
                <a:gd name="T101" fmla="*/ T100 w 1944"/>
                <a:gd name="T102" fmla="+- 0 507 183"/>
                <a:gd name="T103" fmla="*/ 507 h 2205"/>
                <a:gd name="T104" fmla="+- 0 10503 8568"/>
                <a:gd name="T105" fmla="*/ T104 w 1944"/>
                <a:gd name="T106" fmla="+- 0 433 183"/>
                <a:gd name="T107" fmla="*/ 433 h 2205"/>
                <a:gd name="T108" fmla="+- 0 10479 8568"/>
                <a:gd name="T109" fmla="*/ T108 w 1944"/>
                <a:gd name="T110" fmla="+- 0 365 183"/>
                <a:gd name="T111" fmla="*/ 365 h 2205"/>
                <a:gd name="T112" fmla="+- 0 10441 8568"/>
                <a:gd name="T113" fmla="*/ T112 w 1944"/>
                <a:gd name="T114" fmla="+- 0 305 183"/>
                <a:gd name="T115" fmla="*/ 305 h 2205"/>
                <a:gd name="T116" fmla="+- 0 10391 8568"/>
                <a:gd name="T117" fmla="*/ T116 w 1944"/>
                <a:gd name="T118" fmla="+- 0 254 183"/>
                <a:gd name="T119" fmla="*/ 254 h 2205"/>
                <a:gd name="T120" fmla="+- 0 10330 8568"/>
                <a:gd name="T121" fmla="*/ T120 w 1944"/>
                <a:gd name="T122" fmla="+- 0 216 183"/>
                <a:gd name="T123" fmla="*/ 216 h 2205"/>
                <a:gd name="T124" fmla="+- 0 10262 8568"/>
                <a:gd name="T125" fmla="*/ T124 w 1944"/>
                <a:gd name="T126" fmla="+- 0 192 183"/>
                <a:gd name="T127" fmla="*/ 192 h 2205"/>
                <a:gd name="T128" fmla="+- 0 10188 8568"/>
                <a:gd name="T129" fmla="*/ T128 w 1944"/>
                <a:gd name="T130" fmla="+- 0 183 183"/>
                <a:gd name="T131" fmla="*/ 183 h 220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1944" h="2205">
                  <a:moveTo>
                    <a:pt x="1620" y="0"/>
                  </a:moveTo>
                  <a:lnTo>
                    <a:pt x="324" y="0"/>
                  </a:lnTo>
                  <a:lnTo>
                    <a:pt x="250" y="9"/>
                  </a:lnTo>
                  <a:lnTo>
                    <a:pt x="182" y="33"/>
                  </a:lnTo>
                  <a:lnTo>
                    <a:pt x="122" y="71"/>
                  </a:lnTo>
                  <a:lnTo>
                    <a:pt x="71" y="122"/>
                  </a:lnTo>
                  <a:lnTo>
                    <a:pt x="33" y="182"/>
                  </a:lnTo>
                  <a:lnTo>
                    <a:pt x="9" y="250"/>
                  </a:lnTo>
                  <a:lnTo>
                    <a:pt x="0" y="324"/>
                  </a:lnTo>
                  <a:lnTo>
                    <a:pt x="0" y="1881"/>
                  </a:lnTo>
                  <a:lnTo>
                    <a:pt x="9" y="1955"/>
                  </a:lnTo>
                  <a:lnTo>
                    <a:pt x="33" y="2023"/>
                  </a:lnTo>
                  <a:lnTo>
                    <a:pt x="71" y="2084"/>
                  </a:lnTo>
                  <a:lnTo>
                    <a:pt x="122" y="2134"/>
                  </a:lnTo>
                  <a:lnTo>
                    <a:pt x="182" y="2172"/>
                  </a:lnTo>
                  <a:lnTo>
                    <a:pt x="250" y="2196"/>
                  </a:lnTo>
                  <a:lnTo>
                    <a:pt x="324" y="2205"/>
                  </a:lnTo>
                  <a:lnTo>
                    <a:pt x="1620" y="2205"/>
                  </a:lnTo>
                  <a:lnTo>
                    <a:pt x="1694" y="2196"/>
                  </a:lnTo>
                  <a:lnTo>
                    <a:pt x="1762" y="2172"/>
                  </a:lnTo>
                  <a:lnTo>
                    <a:pt x="1823" y="2134"/>
                  </a:lnTo>
                  <a:lnTo>
                    <a:pt x="1873" y="2084"/>
                  </a:lnTo>
                  <a:lnTo>
                    <a:pt x="1911" y="2023"/>
                  </a:lnTo>
                  <a:lnTo>
                    <a:pt x="1935" y="1955"/>
                  </a:lnTo>
                  <a:lnTo>
                    <a:pt x="1944" y="1881"/>
                  </a:lnTo>
                  <a:lnTo>
                    <a:pt x="1944" y="324"/>
                  </a:lnTo>
                  <a:lnTo>
                    <a:pt x="1935" y="250"/>
                  </a:lnTo>
                  <a:lnTo>
                    <a:pt x="1911" y="182"/>
                  </a:lnTo>
                  <a:lnTo>
                    <a:pt x="1873" y="122"/>
                  </a:lnTo>
                  <a:lnTo>
                    <a:pt x="1823" y="71"/>
                  </a:lnTo>
                  <a:lnTo>
                    <a:pt x="1762" y="33"/>
                  </a:lnTo>
                  <a:lnTo>
                    <a:pt x="1694" y="9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6" name="Text Box 691"/>
            <p:cNvSpPr txBox="1">
              <a:spLocks noChangeArrowheads="1"/>
            </p:cNvSpPr>
            <p:nvPr/>
          </p:nvSpPr>
          <p:spPr bwMode="auto">
            <a:xfrm>
              <a:off x="8624" y="297"/>
              <a:ext cx="1944" cy="1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1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</a:p>
            <a:p>
              <a:pPr>
                <a:spcAft>
                  <a:spcPts val="0"/>
                </a:spcAft>
              </a:pPr>
              <a:r>
                <a:rPr lang="ru-RU" sz="11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         </a:t>
              </a:r>
            </a:p>
            <a:p>
              <a:pPr>
                <a:spcAft>
                  <a:spcPts val="0"/>
                </a:spcAft>
              </a:pPr>
              <a:r>
                <a:rPr lang="ru-RU" sz="1100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        </a:t>
              </a:r>
              <a:r>
                <a:rPr lang="ru-RU" sz="14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2026</a:t>
              </a:r>
              <a:endParaRPr lang="ru-RU" sz="14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marL="218440" marR="216535" algn="ctr">
                <a:lnSpc>
                  <a:spcPts val="1310"/>
                </a:lnSpc>
                <a:spcAft>
                  <a:spcPts val="0"/>
                </a:spcAft>
              </a:pPr>
              <a:r>
                <a:rPr lang="ru-RU" sz="14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год</a:t>
              </a:r>
              <a:endParaRPr lang="ru-RU" sz="14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marL="218440" marR="218440" algn="ctr">
                <a:lnSpc>
                  <a:spcPts val="2650"/>
                </a:lnSpc>
                <a:spcAft>
                  <a:spcPts val="0"/>
                </a:spcAft>
              </a:pPr>
              <a:r>
                <a:rPr lang="ru-RU" sz="2200" b="1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28 900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18440" marR="217805" algn="ctr">
                <a:lnSpc>
                  <a:spcPts val="1330"/>
                </a:lnSpc>
                <a:spcAft>
                  <a:spcPts val="0"/>
                </a:spcAft>
              </a:pPr>
              <a:r>
                <a:rPr lang="ru-RU" sz="11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рубля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17" name="Group 687"/>
          <p:cNvGrpSpPr>
            <a:grpSpLocks/>
          </p:cNvGrpSpPr>
          <p:nvPr/>
        </p:nvGrpSpPr>
        <p:grpSpPr bwMode="auto">
          <a:xfrm>
            <a:off x="76407" y="2743329"/>
            <a:ext cx="2490591" cy="2064014"/>
            <a:chOff x="152" y="2139"/>
            <a:chExt cx="5054" cy="3599"/>
          </a:xfrm>
        </p:grpSpPr>
        <p:sp>
          <p:nvSpPr>
            <p:cNvPr id="18" name="Freeform 689"/>
            <p:cNvSpPr>
              <a:spLocks/>
            </p:cNvSpPr>
            <p:nvPr/>
          </p:nvSpPr>
          <p:spPr bwMode="auto">
            <a:xfrm>
              <a:off x="324" y="2575"/>
              <a:ext cx="4882" cy="3163"/>
            </a:xfrm>
            <a:custGeom>
              <a:avLst/>
              <a:gdLst>
                <a:gd name="T0" fmla="+- 0 4889 324"/>
                <a:gd name="T1" fmla="*/ T0 w 4882"/>
                <a:gd name="T2" fmla="+- 0 2575 2575"/>
                <a:gd name="T3" fmla="*/ 2575 h 3163"/>
                <a:gd name="T4" fmla="+- 0 640 324"/>
                <a:gd name="T5" fmla="*/ T4 w 4882"/>
                <a:gd name="T6" fmla="+- 0 2575 2575"/>
                <a:gd name="T7" fmla="*/ 2575 h 3163"/>
                <a:gd name="T8" fmla="+- 0 568 324"/>
                <a:gd name="T9" fmla="*/ T8 w 4882"/>
                <a:gd name="T10" fmla="+- 0 2584 2575"/>
                <a:gd name="T11" fmla="*/ 2584 h 3163"/>
                <a:gd name="T12" fmla="+- 0 501 324"/>
                <a:gd name="T13" fmla="*/ T12 w 4882"/>
                <a:gd name="T14" fmla="+- 0 2607 2575"/>
                <a:gd name="T15" fmla="*/ 2607 h 3163"/>
                <a:gd name="T16" fmla="+- 0 443 324"/>
                <a:gd name="T17" fmla="*/ T16 w 4882"/>
                <a:gd name="T18" fmla="+- 0 2645 2575"/>
                <a:gd name="T19" fmla="*/ 2645 h 3163"/>
                <a:gd name="T20" fmla="+- 0 394 324"/>
                <a:gd name="T21" fmla="*/ T20 w 4882"/>
                <a:gd name="T22" fmla="+- 0 2694 2575"/>
                <a:gd name="T23" fmla="*/ 2694 h 3163"/>
                <a:gd name="T24" fmla="+- 0 356 324"/>
                <a:gd name="T25" fmla="*/ T24 w 4882"/>
                <a:gd name="T26" fmla="+- 0 2753 2575"/>
                <a:gd name="T27" fmla="*/ 2753 h 3163"/>
                <a:gd name="T28" fmla="+- 0 332 324"/>
                <a:gd name="T29" fmla="*/ T28 w 4882"/>
                <a:gd name="T30" fmla="+- 0 2819 2575"/>
                <a:gd name="T31" fmla="*/ 2819 h 3163"/>
                <a:gd name="T32" fmla="+- 0 324 324"/>
                <a:gd name="T33" fmla="*/ T32 w 4882"/>
                <a:gd name="T34" fmla="+- 0 2892 2575"/>
                <a:gd name="T35" fmla="*/ 2892 h 3163"/>
                <a:gd name="T36" fmla="+- 0 324 324"/>
                <a:gd name="T37" fmla="*/ T36 w 4882"/>
                <a:gd name="T38" fmla="+- 0 5422 2575"/>
                <a:gd name="T39" fmla="*/ 5422 h 3163"/>
                <a:gd name="T40" fmla="+- 0 332 324"/>
                <a:gd name="T41" fmla="*/ T40 w 4882"/>
                <a:gd name="T42" fmla="+- 0 5494 2575"/>
                <a:gd name="T43" fmla="*/ 5494 h 3163"/>
                <a:gd name="T44" fmla="+- 0 356 324"/>
                <a:gd name="T45" fmla="*/ T44 w 4882"/>
                <a:gd name="T46" fmla="+- 0 5561 2575"/>
                <a:gd name="T47" fmla="*/ 5561 h 3163"/>
                <a:gd name="T48" fmla="+- 0 394 324"/>
                <a:gd name="T49" fmla="*/ T48 w 4882"/>
                <a:gd name="T50" fmla="+- 0 5619 2575"/>
                <a:gd name="T51" fmla="*/ 5619 h 3163"/>
                <a:gd name="T52" fmla="+- 0 443 324"/>
                <a:gd name="T53" fmla="*/ T52 w 4882"/>
                <a:gd name="T54" fmla="+- 0 5668 2575"/>
                <a:gd name="T55" fmla="*/ 5668 h 3163"/>
                <a:gd name="T56" fmla="+- 0 501 324"/>
                <a:gd name="T57" fmla="*/ T56 w 4882"/>
                <a:gd name="T58" fmla="+- 0 5706 2575"/>
                <a:gd name="T59" fmla="*/ 5706 h 3163"/>
                <a:gd name="T60" fmla="+- 0 568 324"/>
                <a:gd name="T61" fmla="*/ T60 w 4882"/>
                <a:gd name="T62" fmla="+- 0 5729 2575"/>
                <a:gd name="T63" fmla="*/ 5729 h 3163"/>
                <a:gd name="T64" fmla="+- 0 640 324"/>
                <a:gd name="T65" fmla="*/ T64 w 4882"/>
                <a:gd name="T66" fmla="+- 0 5738 2575"/>
                <a:gd name="T67" fmla="*/ 5738 h 3163"/>
                <a:gd name="T68" fmla="+- 0 4889 324"/>
                <a:gd name="T69" fmla="*/ T68 w 4882"/>
                <a:gd name="T70" fmla="+- 0 5738 2575"/>
                <a:gd name="T71" fmla="*/ 5738 h 3163"/>
                <a:gd name="T72" fmla="+- 0 4962 324"/>
                <a:gd name="T73" fmla="*/ T72 w 4882"/>
                <a:gd name="T74" fmla="+- 0 5729 2575"/>
                <a:gd name="T75" fmla="*/ 5729 h 3163"/>
                <a:gd name="T76" fmla="+- 0 5028 324"/>
                <a:gd name="T77" fmla="*/ T76 w 4882"/>
                <a:gd name="T78" fmla="+- 0 5706 2575"/>
                <a:gd name="T79" fmla="*/ 5706 h 3163"/>
                <a:gd name="T80" fmla="+- 0 5087 324"/>
                <a:gd name="T81" fmla="*/ T80 w 4882"/>
                <a:gd name="T82" fmla="+- 0 5668 2575"/>
                <a:gd name="T83" fmla="*/ 5668 h 3163"/>
                <a:gd name="T84" fmla="+- 0 5136 324"/>
                <a:gd name="T85" fmla="*/ T84 w 4882"/>
                <a:gd name="T86" fmla="+- 0 5619 2575"/>
                <a:gd name="T87" fmla="*/ 5619 h 3163"/>
                <a:gd name="T88" fmla="+- 0 5173 324"/>
                <a:gd name="T89" fmla="*/ T88 w 4882"/>
                <a:gd name="T90" fmla="+- 0 5561 2575"/>
                <a:gd name="T91" fmla="*/ 5561 h 3163"/>
                <a:gd name="T92" fmla="+- 0 5197 324"/>
                <a:gd name="T93" fmla="*/ T92 w 4882"/>
                <a:gd name="T94" fmla="+- 0 5494 2575"/>
                <a:gd name="T95" fmla="*/ 5494 h 3163"/>
                <a:gd name="T96" fmla="+- 0 5206 324"/>
                <a:gd name="T97" fmla="*/ T96 w 4882"/>
                <a:gd name="T98" fmla="+- 0 5422 2575"/>
                <a:gd name="T99" fmla="*/ 5422 h 3163"/>
                <a:gd name="T100" fmla="+- 0 5206 324"/>
                <a:gd name="T101" fmla="*/ T100 w 4882"/>
                <a:gd name="T102" fmla="+- 0 2892 2575"/>
                <a:gd name="T103" fmla="*/ 2892 h 3163"/>
                <a:gd name="T104" fmla="+- 0 5197 324"/>
                <a:gd name="T105" fmla="*/ T104 w 4882"/>
                <a:gd name="T106" fmla="+- 0 2819 2575"/>
                <a:gd name="T107" fmla="*/ 2819 h 3163"/>
                <a:gd name="T108" fmla="+- 0 5173 324"/>
                <a:gd name="T109" fmla="*/ T108 w 4882"/>
                <a:gd name="T110" fmla="+- 0 2753 2575"/>
                <a:gd name="T111" fmla="*/ 2753 h 3163"/>
                <a:gd name="T112" fmla="+- 0 5136 324"/>
                <a:gd name="T113" fmla="*/ T112 w 4882"/>
                <a:gd name="T114" fmla="+- 0 2694 2575"/>
                <a:gd name="T115" fmla="*/ 2694 h 3163"/>
                <a:gd name="T116" fmla="+- 0 5087 324"/>
                <a:gd name="T117" fmla="*/ T116 w 4882"/>
                <a:gd name="T118" fmla="+- 0 2645 2575"/>
                <a:gd name="T119" fmla="*/ 2645 h 3163"/>
                <a:gd name="T120" fmla="+- 0 5028 324"/>
                <a:gd name="T121" fmla="*/ T120 w 4882"/>
                <a:gd name="T122" fmla="+- 0 2607 2575"/>
                <a:gd name="T123" fmla="*/ 2607 h 3163"/>
                <a:gd name="T124" fmla="+- 0 4962 324"/>
                <a:gd name="T125" fmla="*/ T124 w 4882"/>
                <a:gd name="T126" fmla="+- 0 2584 2575"/>
                <a:gd name="T127" fmla="*/ 2584 h 3163"/>
                <a:gd name="T128" fmla="+- 0 4889 324"/>
                <a:gd name="T129" fmla="*/ T128 w 4882"/>
                <a:gd name="T130" fmla="+- 0 2575 2575"/>
                <a:gd name="T131" fmla="*/ 2575 h 316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82" h="3163">
                  <a:moveTo>
                    <a:pt x="4565" y="0"/>
                  </a:moveTo>
                  <a:lnTo>
                    <a:pt x="316" y="0"/>
                  </a:lnTo>
                  <a:lnTo>
                    <a:pt x="244" y="9"/>
                  </a:lnTo>
                  <a:lnTo>
                    <a:pt x="177" y="32"/>
                  </a:lnTo>
                  <a:lnTo>
                    <a:pt x="119" y="70"/>
                  </a:lnTo>
                  <a:lnTo>
                    <a:pt x="70" y="119"/>
                  </a:lnTo>
                  <a:lnTo>
                    <a:pt x="32" y="178"/>
                  </a:lnTo>
                  <a:lnTo>
                    <a:pt x="8" y="244"/>
                  </a:lnTo>
                  <a:lnTo>
                    <a:pt x="0" y="317"/>
                  </a:lnTo>
                  <a:lnTo>
                    <a:pt x="0" y="2847"/>
                  </a:lnTo>
                  <a:lnTo>
                    <a:pt x="8" y="2919"/>
                  </a:lnTo>
                  <a:lnTo>
                    <a:pt x="32" y="2986"/>
                  </a:lnTo>
                  <a:lnTo>
                    <a:pt x="70" y="3044"/>
                  </a:lnTo>
                  <a:lnTo>
                    <a:pt x="119" y="3093"/>
                  </a:lnTo>
                  <a:lnTo>
                    <a:pt x="177" y="3131"/>
                  </a:lnTo>
                  <a:lnTo>
                    <a:pt x="244" y="3154"/>
                  </a:lnTo>
                  <a:lnTo>
                    <a:pt x="316" y="3163"/>
                  </a:lnTo>
                  <a:lnTo>
                    <a:pt x="4565" y="3163"/>
                  </a:lnTo>
                  <a:lnTo>
                    <a:pt x="4638" y="3154"/>
                  </a:lnTo>
                  <a:lnTo>
                    <a:pt x="4704" y="3131"/>
                  </a:lnTo>
                  <a:lnTo>
                    <a:pt x="4763" y="3093"/>
                  </a:lnTo>
                  <a:lnTo>
                    <a:pt x="4812" y="3044"/>
                  </a:lnTo>
                  <a:lnTo>
                    <a:pt x="4849" y="2986"/>
                  </a:lnTo>
                  <a:lnTo>
                    <a:pt x="4873" y="2919"/>
                  </a:lnTo>
                  <a:lnTo>
                    <a:pt x="4882" y="2847"/>
                  </a:lnTo>
                  <a:lnTo>
                    <a:pt x="4882" y="317"/>
                  </a:lnTo>
                  <a:lnTo>
                    <a:pt x="4873" y="244"/>
                  </a:lnTo>
                  <a:lnTo>
                    <a:pt x="4849" y="178"/>
                  </a:lnTo>
                  <a:lnTo>
                    <a:pt x="4812" y="119"/>
                  </a:lnTo>
                  <a:lnTo>
                    <a:pt x="4763" y="70"/>
                  </a:lnTo>
                  <a:lnTo>
                    <a:pt x="4704" y="32"/>
                  </a:lnTo>
                  <a:lnTo>
                    <a:pt x="4638" y="9"/>
                  </a:lnTo>
                  <a:lnTo>
                    <a:pt x="4565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9" name="Text Box 688"/>
            <p:cNvSpPr txBox="1">
              <a:spLocks noChangeArrowheads="1"/>
            </p:cNvSpPr>
            <p:nvPr/>
          </p:nvSpPr>
          <p:spPr bwMode="auto">
            <a:xfrm>
              <a:off x="152" y="2139"/>
              <a:ext cx="4882" cy="3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8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spcBef>
                  <a:spcPts val="25"/>
                </a:spcBef>
                <a:spcAft>
                  <a:spcPts val="0"/>
                </a:spcAft>
              </a:pPr>
              <a:r>
                <a:rPr lang="ru-RU" sz="215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    </a:t>
              </a:r>
              <a:r>
                <a:rPr lang="ru-RU" sz="1500" b="1" spc="10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9,9 </a:t>
              </a:r>
              <a:r>
                <a:rPr lang="ru-RU" sz="1500" b="1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млн.</a:t>
              </a:r>
              <a:r>
                <a:rPr lang="ru-RU" sz="1500" b="1" spc="15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500" b="1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рублей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42570" marR="241935" algn="ctr">
                <a:lnSpc>
                  <a:spcPct val="98000"/>
                </a:lnSpc>
                <a:spcBef>
                  <a:spcPts val="360"/>
                </a:spcBef>
                <a:spcAft>
                  <a:spcPts val="0"/>
                </a:spcAft>
              </a:pPr>
              <a:r>
                <a:rPr lang="ru-RU" sz="13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на</a:t>
              </a:r>
              <a:r>
                <a:rPr lang="ru-RU" sz="1300" spc="-75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ru-RU" sz="13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исполнение</a:t>
              </a:r>
              <a:r>
                <a:rPr lang="ru-RU" sz="1300" spc="-12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ru-RU" sz="13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полномочий</a:t>
              </a:r>
              <a:r>
                <a:rPr lang="ru-RU" sz="1300" spc="-75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ru-RU" sz="13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органов</a:t>
              </a:r>
              <a:r>
                <a:rPr lang="ru-RU" sz="1300" spc="-37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ru-RU" sz="13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местного</a:t>
              </a:r>
              <a:r>
                <a:rPr lang="ru-RU" sz="1300" spc="5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ru-RU" sz="13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самоуправления в сфере </a:t>
              </a:r>
              <a:r>
                <a:rPr lang="ru-RU" sz="1300" spc="-375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                  </a:t>
              </a:r>
              <a:r>
                <a:rPr lang="ru-RU" sz="13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общего</a:t>
              </a:r>
              <a:r>
                <a:rPr lang="ru-RU" sz="1300" spc="-45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ru-RU" sz="13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образования</a:t>
              </a:r>
              <a:r>
                <a:rPr lang="ru-RU" sz="1300" spc="-7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ru-RU" sz="13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в</a:t>
              </a:r>
              <a:r>
                <a:rPr lang="ru-RU" sz="1300" spc="-35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ru-RU" sz="13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2025</a:t>
              </a:r>
              <a:r>
                <a:rPr lang="ru-RU" sz="1300" spc="-4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ru-RU" sz="13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году</a:t>
              </a:r>
              <a:endParaRPr lang="ru-RU" sz="13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684"/>
          <p:cNvGrpSpPr>
            <a:grpSpLocks/>
          </p:cNvGrpSpPr>
          <p:nvPr/>
        </p:nvGrpSpPr>
        <p:grpSpPr bwMode="auto">
          <a:xfrm>
            <a:off x="2752320" y="2895359"/>
            <a:ext cx="4105964" cy="1891390"/>
            <a:chOff x="5400" y="2440"/>
            <a:chExt cx="5404" cy="3298"/>
          </a:xfrm>
        </p:grpSpPr>
        <p:sp>
          <p:nvSpPr>
            <p:cNvPr id="21" name="Freeform 686"/>
            <p:cNvSpPr>
              <a:spLocks/>
            </p:cNvSpPr>
            <p:nvPr/>
          </p:nvSpPr>
          <p:spPr bwMode="auto">
            <a:xfrm>
              <a:off x="5498" y="2575"/>
              <a:ext cx="5014" cy="3163"/>
            </a:xfrm>
            <a:custGeom>
              <a:avLst/>
              <a:gdLst>
                <a:gd name="T0" fmla="+- 0 10196 5498"/>
                <a:gd name="T1" fmla="*/ T0 w 5014"/>
                <a:gd name="T2" fmla="+- 0 2575 2575"/>
                <a:gd name="T3" fmla="*/ 2575 h 3163"/>
                <a:gd name="T4" fmla="+- 0 5815 5498"/>
                <a:gd name="T5" fmla="*/ T4 w 5014"/>
                <a:gd name="T6" fmla="+- 0 2575 2575"/>
                <a:gd name="T7" fmla="*/ 2575 h 3163"/>
                <a:gd name="T8" fmla="+- 0 5742 5498"/>
                <a:gd name="T9" fmla="*/ T8 w 5014"/>
                <a:gd name="T10" fmla="+- 0 2584 2575"/>
                <a:gd name="T11" fmla="*/ 2584 h 3163"/>
                <a:gd name="T12" fmla="+- 0 5675 5498"/>
                <a:gd name="T13" fmla="*/ T12 w 5014"/>
                <a:gd name="T14" fmla="+- 0 2607 2575"/>
                <a:gd name="T15" fmla="*/ 2607 h 3163"/>
                <a:gd name="T16" fmla="+- 0 5617 5498"/>
                <a:gd name="T17" fmla="*/ T16 w 5014"/>
                <a:gd name="T18" fmla="+- 0 2645 2575"/>
                <a:gd name="T19" fmla="*/ 2645 h 3163"/>
                <a:gd name="T20" fmla="+- 0 5568 5498"/>
                <a:gd name="T21" fmla="*/ T20 w 5014"/>
                <a:gd name="T22" fmla="+- 0 2694 2575"/>
                <a:gd name="T23" fmla="*/ 2694 h 3163"/>
                <a:gd name="T24" fmla="+- 0 5530 5498"/>
                <a:gd name="T25" fmla="*/ T24 w 5014"/>
                <a:gd name="T26" fmla="+- 0 2753 2575"/>
                <a:gd name="T27" fmla="*/ 2753 h 3163"/>
                <a:gd name="T28" fmla="+- 0 5507 5498"/>
                <a:gd name="T29" fmla="*/ T28 w 5014"/>
                <a:gd name="T30" fmla="+- 0 2819 2575"/>
                <a:gd name="T31" fmla="*/ 2819 h 3163"/>
                <a:gd name="T32" fmla="+- 0 5498 5498"/>
                <a:gd name="T33" fmla="*/ T32 w 5014"/>
                <a:gd name="T34" fmla="+- 0 2892 2575"/>
                <a:gd name="T35" fmla="*/ 2892 h 3163"/>
                <a:gd name="T36" fmla="+- 0 5498 5498"/>
                <a:gd name="T37" fmla="*/ T36 w 5014"/>
                <a:gd name="T38" fmla="+- 0 5422 2575"/>
                <a:gd name="T39" fmla="*/ 5422 h 3163"/>
                <a:gd name="T40" fmla="+- 0 5507 5498"/>
                <a:gd name="T41" fmla="*/ T40 w 5014"/>
                <a:gd name="T42" fmla="+- 0 5494 2575"/>
                <a:gd name="T43" fmla="*/ 5494 h 3163"/>
                <a:gd name="T44" fmla="+- 0 5530 5498"/>
                <a:gd name="T45" fmla="*/ T44 w 5014"/>
                <a:gd name="T46" fmla="+- 0 5561 2575"/>
                <a:gd name="T47" fmla="*/ 5561 h 3163"/>
                <a:gd name="T48" fmla="+- 0 5568 5498"/>
                <a:gd name="T49" fmla="*/ T48 w 5014"/>
                <a:gd name="T50" fmla="+- 0 5619 2575"/>
                <a:gd name="T51" fmla="*/ 5619 h 3163"/>
                <a:gd name="T52" fmla="+- 0 5617 5498"/>
                <a:gd name="T53" fmla="*/ T52 w 5014"/>
                <a:gd name="T54" fmla="+- 0 5668 2575"/>
                <a:gd name="T55" fmla="*/ 5668 h 3163"/>
                <a:gd name="T56" fmla="+- 0 5675 5498"/>
                <a:gd name="T57" fmla="*/ T56 w 5014"/>
                <a:gd name="T58" fmla="+- 0 5706 2575"/>
                <a:gd name="T59" fmla="*/ 5706 h 3163"/>
                <a:gd name="T60" fmla="+- 0 5742 5498"/>
                <a:gd name="T61" fmla="*/ T60 w 5014"/>
                <a:gd name="T62" fmla="+- 0 5729 2575"/>
                <a:gd name="T63" fmla="*/ 5729 h 3163"/>
                <a:gd name="T64" fmla="+- 0 5815 5498"/>
                <a:gd name="T65" fmla="*/ T64 w 5014"/>
                <a:gd name="T66" fmla="+- 0 5738 2575"/>
                <a:gd name="T67" fmla="*/ 5738 h 3163"/>
                <a:gd name="T68" fmla="+- 0 10196 5498"/>
                <a:gd name="T69" fmla="*/ T68 w 5014"/>
                <a:gd name="T70" fmla="+- 0 5738 2575"/>
                <a:gd name="T71" fmla="*/ 5738 h 3163"/>
                <a:gd name="T72" fmla="+- 0 10268 5498"/>
                <a:gd name="T73" fmla="*/ T72 w 5014"/>
                <a:gd name="T74" fmla="+- 0 5729 2575"/>
                <a:gd name="T75" fmla="*/ 5729 h 3163"/>
                <a:gd name="T76" fmla="+- 0 10335 5498"/>
                <a:gd name="T77" fmla="*/ T76 w 5014"/>
                <a:gd name="T78" fmla="+- 0 5706 2575"/>
                <a:gd name="T79" fmla="*/ 5706 h 3163"/>
                <a:gd name="T80" fmla="+- 0 10394 5498"/>
                <a:gd name="T81" fmla="*/ T80 w 5014"/>
                <a:gd name="T82" fmla="+- 0 5668 2575"/>
                <a:gd name="T83" fmla="*/ 5668 h 3163"/>
                <a:gd name="T84" fmla="+- 0 10443 5498"/>
                <a:gd name="T85" fmla="*/ T84 w 5014"/>
                <a:gd name="T86" fmla="+- 0 5619 2575"/>
                <a:gd name="T87" fmla="*/ 5619 h 3163"/>
                <a:gd name="T88" fmla="+- 0 10480 5498"/>
                <a:gd name="T89" fmla="*/ T88 w 5014"/>
                <a:gd name="T90" fmla="+- 0 5561 2575"/>
                <a:gd name="T91" fmla="*/ 5561 h 3163"/>
                <a:gd name="T92" fmla="+- 0 10504 5498"/>
                <a:gd name="T93" fmla="*/ T92 w 5014"/>
                <a:gd name="T94" fmla="+- 0 5494 2575"/>
                <a:gd name="T95" fmla="*/ 5494 h 3163"/>
                <a:gd name="T96" fmla="+- 0 10512 5498"/>
                <a:gd name="T97" fmla="*/ T96 w 5014"/>
                <a:gd name="T98" fmla="+- 0 5422 2575"/>
                <a:gd name="T99" fmla="*/ 5422 h 3163"/>
                <a:gd name="T100" fmla="+- 0 10512 5498"/>
                <a:gd name="T101" fmla="*/ T100 w 5014"/>
                <a:gd name="T102" fmla="+- 0 2892 2575"/>
                <a:gd name="T103" fmla="*/ 2892 h 3163"/>
                <a:gd name="T104" fmla="+- 0 10504 5498"/>
                <a:gd name="T105" fmla="*/ T104 w 5014"/>
                <a:gd name="T106" fmla="+- 0 2819 2575"/>
                <a:gd name="T107" fmla="*/ 2819 h 3163"/>
                <a:gd name="T108" fmla="+- 0 10480 5498"/>
                <a:gd name="T109" fmla="*/ T108 w 5014"/>
                <a:gd name="T110" fmla="+- 0 2753 2575"/>
                <a:gd name="T111" fmla="*/ 2753 h 3163"/>
                <a:gd name="T112" fmla="+- 0 10443 5498"/>
                <a:gd name="T113" fmla="*/ T112 w 5014"/>
                <a:gd name="T114" fmla="+- 0 2694 2575"/>
                <a:gd name="T115" fmla="*/ 2694 h 3163"/>
                <a:gd name="T116" fmla="+- 0 10394 5498"/>
                <a:gd name="T117" fmla="*/ T116 w 5014"/>
                <a:gd name="T118" fmla="+- 0 2645 2575"/>
                <a:gd name="T119" fmla="*/ 2645 h 3163"/>
                <a:gd name="T120" fmla="+- 0 10335 5498"/>
                <a:gd name="T121" fmla="*/ T120 w 5014"/>
                <a:gd name="T122" fmla="+- 0 2607 2575"/>
                <a:gd name="T123" fmla="*/ 2607 h 3163"/>
                <a:gd name="T124" fmla="+- 0 10268 5498"/>
                <a:gd name="T125" fmla="*/ T124 w 5014"/>
                <a:gd name="T126" fmla="+- 0 2584 2575"/>
                <a:gd name="T127" fmla="*/ 2584 h 3163"/>
                <a:gd name="T128" fmla="+- 0 10196 5498"/>
                <a:gd name="T129" fmla="*/ T128 w 5014"/>
                <a:gd name="T130" fmla="+- 0 2575 2575"/>
                <a:gd name="T131" fmla="*/ 2575 h 316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5014" h="3163">
                  <a:moveTo>
                    <a:pt x="4698" y="0"/>
                  </a:moveTo>
                  <a:lnTo>
                    <a:pt x="317" y="0"/>
                  </a:lnTo>
                  <a:lnTo>
                    <a:pt x="244" y="9"/>
                  </a:lnTo>
                  <a:lnTo>
                    <a:pt x="177" y="32"/>
                  </a:lnTo>
                  <a:lnTo>
                    <a:pt x="119" y="70"/>
                  </a:lnTo>
                  <a:lnTo>
                    <a:pt x="70" y="119"/>
                  </a:lnTo>
                  <a:lnTo>
                    <a:pt x="32" y="178"/>
                  </a:lnTo>
                  <a:lnTo>
                    <a:pt x="9" y="244"/>
                  </a:lnTo>
                  <a:lnTo>
                    <a:pt x="0" y="317"/>
                  </a:lnTo>
                  <a:lnTo>
                    <a:pt x="0" y="2847"/>
                  </a:lnTo>
                  <a:lnTo>
                    <a:pt x="9" y="2919"/>
                  </a:lnTo>
                  <a:lnTo>
                    <a:pt x="32" y="2986"/>
                  </a:lnTo>
                  <a:lnTo>
                    <a:pt x="70" y="3044"/>
                  </a:lnTo>
                  <a:lnTo>
                    <a:pt x="119" y="3093"/>
                  </a:lnTo>
                  <a:lnTo>
                    <a:pt x="177" y="3131"/>
                  </a:lnTo>
                  <a:lnTo>
                    <a:pt x="244" y="3154"/>
                  </a:lnTo>
                  <a:lnTo>
                    <a:pt x="317" y="3163"/>
                  </a:lnTo>
                  <a:lnTo>
                    <a:pt x="4698" y="3163"/>
                  </a:lnTo>
                  <a:lnTo>
                    <a:pt x="4770" y="3154"/>
                  </a:lnTo>
                  <a:lnTo>
                    <a:pt x="4837" y="3131"/>
                  </a:lnTo>
                  <a:lnTo>
                    <a:pt x="4896" y="3093"/>
                  </a:lnTo>
                  <a:lnTo>
                    <a:pt x="4945" y="3044"/>
                  </a:lnTo>
                  <a:lnTo>
                    <a:pt x="4982" y="2986"/>
                  </a:lnTo>
                  <a:lnTo>
                    <a:pt x="5006" y="2919"/>
                  </a:lnTo>
                  <a:lnTo>
                    <a:pt x="5014" y="2847"/>
                  </a:lnTo>
                  <a:lnTo>
                    <a:pt x="5014" y="317"/>
                  </a:lnTo>
                  <a:lnTo>
                    <a:pt x="5006" y="244"/>
                  </a:lnTo>
                  <a:lnTo>
                    <a:pt x="4982" y="178"/>
                  </a:lnTo>
                  <a:lnTo>
                    <a:pt x="4945" y="119"/>
                  </a:lnTo>
                  <a:lnTo>
                    <a:pt x="4896" y="70"/>
                  </a:lnTo>
                  <a:lnTo>
                    <a:pt x="4837" y="32"/>
                  </a:lnTo>
                  <a:lnTo>
                    <a:pt x="4770" y="9"/>
                  </a:lnTo>
                  <a:lnTo>
                    <a:pt x="4698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2" name="Text Box 685"/>
            <p:cNvSpPr txBox="1">
              <a:spLocks noChangeArrowheads="1"/>
            </p:cNvSpPr>
            <p:nvPr/>
          </p:nvSpPr>
          <p:spPr bwMode="auto">
            <a:xfrm>
              <a:off x="5400" y="2440"/>
              <a:ext cx="5404" cy="3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93675" marR="164465" algn="ctr">
                <a:spcBef>
                  <a:spcPts val="595"/>
                </a:spcBef>
                <a:spcAft>
                  <a:spcPts val="0"/>
                </a:spcAft>
              </a:pPr>
              <a:endParaRPr lang="ru-RU" sz="300" b="1" spc="35" dirty="0">
                <a:solidFill>
                  <a:srgbClr val="FFFFFF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93675" marR="164465" algn="ctr">
                <a:spcBef>
                  <a:spcPts val="595"/>
                </a:spcBef>
                <a:spcAft>
                  <a:spcPts val="0"/>
                </a:spcAft>
              </a:pPr>
              <a:r>
                <a:rPr lang="ru-RU" sz="1500" b="1" spc="35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1 158,5 </a:t>
              </a:r>
              <a:r>
                <a:rPr lang="ru-RU" sz="1500" b="1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млн.</a:t>
              </a:r>
              <a:r>
                <a:rPr lang="ru-RU" sz="1500" b="1" spc="35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500" b="1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рублей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93040" marR="191770" algn="ctr">
                <a:lnSpc>
                  <a:spcPts val="1260"/>
                </a:lnSpc>
                <a:spcBef>
                  <a:spcPts val="480"/>
                </a:spcBef>
                <a:spcAft>
                  <a:spcPts val="0"/>
                </a:spcAft>
              </a:pPr>
              <a:r>
                <a:rPr lang="ru-RU" sz="13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на</a:t>
              </a:r>
              <a:r>
                <a:rPr lang="ru-RU" sz="1300" spc="15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ru-RU" sz="13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содержание</a:t>
              </a:r>
              <a:r>
                <a:rPr lang="ru-RU" sz="1300" spc="-3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ru-RU" sz="13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в 2025</a:t>
              </a:r>
              <a:r>
                <a:rPr lang="ru-RU" sz="1300" spc="4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ru-RU" sz="13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году</a:t>
              </a:r>
              <a:endParaRPr lang="ru-RU" sz="13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marL="193675" marR="191770" algn="ctr">
                <a:lnSpc>
                  <a:spcPct val="88000"/>
                </a:lnSpc>
                <a:spcBef>
                  <a:spcPts val="50"/>
                </a:spcBef>
                <a:spcAft>
                  <a:spcPts val="0"/>
                </a:spcAft>
              </a:pPr>
              <a:r>
                <a:rPr lang="ru-RU" sz="13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муниципальных</a:t>
              </a:r>
              <a:r>
                <a:rPr lang="ru-RU" sz="1300" spc="1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ru-RU" sz="13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казенных</a:t>
              </a:r>
              <a:r>
                <a:rPr lang="ru-RU" sz="1300" spc="3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ru-RU" sz="13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учреждений</a:t>
              </a:r>
              <a:r>
                <a:rPr lang="ru-RU" sz="1300" spc="-355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               </a:t>
              </a:r>
              <a:r>
                <a:rPr lang="ru-RU" sz="13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и</a:t>
              </a:r>
              <a:r>
                <a:rPr lang="ru-RU" sz="1300" spc="-90" dirty="0">
                  <a:solidFill>
                    <a:srgbClr val="FFFFFF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ru-RU" sz="13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предоставление</a:t>
              </a:r>
              <a:r>
                <a:rPr lang="ru-RU" sz="1300" spc="-125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ru-RU" sz="13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субсидий</a:t>
              </a:r>
              <a:r>
                <a:rPr lang="ru-RU" sz="1300" spc="-12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ru-RU" sz="13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на</a:t>
              </a:r>
              <a:endParaRPr lang="ru-RU" sz="13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marL="537845" marR="534670" algn="ctr">
                <a:lnSpc>
                  <a:spcPct val="88000"/>
                </a:lnSpc>
                <a:spcAft>
                  <a:spcPts val="0"/>
                </a:spcAft>
              </a:pPr>
              <a:r>
                <a:rPr lang="ru-RU" sz="13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выполнение</a:t>
              </a:r>
              <a:r>
                <a:rPr lang="ru-RU" sz="1300" spc="7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ru-RU" sz="13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муниципальных</a:t>
              </a:r>
              <a:r>
                <a:rPr lang="ru-RU" sz="1300" spc="-355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         </a:t>
              </a:r>
              <a:r>
                <a:rPr lang="ru-RU" sz="1300" spc="-5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заданий</a:t>
              </a:r>
              <a:r>
                <a:rPr lang="ru-RU" sz="1300" spc="-135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ru-RU" sz="1300" spc="-5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по</a:t>
              </a:r>
              <a:r>
                <a:rPr lang="ru-RU" sz="1300" spc="-8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ru-RU" sz="1300" spc="-5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оказанию</a:t>
              </a:r>
              <a:r>
                <a:rPr lang="ru-RU" sz="1300" spc="-5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ru-RU" sz="13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муниципальных</a:t>
              </a:r>
              <a:r>
                <a:rPr lang="ru-RU" sz="1300" spc="25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ru-RU" sz="13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услуг</a:t>
              </a:r>
              <a:r>
                <a:rPr lang="ru-RU" sz="1300" spc="-35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            </a:t>
              </a:r>
              <a:r>
                <a:rPr lang="ru-RU" sz="13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(выполнение</a:t>
              </a:r>
              <a:r>
                <a:rPr lang="ru-RU" sz="1300" spc="-4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ru-RU" sz="13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работ)</a:t>
              </a:r>
              <a:endParaRPr lang="ru-RU" sz="13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marL="193675" marR="190500" algn="ctr">
                <a:lnSpc>
                  <a:spcPct val="88000"/>
                </a:lnSpc>
                <a:spcBef>
                  <a:spcPts val="450"/>
                </a:spcBef>
                <a:spcAft>
                  <a:spcPts val="0"/>
                </a:spcAft>
              </a:pPr>
              <a:r>
                <a:rPr lang="ru-RU" sz="1300" b="1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(32</a:t>
              </a:r>
              <a:r>
                <a:rPr lang="ru-RU" sz="1300" b="1" spc="245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300" b="1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муниципальных</a:t>
              </a:r>
              <a:r>
                <a:rPr lang="en-US" sz="1300" b="1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300" b="1" spc="-345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300" b="1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учреждения)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0" y="1048333"/>
            <a:ext cx="6944406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Расходы на образование в расчете на одного жителя городского округа</a:t>
            </a:r>
            <a:endParaRPr kumimoji="0" lang="ru-RU" altLang="ru-RU" sz="1600" i="0" u="none" strike="noStrike" cap="none" normalizeH="0" baseline="0" dirty="0">
              <a:ln>
                <a:noFill/>
              </a:ln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30"/>
          <p:cNvSpPr>
            <a:spLocks noChangeArrowheads="1"/>
          </p:cNvSpPr>
          <p:nvPr/>
        </p:nvSpPr>
        <p:spPr bwMode="auto">
          <a:xfrm>
            <a:off x="0" y="106680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kumimoji="0" lang="ru-RU" altLang="ru-RU" sz="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230" y="145885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Муниципальная программа</a:t>
            </a:r>
            <a:br>
              <a:rPr lang="ru-RU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«Развитие образования городского округа </a:t>
            </a:r>
          </a:p>
          <a:p>
            <a:pPr algn="ctr"/>
            <a:r>
              <a:rPr lang="ru-RU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Семеновский на 2018-2026 годы</a:t>
            </a: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110224"/>
              </p:ext>
            </p:extLst>
          </p:nvPr>
        </p:nvGraphicFramePr>
        <p:xfrm>
          <a:off x="45239" y="4880582"/>
          <a:ext cx="6767522" cy="406719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996198">
                  <a:extLst>
                    <a:ext uri="{9D8B030D-6E8A-4147-A177-3AD203B41FA5}">
                      <a16:colId xmlns:a16="http://schemas.microsoft.com/office/drawing/2014/main" val="1201172204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704664545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60905022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6652646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750979588"/>
                    </a:ext>
                  </a:extLst>
                </a:gridCol>
                <a:gridCol w="561524">
                  <a:extLst>
                    <a:ext uri="{9D8B030D-6E8A-4147-A177-3AD203B41FA5}">
                      <a16:colId xmlns:a16="http://schemas.microsoft.com/office/drawing/2014/main" val="1211961536"/>
                    </a:ext>
                  </a:extLst>
                </a:gridCol>
              </a:tblGrid>
              <a:tr h="469907">
                <a:tc>
                  <a:txBody>
                    <a:bodyPr/>
                    <a:lstStyle/>
                    <a:p>
                      <a:pPr marL="895985" algn="ctr">
                        <a:spcBef>
                          <a:spcPts val="79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Основные индикаторы достижения цели и показатели непосредственных результатов муниципальной программы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6210" algn="ctr">
                        <a:lnSpc>
                          <a:spcPts val="1205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2022</a:t>
                      </a:r>
                    </a:p>
                    <a:p>
                      <a:pPr marL="189865"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год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9545" algn="ctr">
                        <a:lnSpc>
                          <a:spcPts val="1205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2023</a:t>
                      </a:r>
                    </a:p>
                    <a:p>
                      <a:pPr marL="203200"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год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49225" algn="ctr">
                        <a:lnSpc>
                          <a:spcPts val="1205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2024</a:t>
                      </a:r>
                    </a:p>
                    <a:p>
                      <a:pPr marL="182880"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год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49860" algn="ctr">
                        <a:lnSpc>
                          <a:spcPts val="1205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2025</a:t>
                      </a:r>
                    </a:p>
                    <a:p>
                      <a:pPr marL="182880"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год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0495" algn="ctr">
                        <a:lnSpc>
                          <a:spcPts val="1205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2026</a:t>
                      </a:r>
                    </a:p>
                    <a:p>
                      <a:pPr marL="183515"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год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76453766"/>
                  </a:ext>
                </a:extLst>
              </a:tr>
              <a:tr h="469907">
                <a:tc>
                  <a:txBody>
                    <a:bodyPr/>
                    <a:lstStyle/>
                    <a:p>
                      <a:pPr marL="8890">
                        <a:lnSpc>
                          <a:spcPts val="965"/>
                        </a:lnSpc>
                        <a:spcBef>
                          <a:spcPts val="46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Удельный</a:t>
                      </a:r>
                      <a:r>
                        <a:rPr lang="ru-RU" sz="1100" spc="-5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вес</a:t>
                      </a:r>
                      <a:r>
                        <a:rPr lang="ru-RU" sz="1100" spc="-2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численности</a:t>
                      </a:r>
                      <a:r>
                        <a:rPr lang="ru-RU" sz="1100" spc="-5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населения</a:t>
                      </a:r>
                      <a:r>
                        <a:rPr lang="ru-RU" sz="1100" spc="-6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в</a:t>
                      </a:r>
                      <a:r>
                        <a:rPr lang="ru-RU" sz="1100" spc="-1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возрасте</a:t>
                      </a:r>
                      <a:r>
                        <a:rPr lang="ru-RU" sz="1100" spc="-1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5-18</a:t>
                      </a:r>
                      <a:r>
                        <a:rPr lang="ru-RU" sz="1100" spc="-4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лет,</a:t>
                      </a:r>
                    </a:p>
                    <a:p>
                      <a:pPr marL="8890"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ru-RU" sz="1100" spc="-5" dirty="0">
                          <a:effectLst/>
                        </a:rPr>
                        <a:t>охваченного</a:t>
                      </a:r>
                      <a:r>
                        <a:rPr lang="ru-RU" sz="1100" spc="-85" dirty="0">
                          <a:effectLst/>
                        </a:rPr>
                        <a:t> </a:t>
                      </a:r>
                      <a:r>
                        <a:rPr lang="ru-RU" sz="1100" spc="-5" dirty="0">
                          <a:effectLst/>
                        </a:rPr>
                        <a:t>образованием,</a:t>
                      </a:r>
                      <a:r>
                        <a:rPr lang="ru-RU" sz="1100" spc="-80" dirty="0">
                          <a:effectLst/>
                        </a:rPr>
                        <a:t> </a:t>
                      </a:r>
                      <a:r>
                        <a:rPr lang="ru-RU" sz="1100" spc="-5" dirty="0">
                          <a:effectLst/>
                        </a:rPr>
                        <a:t>в</a:t>
                      </a:r>
                      <a:r>
                        <a:rPr lang="ru-RU" sz="1100" spc="-55" dirty="0">
                          <a:effectLst/>
                        </a:rPr>
                        <a:t> </a:t>
                      </a:r>
                      <a:r>
                        <a:rPr lang="ru-RU" sz="1100" spc="-5" dirty="0">
                          <a:effectLst/>
                        </a:rPr>
                        <a:t>общей</a:t>
                      </a:r>
                      <a:r>
                        <a:rPr lang="ru-RU" sz="1100" spc="-65" dirty="0">
                          <a:effectLst/>
                        </a:rPr>
                        <a:t> </a:t>
                      </a:r>
                      <a:r>
                        <a:rPr lang="ru-RU" sz="1100" spc="-5" dirty="0">
                          <a:effectLst/>
                        </a:rPr>
                        <a:t>численности</a:t>
                      </a:r>
                      <a:r>
                        <a:rPr lang="ru-RU" sz="1100" spc="-9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населения</a:t>
                      </a:r>
                      <a:r>
                        <a:rPr lang="ru-RU" sz="1100" spc="-9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в</a:t>
                      </a:r>
                      <a:r>
                        <a:rPr lang="ru-RU" sz="1100" spc="-26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возрасте</a:t>
                      </a:r>
                      <a:r>
                        <a:rPr lang="ru-RU" sz="1100" spc="-4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5-18</a:t>
                      </a:r>
                      <a:r>
                        <a:rPr lang="ru-RU" sz="1100" spc="-5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лет, %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marL="197485"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99,5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marR="208915"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99,5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marR="185420"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99,5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marL="127000" marR="122555"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99,5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marL="127000" marR="121285"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99,5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27533333"/>
                  </a:ext>
                </a:extLst>
              </a:tr>
              <a:tr h="214549">
                <a:tc>
                  <a:txBody>
                    <a:bodyPr/>
                    <a:lstStyle/>
                    <a:p>
                      <a:pPr marL="8890">
                        <a:lnSpc>
                          <a:spcPts val="965"/>
                        </a:lnSpc>
                        <a:spcBef>
                          <a:spcPts val="74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Охват детей дошкольным</a:t>
                      </a:r>
                      <a:r>
                        <a:rPr lang="ru-RU" sz="1100" spc="1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образованием от 1 года до 7 лет, %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7485"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8</a:t>
                      </a:r>
                      <a:r>
                        <a:rPr lang="en-US" sz="1100" dirty="0">
                          <a:effectLst/>
                        </a:rPr>
                        <a:t>6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R="208915"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86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R="185420"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86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127000" marR="122555"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86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127000" marR="121285"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86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50030484"/>
                  </a:ext>
                </a:extLst>
              </a:tr>
              <a:tr h="474653">
                <a:tc>
                  <a:txBody>
                    <a:bodyPr/>
                    <a:lstStyle/>
                    <a:p>
                      <a:pPr marL="8890" marR="104140" algn="just">
                        <a:lnSpc>
                          <a:spcPts val="960"/>
                        </a:lnSpc>
                        <a:spcAft>
                          <a:spcPts val="0"/>
                        </a:spcAft>
                      </a:pPr>
                      <a:r>
                        <a:rPr lang="ru-RU" sz="1100" spc="-10" dirty="0">
                          <a:effectLst/>
                        </a:rPr>
                        <a:t>Доля</a:t>
                      </a:r>
                      <a:r>
                        <a:rPr lang="ru-RU" sz="1100" spc="-55" dirty="0">
                          <a:effectLst/>
                        </a:rPr>
                        <a:t> </a:t>
                      </a:r>
                      <a:r>
                        <a:rPr lang="ru-RU" sz="1100" spc="-10" dirty="0">
                          <a:effectLst/>
                        </a:rPr>
                        <a:t>детей-инвалидов, которым созданы условия для получения качественного начального общего, основного общего, среднего общего образования, в общей численности детей-инвалидов школьного возраста, %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0975" algn="r"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98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127000" marR="12319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8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effectLst/>
                        </a:rPr>
                        <a:t>98</a:t>
                      </a:r>
                      <a:endParaRPr kumimoji="0" lang="ru-RU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127000" marR="123190" algn="r">
                        <a:spcBef>
                          <a:spcPts val="83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98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127000" marR="122555" algn="r">
                        <a:spcBef>
                          <a:spcPts val="83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98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127000" marR="121285" algn="r">
                        <a:spcBef>
                          <a:spcPts val="83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99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77120939"/>
                  </a:ext>
                </a:extLst>
              </a:tr>
              <a:tr h="460473">
                <a:tc>
                  <a:txBody>
                    <a:bodyPr/>
                    <a:lstStyle/>
                    <a:p>
                      <a:pPr marL="8890" marR="1104265">
                        <a:lnSpc>
                          <a:spcPct val="98000"/>
                        </a:lnSpc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dk1"/>
                          </a:solidFill>
                          <a:effectLst/>
                        </a:rPr>
                        <a:t>Количество детей, отдохнувших в организациях отдыха и оздоровления детей, тыс. человек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7485" algn="r"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3,1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R="208915" algn="r"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3,1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R="185420" algn="r"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3,1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127000" marR="122555" algn="r"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3,1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127000" marR="121285" algn="r"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3,1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07218307"/>
                  </a:ext>
                </a:extLst>
              </a:tr>
              <a:tr h="426383">
                <a:tc>
                  <a:txBody>
                    <a:bodyPr/>
                    <a:lstStyle/>
                    <a:p>
                      <a:pPr marL="8890" marR="104140" algn="just">
                        <a:lnSpc>
                          <a:spcPct val="98000"/>
                        </a:lnSpc>
                        <a:spcBef>
                          <a:spcPts val="77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Количество муниципальных мероприятий в системе   дополнительного образования детей и воспитания, человек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marL="197485"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117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marR="155575"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</a:t>
                      </a:r>
                      <a:r>
                        <a:rPr lang="ru-RU" sz="1100" spc="-10" dirty="0">
                          <a:effectLst/>
                        </a:rPr>
                        <a:t>17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marR="133350"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117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marL="126365" marR="123190" algn="r">
                        <a:spcAft>
                          <a:spcPts val="0"/>
                        </a:spcAft>
                      </a:pPr>
                      <a:r>
                        <a:rPr lang="ru-RU" sz="1100" spc="-10" dirty="0">
                          <a:effectLst/>
                        </a:rPr>
                        <a:t>1</a:t>
                      </a:r>
                      <a:r>
                        <a:rPr lang="en-US" sz="1100" spc="-10" dirty="0">
                          <a:effectLst/>
                        </a:rPr>
                        <a:t>1</a:t>
                      </a:r>
                      <a:r>
                        <a:rPr lang="ru-RU" sz="1100" spc="-10" dirty="0">
                          <a:effectLst/>
                        </a:rPr>
                        <a:t>7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marL="127000" marR="122555"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117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80097080"/>
                  </a:ext>
                </a:extLst>
              </a:tr>
              <a:tr h="313271">
                <a:tc>
                  <a:txBody>
                    <a:bodyPr/>
                    <a:lstStyle/>
                    <a:p>
                      <a:pPr marL="8890">
                        <a:lnSpc>
                          <a:spcPct val="98000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Число учеников в муниципальных общеобразовательных организациях, приходящихся на одного учителя,</a:t>
                      </a:r>
                      <a:r>
                        <a:rPr lang="ru-RU" sz="1100" spc="-6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человек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0975" algn="r">
                        <a:spcBef>
                          <a:spcPts val="59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</a:t>
                      </a:r>
                      <a:r>
                        <a:rPr lang="en-US" sz="1100" dirty="0">
                          <a:effectLst/>
                        </a:rPr>
                        <a:t>6,</a:t>
                      </a:r>
                      <a:r>
                        <a:rPr lang="ru-RU" sz="1100" dirty="0">
                          <a:effectLst/>
                        </a:rPr>
                        <a:t>4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R="192405" algn="r">
                        <a:spcBef>
                          <a:spcPts val="59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16,4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R="169545" algn="r">
                        <a:spcBef>
                          <a:spcPts val="59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16</a:t>
                      </a:r>
                      <a:r>
                        <a:rPr lang="en-US" sz="1100" dirty="0">
                          <a:effectLst/>
                        </a:rPr>
                        <a:t>,</a:t>
                      </a:r>
                      <a:r>
                        <a:rPr lang="ru-RU" sz="1100" dirty="0">
                          <a:effectLst/>
                        </a:rPr>
                        <a:t>4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127000" marR="122555" algn="r">
                        <a:spcBef>
                          <a:spcPts val="59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16,4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127000" marR="121285" algn="r">
                        <a:spcBef>
                          <a:spcPts val="59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16,4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82944233"/>
                  </a:ext>
                </a:extLst>
              </a:tr>
              <a:tr h="474653">
                <a:tc>
                  <a:txBody>
                    <a:bodyPr/>
                    <a:lstStyle/>
                    <a:p>
                      <a:pPr marL="8890" marR="104140" algn="just">
                        <a:lnSpc>
                          <a:spcPts val="960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Доля общеобразовательных организаций всех типов, участвующих в реализации мероприятий патриотической направленности, в общей численности образовательных организаций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marL="197485" algn="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92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marR="208915"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92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marR="185420"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92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marL="127000" marR="122555"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92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marL="127000" marR="121285"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100 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25465923"/>
                  </a:ext>
                </a:extLst>
              </a:tr>
              <a:tr h="640289">
                <a:tc>
                  <a:txBody>
                    <a:bodyPr/>
                    <a:lstStyle/>
                    <a:p>
                      <a:pPr marL="8890" marR="104140" algn="just">
                        <a:lnSpc>
                          <a:spcPts val="960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Доля детей в возрасте от 5 до 18 лет, имеющих право на получение дополнительного образования в рамках персонифицированного финансирования в общей численности детей в возрасте от 5 до 18 лет, % 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7485" algn="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marR="208915"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marR="185420"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marL="127000" marR="122555"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marL="127000" marR="121285"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20  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33318439"/>
                  </a:ext>
                </a:extLst>
              </a:tr>
            </a:tbl>
          </a:graphicData>
        </a:graphic>
      </p:graphicFrame>
      <p:sp>
        <p:nvSpPr>
          <p:cNvPr id="26" name="Номер слайда 25">
            <a:extLst>
              <a:ext uri="{FF2B5EF4-FFF2-40B4-BE49-F238E27FC236}">
                <a16:creationId xmlns:a16="http://schemas.microsoft.com/office/drawing/2014/main" id="{C7EC57D4-B86A-A0C9-8382-63B869F5AC2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40</a:t>
            </a:fld>
            <a:endParaRPr lang="ru-RU" spc="-100" dirty="0"/>
          </a:p>
        </p:txBody>
      </p:sp>
    </p:spTree>
    <p:extLst>
      <p:ext uri="{BB962C8B-B14F-4D97-AF65-F5344CB8AC3E}">
        <p14:creationId xmlns:p14="http://schemas.microsoft.com/office/powerpoint/2010/main" val="245876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230" y="145885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Муниципальная программа</a:t>
            </a:r>
            <a:br>
              <a:rPr lang="ru-RU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«Развитие образования городского округа</a:t>
            </a:r>
          </a:p>
          <a:p>
            <a:pPr algn="ctr"/>
            <a:r>
              <a:rPr lang="ru-RU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Семеновский на 2018-2026 годы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367030" y="3567497"/>
          <a:ext cx="6248400" cy="1394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Схема 3"/>
          <p:cNvGraphicFramePr/>
          <p:nvPr/>
        </p:nvGraphicFramePr>
        <p:xfrm>
          <a:off x="367030" y="7996047"/>
          <a:ext cx="6248400" cy="1021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62230" y="990600"/>
            <a:ext cx="679577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Организация бесплатного горячего питания обучающихся, 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получающих начальное общее образование в муниципальных образовательных организациях городского округа Семеновский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6096" y="3572259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</a:t>
            </a:r>
            <a:endParaRPr kumimoji="0" lang="ru-RU" altLang="ru-RU" sz="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491554" y="4813289"/>
            <a:ext cx="5937122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Дополнительное финансовое обеспечение мероприятий 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организации бесплатного горячего питания обучающихся, 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получающих начальное общее образование в муниципальных образовательных организациях городского округа Семеновский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6096" y="4972434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275971" y="6086859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0" algn="ctr"/>
              </a:tabLst>
            </a:pPr>
            <a:r>
              <a:rPr kumimoji="0" lang="ru-RU" altLang="ru-RU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endParaRPr kumimoji="0" lang="ru-RU" altLang="ru-RU" sz="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0" algn="ctr"/>
              </a:tabLst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任意多边形 70">
            <a:extLst>
              <a:ext uri="{FF2B5EF4-FFF2-40B4-BE49-F238E27FC236}">
                <a16:creationId xmlns:a16="http://schemas.microsoft.com/office/drawing/2014/main" id="{48286FC3-4BD2-BDBD-FC43-09D355CED584}"/>
              </a:ext>
            </a:extLst>
          </p:cNvPr>
          <p:cNvSpPr>
            <a:spLocks/>
          </p:cNvSpPr>
          <p:nvPr/>
        </p:nvSpPr>
        <p:spPr bwMode="auto">
          <a:xfrm rot="5400000">
            <a:off x="501963" y="1725770"/>
            <a:ext cx="1761393" cy="1782212"/>
          </a:xfrm>
          <a:custGeom>
            <a:avLst/>
            <a:gdLst>
              <a:gd name="connsiteX0" fmla="*/ 135606 w 5137844"/>
              <a:gd name="connsiteY0" fmla="*/ 1261974 h 2523948"/>
              <a:gd name="connsiteX1" fmla="*/ 162467 w 5137844"/>
              <a:gd name="connsiteY1" fmla="*/ 1378906 h 2523948"/>
              <a:gd name="connsiteX2" fmla="*/ 690261 w 5137844"/>
              <a:gd name="connsiteY2" fmla="*/ 2293610 h 2523948"/>
              <a:gd name="connsiteX3" fmla="*/ 893838 w 5137844"/>
              <a:gd name="connsiteY3" fmla="*/ 2410541 h 2523948"/>
              <a:gd name="connsiteX4" fmla="*/ 1084338 w 5137844"/>
              <a:gd name="connsiteY4" fmla="*/ 2410541 h 2523948"/>
              <a:gd name="connsiteX5" fmla="*/ 1934122 w 5137844"/>
              <a:gd name="connsiteY5" fmla="*/ 2410541 h 2523948"/>
              <a:gd name="connsiteX6" fmla="*/ 1949425 w 5137844"/>
              <a:gd name="connsiteY6" fmla="*/ 2410541 h 2523948"/>
              <a:gd name="connsiteX7" fmla="*/ 1956221 w 5137844"/>
              <a:gd name="connsiteY7" fmla="*/ 2410541 h 2523948"/>
              <a:gd name="connsiteX8" fmla="*/ 2124622 w 5137844"/>
              <a:gd name="connsiteY8" fmla="*/ 2410541 h 2523948"/>
              <a:gd name="connsiteX9" fmla="*/ 2139925 w 5137844"/>
              <a:gd name="connsiteY9" fmla="*/ 2410541 h 2523948"/>
              <a:gd name="connsiteX10" fmla="*/ 2146721 w 5137844"/>
              <a:gd name="connsiteY10" fmla="*/ 2410541 h 2523948"/>
              <a:gd name="connsiteX11" fmla="*/ 2989710 w 5137844"/>
              <a:gd name="connsiteY11" fmla="*/ 2410541 h 2523948"/>
              <a:gd name="connsiteX12" fmla="*/ 2996506 w 5137844"/>
              <a:gd name="connsiteY12" fmla="*/ 2410541 h 2523948"/>
              <a:gd name="connsiteX13" fmla="*/ 3011809 w 5137844"/>
              <a:gd name="connsiteY13" fmla="*/ 2410541 h 2523948"/>
              <a:gd name="connsiteX14" fmla="*/ 3180210 w 5137844"/>
              <a:gd name="connsiteY14" fmla="*/ 2410541 h 2523948"/>
              <a:gd name="connsiteX15" fmla="*/ 3187006 w 5137844"/>
              <a:gd name="connsiteY15" fmla="*/ 2410541 h 2523948"/>
              <a:gd name="connsiteX16" fmla="*/ 3202309 w 5137844"/>
              <a:gd name="connsiteY16" fmla="*/ 2410541 h 2523948"/>
              <a:gd name="connsiteX17" fmla="*/ 4052093 w 5137844"/>
              <a:gd name="connsiteY17" fmla="*/ 2410541 h 2523948"/>
              <a:gd name="connsiteX18" fmla="*/ 4242593 w 5137844"/>
              <a:gd name="connsiteY18" fmla="*/ 2410541 h 2523948"/>
              <a:gd name="connsiteX19" fmla="*/ 4446171 w 5137844"/>
              <a:gd name="connsiteY19" fmla="*/ 2293610 h 2523948"/>
              <a:gd name="connsiteX20" fmla="*/ 4973965 w 5137844"/>
              <a:gd name="connsiteY20" fmla="*/ 1378906 h 2523948"/>
              <a:gd name="connsiteX21" fmla="*/ 4973965 w 5137844"/>
              <a:gd name="connsiteY21" fmla="*/ 1145043 h 2523948"/>
              <a:gd name="connsiteX22" fmla="*/ 4446171 w 5137844"/>
              <a:gd name="connsiteY22" fmla="*/ 230339 h 2523948"/>
              <a:gd name="connsiteX23" fmla="*/ 4242593 w 5137844"/>
              <a:gd name="connsiteY23" fmla="*/ 113407 h 2523948"/>
              <a:gd name="connsiteX24" fmla="*/ 4133871 w 5137844"/>
              <a:gd name="connsiteY24" fmla="*/ 113407 h 2523948"/>
              <a:gd name="connsiteX25" fmla="*/ 4052093 w 5137844"/>
              <a:gd name="connsiteY25" fmla="*/ 113407 h 2523948"/>
              <a:gd name="connsiteX26" fmla="*/ 4050394 w 5137844"/>
              <a:gd name="connsiteY26" fmla="*/ 113407 h 2523948"/>
              <a:gd name="connsiteX27" fmla="*/ 4038503 w 5137844"/>
              <a:gd name="connsiteY27" fmla="*/ 113407 h 2523948"/>
              <a:gd name="connsiteX28" fmla="*/ 4030245 w 5137844"/>
              <a:gd name="connsiteY28" fmla="*/ 113407 h 2523948"/>
              <a:gd name="connsiteX29" fmla="*/ 4006226 w 5137844"/>
              <a:gd name="connsiteY29" fmla="*/ 113407 h 2523948"/>
              <a:gd name="connsiteX30" fmla="*/ 3943371 w 5137844"/>
              <a:gd name="connsiteY30" fmla="*/ 113407 h 2523948"/>
              <a:gd name="connsiteX31" fmla="*/ 3875656 w 5137844"/>
              <a:gd name="connsiteY31" fmla="*/ 113407 h 2523948"/>
              <a:gd name="connsiteX32" fmla="*/ 3839745 w 5137844"/>
              <a:gd name="connsiteY32" fmla="*/ 113407 h 2523948"/>
              <a:gd name="connsiteX33" fmla="*/ 3776065 w 5137844"/>
              <a:gd name="connsiteY33" fmla="*/ 113407 h 2523948"/>
              <a:gd name="connsiteX34" fmla="*/ 3685156 w 5137844"/>
              <a:gd name="connsiteY34" fmla="*/ 113407 h 2523948"/>
              <a:gd name="connsiteX35" fmla="*/ 3659911 w 5137844"/>
              <a:gd name="connsiteY35" fmla="*/ 113407 h 2523948"/>
              <a:gd name="connsiteX36" fmla="*/ 3585565 w 5137844"/>
              <a:gd name="connsiteY36" fmla="*/ 113407 h 2523948"/>
              <a:gd name="connsiteX37" fmla="*/ 3525919 w 5137844"/>
              <a:gd name="connsiteY37" fmla="*/ 113407 h 2523948"/>
              <a:gd name="connsiteX38" fmla="*/ 3469411 w 5137844"/>
              <a:gd name="connsiteY38" fmla="*/ 113407 h 2523948"/>
              <a:gd name="connsiteX39" fmla="*/ 3372816 w 5137844"/>
              <a:gd name="connsiteY39" fmla="*/ 113407 h 2523948"/>
              <a:gd name="connsiteX40" fmla="*/ 3335419 w 5137844"/>
              <a:gd name="connsiteY40" fmla="*/ 113407 h 2523948"/>
              <a:gd name="connsiteX41" fmla="*/ 3202309 w 5137844"/>
              <a:gd name="connsiteY41" fmla="*/ 113407 h 2523948"/>
              <a:gd name="connsiteX42" fmla="*/ 3200246 w 5137844"/>
              <a:gd name="connsiteY42" fmla="*/ 113407 h 2523948"/>
              <a:gd name="connsiteX43" fmla="*/ 3187006 w 5137844"/>
              <a:gd name="connsiteY43" fmla="*/ 113407 h 2523948"/>
              <a:gd name="connsiteX44" fmla="*/ 3185815 w 5137844"/>
              <a:gd name="connsiteY44" fmla="*/ 113407 h 2523948"/>
              <a:gd name="connsiteX45" fmla="*/ 3182316 w 5137844"/>
              <a:gd name="connsiteY45" fmla="*/ 113407 h 2523948"/>
              <a:gd name="connsiteX46" fmla="*/ 3180210 w 5137844"/>
              <a:gd name="connsiteY46" fmla="*/ 113407 h 2523948"/>
              <a:gd name="connsiteX47" fmla="*/ 3163716 w 5137844"/>
              <a:gd name="connsiteY47" fmla="*/ 113407 h 2523948"/>
              <a:gd name="connsiteX48" fmla="*/ 3146643 w 5137844"/>
              <a:gd name="connsiteY48" fmla="*/ 113407 h 2523948"/>
              <a:gd name="connsiteX49" fmla="*/ 3124544 w 5137844"/>
              <a:gd name="connsiteY49" fmla="*/ 113407 h 2523948"/>
              <a:gd name="connsiteX50" fmla="*/ 3070360 w 5137844"/>
              <a:gd name="connsiteY50" fmla="*/ 113407 h 2523948"/>
              <a:gd name="connsiteX51" fmla="*/ 3048262 w 5137844"/>
              <a:gd name="connsiteY51" fmla="*/ 113407 h 2523948"/>
              <a:gd name="connsiteX52" fmla="*/ 3014437 w 5137844"/>
              <a:gd name="connsiteY52" fmla="*/ 113407 h 2523948"/>
              <a:gd name="connsiteX53" fmla="*/ 3011809 w 5137844"/>
              <a:gd name="connsiteY53" fmla="*/ 113407 h 2523948"/>
              <a:gd name="connsiteX54" fmla="*/ 3009746 w 5137844"/>
              <a:gd name="connsiteY54" fmla="*/ 113407 h 2523948"/>
              <a:gd name="connsiteX55" fmla="*/ 2996506 w 5137844"/>
              <a:gd name="connsiteY55" fmla="*/ 113407 h 2523948"/>
              <a:gd name="connsiteX56" fmla="*/ 2995315 w 5137844"/>
              <a:gd name="connsiteY56" fmla="*/ 113407 h 2523948"/>
              <a:gd name="connsiteX57" fmla="*/ 2992338 w 5137844"/>
              <a:gd name="connsiteY57" fmla="*/ 113407 h 2523948"/>
              <a:gd name="connsiteX58" fmla="*/ 2989710 w 5137844"/>
              <a:gd name="connsiteY58" fmla="*/ 113407 h 2523948"/>
              <a:gd name="connsiteX59" fmla="*/ 2987648 w 5137844"/>
              <a:gd name="connsiteY59" fmla="*/ 113407 h 2523948"/>
              <a:gd name="connsiteX60" fmla="*/ 2973216 w 5137844"/>
              <a:gd name="connsiteY60" fmla="*/ 113407 h 2523948"/>
              <a:gd name="connsiteX61" fmla="*/ 2956143 w 5137844"/>
              <a:gd name="connsiteY61" fmla="*/ 113407 h 2523948"/>
              <a:gd name="connsiteX62" fmla="*/ 2944597 w 5137844"/>
              <a:gd name="connsiteY62" fmla="*/ 113407 h 2523948"/>
              <a:gd name="connsiteX63" fmla="*/ 2934044 w 5137844"/>
              <a:gd name="connsiteY63" fmla="*/ 113407 h 2523948"/>
              <a:gd name="connsiteX64" fmla="*/ 2922498 w 5137844"/>
              <a:gd name="connsiteY64" fmla="*/ 113407 h 2523948"/>
              <a:gd name="connsiteX65" fmla="*/ 2879860 w 5137844"/>
              <a:gd name="connsiteY65" fmla="*/ 113407 h 2523948"/>
              <a:gd name="connsiteX66" fmla="*/ 2859294 w 5137844"/>
              <a:gd name="connsiteY66" fmla="*/ 113407 h 2523948"/>
              <a:gd name="connsiteX67" fmla="*/ 2857762 w 5137844"/>
              <a:gd name="connsiteY67" fmla="*/ 113407 h 2523948"/>
              <a:gd name="connsiteX68" fmla="*/ 2837195 w 5137844"/>
              <a:gd name="connsiteY68" fmla="*/ 113407 h 2523948"/>
              <a:gd name="connsiteX69" fmla="*/ 2823937 w 5137844"/>
              <a:gd name="connsiteY69" fmla="*/ 113407 h 2523948"/>
              <a:gd name="connsiteX70" fmla="*/ 2801838 w 5137844"/>
              <a:gd name="connsiteY70" fmla="*/ 113407 h 2523948"/>
              <a:gd name="connsiteX71" fmla="*/ 2756982 w 5137844"/>
              <a:gd name="connsiteY71" fmla="*/ 113407 h 2523948"/>
              <a:gd name="connsiteX72" fmla="*/ 2754097 w 5137844"/>
              <a:gd name="connsiteY72" fmla="*/ 113407 h 2523948"/>
              <a:gd name="connsiteX73" fmla="*/ 2734884 w 5137844"/>
              <a:gd name="connsiteY73" fmla="*/ 113407 h 2523948"/>
              <a:gd name="connsiteX74" fmla="*/ 2731998 w 5137844"/>
              <a:gd name="connsiteY74" fmla="*/ 113407 h 2523948"/>
              <a:gd name="connsiteX75" fmla="*/ 2668794 w 5137844"/>
              <a:gd name="connsiteY75" fmla="*/ 113407 h 2523948"/>
              <a:gd name="connsiteX76" fmla="*/ 2646695 w 5137844"/>
              <a:gd name="connsiteY76" fmla="*/ 113407 h 2523948"/>
              <a:gd name="connsiteX77" fmla="*/ 2636115 w 5137844"/>
              <a:gd name="connsiteY77" fmla="*/ 113407 h 2523948"/>
              <a:gd name="connsiteX78" fmla="*/ 2614017 w 5137844"/>
              <a:gd name="connsiteY78" fmla="*/ 113407 h 2523948"/>
              <a:gd name="connsiteX79" fmla="*/ 2566482 w 5137844"/>
              <a:gd name="connsiteY79" fmla="*/ 113407 h 2523948"/>
              <a:gd name="connsiteX80" fmla="*/ 2544384 w 5137844"/>
              <a:gd name="connsiteY80" fmla="*/ 113407 h 2523948"/>
              <a:gd name="connsiteX81" fmla="*/ 2495147 w 5137844"/>
              <a:gd name="connsiteY81" fmla="*/ 113407 h 2523948"/>
              <a:gd name="connsiteX82" fmla="*/ 2473049 w 5137844"/>
              <a:gd name="connsiteY82" fmla="*/ 113407 h 2523948"/>
              <a:gd name="connsiteX83" fmla="*/ 2445615 w 5137844"/>
              <a:gd name="connsiteY83" fmla="*/ 113407 h 2523948"/>
              <a:gd name="connsiteX84" fmla="*/ 2423517 w 5137844"/>
              <a:gd name="connsiteY84" fmla="*/ 113407 h 2523948"/>
              <a:gd name="connsiteX85" fmla="*/ 2332532 w 5137844"/>
              <a:gd name="connsiteY85" fmla="*/ 113407 h 2523948"/>
              <a:gd name="connsiteX86" fmla="*/ 2310433 w 5137844"/>
              <a:gd name="connsiteY86" fmla="*/ 113407 h 2523948"/>
              <a:gd name="connsiteX87" fmla="*/ 2304647 w 5137844"/>
              <a:gd name="connsiteY87" fmla="*/ 113407 h 2523948"/>
              <a:gd name="connsiteX88" fmla="*/ 2282549 w 5137844"/>
              <a:gd name="connsiteY88" fmla="*/ 113407 h 2523948"/>
              <a:gd name="connsiteX89" fmla="*/ 2146721 w 5137844"/>
              <a:gd name="connsiteY89" fmla="*/ 113407 h 2523948"/>
              <a:gd name="connsiteX90" fmla="*/ 2142032 w 5137844"/>
              <a:gd name="connsiteY90" fmla="*/ 113407 h 2523948"/>
              <a:gd name="connsiteX91" fmla="*/ 2139925 w 5137844"/>
              <a:gd name="connsiteY91" fmla="*/ 113407 h 2523948"/>
              <a:gd name="connsiteX92" fmla="*/ 2137864 w 5137844"/>
              <a:gd name="connsiteY92" fmla="*/ 113407 h 2523948"/>
              <a:gd name="connsiteX93" fmla="*/ 2124622 w 5137844"/>
              <a:gd name="connsiteY93" fmla="*/ 113407 h 2523948"/>
              <a:gd name="connsiteX94" fmla="*/ 2123432 w 5137844"/>
              <a:gd name="connsiteY94" fmla="*/ 113407 h 2523948"/>
              <a:gd name="connsiteX95" fmla="*/ 2119933 w 5137844"/>
              <a:gd name="connsiteY95" fmla="*/ 113407 h 2523948"/>
              <a:gd name="connsiteX96" fmla="*/ 2097049 w 5137844"/>
              <a:gd name="connsiteY96" fmla="*/ 113407 h 2523948"/>
              <a:gd name="connsiteX97" fmla="*/ 1981658 w 5137844"/>
              <a:gd name="connsiteY97" fmla="*/ 113407 h 2523948"/>
              <a:gd name="connsiteX98" fmla="*/ 1956221 w 5137844"/>
              <a:gd name="connsiteY98" fmla="*/ 113407 h 2523948"/>
              <a:gd name="connsiteX99" fmla="*/ 1949425 w 5137844"/>
              <a:gd name="connsiteY99" fmla="*/ 113407 h 2523948"/>
              <a:gd name="connsiteX100" fmla="*/ 1947364 w 5137844"/>
              <a:gd name="connsiteY100" fmla="*/ 113407 h 2523948"/>
              <a:gd name="connsiteX101" fmla="*/ 1934122 w 5137844"/>
              <a:gd name="connsiteY101" fmla="*/ 113407 h 2523948"/>
              <a:gd name="connsiteX102" fmla="*/ 1932932 w 5137844"/>
              <a:gd name="connsiteY102" fmla="*/ 113407 h 2523948"/>
              <a:gd name="connsiteX103" fmla="*/ 1906549 w 5137844"/>
              <a:gd name="connsiteY103" fmla="*/ 113407 h 2523948"/>
              <a:gd name="connsiteX104" fmla="*/ 1882214 w 5137844"/>
              <a:gd name="connsiteY104" fmla="*/ 113407 h 2523948"/>
              <a:gd name="connsiteX105" fmla="*/ 1861030 w 5137844"/>
              <a:gd name="connsiteY105" fmla="*/ 113407 h 2523948"/>
              <a:gd name="connsiteX106" fmla="*/ 1791158 w 5137844"/>
              <a:gd name="connsiteY106" fmla="*/ 113407 h 2523948"/>
              <a:gd name="connsiteX107" fmla="*/ 1747978 w 5137844"/>
              <a:gd name="connsiteY107" fmla="*/ 113407 h 2523948"/>
              <a:gd name="connsiteX108" fmla="*/ 1691714 w 5137844"/>
              <a:gd name="connsiteY108" fmla="*/ 113407 h 2523948"/>
              <a:gd name="connsiteX109" fmla="*/ 1573733 w 5137844"/>
              <a:gd name="connsiteY109" fmla="*/ 113407 h 2523948"/>
              <a:gd name="connsiteX110" fmla="*/ 1557478 w 5137844"/>
              <a:gd name="connsiteY110" fmla="*/ 113407 h 2523948"/>
              <a:gd name="connsiteX111" fmla="*/ 1383233 w 5137844"/>
              <a:gd name="connsiteY111" fmla="*/ 113407 h 2523948"/>
              <a:gd name="connsiteX112" fmla="*/ 1354259 w 5137844"/>
              <a:gd name="connsiteY112" fmla="*/ 113407 h 2523948"/>
              <a:gd name="connsiteX113" fmla="*/ 1163759 w 5137844"/>
              <a:gd name="connsiteY113" fmla="*/ 113407 h 2523948"/>
              <a:gd name="connsiteX114" fmla="*/ 1084338 w 5137844"/>
              <a:gd name="connsiteY114" fmla="*/ 113407 h 2523948"/>
              <a:gd name="connsiteX115" fmla="*/ 893838 w 5137844"/>
              <a:gd name="connsiteY115" fmla="*/ 113407 h 2523948"/>
              <a:gd name="connsiteX116" fmla="*/ 690261 w 5137844"/>
              <a:gd name="connsiteY116" fmla="*/ 230339 h 2523948"/>
              <a:gd name="connsiteX117" fmla="*/ 162467 w 5137844"/>
              <a:gd name="connsiteY117" fmla="*/ 1145043 h 2523948"/>
              <a:gd name="connsiteX118" fmla="*/ 135606 w 5137844"/>
              <a:gd name="connsiteY118" fmla="*/ 1261974 h 2523948"/>
              <a:gd name="connsiteX119" fmla="*/ 0 w 5137844"/>
              <a:gd name="connsiteY119" fmla="*/ 1261974 h 2523948"/>
              <a:gd name="connsiteX120" fmla="*/ 29513 w 5137844"/>
              <a:gd name="connsiteY120" fmla="*/ 1133497 h 2523948"/>
              <a:gd name="connsiteX121" fmla="*/ 609420 w 5137844"/>
              <a:gd name="connsiteY121" fmla="*/ 128477 h 2523948"/>
              <a:gd name="connsiteX122" fmla="*/ 833098 w 5137844"/>
              <a:gd name="connsiteY122" fmla="*/ 0 h 2523948"/>
              <a:gd name="connsiteX123" fmla="*/ 1974790 w 5137844"/>
              <a:gd name="connsiteY123" fmla="*/ 0 h 2523948"/>
              <a:gd name="connsiteX124" fmla="*/ 1976098 w 5137844"/>
              <a:gd name="connsiteY124" fmla="*/ 0 h 2523948"/>
              <a:gd name="connsiteX125" fmla="*/ 1990647 w 5137844"/>
              <a:gd name="connsiteY125" fmla="*/ 0 h 2523948"/>
              <a:gd name="connsiteX126" fmla="*/ 1992912 w 5137844"/>
              <a:gd name="connsiteY126" fmla="*/ 0 h 2523948"/>
              <a:gd name="connsiteX127" fmla="*/ 2000379 w 5137844"/>
              <a:gd name="connsiteY127" fmla="*/ 0 h 2523948"/>
              <a:gd name="connsiteX128" fmla="*/ 2180255 w 5137844"/>
              <a:gd name="connsiteY128" fmla="*/ 0 h 2523948"/>
              <a:gd name="connsiteX129" fmla="*/ 2204536 w 5137844"/>
              <a:gd name="connsiteY129" fmla="*/ 0 h 2523948"/>
              <a:gd name="connsiteX130" fmla="*/ 2358928 w 5137844"/>
              <a:gd name="connsiteY130" fmla="*/ 0 h 2523948"/>
              <a:gd name="connsiteX131" fmla="*/ 2383208 w 5137844"/>
              <a:gd name="connsiteY131" fmla="*/ 0 h 2523948"/>
              <a:gd name="connsiteX132" fmla="*/ 2513815 w 5137844"/>
              <a:gd name="connsiteY132" fmla="*/ 0 h 2523948"/>
              <a:gd name="connsiteX133" fmla="*/ 2538095 w 5137844"/>
              <a:gd name="connsiteY133" fmla="*/ 0 h 2523948"/>
              <a:gd name="connsiteX134" fmla="*/ 2646616 w 5137844"/>
              <a:gd name="connsiteY134" fmla="*/ 0 h 2523948"/>
              <a:gd name="connsiteX135" fmla="*/ 2670896 w 5137844"/>
              <a:gd name="connsiteY135" fmla="*/ 0 h 2523948"/>
              <a:gd name="connsiteX136" fmla="*/ 2759029 w 5137844"/>
              <a:gd name="connsiteY136" fmla="*/ 0 h 2523948"/>
              <a:gd name="connsiteX137" fmla="*/ 2783310 w 5137844"/>
              <a:gd name="connsiteY137" fmla="*/ 0 h 2523948"/>
              <a:gd name="connsiteX138" fmla="*/ 2852754 w 5137844"/>
              <a:gd name="connsiteY138" fmla="*/ 0 h 2523948"/>
              <a:gd name="connsiteX139" fmla="*/ 2877035 w 5137844"/>
              <a:gd name="connsiteY139" fmla="*/ 0 h 2523948"/>
              <a:gd name="connsiteX140" fmla="*/ 2929490 w 5137844"/>
              <a:gd name="connsiteY140" fmla="*/ 0 h 2523948"/>
              <a:gd name="connsiteX141" fmla="*/ 2953771 w 5137844"/>
              <a:gd name="connsiteY141" fmla="*/ 0 h 2523948"/>
              <a:gd name="connsiteX142" fmla="*/ 2990936 w 5137844"/>
              <a:gd name="connsiteY142" fmla="*/ 0 h 2523948"/>
              <a:gd name="connsiteX143" fmla="*/ 3015216 w 5137844"/>
              <a:gd name="connsiteY143" fmla="*/ 0 h 2523948"/>
              <a:gd name="connsiteX144" fmla="*/ 3074750 w 5137844"/>
              <a:gd name="connsiteY144" fmla="*/ 0 h 2523948"/>
              <a:gd name="connsiteX145" fmla="*/ 3099031 w 5137844"/>
              <a:gd name="connsiteY145" fmla="*/ 0 h 2523948"/>
              <a:gd name="connsiteX146" fmla="*/ 3117790 w 5137844"/>
              <a:gd name="connsiteY146" fmla="*/ 0 h 2523948"/>
              <a:gd name="connsiteX147" fmla="*/ 3135912 w 5137844"/>
              <a:gd name="connsiteY147" fmla="*/ 0 h 2523948"/>
              <a:gd name="connsiteX148" fmla="*/ 3142071 w 5137844"/>
              <a:gd name="connsiteY148" fmla="*/ 0 h 2523948"/>
              <a:gd name="connsiteX149" fmla="*/ 3143379 w 5137844"/>
              <a:gd name="connsiteY149" fmla="*/ 0 h 2523948"/>
              <a:gd name="connsiteX150" fmla="*/ 3157927 w 5137844"/>
              <a:gd name="connsiteY150" fmla="*/ 0 h 2523948"/>
              <a:gd name="connsiteX151" fmla="*/ 3160193 w 5137844"/>
              <a:gd name="connsiteY151" fmla="*/ 0 h 2523948"/>
              <a:gd name="connsiteX152" fmla="*/ 3347536 w 5137844"/>
              <a:gd name="connsiteY152" fmla="*/ 0 h 2523948"/>
              <a:gd name="connsiteX153" fmla="*/ 4303193 w 5137844"/>
              <a:gd name="connsiteY153" fmla="*/ 0 h 2523948"/>
              <a:gd name="connsiteX154" fmla="*/ 4526872 w 5137844"/>
              <a:gd name="connsiteY154" fmla="*/ 128477 h 2523948"/>
              <a:gd name="connsiteX155" fmla="*/ 5106779 w 5137844"/>
              <a:gd name="connsiteY155" fmla="*/ 1133497 h 2523948"/>
              <a:gd name="connsiteX156" fmla="*/ 5106779 w 5137844"/>
              <a:gd name="connsiteY156" fmla="*/ 1390451 h 2523948"/>
              <a:gd name="connsiteX157" fmla="*/ 4526872 w 5137844"/>
              <a:gd name="connsiteY157" fmla="*/ 2395471 h 2523948"/>
              <a:gd name="connsiteX158" fmla="*/ 4303193 w 5137844"/>
              <a:gd name="connsiteY158" fmla="*/ 2523948 h 2523948"/>
              <a:gd name="connsiteX159" fmla="*/ 3160193 w 5137844"/>
              <a:gd name="connsiteY159" fmla="*/ 2523948 h 2523948"/>
              <a:gd name="connsiteX160" fmla="*/ 3143379 w 5137844"/>
              <a:gd name="connsiteY160" fmla="*/ 2523948 h 2523948"/>
              <a:gd name="connsiteX161" fmla="*/ 3135912 w 5137844"/>
              <a:gd name="connsiteY161" fmla="*/ 2523948 h 2523948"/>
              <a:gd name="connsiteX162" fmla="*/ 2000379 w 5137844"/>
              <a:gd name="connsiteY162" fmla="*/ 2523948 h 2523948"/>
              <a:gd name="connsiteX163" fmla="*/ 1992912 w 5137844"/>
              <a:gd name="connsiteY163" fmla="*/ 2523948 h 2523948"/>
              <a:gd name="connsiteX164" fmla="*/ 1976098 w 5137844"/>
              <a:gd name="connsiteY164" fmla="*/ 2523948 h 2523948"/>
              <a:gd name="connsiteX165" fmla="*/ 833098 w 5137844"/>
              <a:gd name="connsiteY165" fmla="*/ 2523948 h 2523948"/>
              <a:gd name="connsiteX166" fmla="*/ 609420 w 5137844"/>
              <a:gd name="connsiteY166" fmla="*/ 2395471 h 2523948"/>
              <a:gd name="connsiteX167" fmla="*/ 29513 w 5137844"/>
              <a:gd name="connsiteY167" fmla="*/ 1390451 h 2523948"/>
              <a:gd name="connsiteX168" fmla="*/ 0 w 5137844"/>
              <a:gd name="connsiteY168" fmla="*/ 1261974 h 2523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5137844" h="2523948">
                <a:moveTo>
                  <a:pt x="135606" y="1261974"/>
                </a:moveTo>
                <a:cubicBezTo>
                  <a:pt x="135606" y="1304409"/>
                  <a:pt x="144559" y="1346843"/>
                  <a:pt x="162467" y="1378906"/>
                </a:cubicBezTo>
                <a:cubicBezTo>
                  <a:pt x="162467" y="1378906"/>
                  <a:pt x="162467" y="1378906"/>
                  <a:pt x="690261" y="2293610"/>
                </a:cubicBezTo>
                <a:cubicBezTo>
                  <a:pt x="727960" y="2357733"/>
                  <a:pt x="820324" y="2410541"/>
                  <a:pt x="893838" y="2410541"/>
                </a:cubicBezTo>
                <a:lnTo>
                  <a:pt x="1084338" y="2410541"/>
                </a:lnTo>
                <a:lnTo>
                  <a:pt x="1934122" y="2410541"/>
                </a:lnTo>
                <a:lnTo>
                  <a:pt x="1949425" y="2410541"/>
                </a:lnTo>
                <a:lnTo>
                  <a:pt x="1956221" y="2410541"/>
                </a:lnTo>
                <a:lnTo>
                  <a:pt x="2124622" y="2410541"/>
                </a:lnTo>
                <a:lnTo>
                  <a:pt x="2139925" y="2410541"/>
                </a:lnTo>
                <a:lnTo>
                  <a:pt x="2146721" y="2410541"/>
                </a:lnTo>
                <a:lnTo>
                  <a:pt x="2989710" y="2410541"/>
                </a:lnTo>
                <a:lnTo>
                  <a:pt x="2996506" y="2410541"/>
                </a:lnTo>
                <a:lnTo>
                  <a:pt x="3011809" y="2410541"/>
                </a:lnTo>
                <a:lnTo>
                  <a:pt x="3180210" y="2410541"/>
                </a:lnTo>
                <a:lnTo>
                  <a:pt x="3187006" y="2410541"/>
                </a:lnTo>
                <a:lnTo>
                  <a:pt x="3202309" y="2410541"/>
                </a:lnTo>
                <a:lnTo>
                  <a:pt x="4052093" y="2410541"/>
                </a:lnTo>
                <a:lnTo>
                  <a:pt x="4242593" y="2410541"/>
                </a:lnTo>
                <a:cubicBezTo>
                  <a:pt x="4317992" y="2410541"/>
                  <a:pt x="4408471" y="2357733"/>
                  <a:pt x="4446171" y="2293610"/>
                </a:cubicBezTo>
                <a:cubicBezTo>
                  <a:pt x="4446171" y="2293610"/>
                  <a:pt x="4446171" y="2293610"/>
                  <a:pt x="4973965" y="1378906"/>
                </a:cubicBezTo>
                <a:cubicBezTo>
                  <a:pt x="5011664" y="1314782"/>
                  <a:pt x="5011664" y="1209166"/>
                  <a:pt x="4973965" y="1145043"/>
                </a:cubicBezTo>
                <a:cubicBezTo>
                  <a:pt x="4973965" y="1145043"/>
                  <a:pt x="4973965" y="1145043"/>
                  <a:pt x="4446171" y="230339"/>
                </a:cubicBezTo>
                <a:cubicBezTo>
                  <a:pt x="4408471" y="166215"/>
                  <a:pt x="4317992" y="113407"/>
                  <a:pt x="4242593" y="113407"/>
                </a:cubicBezTo>
                <a:cubicBezTo>
                  <a:pt x="4242593" y="113407"/>
                  <a:pt x="4242593" y="113407"/>
                  <a:pt x="4133871" y="113407"/>
                </a:cubicBezTo>
                <a:lnTo>
                  <a:pt x="4052093" y="113407"/>
                </a:lnTo>
                <a:lnTo>
                  <a:pt x="4050394" y="113407"/>
                </a:lnTo>
                <a:lnTo>
                  <a:pt x="4038503" y="113407"/>
                </a:lnTo>
                <a:lnTo>
                  <a:pt x="4030245" y="113407"/>
                </a:lnTo>
                <a:lnTo>
                  <a:pt x="4006226" y="113407"/>
                </a:lnTo>
                <a:lnTo>
                  <a:pt x="3943371" y="113407"/>
                </a:lnTo>
                <a:lnTo>
                  <a:pt x="3875656" y="113407"/>
                </a:lnTo>
                <a:lnTo>
                  <a:pt x="3839745" y="113407"/>
                </a:lnTo>
                <a:lnTo>
                  <a:pt x="3776065" y="113407"/>
                </a:lnTo>
                <a:lnTo>
                  <a:pt x="3685156" y="113407"/>
                </a:lnTo>
                <a:lnTo>
                  <a:pt x="3659911" y="113407"/>
                </a:lnTo>
                <a:lnTo>
                  <a:pt x="3585565" y="113407"/>
                </a:lnTo>
                <a:lnTo>
                  <a:pt x="3525919" y="113407"/>
                </a:lnTo>
                <a:lnTo>
                  <a:pt x="3469411" y="113407"/>
                </a:lnTo>
                <a:lnTo>
                  <a:pt x="3372816" y="113407"/>
                </a:lnTo>
                <a:lnTo>
                  <a:pt x="3335419" y="113407"/>
                </a:lnTo>
                <a:lnTo>
                  <a:pt x="3202309" y="113407"/>
                </a:lnTo>
                <a:lnTo>
                  <a:pt x="3200246" y="113407"/>
                </a:lnTo>
                <a:lnTo>
                  <a:pt x="3187006" y="113407"/>
                </a:lnTo>
                <a:lnTo>
                  <a:pt x="3185815" y="113407"/>
                </a:lnTo>
                <a:lnTo>
                  <a:pt x="3182316" y="113407"/>
                </a:lnTo>
                <a:lnTo>
                  <a:pt x="3180210" y="113407"/>
                </a:lnTo>
                <a:cubicBezTo>
                  <a:pt x="3180210" y="113407"/>
                  <a:pt x="3180210" y="113407"/>
                  <a:pt x="3163716" y="113407"/>
                </a:cubicBezTo>
                <a:lnTo>
                  <a:pt x="3146643" y="113407"/>
                </a:lnTo>
                <a:lnTo>
                  <a:pt x="3124544" y="113407"/>
                </a:lnTo>
                <a:lnTo>
                  <a:pt x="3070360" y="113407"/>
                </a:lnTo>
                <a:lnTo>
                  <a:pt x="3048262" y="113407"/>
                </a:lnTo>
                <a:lnTo>
                  <a:pt x="3014437" y="113407"/>
                </a:lnTo>
                <a:lnTo>
                  <a:pt x="3011809" y="113407"/>
                </a:lnTo>
                <a:lnTo>
                  <a:pt x="3009746" y="113407"/>
                </a:lnTo>
                <a:lnTo>
                  <a:pt x="2996506" y="113407"/>
                </a:lnTo>
                <a:lnTo>
                  <a:pt x="2995315" y="113407"/>
                </a:lnTo>
                <a:lnTo>
                  <a:pt x="2992338" y="113407"/>
                </a:lnTo>
                <a:lnTo>
                  <a:pt x="2989710" y="113407"/>
                </a:lnTo>
                <a:lnTo>
                  <a:pt x="2987648" y="113407"/>
                </a:lnTo>
                <a:lnTo>
                  <a:pt x="2973216" y="113407"/>
                </a:lnTo>
                <a:lnTo>
                  <a:pt x="2956143" y="113407"/>
                </a:lnTo>
                <a:lnTo>
                  <a:pt x="2944597" y="113407"/>
                </a:lnTo>
                <a:lnTo>
                  <a:pt x="2934044" y="113407"/>
                </a:lnTo>
                <a:lnTo>
                  <a:pt x="2922498" y="113407"/>
                </a:lnTo>
                <a:lnTo>
                  <a:pt x="2879860" y="113407"/>
                </a:lnTo>
                <a:lnTo>
                  <a:pt x="2859294" y="113407"/>
                </a:lnTo>
                <a:lnTo>
                  <a:pt x="2857762" y="113407"/>
                </a:lnTo>
                <a:lnTo>
                  <a:pt x="2837195" y="113407"/>
                </a:lnTo>
                <a:lnTo>
                  <a:pt x="2823937" y="113407"/>
                </a:lnTo>
                <a:lnTo>
                  <a:pt x="2801838" y="113407"/>
                </a:lnTo>
                <a:lnTo>
                  <a:pt x="2756982" y="113407"/>
                </a:lnTo>
                <a:lnTo>
                  <a:pt x="2754097" y="113407"/>
                </a:lnTo>
                <a:lnTo>
                  <a:pt x="2734884" y="113407"/>
                </a:lnTo>
                <a:lnTo>
                  <a:pt x="2731998" y="113407"/>
                </a:lnTo>
                <a:lnTo>
                  <a:pt x="2668794" y="113407"/>
                </a:lnTo>
                <a:lnTo>
                  <a:pt x="2646695" y="113407"/>
                </a:lnTo>
                <a:lnTo>
                  <a:pt x="2636115" y="113407"/>
                </a:lnTo>
                <a:lnTo>
                  <a:pt x="2614017" y="113407"/>
                </a:lnTo>
                <a:lnTo>
                  <a:pt x="2566482" y="113407"/>
                </a:lnTo>
                <a:lnTo>
                  <a:pt x="2544384" y="113407"/>
                </a:lnTo>
                <a:lnTo>
                  <a:pt x="2495147" y="113407"/>
                </a:lnTo>
                <a:lnTo>
                  <a:pt x="2473049" y="113407"/>
                </a:lnTo>
                <a:lnTo>
                  <a:pt x="2445615" y="113407"/>
                </a:lnTo>
                <a:lnTo>
                  <a:pt x="2423517" y="113407"/>
                </a:lnTo>
                <a:lnTo>
                  <a:pt x="2332532" y="113407"/>
                </a:lnTo>
                <a:lnTo>
                  <a:pt x="2310433" y="113407"/>
                </a:lnTo>
                <a:lnTo>
                  <a:pt x="2304647" y="113407"/>
                </a:lnTo>
                <a:lnTo>
                  <a:pt x="2282549" y="113407"/>
                </a:lnTo>
                <a:lnTo>
                  <a:pt x="2146721" y="113407"/>
                </a:lnTo>
                <a:lnTo>
                  <a:pt x="2142032" y="113407"/>
                </a:lnTo>
                <a:lnTo>
                  <a:pt x="2139925" y="113407"/>
                </a:lnTo>
                <a:lnTo>
                  <a:pt x="2137864" y="113407"/>
                </a:lnTo>
                <a:lnTo>
                  <a:pt x="2124622" y="113407"/>
                </a:lnTo>
                <a:lnTo>
                  <a:pt x="2123432" y="113407"/>
                </a:lnTo>
                <a:lnTo>
                  <a:pt x="2119933" y="113407"/>
                </a:lnTo>
                <a:lnTo>
                  <a:pt x="2097049" y="113407"/>
                </a:lnTo>
                <a:cubicBezTo>
                  <a:pt x="2073661" y="113407"/>
                  <a:pt x="2037517" y="113407"/>
                  <a:pt x="1981658" y="113407"/>
                </a:cubicBezTo>
                <a:lnTo>
                  <a:pt x="1956221" y="113407"/>
                </a:lnTo>
                <a:lnTo>
                  <a:pt x="1949425" y="113407"/>
                </a:lnTo>
                <a:lnTo>
                  <a:pt x="1947364" y="113407"/>
                </a:lnTo>
                <a:lnTo>
                  <a:pt x="1934122" y="113407"/>
                </a:lnTo>
                <a:lnTo>
                  <a:pt x="1932932" y="113407"/>
                </a:lnTo>
                <a:lnTo>
                  <a:pt x="1906549" y="113407"/>
                </a:lnTo>
                <a:lnTo>
                  <a:pt x="1882214" y="113407"/>
                </a:lnTo>
                <a:lnTo>
                  <a:pt x="1861030" y="113407"/>
                </a:lnTo>
                <a:lnTo>
                  <a:pt x="1791158" y="113407"/>
                </a:lnTo>
                <a:lnTo>
                  <a:pt x="1747978" y="113407"/>
                </a:lnTo>
                <a:lnTo>
                  <a:pt x="1691714" y="113407"/>
                </a:lnTo>
                <a:lnTo>
                  <a:pt x="1573733" y="113407"/>
                </a:lnTo>
                <a:lnTo>
                  <a:pt x="1557478" y="113407"/>
                </a:lnTo>
                <a:lnTo>
                  <a:pt x="1383233" y="113407"/>
                </a:lnTo>
                <a:lnTo>
                  <a:pt x="1354259" y="113407"/>
                </a:lnTo>
                <a:lnTo>
                  <a:pt x="1163759" y="113407"/>
                </a:lnTo>
                <a:lnTo>
                  <a:pt x="1084338" y="113407"/>
                </a:lnTo>
                <a:lnTo>
                  <a:pt x="893838" y="113407"/>
                </a:lnTo>
                <a:cubicBezTo>
                  <a:pt x="820324" y="113407"/>
                  <a:pt x="727960" y="166215"/>
                  <a:pt x="690261" y="230339"/>
                </a:cubicBezTo>
                <a:cubicBezTo>
                  <a:pt x="690261" y="230339"/>
                  <a:pt x="690261" y="230339"/>
                  <a:pt x="162467" y="1145043"/>
                </a:cubicBezTo>
                <a:cubicBezTo>
                  <a:pt x="144559" y="1177105"/>
                  <a:pt x="135606" y="1219539"/>
                  <a:pt x="135606" y="1261974"/>
                </a:cubicBezTo>
                <a:close/>
                <a:moveTo>
                  <a:pt x="0" y="1261974"/>
                </a:moveTo>
                <a:cubicBezTo>
                  <a:pt x="0" y="1215349"/>
                  <a:pt x="9837" y="1168725"/>
                  <a:pt x="29513" y="1133497"/>
                </a:cubicBezTo>
                <a:cubicBezTo>
                  <a:pt x="609420" y="128477"/>
                  <a:pt x="609420" y="128477"/>
                  <a:pt x="609420" y="128477"/>
                </a:cubicBezTo>
                <a:cubicBezTo>
                  <a:pt x="650842" y="58022"/>
                  <a:pt x="752325" y="0"/>
                  <a:pt x="833098" y="0"/>
                </a:cubicBezTo>
                <a:cubicBezTo>
                  <a:pt x="1702959" y="0"/>
                  <a:pt x="1920424" y="0"/>
                  <a:pt x="1974790" y="0"/>
                </a:cubicBezTo>
                <a:lnTo>
                  <a:pt x="1976098" y="0"/>
                </a:lnTo>
                <a:lnTo>
                  <a:pt x="1990647" y="0"/>
                </a:lnTo>
                <a:lnTo>
                  <a:pt x="1992912" y="0"/>
                </a:lnTo>
                <a:lnTo>
                  <a:pt x="2000379" y="0"/>
                </a:lnTo>
                <a:lnTo>
                  <a:pt x="2180255" y="0"/>
                </a:lnTo>
                <a:lnTo>
                  <a:pt x="2204536" y="0"/>
                </a:lnTo>
                <a:lnTo>
                  <a:pt x="2358928" y="0"/>
                </a:lnTo>
                <a:lnTo>
                  <a:pt x="2383208" y="0"/>
                </a:lnTo>
                <a:lnTo>
                  <a:pt x="2513815" y="0"/>
                </a:lnTo>
                <a:lnTo>
                  <a:pt x="2538095" y="0"/>
                </a:lnTo>
                <a:lnTo>
                  <a:pt x="2646616" y="0"/>
                </a:lnTo>
                <a:lnTo>
                  <a:pt x="2670896" y="0"/>
                </a:lnTo>
                <a:lnTo>
                  <a:pt x="2759029" y="0"/>
                </a:lnTo>
                <a:lnTo>
                  <a:pt x="2783310" y="0"/>
                </a:lnTo>
                <a:lnTo>
                  <a:pt x="2852754" y="0"/>
                </a:lnTo>
                <a:lnTo>
                  <a:pt x="2877035" y="0"/>
                </a:lnTo>
                <a:lnTo>
                  <a:pt x="2929490" y="0"/>
                </a:lnTo>
                <a:lnTo>
                  <a:pt x="2953771" y="0"/>
                </a:lnTo>
                <a:lnTo>
                  <a:pt x="2990936" y="0"/>
                </a:lnTo>
                <a:lnTo>
                  <a:pt x="3015216" y="0"/>
                </a:lnTo>
                <a:lnTo>
                  <a:pt x="3074750" y="0"/>
                </a:lnTo>
                <a:lnTo>
                  <a:pt x="3099031" y="0"/>
                </a:lnTo>
                <a:lnTo>
                  <a:pt x="3117790" y="0"/>
                </a:lnTo>
                <a:cubicBezTo>
                  <a:pt x="3135912" y="0"/>
                  <a:pt x="3135912" y="0"/>
                  <a:pt x="3135912" y="0"/>
                </a:cubicBezTo>
                <a:lnTo>
                  <a:pt x="3142071" y="0"/>
                </a:lnTo>
                <a:lnTo>
                  <a:pt x="3143379" y="0"/>
                </a:lnTo>
                <a:lnTo>
                  <a:pt x="3157927" y="0"/>
                </a:lnTo>
                <a:lnTo>
                  <a:pt x="3160193" y="0"/>
                </a:lnTo>
                <a:lnTo>
                  <a:pt x="3347536" y="0"/>
                </a:lnTo>
                <a:cubicBezTo>
                  <a:pt x="4303193" y="0"/>
                  <a:pt x="4303193" y="0"/>
                  <a:pt x="4303193" y="0"/>
                </a:cubicBezTo>
                <a:cubicBezTo>
                  <a:pt x="4386037" y="0"/>
                  <a:pt x="4485449" y="58022"/>
                  <a:pt x="4526872" y="128477"/>
                </a:cubicBezTo>
                <a:cubicBezTo>
                  <a:pt x="5106779" y="1133497"/>
                  <a:pt x="5106779" y="1133497"/>
                  <a:pt x="5106779" y="1133497"/>
                </a:cubicBezTo>
                <a:cubicBezTo>
                  <a:pt x="5148200" y="1203952"/>
                  <a:pt x="5148200" y="1319996"/>
                  <a:pt x="5106779" y="1390451"/>
                </a:cubicBezTo>
                <a:cubicBezTo>
                  <a:pt x="4526872" y="2395471"/>
                  <a:pt x="4526872" y="2395471"/>
                  <a:pt x="4526872" y="2395471"/>
                </a:cubicBezTo>
                <a:cubicBezTo>
                  <a:pt x="4485449" y="2465926"/>
                  <a:pt x="4386037" y="2523948"/>
                  <a:pt x="4303193" y="2523948"/>
                </a:cubicBezTo>
                <a:lnTo>
                  <a:pt x="3160193" y="2523948"/>
                </a:lnTo>
                <a:lnTo>
                  <a:pt x="3143379" y="2523948"/>
                </a:lnTo>
                <a:lnTo>
                  <a:pt x="3135912" y="2523948"/>
                </a:lnTo>
                <a:lnTo>
                  <a:pt x="2000379" y="2523948"/>
                </a:lnTo>
                <a:lnTo>
                  <a:pt x="1992912" y="2523948"/>
                </a:lnTo>
                <a:lnTo>
                  <a:pt x="1976098" y="2523948"/>
                </a:lnTo>
                <a:lnTo>
                  <a:pt x="833098" y="2523948"/>
                </a:lnTo>
                <a:cubicBezTo>
                  <a:pt x="752325" y="2523948"/>
                  <a:pt x="650842" y="2465926"/>
                  <a:pt x="609420" y="2395471"/>
                </a:cubicBezTo>
                <a:cubicBezTo>
                  <a:pt x="29513" y="1390451"/>
                  <a:pt x="29513" y="1390451"/>
                  <a:pt x="29513" y="1390451"/>
                </a:cubicBezTo>
                <a:cubicBezTo>
                  <a:pt x="9837" y="1355223"/>
                  <a:pt x="0" y="1308599"/>
                  <a:pt x="0" y="1261974"/>
                </a:cubicBezTo>
                <a:close/>
              </a:path>
            </a:pathLst>
          </a:custGeom>
          <a:solidFill>
            <a:srgbClr val="C00000"/>
          </a:solidFill>
          <a:ln w="25400"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 sz="1500">
              <a:solidFill>
                <a:prstClr val="black"/>
              </a:solidFill>
            </a:endParaRPr>
          </a:p>
        </p:txBody>
      </p:sp>
      <p:sp>
        <p:nvSpPr>
          <p:cNvPr id="19" name="任意多边形 78">
            <a:extLst>
              <a:ext uri="{FF2B5EF4-FFF2-40B4-BE49-F238E27FC236}">
                <a16:creationId xmlns:a16="http://schemas.microsoft.com/office/drawing/2014/main" id="{DBCD10F7-4FD2-1775-C9B8-29923422D540}"/>
              </a:ext>
            </a:extLst>
          </p:cNvPr>
          <p:cNvSpPr>
            <a:spLocks/>
          </p:cNvSpPr>
          <p:nvPr/>
        </p:nvSpPr>
        <p:spPr bwMode="auto">
          <a:xfrm rot="5400000">
            <a:off x="2610533" y="1712657"/>
            <a:ext cx="1761394" cy="1782212"/>
          </a:xfrm>
          <a:custGeom>
            <a:avLst/>
            <a:gdLst>
              <a:gd name="connsiteX0" fmla="*/ 135606 w 5137844"/>
              <a:gd name="connsiteY0" fmla="*/ 1261974 h 2523948"/>
              <a:gd name="connsiteX1" fmla="*/ 162467 w 5137844"/>
              <a:gd name="connsiteY1" fmla="*/ 1378906 h 2523948"/>
              <a:gd name="connsiteX2" fmla="*/ 690261 w 5137844"/>
              <a:gd name="connsiteY2" fmla="*/ 2293610 h 2523948"/>
              <a:gd name="connsiteX3" fmla="*/ 893838 w 5137844"/>
              <a:gd name="connsiteY3" fmla="*/ 2410541 h 2523948"/>
              <a:gd name="connsiteX4" fmla="*/ 1084338 w 5137844"/>
              <a:gd name="connsiteY4" fmla="*/ 2410541 h 2523948"/>
              <a:gd name="connsiteX5" fmla="*/ 1934122 w 5137844"/>
              <a:gd name="connsiteY5" fmla="*/ 2410541 h 2523948"/>
              <a:gd name="connsiteX6" fmla="*/ 1949425 w 5137844"/>
              <a:gd name="connsiteY6" fmla="*/ 2410541 h 2523948"/>
              <a:gd name="connsiteX7" fmla="*/ 1956221 w 5137844"/>
              <a:gd name="connsiteY7" fmla="*/ 2410541 h 2523948"/>
              <a:gd name="connsiteX8" fmla="*/ 2124622 w 5137844"/>
              <a:gd name="connsiteY8" fmla="*/ 2410541 h 2523948"/>
              <a:gd name="connsiteX9" fmla="*/ 2139925 w 5137844"/>
              <a:gd name="connsiteY9" fmla="*/ 2410541 h 2523948"/>
              <a:gd name="connsiteX10" fmla="*/ 2146721 w 5137844"/>
              <a:gd name="connsiteY10" fmla="*/ 2410541 h 2523948"/>
              <a:gd name="connsiteX11" fmla="*/ 2989710 w 5137844"/>
              <a:gd name="connsiteY11" fmla="*/ 2410541 h 2523948"/>
              <a:gd name="connsiteX12" fmla="*/ 2996506 w 5137844"/>
              <a:gd name="connsiteY12" fmla="*/ 2410541 h 2523948"/>
              <a:gd name="connsiteX13" fmla="*/ 3011809 w 5137844"/>
              <a:gd name="connsiteY13" fmla="*/ 2410541 h 2523948"/>
              <a:gd name="connsiteX14" fmla="*/ 3180210 w 5137844"/>
              <a:gd name="connsiteY14" fmla="*/ 2410541 h 2523948"/>
              <a:gd name="connsiteX15" fmla="*/ 3187006 w 5137844"/>
              <a:gd name="connsiteY15" fmla="*/ 2410541 h 2523948"/>
              <a:gd name="connsiteX16" fmla="*/ 3202309 w 5137844"/>
              <a:gd name="connsiteY16" fmla="*/ 2410541 h 2523948"/>
              <a:gd name="connsiteX17" fmla="*/ 4052093 w 5137844"/>
              <a:gd name="connsiteY17" fmla="*/ 2410541 h 2523948"/>
              <a:gd name="connsiteX18" fmla="*/ 4242593 w 5137844"/>
              <a:gd name="connsiteY18" fmla="*/ 2410541 h 2523948"/>
              <a:gd name="connsiteX19" fmla="*/ 4446171 w 5137844"/>
              <a:gd name="connsiteY19" fmla="*/ 2293610 h 2523948"/>
              <a:gd name="connsiteX20" fmla="*/ 4973965 w 5137844"/>
              <a:gd name="connsiteY20" fmla="*/ 1378906 h 2523948"/>
              <a:gd name="connsiteX21" fmla="*/ 4973965 w 5137844"/>
              <a:gd name="connsiteY21" fmla="*/ 1145043 h 2523948"/>
              <a:gd name="connsiteX22" fmla="*/ 4446171 w 5137844"/>
              <a:gd name="connsiteY22" fmla="*/ 230339 h 2523948"/>
              <a:gd name="connsiteX23" fmla="*/ 4242593 w 5137844"/>
              <a:gd name="connsiteY23" fmla="*/ 113407 h 2523948"/>
              <a:gd name="connsiteX24" fmla="*/ 4133871 w 5137844"/>
              <a:gd name="connsiteY24" fmla="*/ 113407 h 2523948"/>
              <a:gd name="connsiteX25" fmla="*/ 4052093 w 5137844"/>
              <a:gd name="connsiteY25" fmla="*/ 113407 h 2523948"/>
              <a:gd name="connsiteX26" fmla="*/ 4050394 w 5137844"/>
              <a:gd name="connsiteY26" fmla="*/ 113407 h 2523948"/>
              <a:gd name="connsiteX27" fmla="*/ 4038503 w 5137844"/>
              <a:gd name="connsiteY27" fmla="*/ 113407 h 2523948"/>
              <a:gd name="connsiteX28" fmla="*/ 4030245 w 5137844"/>
              <a:gd name="connsiteY28" fmla="*/ 113407 h 2523948"/>
              <a:gd name="connsiteX29" fmla="*/ 4006226 w 5137844"/>
              <a:gd name="connsiteY29" fmla="*/ 113407 h 2523948"/>
              <a:gd name="connsiteX30" fmla="*/ 3943371 w 5137844"/>
              <a:gd name="connsiteY30" fmla="*/ 113407 h 2523948"/>
              <a:gd name="connsiteX31" fmla="*/ 3875656 w 5137844"/>
              <a:gd name="connsiteY31" fmla="*/ 113407 h 2523948"/>
              <a:gd name="connsiteX32" fmla="*/ 3839745 w 5137844"/>
              <a:gd name="connsiteY32" fmla="*/ 113407 h 2523948"/>
              <a:gd name="connsiteX33" fmla="*/ 3776065 w 5137844"/>
              <a:gd name="connsiteY33" fmla="*/ 113407 h 2523948"/>
              <a:gd name="connsiteX34" fmla="*/ 3685156 w 5137844"/>
              <a:gd name="connsiteY34" fmla="*/ 113407 h 2523948"/>
              <a:gd name="connsiteX35" fmla="*/ 3659911 w 5137844"/>
              <a:gd name="connsiteY35" fmla="*/ 113407 h 2523948"/>
              <a:gd name="connsiteX36" fmla="*/ 3585565 w 5137844"/>
              <a:gd name="connsiteY36" fmla="*/ 113407 h 2523948"/>
              <a:gd name="connsiteX37" fmla="*/ 3525919 w 5137844"/>
              <a:gd name="connsiteY37" fmla="*/ 113407 h 2523948"/>
              <a:gd name="connsiteX38" fmla="*/ 3469411 w 5137844"/>
              <a:gd name="connsiteY38" fmla="*/ 113407 h 2523948"/>
              <a:gd name="connsiteX39" fmla="*/ 3372816 w 5137844"/>
              <a:gd name="connsiteY39" fmla="*/ 113407 h 2523948"/>
              <a:gd name="connsiteX40" fmla="*/ 3335419 w 5137844"/>
              <a:gd name="connsiteY40" fmla="*/ 113407 h 2523948"/>
              <a:gd name="connsiteX41" fmla="*/ 3202309 w 5137844"/>
              <a:gd name="connsiteY41" fmla="*/ 113407 h 2523948"/>
              <a:gd name="connsiteX42" fmla="*/ 3200246 w 5137844"/>
              <a:gd name="connsiteY42" fmla="*/ 113407 h 2523948"/>
              <a:gd name="connsiteX43" fmla="*/ 3187006 w 5137844"/>
              <a:gd name="connsiteY43" fmla="*/ 113407 h 2523948"/>
              <a:gd name="connsiteX44" fmla="*/ 3185815 w 5137844"/>
              <a:gd name="connsiteY44" fmla="*/ 113407 h 2523948"/>
              <a:gd name="connsiteX45" fmla="*/ 3182316 w 5137844"/>
              <a:gd name="connsiteY45" fmla="*/ 113407 h 2523948"/>
              <a:gd name="connsiteX46" fmla="*/ 3180210 w 5137844"/>
              <a:gd name="connsiteY46" fmla="*/ 113407 h 2523948"/>
              <a:gd name="connsiteX47" fmla="*/ 3163716 w 5137844"/>
              <a:gd name="connsiteY47" fmla="*/ 113407 h 2523948"/>
              <a:gd name="connsiteX48" fmla="*/ 3146643 w 5137844"/>
              <a:gd name="connsiteY48" fmla="*/ 113407 h 2523948"/>
              <a:gd name="connsiteX49" fmla="*/ 3124544 w 5137844"/>
              <a:gd name="connsiteY49" fmla="*/ 113407 h 2523948"/>
              <a:gd name="connsiteX50" fmla="*/ 3070360 w 5137844"/>
              <a:gd name="connsiteY50" fmla="*/ 113407 h 2523948"/>
              <a:gd name="connsiteX51" fmla="*/ 3048262 w 5137844"/>
              <a:gd name="connsiteY51" fmla="*/ 113407 h 2523948"/>
              <a:gd name="connsiteX52" fmla="*/ 3014437 w 5137844"/>
              <a:gd name="connsiteY52" fmla="*/ 113407 h 2523948"/>
              <a:gd name="connsiteX53" fmla="*/ 3011809 w 5137844"/>
              <a:gd name="connsiteY53" fmla="*/ 113407 h 2523948"/>
              <a:gd name="connsiteX54" fmla="*/ 3009746 w 5137844"/>
              <a:gd name="connsiteY54" fmla="*/ 113407 h 2523948"/>
              <a:gd name="connsiteX55" fmla="*/ 2996506 w 5137844"/>
              <a:gd name="connsiteY55" fmla="*/ 113407 h 2523948"/>
              <a:gd name="connsiteX56" fmla="*/ 2995315 w 5137844"/>
              <a:gd name="connsiteY56" fmla="*/ 113407 h 2523948"/>
              <a:gd name="connsiteX57" fmla="*/ 2992338 w 5137844"/>
              <a:gd name="connsiteY57" fmla="*/ 113407 h 2523948"/>
              <a:gd name="connsiteX58" fmla="*/ 2989710 w 5137844"/>
              <a:gd name="connsiteY58" fmla="*/ 113407 h 2523948"/>
              <a:gd name="connsiteX59" fmla="*/ 2987648 w 5137844"/>
              <a:gd name="connsiteY59" fmla="*/ 113407 h 2523948"/>
              <a:gd name="connsiteX60" fmla="*/ 2973216 w 5137844"/>
              <a:gd name="connsiteY60" fmla="*/ 113407 h 2523948"/>
              <a:gd name="connsiteX61" fmla="*/ 2956143 w 5137844"/>
              <a:gd name="connsiteY61" fmla="*/ 113407 h 2523948"/>
              <a:gd name="connsiteX62" fmla="*/ 2944597 w 5137844"/>
              <a:gd name="connsiteY62" fmla="*/ 113407 h 2523948"/>
              <a:gd name="connsiteX63" fmla="*/ 2934044 w 5137844"/>
              <a:gd name="connsiteY63" fmla="*/ 113407 h 2523948"/>
              <a:gd name="connsiteX64" fmla="*/ 2922498 w 5137844"/>
              <a:gd name="connsiteY64" fmla="*/ 113407 h 2523948"/>
              <a:gd name="connsiteX65" fmla="*/ 2879860 w 5137844"/>
              <a:gd name="connsiteY65" fmla="*/ 113407 h 2523948"/>
              <a:gd name="connsiteX66" fmla="*/ 2859294 w 5137844"/>
              <a:gd name="connsiteY66" fmla="*/ 113407 h 2523948"/>
              <a:gd name="connsiteX67" fmla="*/ 2857762 w 5137844"/>
              <a:gd name="connsiteY67" fmla="*/ 113407 h 2523948"/>
              <a:gd name="connsiteX68" fmla="*/ 2837195 w 5137844"/>
              <a:gd name="connsiteY68" fmla="*/ 113407 h 2523948"/>
              <a:gd name="connsiteX69" fmla="*/ 2823937 w 5137844"/>
              <a:gd name="connsiteY69" fmla="*/ 113407 h 2523948"/>
              <a:gd name="connsiteX70" fmla="*/ 2801838 w 5137844"/>
              <a:gd name="connsiteY70" fmla="*/ 113407 h 2523948"/>
              <a:gd name="connsiteX71" fmla="*/ 2756982 w 5137844"/>
              <a:gd name="connsiteY71" fmla="*/ 113407 h 2523948"/>
              <a:gd name="connsiteX72" fmla="*/ 2754097 w 5137844"/>
              <a:gd name="connsiteY72" fmla="*/ 113407 h 2523948"/>
              <a:gd name="connsiteX73" fmla="*/ 2734884 w 5137844"/>
              <a:gd name="connsiteY73" fmla="*/ 113407 h 2523948"/>
              <a:gd name="connsiteX74" fmla="*/ 2731998 w 5137844"/>
              <a:gd name="connsiteY74" fmla="*/ 113407 h 2523948"/>
              <a:gd name="connsiteX75" fmla="*/ 2668794 w 5137844"/>
              <a:gd name="connsiteY75" fmla="*/ 113407 h 2523948"/>
              <a:gd name="connsiteX76" fmla="*/ 2646695 w 5137844"/>
              <a:gd name="connsiteY76" fmla="*/ 113407 h 2523948"/>
              <a:gd name="connsiteX77" fmla="*/ 2636115 w 5137844"/>
              <a:gd name="connsiteY77" fmla="*/ 113407 h 2523948"/>
              <a:gd name="connsiteX78" fmla="*/ 2614017 w 5137844"/>
              <a:gd name="connsiteY78" fmla="*/ 113407 h 2523948"/>
              <a:gd name="connsiteX79" fmla="*/ 2566482 w 5137844"/>
              <a:gd name="connsiteY79" fmla="*/ 113407 h 2523948"/>
              <a:gd name="connsiteX80" fmla="*/ 2544384 w 5137844"/>
              <a:gd name="connsiteY80" fmla="*/ 113407 h 2523948"/>
              <a:gd name="connsiteX81" fmla="*/ 2495147 w 5137844"/>
              <a:gd name="connsiteY81" fmla="*/ 113407 h 2523948"/>
              <a:gd name="connsiteX82" fmla="*/ 2473049 w 5137844"/>
              <a:gd name="connsiteY82" fmla="*/ 113407 h 2523948"/>
              <a:gd name="connsiteX83" fmla="*/ 2445615 w 5137844"/>
              <a:gd name="connsiteY83" fmla="*/ 113407 h 2523948"/>
              <a:gd name="connsiteX84" fmla="*/ 2423517 w 5137844"/>
              <a:gd name="connsiteY84" fmla="*/ 113407 h 2523948"/>
              <a:gd name="connsiteX85" fmla="*/ 2332532 w 5137844"/>
              <a:gd name="connsiteY85" fmla="*/ 113407 h 2523948"/>
              <a:gd name="connsiteX86" fmla="*/ 2310433 w 5137844"/>
              <a:gd name="connsiteY86" fmla="*/ 113407 h 2523948"/>
              <a:gd name="connsiteX87" fmla="*/ 2304647 w 5137844"/>
              <a:gd name="connsiteY87" fmla="*/ 113407 h 2523948"/>
              <a:gd name="connsiteX88" fmla="*/ 2282549 w 5137844"/>
              <a:gd name="connsiteY88" fmla="*/ 113407 h 2523948"/>
              <a:gd name="connsiteX89" fmla="*/ 2146721 w 5137844"/>
              <a:gd name="connsiteY89" fmla="*/ 113407 h 2523948"/>
              <a:gd name="connsiteX90" fmla="*/ 2142032 w 5137844"/>
              <a:gd name="connsiteY90" fmla="*/ 113407 h 2523948"/>
              <a:gd name="connsiteX91" fmla="*/ 2139925 w 5137844"/>
              <a:gd name="connsiteY91" fmla="*/ 113407 h 2523948"/>
              <a:gd name="connsiteX92" fmla="*/ 2137864 w 5137844"/>
              <a:gd name="connsiteY92" fmla="*/ 113407 h 2523948"/>
              <a:gd name="connsiteX93" fmla="*/ 2124622 w 5137844"/>
              <a:gd name="connsiteY93" fmla="*/ 113407 h 2523948"/>
              <a:gd name="connsiteX94" fmla="*/ 2123432 w 5137844"/>
              <a:gd name="connsiteY94" fmla="*/ 113407 h 2523948"/>
              <a:gd name="connsiteX95" fmla="*/ 2119933 w 5137844"/>
              <a:gd name="connsiteY95" fmla="*/ 113407 h 2523948"/>
              <a:gd name="connsiteX96" fmla="*/ 2097049 w 5137844"/>
              <a:gd name="connsiteY96" fmla="*/ 113407 h 2523948"/>
              <a:gd name="connsiteX97" fmla="*/ 1981658 w 5137844"/>
              <a:gd name="connsiteY97" fmla="*/ 113407 h 2523948"/>
              <a:gd name="connsiteX98" fmla="*/ 1956221 w 5137844"/>
              <a:gd name="connsiteY98" fmla="*/ 113407 h 2523948"/>
              <a:gd name="connsiteX99" fmla="*/ 1949425 w 5137844"/>
              <a:gd name="connsiteY99" fmla="*/ 113407 h 2523948"/>
              <a:gd name="connsiteX100" fmla="*/ 1947364 w 5137844"/>
              <a:gd name="connsiteY100" fmla="*/ 113407 h 2523948"/>
              <a:gd name="connsiteX101" fmla="*/ 1934122 w 5137844"/>
              <a:gd name="connsiteY101" fmla="*/ 113407 h 2523948"/>
              <a:gd name="connsiteX102" fmla="*/ 1932932 w 5137844"/>
              <a:gd name="connsiteY102" fmla="*/ 113407 h 2523948"/>
              <a:gd name="connsiteX103" fmla="*/ 1906549 w 5137844"/>
              <a:gd name="connsiteY103" fmla="*/ 113407 h 2523948"/>
              <a:gd name="connsiteX104" fmla="*/ 1882214 w 5137844"/>
              <a:gd name="connsiteY104" fmla="*/ 113407 h 2523948"/>
              <a:gd name="connsiteX105" fmla="*/ 1861030 w 5137844"/>
              <a:gd name="connsiteY105" fmla="*/ 113407 h 2523948"/>
              <a:gd name="connsiteX106" fmla="*/ 1791158 w 5137844"/>
              <a:gd name="connsiteY106" fmla="*/ 113407 h 2523948"/>
              <a:gd name="connsiteX107" fmla="*/ 1747978 w 5137844"/>
              <a:gd name="connsiteY107" fmla="*/ 113407 h 2523948"/>
              <a:gd name="connsiteX108" fmla="*/ 1691714 w 5137844"/>
              <a:gd name="connsiteY108" fmla="*/ 113407 h 2523948"/>
              <a:gd name="connsiteX109" fmla="*/ 1573733 w 5137844"/>
              <a:gd name="connsiteY109" fmla="*/ 113407 h 2523948"/>
              <a:gd name="connsiteX110" fmla="*/ 1557478 w 5137844"/>
              <a:gd name="connsiteY110" fmla="*/ 113407 h 2523948"/>
              <a:gd name="connsiteX111" fmla="*/ 1383233 w 5137844"/>
              <a:gd name="connsiteY111" fmla="*/ 113407 h 2523948"/>
              <a:gd name="connsiteX112" fmla="*/ 1354259 w 5137844"/>
              <a:gd name="connsiteY112" fmla="*/ 113407 h 2523948"/>
              <a:gd name="connsiteX113" fmla="*/ 1163759 w 5137844"/>
              <a:gd name="connsiteY113" fmla="*/ 113407 h 2523948"/>
              <a:gd name="connsiteX114" fmla="*/ 1084338 w 5137844"/>
              <a:gd name="connsiteY114" fmla="*/ 113407 h 2523948"/>
              <a:gd name="connsiteX115" fmla="*/ 893838 w 5137844"/>
              <a:gd name="connsiteY115" fmla="*/ 113407 h 2523948"/>
              <a:gd name="connsiteX116" fmla="*/ 690261 w 5137844"/>
              <a:gd name="connsiteY116" fmla="*/ 230339 h 2523948"/>
              <a:gd name="connsiteX117" fmla="*/ 162467 w 5137844"/>
              <a:gd name="connsiteY117" fmla="*/ 1145043 h 2523948"/>
              <a:gd name="connsiteX118" fmla="*/ 135606 w 5137844"/>
              <a:gd name="connsiteY118" fmla="*/ 1261974 h 2523948"/>
              <a:gd name="connsiteX119" fmla="*/ 0 w 5137844"/>
              <a:gd name="connsiteY119" fmla="*/ 1261974 h 2523948"/>
              <a:gd name="connsiteX120" fmla="*/ 29513 w 5137844"/>
              <a:gd name="connsiteY120" fmla="*/ 1133497 h 2523948"/>
              <a:gd name="connsiteX121" fmla="*/ 609420 w 5137844"/>
              <a:gd name="connsiteY121" fmla="*/ 128477 h 2523948"/>
              <a:gd name="connsiteX122" fmla="*/ 833098 w 5137844"/>
              <a:gd name="connsiteY122" fmla="*/ 0 h 2523948"/>
              <a:gd name="connsiteX123" fmla="*/ 1974790 w 5137844"/>
              <a:gd name="connsiteY123" fmla="*/ 0 h 2523948"/>
              <a:gd name="connsiteX124" fmla="*/ 1976098 w 5137844"/>
              <a:gd name="connsiteY124" fmla="*/ 0 h 2523948"/>
              <a:gd name="connsiteX125" fmla="*/ 1990647 w 5137844"/>
              <a:gd name="connsiteY125" fmla="*/ 0 h 2523948"/>
              <a:gd name="connsiteX126" fmla="*/ 1992912 w 5137844"/>
              <a:gd name="connsiteY126" fmla="*/ 0 h 2523948"/>
              <a:gd name="connsiteX127" fmla="*/ 2000379 w 5137844"/>
              <a:gd name="connsiteY127" fmla="*/ 0 h 2523948"/>
              <a:gd name="connsiteX128" fmla="*/ 2180255 w 5137844"/>
              <a:gd name="connsiteY128" fmla="*/ 0 h 2523948"/>
              <a:gd name="connsiteX129" fmla="*/ 2204536 w 5137844"/>
              <a:gd name="connsiteY129" fmla="*/ 0 h 2523948"/>
              <a:gd name="connsiteX130" fmla="*/ 2358928 w 5137844"/>
              <a:gd name="connsiteY130" fmla="*/ 0 h 2523948"/>
              <a:gd name="connsiteX131" fmla="*/ 2383208 w 5137844"/>
              <a:gd name="connsiteY131" fmla="*/ 0 h 2523948"/>
              <a:gd name="connsiteX132" fmla="*/ 2513815 w 5137844"/>
              <a:gd name="connsiteY132" fmla="*/ 0 h 2523948"/>
              <a:gd name="connsiteX133" fmla="*/ 2538095 w 5137844"/>
              <a:gd name="connsiteY133" fmla="*/ 0 h 2523948"/>
              <a:gd name="connsiteX134" fmla="*/ 2646616 w 5137844"/>
              <a:gd name="connsiteY134" fmla="*/ 0 h 2523948"/>
              <a:gd name="connsiteX135" fmla="*/ 2670896 w 5137844"/>
              <a:gd name="connsiteY135" fmla="*/ 0 h 2523948"/>
              <a:gd name="connsiteX136" fmla="*/ 2759029 w 5137844"/>
              <a:gd name="connsiteY136" fmla="*/ 0 h 2523948"/>
              <a:gd name="connsiteX137" fmla="*/ 2783310 w 5137844"/>
              <a:gd name="connsiteY137" fmla="*/ 0 h 2523948"/>
              <a:gd name="connsiteX138" fmla="*/ 2852754 w 5137844"/>
              <a:gd name="connsiteY138" fmla="*/ 0 h 2523948"/>
              <a:gd name="connsiteX139" fmla="*/ 2877035 w 5137844"/>
              <a:gd name="connsiteY139" fmla="*/ 0 h 2523948"/>
              <a:gd name="connsiteX140" fmla="*/ 2929490 w 5137844"/>
              <a:gd name="connsiteY140" fmla="*/ 0 h 2523948"/>
              <a:gd name="connsiteX141" fmla="*/ 2953771 w 5137844"/>
              <a:gd name="connsiteY141" fmla="*/ 0 h 2523948"/>
              <a:gd name="connsiteX142" fmla="*/ 2990936 w 5137844"/>
              <a:gd name="connsiteY142" fmla="*/ 0 h 2523948"/>
              <a:gd name="connsiteX143" fmla="*/ 3015216 w 5137844"/>
              <a:gd name="connsiteY143" fmla="*/ 0 h 2523948"/>
              <a:gd name="connsiteX144" fmla="*/ 3074750 w 5137844"/>
              <a:gd name="connsiteY144" fmla="*/ 0 h 2523948"/>
              <a:gd name="connsiteX145" fmla="*/ 3099031 w 5137844"/>
              <a:gd name="connsiteY145" fmla="*/ 0 h 2523948"/>
              <a:gd name="connsiteX146" fmla="*/ 3117790 w 5137844"/>
              <a:gd name="connsiteY146" fmla="*/ 0 h 2523948"/>
              <a:gd name="connsiteX147" fmla="*/ 3135912 w 5137844"/>
              <a:gd name="connsiteY147" fmla="*/ 0 h 2523948"/>
              <a:gd name="connsiteX148" fmla="*/ 3142071 w 5137844"/>
              <a:gd name="connsiteY148" fmla="*/ 0 h 2523948"/>
              <a:gd name="connsiteX149" fmla="*/ 3143379 w 5137844"/>
              <a:gd name="connsiteY149" fmla="*/ 0 h 2523948"/>
              <a:gd name="connsiteX150" fmla="*/ 3157927 w 5137844"/>
              <a:gd name="connsiteY150" fmla="*/ 0 h 2523948"/>
              <a:gd name="connsiteX151" fmla="*/ 3160193 w 5137844"/>
              <a:gd name="connsiteY151" fmla="*/ 0 h 2523948"/>
              <a:gd name="connsiteX152" fmla="*/ 3347536 w 5137844"/>
              <a:gd name="connsiteY152" fmla="*/ 0 h 2523948"/>
              <a:gd name="connsiteX153" fmla="*/ 4303193 w 5137844"/>
              <a:gd name="connsiteY153" fmla="*/ 0 h 2523948"/>
              <a:gd name="connsiteX154" fmla="*/ 4526872 w 5137844"/>
              <a:gd name="connsiteY154" fmla="*/ 128477 h 2523948"/>
              <a:gd name="connsiteX155" fmla="*/ 5106779 w 5137844"/>
              <a:gd name="connsiteY155" fmla="*/ 1133497 h 2523948"/>
              <a:gd name="connsiteX156" fmla="*/ 5106779 w 5137844"/>
              <a:gd name="connsiteY156" fmla="*/ 1390451 h 2523948"/>
              <a:gd name="connsiteX157" fmla="*/ 4526872 w 5137844"/>
              <a:gd name="connsiteY157" fmla="*/ 2395471 h 2523948"/>
              <a:gd name="connsiteX158" fmla="*/ 4303193 w 5137844"/>
              <a:gd name="connsiteY158" fmla="*/ 2523948 h 2523948"/>
              <a:gd name="connsiteX159" fmla="*/ 3160193 w 5137844"/>
              <a:gd name="connsiteY159" fmla="*/ 2523948 h 2523948"/>
              <a:gd name="connsiteX160" fmla="*/ 3143379 w 5137844"/>
              <a:gd name="connsiteY160" fmla="*/ 2523948 h 2523948"/>
              <a:gd name="connsiteX161" fmla="*/ 3135912 w 5137844"/>
              <a:gd name="connsiteY161" fmla="*/ 2523948 h 2523948"/>
              <a:gd name="connsiteX162" fmla="*/ 2000379 w 5137844"/>
              <a:gd name="connsiteY162" fmla="*/ 2523948 h 2523948"/>
              <a:gd name="connsiteX163" fmla="*/ 1992912 w 5137844"/>
              <a:gd name="connsiteY163" fmla="*/ 2523948 h 2523948"/>
              <a:gd name="connsiteX164" fmla="*/ 1976098 w 5137844"/>
              <a:gd name="connsiteY164" fmla="*/ 2523948 h 2523948"/>
              <a:gd name="connsiteX165" fmla="*/ 833098 w 5137844"/>
              <a:gd name="connsiteY165" fmla="*/ 2523948 h 2523948"/>
              <a:gd name="connsiteX166" fmla="*/ 609420 w 5137844"/>
              <a:gd name="connsiteY166" fmla="*/ 2395471 h 2523948"/>
              <a:gd name="connsiteX167" fmla="*/ 29513 w 5137844"/>
              <a:gd name="connsiteY167" fmla="*/ 1390451 h 2523948"/>
              <a:gd name="connsiteX168" fmla="*/ 0 w 5137844"/>
              <a:gd name="connsiteY168" fmla="*/ 1261974 h 2523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5137844" h="2523948">
                <a:moveTo>
                  <a:pt x="135606" y="1261974"/>
                </a:moveTo>
                <a:cubicBezTo>
                  <a:pt x="135606" y="1304409"/>
                  <a:pt x="144559" y="1346843"/>
                  <a:pt x="162467" y="1378906"/>
                </a:cubicBezTo>
                <a:cubicBezTo>
                  <a:pt x="162467" y="1378906"/>
                  <a:pt x="162467" y="1378906"/>
                  <a:pt x="690261" y="2293610"/>
                </a:cubicBezTo>
                <a:cubicBezTo>
                  <a:pt x="727960" y="2357733"/>
                  <a:pt x="820324" y="2410541"/>
                  <a:pt x="893838" y="2410541"/>
                </a:cubicBezTo>
                <a:lnTo>
                  <a:pt x="1084338" y="2410541"/>
                </a:lnTo>
                <a:lnTo>
                  <a:pt x="1934122" y="2410541"/>
                </a:lnTo>
                <a:lnTo>
                  <a:pt x="1949425" y="2410541"/>
                </a:lnTo>
                <a:lnTo>
                  <a:pt x="1956221" y="2410541"/>
                </a:lnTo>
                <a:lnTo>
                  <a:pt x="2124622" y="2410541"/>
                </a:lnTo>
                <a:lnTo>
                  <a:pt x="2139925" y="2410541"/>
                </a:lnTo>
                <a:lnTo>
                  <a:pt x="2146721" y="2410541"/>
                </a:lnTo>
                <a:lnTo>
                  <a:pt x="2989710" y="2410541"/>
                </a:lnTo>
                <a:lnTo>
                  <a:pt x="2996506" y="2410541"/>
                </a:lnTo>
                <a:lnTo>
                  <a:pt x="3011809" y="2410541"/>
                </a:lnTo>
                <a:lnTo>
                  <a:pt x="3180210" y="2410541"/>
                </a:lnTo>
                <a:lnTo>
                  <a:pt x="3187006" y="2410541"/>
                </a:lnTo>
                <a:lnTo>
                  <a:pt x="3202309" y="2410541"/>
                </a:lnTo>
                <a:lnTo>
                  <a:pt x="4052093" y="2410541"/>
                </a:lnTo>
                <a:lnTo>
                  <a:pt x="4242593" y="2410541"/>
                </a:lnTo>
                <a:cubicBezTo>
                  <a:pt x="4317992" y="2410541"/>
                  <a:pt x="4408471" y="2357733"/>
                  <a:pt x="4446171" y="2293610"/>
                </a:cubicBezTo>
                <a:cubicBezTo>
                  <a:pt x="4446171" y="2293610"/>
                  <a:pt x="4446171" y="2293610"/>
                  <a:pt x="4973965" y="1378906"/>
                </a:cubicBezTo>
                <a:cubicBezTo>
                  <a:pt x="5011664" y="1314782"/>
                  <a:pt x="5011664" y="1209166"/>
                  <a:pt x="4973965" y="1145043"/>
                </a:cubicBezTo>
                <a:cubicBezTo>
                  <a:pt x="4973965" y="1145043"/>
                  <a:pt x="4973965" y="1145043"/>
                  <a:pt x="4446171" y="230339"/>
                </a:cubicBezTo>
                <a:cubicBezTo>
                  <a:pt x="4408471" y="166215"/>
                  <a:pt x="4317992" y="113407"/>
                  <a:pt x="4242593" y="113407"/>
                </a:cubicBezTo>
                <a:cubicBezTo>
                  <a:pt x="4242593" y="113407"/>
                  <a:pt x="4242593" y="113407"/>
                  <a:pt x="4133871" y="113407"/>
                </a:cubicBezTo>
                <a:lnTo>
                  <a:pt x="4052093" y="113407"/>
                </a:lnTo>
                <a:lnTo>
                  <a:pt x="4050394" y="113407"/>
                </a:lnTo>
                <a:lnTo>
                  <a:pt x="4038503" y="113407"/>
                </a:lnTo>
                <a:lnTo>
                  <a:pt x="4030245" y="113407"/>
                </a:lnTo>
                <a:lnTo>
                  <a:pt x="4006226" y="113407"/>
                </a:lnTo>
                <a:lnTo>
                  <a:pt x="3943371" y="113407"/>
                </a:lnTo>
                <a:lnTo>
                  <a:pt x="3875656" y="113407"/>
                </a:lnTo>
                <a:lnTo>
                  <a:pt x="3839745" y="113407"/>
                </a:lnTo>
                <a:lnTo>
                  <a:pt x="3776065" y="113407"/>
                </a:lnTo>
                <a:lnTo>
                  <a:pt x="3685156" y="113407"/>
                </a:lnTo>
                <a:lnTo>
                  <a:pt x="3659911" y="113407"/>
                </a:lnTo>
                <a:lnTo>
                  <a:pt x="3585565" y="113407"/>
                </a:lnTo>
                <a:lnTo>
                  <a:pt x="3525919" y="113407"/>
                </a:lnTo>
                <a:lnTo>
                  <a:pt x="3469411" y="113407"/>
                </a:lnTo>
                <a:lnTo>
                  <a:pt x="3372816" y="113407"/>
                </a:lnTo>
                <a:lnTo>
                  <a:pt x="3335419" y="113407"/>
                </a:lnTo>
                <a:lnTo>
                  <a:pt x="3202309" y="113407"/>
                </a:lnTo>
                <a:lnTo>
                  <a:pt x="3200246" y="113407"/>
                </a:lnTo>
                <a:lnTo>
                  <a:pt x="3187006" y="113407"/>
                </a:lnTo>
                <a:lnTo>
                  <a:pt x="3185815" y="113407"/>
                </a:lnTo>
                <a:lnTo>
                  <a:pt x="3182316" y="113407"/>
                </a:lnTo>
                <a:lnTo>
                  <a:pt x="3180210" y="113407"/>
                </a:lnTo>
                <a:cubicBezTo>
                  <a:pt x="3180210" y="113407"/>
                  <a:pt x="3180210" y="113407"/>
                  <a:pt x="3163716" y="113407"/>
                </a:cubicBezTo>
                <a:lnTo>
                  <a:pt x="3146643" y="113407"/>
                </a:lnTo>
                <a:lnTo>
                  <a:pt x="3124544" y="113407"/>
                </a:lnTo>
                <a:lnTo>
                  <a:pt x="3070360" y="113407"/>
                </a:lnTo>
                <a:lnTo>
                  <a:pt x="3048262" y="113407"/>
                </a:lnTo>
                <a:lnTo>
                  <a:pt x="3014437" y="113407"/>
                </a:lnTo>
                <a:lnTo>
                  <a:pt x="3011809" y="113407"/>
                </a:lnTo>
                <a:lnTo>
                  <a:pt x="3009746" y="113407"/>
                </a:lnTo>
                <a:lnTo>
                  <a:pt x="2996506" y="113407"/>
                </a:lnTo>
                <a:lnTo>
                  <a:pt x="2995315" y="113407"/>
                </a:lnTo>
                <a:lnTo>
                  <a:pt x="2992338" y="113407"/>
                </a:lnTo>
                <a:lnTo>
                  <a:pt x="2989710" y="113407"/>
                </a:lnTo>
                <a:lnTo>
                  <a:pt x="2987648" y="113407"/>
                </a:lnTo>
                <a:lnTo>
                  <a:pt x="2973216" y="113407"/>
                </a:lnTo>
                <a:lnTo>
                  <a:pt x="2956143" y="113407"/>
                </a:lnTo>
                <a:lnTo>
                  <a:pt x="2944597" y="113407"/>
                </a:lnTo>
                <a:lnTo>
                  <a:pt x="2934044" y="113407"/>
                </a:lnTo>
                <a:lnTo>
                  <a:pt x="2922498" y="113407"/>
                </a:lnTo>
                <a:lnTo>
                  <a:pt x="2879860" y="113407"/>
                </a:lnTo>
                <a:lnTo>
                  <a:pt x="2859294" y="113407"/>
                </a:lnTo>
                <a:lnTo>
                  <a:pt x="2857762" y="113407"/>
                </a:lnTo>
                <a:lnTo>
                  <a:pt x="2837195" y="113407"/>
                </a:lnTo>
                <a:lnTo>
                  <a:pt x="2823937" y="113407"/>
                </a:lnTo>
                <a:lnTo>
                  <a:pt x="2801838" y="113407"/>
                </a:lnTo>
                <a:lnTo>
                  <a:pt x="2756982" y="113407"/>
                </a:lnTo>
                <a:lnTo>
                  <a:pt x="2754097" y="113407"/>
                </a:lnTo>
                <a:lnTo>
                  <a:pt x="2734884" y="113407"/>
                </a:lnTo>
                <a:lnTo>
                  <a:pt x="2731998" y="113407"/>
                </a:lnTo>
                <a:lnTo>
                  <a:pt x="2668794" y="113407"/>
                </a:lnTo>
                <a:lnTo>
                  <a:pt x="2646695" y="113407"/>
                </a:lnTo>
                <a:lnTo>
                  <a:pt x="2636115" y="113407"/>
                </a:lnTo>
                <a:lnTo>
                  <a:pt x="2614017" y="113407"/>
                </a:lnTo>
                <a:lnTo>
                  <a:pt x="2566482" y="113407"/>
                </a:lnTo>
                <a:lnTo>
                  <a:pt x="2544384" y="113407"/>
                </a:lnTo>
                <a:lnTo>
                  <a:pt x="2495147" y="113407"/>
                </a:lnTo>
                <a:lnTo>
                  <a:pt x="2473049" y="113407"/>
                </a:lnTo>
                <a:lnTo>
                  <a:pt x="2445615" y="113407"/>
                </a:lnTo>
                <a:lnTo>
                  <a:pt x="2423517" y="113407"/>
                </a:lnTo>
                <a:lnTo>
                  <a:pt x="2332532" y="113407"/>
                </a:lnTo>
                <a:lnTo>
                  <a:pt x="2310433" y="113407"/>
                </a:lnTo>
                <a:lnTo>
                  <a:pt x="2304647" y="113407"/>
                </a:lnTo>
                <a:lnTo>
                  <a:pt x="2282549" y="113407"/>
                </a:lnTo>
                <a:lnTo>
                  <a:pt x="2146721" y="113407"/>
                </a:lnTo>
                <a:lnTo>
                  <a:pt x="2142032" y="113407"/>
                </a:lnTo>
                <a:lnTo>
                  <a:pt x="2139925" y="113407"/>
                </a:lnTo>
                <a:lnTo>
                  <a:pt x="2137864" y="113407"/>
                </a:lnTo>
                <a:lnTo>
                  <a:pt x="2124622" y="113407"/>
                </a:lnTo>
                <a:lnTo>
                  <a:pt x="2123432" y="113407"/>
                </a:lnTo>
                <a:lnTo>
                  <a:pt x="2119933" y="113407"/>
                </a:lnTo>
                <a:lnTo>
                  <a:pt x="2097049" y="113407"/>
                </a:lnTo>
                <a:cubicBezTo>
                  <a:pt x="2073661" y="113407"/>
                  <a:pt x="2037517" y="113407"/>
                  <a:pt x="1981658" y="113407"/>
                </a:cubicBezTo>
                <a:lnTo>
                  <a:pt x="1956221" y="113407"/>
                </a:lnTo>
                <a:lnTo>
                  <a:pt x="1949425" y="113407"/>
                </a:lnTo>
                <a:lnTo>
                  <a:pt x="1947364" y="113407"/>
                </a:lnTo>
                <a:lnTo>
                  <a:pt x="1934122" y="113407"/>
                </a:lnTo>
                <a:lnTo>
                  <a:pt x="1932932" y="113407"/>
                </a:lnTo>
                <a:lnTo>
                  <a:pt x="1906549" y="113407"/>
                </a:lnTo>
                <a:lnTo>
                  <a:pt x="1882214" y="113407"/>
                </a:lnTo>
                <a:lnTo>
                  <a:pt x="1861030" y="113407"/>
                </a:lnTo>
                <a:lnTo>
                  <a:pt x="1791158" y="113407"/>
                </a:lnTo>
                <a:lnTo>
                  <a:pt x="1747978" y="113407"/>
                </a:lnTo>
                <a:lnTo>
                  <a:pt x="1691714" y="113407"/>
                </a:lnTo>
                <a:lnTo>
                  <a:pt x="1573733" y="113407"/>
                </a:lnTo>
                <a:lnTo>
                  <a:pt x="1557478" y="113407"/>
                </a:lnTo>
                <a:lnTo>
                  <a:pt x="1383233" y="113407"/>
                </a:lnTo>
                <a:lnTo>
                  <a:pt x="1354259" y="113407"/>
                </a:lnTo>
                <a:lnTo>
                  <a:pt x="1163759" y="113407"/>
                </a:lnTo>
                <a:lnTo>
                  <a:pt x="1084338" y="113407"/>
                </a:lnTo>
                <a:lnTo>
                  <a:pt x="893838" y="113407"/>
                </a:lnTo>
                <a:cubicBezTo>
                  <a:pt x="820324" y="113407"/>
                  <a:pt x="727960" y="166215"/>
                  <a:pt x="690261" y="230339"/>
                </a:cubicBezTo>
                <a:cubicBezTo>
                  <a:pt x="690261" y="230339"/>
                  <a:pt x="690261" y="230339"/>
                  <a:pt x="162467" y="1145043"/>
                </a:cubicBezTo>
                <a:cubicBezTo>
                  <a:pt x="144559" y="1177105"/>
                  <a:pt x="135606" y="1219539"/>
                  <a:pt x="135606" y="1261974"/>
                </a:cubicBezTo>
                <a:close/>
                <a:moveTo>
                  <a:pt x="0" y="1261974"/>
                </a:moveTo>
                <a:cubicBezTo>
                  <a:pt x="0" y="1215349"/>
                  <a:pt x="9837" y="1168725"/>
                  <a:pt x="29513" y="1133497"/>
                </a:cubicBezTo>
                <a:cubicBezTo>
                  <a:pt x="609420" y="128477"/>
                  <a:pt x="609420" y="128477"/>
                  <a:pt x="609420" y="128477"/>
                </a:cubicBezTo>
                <a:cubicBezTo>
                  <a:pt x="650842" y="58022"/>
                  <a:pt x="752325" y="0"/>
                  <a:pt x="833098" y="0"/>
                </a:cubicBezTo>
                <a:cubicBezTo>
                  <a:pt x="1702959" y="0"/>
                  <a:pt x="1920424" y="0"/>
                  <a:pt x="1974790" y="0"/>
                </a:cubicBezTo>
                <a:lnTo>
                  <a:pt x="1976098" y="0"/>
                </a:lnTo>
                <a:lnTo>
                  <a:pt x="1990647" y="0"/>
                </a:lnTo>
                <a:lnTo>
                  <a:pt x="1992912" y="0"/>
                </a:lnTo>
                <a:lnTo>
                  <a:pt x="2000379" y="0"/>
                </a:lnTo>
                <a:lnTo>
                  <a:pt x="2180255" y="0"/>
                </a:lnTo>
                <a:lnTo>
                  <a:pt x="2204536" y="0"/>
                </a:lnTo>
                <a:lnTo>
                  <a:pt x="2358928" y="0"/>
                </a:lnTo>
                <a:lnTo>
                  <a:pt x="2383208" y="0"/>
                </a:lnTo>
                <a:lnTo>
                  <a:pt x="2513815" y="0"/>
                </a:lnTo>
                <a:lnTo>
                  <a:pt x="2538095" y="0"/>
                </a:lnTo>
                <a:lnTo>
                  <a:pt x="2646616" y="0"/>
                </a:lnTo>
                <a:lnTo>
                  <a:pt x="2670896" y="0"/>
                </a:lnTo>
                <a:lnTo>
                  <a:pt x="2759029" y="0"/>
                </a:lnTo>
                <a:lnTo>
                  <a:pt x="2783310" y="0"/>
                </a:lnTo>
                <a:lnTo>
                  <a:pt x="2852754" y="0"/>
                </a:lnTo>
                <a:lnTo>
                  <a:pt x="2877035" y="0"/>
                </a:lnTo>
                <a:lnTo>
                  <a:pt x="2929490" y="0"/>
                </a:lnTo>
                <a:lnTo>
                  <a:pt x="2953771" y="0"/>
                </a:lnTo>
                <a:lnTo>
                  <a:pt x="2990936" y="0"/>
                </a:lnTo>
                <a:lnTo>
                  <a:pt x="3015216" y="0"/>
                </a:lnTo>
                <a:lnTo>
                  <a:pt x="3074750" y="0"/>
                </a:lnTo>
                <a:lnTo>
                  <a:pt x="3099031" y="0"/>
                </a:lnTo>
                <a:lnTo>
                  <a:pt x="3117790" y="0"/>
                </a:lnTo>
                <a:cubicBezTo>
                  <a:pt x="3135912" y="0"/>
                  <a:pt x="3135912" y="0"/>
                  <a:pt x="3135912" y="0"/>
                </a:cubicBezTo>
                <a:lnTo>
                  <a:pt x="3142071" y="0"/>
                </a:lnTo>
                <a:lnTo>
                  <a:pt x="3143379" y="0"/>
                </a:lnTo>
                <a:lnTo>
                  <a:pt x="3157927" y="0"/>
                </a:lnTo>
                <a:lnTo>
                  <a:pt x="3160193" y="0"/>
                </a:lnTo>
                <a:lnTo>
                  <a:pt x="3347536" y="0"/>
                </a:lnTo>
                <a:cubicBezTo>
                  <a:pt x="4303193" y="0"/>
                  <a:pt x="4303193" y="0"/>
                  <a:pt x="4303193" y="0"/>
                </a:cubicBezTo>
                <a:cubicBezTo>
                  <a:pt x="4386037" y="0"/>
                  <a:pt x="4485449" y="58022"/>
                  <a:pt x="4526872" y="128477"/>
                </a:cubicBezTo>
                <a:cubicBezTo>
                  <a:pt x="5106779" y="1133497"/>
                  <a:pt x="5106779" y="1133497"/>
                  <a:pt x="5106779" y="1133497"/>
                </a:cubicBezTo>
                <a:cubicBezTo>
                  <a:pt x="5148200" y="1203952"/>
                  <a:pt x="5148200" y="1319996"/>
                  <a:pt x="5106779" y="1390451"/>
                </a:cubicBezTo>
                <a:cubicBezTo>
                  <a:pt x="4526872" y="2395471"/>
                  <a:pt x="4526872" y="2395471"/>
                  <a:pt x="4526872" y="2395471"/>
                </a:cubicBezTo>
                <a:cubicBezTo>
                  <a:pt x="4485449" y="2465926"/>
                  <a:pt x="4386037" y="2523948"/>
                  <a:pt x="4303193" y="2523948"/>
                </a:cubicBezTo>
                <a:lnTo>
                  <a:pt x="3160193" y="2523948"/>
                </a:lnTo>
                <a:lnTo>
                  <a:pt x="3143379" y="2523948"/>
                </a:lnTo>
                <a:lnTo>
                  <a:pt x="3135912" y="2523948"/>
                </a:lnTo>
                <a:lnTo>
                  <a:pt x="2000379" y="2523948"/>
                </a:lnTo>
                <a:lnTo>
                  <a:pt x="1992912" y="2523948"/>
                </a:lnTo>
                <a:lnTo>
                  <a:pt x="1976098" y="2523948"/>
                </a:lnTo>
                <a:lnTo>
                  <a:pt x="833098" y="2523948"/>
                </a:lnTo>
                <a:cubicBezTo>
                  <a:pt x="752325" y="2523948"/>
                  <a:pt x="650842" y="2465926"/>
                  <a:pt x="609420" y="2395471"/>
                </a:cubicBezTo>
                <a:cubicBezTo>
                  <a:pt x="29513" y="1390451"/>
                  <a:pt x="29513" y="1390451"/>
                  <a:pt x="29513" y="1390451"/>
                </a:cubicBezTo>
                <a:cubicBezTo>
                  <a:pt x="9837" y="1355223"/>
                  <a:pt x="0" y="1308599"/>
                  <a:pt x="0" y="1261974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25400"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 sz="1500">
              <a:solidFill>
                <a:prstClr val="black"/>
              </a:solidFill>
            </a:endParaRPr>
          </a:p>
        </p:txBody>
      </p:sp>
      <p:sp>
        <p:nvSpPr>
          <p:cNvPr id="22" name="任意多边形 70">
            <a:extLst>
              <a:ext uri="{FF2B5EF4-FFF2-40B4-BE49-F238E27FC236}">
                <a16:creationId xmlns:a16="http://schemas.microsoft.com/office/drawing/2014/main" id="{70D1114A-4A5C-2BE3-90F6-D5CADFB19F7D}"/>
              </a:ext>
            </a:extLst>
          </p:cNvPr>
          <p:cNvSpPr>
            <a:spLocks/>
          </p:cNvSpPr>
          <p:nvPr/>
        </p:nvSpPr>
        <p:spPr bwMode="auto">
          <a:xfrm rot="5400000">
            <a:off x="4713755" y="1736066"/>
            <a:ext cx="1761393" cy="1782212"/>
          </a:xfrm>
          <a:custGeom>
            <a:avLst/>
            <a:gdLst>
              <a:gd name="connsiteX0" fmla="*/ 135606 w 5137844"/>
              <a:gd name="connsiteY0" fmla="*/ 1261974 h 2523948"/>
              <a:gd name="connsiteX1" fmla="*/ 162467 w 5137844"/>
              <a:gd name="connsiteY1" fmla="*/ 1378906 h 2523948"/>
              <a:gd name="connsiteX2" fmla="*/ 690261 w 5137844"/>
              <a:gd name="connsiteY2" fmla="*/ 2293610 h 2523948"/>
              <a:gd name="connsiteX3" fmla="*/ 893838 w 5137844"/>
              <a:gd name="connsiteY3" fmla="*/ 2410541 h 2523948"/>
              <a:gd name="connsiteX4" fmla="*/ 1084338 w 5137844"/>
              <a:gd name="connsiteY4" fmla="*/ 2410541 h 2523948"/>
              <a:gd name="connsiteX5" fmla="*/ 1934122 w 5137844"/>
              <a:gd name="connsiteY5" fmla="*/ 2410541 h 2523948"/>
              <a:gd name="connsiteX6" fmla="*/ 1949425 w 5137844"/>
              <a:gd name="connsiteY6" fmla="*/ 2410541 h 2523948"/>
              <a:gd name="connsiteX7" fmla="*/ 1956221 w 5137844"/>
              <a:gd name="connsiteY7" fmla="*/ 2410541 h 2523948"/>
              <a:gd name="connsiteX8" fmla="*/ 2124622 w 5137844"/>
              <a:gd name="connsiteY8" fmla="*/ 2410541 h 2523948"/>
              <a:gd name="connsiteX9" fmla="*/ 2139925 w 5137844"/>
              <a:gd name="connsiteY9" fmla="*/ 2410541 h 2523948"/>
              <a:gd name="connsiteX10" fmla="*/ 2146721 w 5137844"/>
              <a:gd name="connsiteY10" fmla="*/ 2410541 h 2523948"/>
              <a:gd name="connsiteX11" fmla="*/ 2989710 w 5137844"/>
              <a:gd name="connsiteY11" fmla="*/ 2410541 h 2523948"/>
              <a:gd name="connsiteX12" fmla="*/ 2996506 w 5137844"/>
              <a:gd name="connsiteY12" fmla="*/ 2410541 h 2523948"/>
              <a:gd name="connsiteX13" fmla="*/ 3011809 w 5137844"/>
              <a:gd name="connsiteY13" fmla="*/ 2410541 h 2523948"/>
              <a:gd name="connsiteX14" fmla="*/ 3180210 w 5137844"/>
              <a:gd name="connsiteY14" fmla="*/ 2410541 h 2523948"/>
              <a:gd name="connsiteX15" fmla="*/ 3187006 w 5137844"/>
              <a:gd name="connsiteY15" fmla="*/ 2410541 h 2523948"/>
              <a:gd name="connsiteX16" fmla="*/ 3202309 w 5137844"/>
              <a:gd name="connsiteY16" fmla="*/ 2410541 h 2523948"/>
              <a:gd name="connsiteX17" fmla="*/ 4052093 w 5137844"/>
              <a:gd name="connsiteY17" fmla="*/ 2410541 h 2523948"/>
              <a:gd name="connsiteX18" fmla="*/ 4242593 w 5137844"/>
              <a:gd name="connsiteY18" fmla="*/ 2410541 h 2523948"/>
              <a:gd name="connsiteX19" fmla="*/ 4446171 w 5137844"/>
              <a:gd name="connsiteY19" fmla="*/ 2293610 h 2523948"/>
              <a:gd name="connsiteX20" fmla="*/ 4973965 w 5137844"/>
              <a:gd name="connsiteY20" fmla="*/ 1378906 h 2523948"/>
              <a:gd name="connsiteX21" fmla="*/ 4973965 w 5137844"/>
              <a:gd name="connsiteY21" fmla="*/ 1145043 h 2523948"/>
              <a:gd name="connsiteX22" fmla="*/ 4446171 w 5137844"/>
              <a:gd name="connsiteY22" fmla="*/ 230339 h 2523948"/>
              <a:gd name="connsiteX23" fmla="*/ 4242593 w 5137844"/>
              <a:gd name="connsiteY23" fmla="*/ 113407 h 2523948"/>
              <a:gd name="connsiteX24" fmla="*/ 4133871 w 5137844"/>
              <a:gd name="connsiteY24" fmla="*/ 113407 h 2523948"/>
              <a:gd name="connsiteX25" fmla="*/ 4052093 w 5137844"/>
              <a:gd name="connsiteY25" fmla="*/ 113407 h 2523948"/>
              <a:gd name="connsiteX26" fmla="*/ 4050394 w 5137844"/>
              <a:gd name="connsiteY26" fmla="*/ 113407 h 2523948"/>
              <a:gd name="connsiteX27" fmla="*/ 4038503 w 5137844"/>
              <a:gd name="connsiteY27" fmla="*/ 113407 h 2523948"/>
              <a:gd name="connsiteX28" fmla="*/ 4030245 w 5137844"/>
              <a:gd name="connsiteY28" fmla="*/ 113407 h 2523948"/>
              <a:gd name="connsiteX29" fmla="*/ 4006226 w 5137844"/>
              <a:gd name="connsiteY29" fmla="*/ 113407 h 2523948"/>
              <a:gd name="connsiteX30" fmla="*/ 3943371 w 5137844"/>
              <a:gd name="connsiteY30" fmla="*/ 113407 h 2523948"/>
              <a:gd name="connsiteX31" fmla="*/ 3875656 w 5137844"/>
              <a:gd name="connsiteY31" fmla="*/ 113407 h 2523948"/>
              <a:gd name="connsiteX32" fmla="*/ 3839745 w 5137844"/>
              <a:gd name="connsiteY32" fmla="*/ 113407 h 2523948"/>
              <a:gd name="connsiteX33" fmla="*/ 3776065 w 5137844"/>
              <a:gd name="connsiteY33" fmla="*/ 113407 h 2523948"/>
              <a:gd name="connsiteX34" fmla="*/ 3685156 w 5137844"/>
              <a:gd name="connsiteY34" fmla="*/ 113407 h 2523948"/>
              <a:gd name="connsiteX35" fmla="*/ 3659911 w 5137844"/>
              <a:gd name="connsiteY35" fmla="*/ 113407 h 2523948"/>
              <a:gd name="connsiteX36" fmla="*/ 3585565 w 5137844"/>
              <a:gd name="connsiteY36" fmla="*/ 113407 h 2523948"/>
              <a:gd name="connsiteX37" fmla="*/ 3525919 w 5137844"/>
              <a:gd name="connsiteY37" fmla="*/ 113407 h 2523948"/>
              <a:gd name="connsiteX38" fmla="*/ 3469411 w 5137844"/>
              <a:gd name="connsiteY38" fmla="*/ 113407 h 2523948"/>
              <a:gd name="connsiteX39" fmla="*/ 3372816 w 5137844"/>
              <a:gd name="connsiteY39" fmla="*/ 113407 h 2523948"/>
              <a:gd name="connsiteX40" fmla="*/ 3335419 w 5137844"/>
              <a:gd name="connsiteY40" fmla="*/ 113407 h 2523948"/>
              <a:gd name="connsiteX41" fmla="*/ 3202309 w 5137844"/>
              <a:gd name="connsiteY41" fmla="*/ 113407 h 2523948"/>
              <a:gd name="connsiteX42" fmla="*/ 3200246 w 5137844"/>
              <a:gd name="connsiteY42" fmla="*/ 113407 h 2523948"/>
              <a:gd name="connsiteX43" fmla="*/ 3187006 w 5137844"/>
              <a:gd name="connsiteY43" fmla="*/ 113407 h 2523948"/>
              <a:gd name="connsiteX44" fmla="*/ 3185815 w 5137844"/>
              <a:gd name="connsiteY44" fmla="*/ 113407 h 2523948"/>
              <a:gd name="connsiteX45" fmla="*/ 3182316 w 5137844"/>
              <a:gd name="connsiteY45" fmla="*/ 113407 h 2523948"/>
              <a:gd name="connsiteX46" fmla="*/ 3180210 w 5137844"/>
              <a:gd name="connsiteY46" fmla="*/ 113407 h 2523948"/>
              <a:gd name="connsiteX47" fmla="*/ 3163716 w 5137844"/>
              <a:gd name="connsiteY47" fmla="*/ 113407 h 2523948"/>
              <a:gd name="connsiteX48" fmla="*/ 3146643 w 5137844"/>
              <a:gd name="connsiteY48" fmla="*/ 113407 h 2523948"/>
              <a:gd name="connsiteX49" fmla="*/ 3124544 w 5137844"/>
              <a:gd name="connsiteY49" fmla="*/ 113407 h 2523948"/>
              <a:gd name="connsiteX50" fmla="*/ 3070360 w 5137844"/>
              <a:gd name="connsiteY50" fmla="*/ 113407 h 2523948"/>
              <a:gd name="connsiteX51" fmla="*/ 3048262 w 5137844"/>
              <a:gd name="connsiteY51" fmla="*/ 113407 h 2523948"/>
              <a:gd name="connsiteX52" fmla="*/ 3014437 w 5137844"/>
              <a:gd name="connsiteY52" fmla="*/ 113407 h 2523948"/>
              <a:gd name="connsiteX53" fmla="*/ 3011809 w 5137844"/>
              <a:gd name="connsiteY53" fmla="*/ 113407 h 2523948"/>
              <a:gd name="connsiteX54" fmla="*/ 3009746 w 5137844"/>
              <a:gd name="connsiteY54" fmla="*/ 113407 h 2523948"/>
              <a:gd name="connsiteX55" fmla="*/ 2996506 w 5137844"/>
              <a:gd name="connsiteY55" fmla="*/ 113407 h 2523948"/>
              <a:gd name="connsiteX56" fmla="*/ 2995315 w 5137844"/>
              <a:gd name="connsiteY56" fmla="*/ 113407 h 2523948"/>
              <a:gd name="connsiteX57" fmla="*/ 2992338 w 5137844"/>
              <a:gd name="connsiteY57" fmla="*/ 113407 h 2523948"/>
              <a:gd name="connsiteX58" fmla="*/ 2989710 w 5137844"/>
              <a:gd name="connsiteY58" fmla="*/ 113407 h 2523948"/>
              <a:gd name="connsiteX59" fmla="*/ 2987648 w 5137844"/>
              <a:gd name="connsiteY59" fmla="*/ 113407 h 2523948"/>
              <a:gd name="connsiteX60" fmla="*/ 2973216 w 5137844"/>
              <a:gd name="connsiteY60" fmla="*/ 113407 h 2523948"/>
              <a:gd name="connsiteX61" fmla="*/ 2956143 w 5137844"/>
              <a:gd name="connsiteY61" fmla="*/ 113407 h 2523948"/>
              <a:gd name="connsiteX62" fmla="*/ 2944597 w 5137844"/>
              <a:gd name="connsiteY62" fmla="*/ 113407 h 2523948"/>
              <a:gd name="connsiteX63" fmla="*/ 2934044 w 5137844"/>
              <a:gd name="connsiteY63" fmla="*/ 113407 h 2523948"/>
              <a:gd name="connsiteX64" fmla="*/ 2922498 w 5137844"/>
              <a:gd name="connsiteY64" fmla="*/ 113407 h 2523948"/>
              <a:gd name="connsiteX65" fmla="*/ 2879860 w 5137844"/>
              <a:gd name="connsiteY65" fmla="*/ 113407 h 2523948"/>
              <a:gd name="connsiteX66" fmla="*/ 2859294 w 5137844"/>
              <a:gd name="connsiteY66" fmla="*/ 113407 h 2523948"/>
              <a:gd name="connsiteX67" fmla="*/ 2857762 w 5137844"/>
              <a:gd name="connsiteY67" fmla="*/ 113407 h 2523948"/>
              <a:gd name="connsiteX68" fmla="*/ 2837195 w 5137844"/>
              <a:gd name="connsiteY68" fmla="*/ 113407 h 2523948"/>
              <a:gd name="connsiteX69" fmla="*/ 2823937 w 5137844"/>
              <a:gd name="connsiteY69" fmla="*/ 113407 h 2523948"/>
              <a:gd name="connsiteX70" fmla="*/ 2801838 w 5137844"/>
              <a:gd name="connsiteY70" fmla="*/ 113407 h 2523948"/>
              <a:gd name="connsiteX71" fmla="*/ 2756982 w 5137844"/>
              <a:gd name="connsiteY71" fmla="*/ 113407 h 2523948"/>
              <a:gd name="connsiteX72" fmla="*/ 2754097 w 5137844"/>
              <a:gd name="connsiteY72" fmla="*/ 113407 h 2523948"/>
              <a:gd name="connsiteX73" fmla="*/ 2734884 w 5137844"/>
              <a:gd name="connsiteY73" fmla="*/ 113407 h 2523948"/>
              <a:gd name="connsiteX74" fmla="*/ 2731998 w 5137844"/>
              <a:gd name="connsiteY74" fmla="*/ 113407 h 2523948"/>
              <a:gd name="connsiteX75" fmla="*/ 2668794 w 5137844"/>
              <a:gd name="connsiteY75" fmla="*/ 113407 h 2523948"/>
              <a:gd name="connsiteX76" fmla="*/ 2646695 w 5137844"/>
              <a:gd name="connsiteY76" fmla="*/ 113407 h 2523948"/>
              <a:gd name="connsiteX77" fmla="*/ 2636115 w 5137844"/>
              <a:gd name="connsiteY77" fmla="*/ 113407 h 2523948"/>
              <a:gd name="connsiteX78" fmla="*/ 2614017 w 5137844"/>
              <a:gd name="connsiteY78" fmla="*/ 113407 h 2523948"/>
              <a:gd name="connsiteX79" fmla="*/ 2566482 w 5137844"/>
              <a:gd name="connsiteY79" fmla="*/ 113407 h 2523948"/>
              <a:gd name="connsiteX80" fmla="*/ 2544384 w 5137844"/>
              <a:gd name="connsiteY80" fmla="*/ 113407 h 2523948"/>
              <a:gd name="connsiteX81" fmla="*/ 2495147 w 5137844"/>
              <a:gd name="connsiteY81" fmla="*/ 113407 h 2523948"/>
              <a:gd name="connsiteX82" fmla="*/ 2473049 w 5137844"/>
              <a:gd name="connsiteY82" fmla="*/ 113407 h 2523948"/>
              <a:gd name="connsiteX83" fmla="*/ 2445615 w 5137844"/>
              <a:gd name="connsiteY83" fmla="*/ 113407 h 2523948"/>
              <a:gd name="connsiteX84" fmla="*/ 2423517 w 5137844"/>
              <a:gd name="connsiteY84" fmla="*/ 113407 h 2523948"/>
              <a:gd name="connsiteX85" fmla="*/ 2332532 w 5137844"/>
              <a:gd name="connsiteY85" fmla="*/ 113407 h 2523948"/>
              <a:gd name="connsiteX86" fmla="*/ 2310433 w 5137844"/>
              <a:gd name="connsiteY86" fmla="*/ 113407 h 2523948"/>
              <a:gd name="connsiteX87" fmla="*/ 2304647 w 5137844"/>
              <a:gd name="connsiteY87" fmla="*/ 113407 h 2523948"/>
              <a:gd name="connsiteX88" fmla="*/ 2282549 w 5137844"/>
              <a:gd name="connsiteY88" fmla="*/ 113407 h 2523948"/>
              <a:gd name="connsiteX89" fmla="*/ 2146721 w 5137844"/>
              <a:gd name="connsiteY89" fmla="*/ 113407 h 2523948"/>
              <a:gd name="connsiteX90" fmla="*/ 2142032 w 5137844"/>
              <a:gd name="connsiteY90" fmla="*/ 113407 h 2523948"/>
              <a:gd name="connsiteX91" fmla="*/ 2139925 w 5137844"/>
              <a:gd name="connsiteY91" fmla="*/ 113407 h 2523948"/>
              <a:gd name="connsiteX92" fmla="*/ 2137864 w 5137844"/>
              <a:gd name="connsiteY92" fmla="*/ 113407 h 2523948"/>
              <a:gd name="connsiteX93" fmla="*/ 2124622 w 5137844"/>
              <a:gd name="connsiteY93" fmla="*/ 113407 h 2523948"/>
              <a:gd name="connsiteX94" fmla="*/ 2123432 w 5137844"/>
              <a:gd name="connsiteY94" fmla="*/ 113407 h 2523948"/>
              <a:gd name="connsiteX95" fmla="*/ 2119933 w 5137844"/>
              <a:gd name="connsiteY95" fmla="*/ 113407 h 2523948"/>
              <a:gd name="connsiteX96" fmla="*/ 2097049 w 5137844"/>
              <a:gd name="connsiteY96" fmla="*/ 113407 h 2523948"/>
              <a:gd name="connsiteX97" fmla="*/ 1981658 w 5137844"/>
              <a:gd name="connsiteY97" fmla="*/ 113407 h 2523948"/>
              <a:gd name="connsiteX98" fmla="*/ 1956221 w 5137844"/>
              <a:gd name="connsiteY98" fmla="*/ 113407 h 2523948"/>
              <a:gd name="connsiteX99" fmla="*/ 1949425 w 5137844"/>
              <a:gd name="connsiteY99" fmla="*/ 113407 h 2523948"/>
              <a:gd name="connsiteX100" fmla="*/ 1947364 w 5137844"/>
              <a:gd name="connsiteY100" fmla="*/ 113407 h 2523948"/>
              <a:gd name="connsiteX101" fmla="*/ 1934122 w 5137844"/>
              <a:gd name="connsiteY101" fmla="*/ 113407 h 2523948"/>
              <a:gd name="connsiteX102" fmla="*/ 1932932 w 5137844"/>
              <a:gd name="connsiteY102" fmla="*/ 113407 h 2523948"/>
              <a:gd name="connsiteX103" fmla="*/ 1906549 w 5137844"/>
              <a:gd name="connsiteY103" fmla="*/ 113407 h 2523948"/>
              <a:gd name="connsiteX104" fmla="*/ 1882214 w 5137844"/>
              <a:gd name="connsiteY104" fmla="*/ 113407 h 2523948"/>
              <a:gd name="connsiteX105" fmla="*/ 1861030 w 5137844"/>
              <a:gd name="connsiteY105" fmla="*/ 113407 h 2523948"/>
              <a:gd name="connsiteX106" fmla="*/ 1791158 w 5137844"/>
              <a:gd name="connsiteY106" fmla="*/ 113407 h 2523948"/>
              <a:gd name="connsiteX107" fmla="*/ 1747978 w 5137844"/>
              <a:gd name="connsiteY107" fmla="*/ 113407 h 2523948"/>
              <a:gd name="connsiteX108" fmla="*/ 1691714 w 5137844"/>
              <a:gd name="connsiteY108" fmla="*/ 113407 h 2523948"/>
              <a:gd name="connsiteX109" fmla="*/ 1573733 w 5137844"/>
              <a:gd name="connsiteY109" fmla="*/ 113407 h 2523948"/>
              <a:gd name="connsiteX110" fmla="*/ 1557478 w 5137844"/>
              <a:gd name="connsiteY110" fmla="*/ 113407 h 2523948"/>
              <a:gd name="connsiteX111" fmla="*/ 1383233 w 5137844"/>
              <a:gd name="connsiteY111" fmla="*/ 113407 h 2523948"/>
              <a:gd name="connsiteX112" fmla="*/ 1354259 w 5137844"/>
              <a:gd name="connsiteY112" fmla="*/ 113407 h 2523948"/>
              <a:gd name="connsiteX113" fmla="*/ 1163759 w 5137844"/>
              <a:gd name="connsiteY113" fmla="*/ 113407 h 2523948"/>
              <a:gd name="connsiteX114" fmla="*/ 1084338 w 5137844"/>
              <a:gd name="connsiteY114" fmla="*/ 113407 h 2523948"/>
              <a:gd name="connsiteX115" fmla="*/ 893838 w 5137844"/>
              <a:gd name="connsiteY115" fmla="*/ 113407 h 2523948"/>
              <a:gd name="connsiteX116" fmla="*/ 690261 w 5137844"/>
              <a:gd name="connsiteY116" fmla="*/ 230339 h 2523948"/>
              <a:gd name="connsiteX117" fmla="*/ 162467 w 5137844"/>
              <a:gd name="connsiteY117" fmla="*/ 1145043 h 2523948"/>
              <a:gd name="connsiteX118" fmla="*/ 135606 w 5137844"/>
              <a:gd name="connsiteY118" fmla="*/ 1261974 h 2523948"/>
              <a:gd name="connsiteX119" fmla="*/ 0 w 5137844"/>
              <a:gd name="connsiteY119" fmla="*/ 1261974 h 2523948"/>
              <a:gd name="connsiteX120" fmla="*/ 29513 w 5137844"/>
              <a:gd name="connsiteY120" fmla="*/ 1133497 h 2523948"/>
              <a:gd name="connsiteX121" fmla="*/ 609420 w 5137844"/>
              <a:gd name="connsiteY121" fmla="*/ 128477 h 2523948"/>
              <a:gd name="connsiteX122" fmla="*/ 833098 w 5137844"/>
              <a:gd name="connsiteY122" fmla="*/ 0 h 2523948"/>
              <a:gd name="connsiteX123" fmla="*/ 1974790 w 5137844"/>
              <a:gd name="connsiteY123" fmla="*/ 0 h 2523948"/>
              <a:gd name="connsiteX124" fmla="*/ 1976098 w 5137844"/>
              <a:gd name="connsiteY124" fmla="*/ 0 h 2523948"/>
              <a:gd name="connsiteX125" fmla="*/ 1990647 w 5137844"/>
              <a:gd name="connsiteY125" fmla="*/ 0 h 2523948"/>
              <a:gd name="connsiteX126" fmla="*/ 1992912 w 5137844"/>
              <a:gd name="connsiteY126" fmla="*/ 0 h 2523948"/>
              <a:gd name="connsiteX127" fmla="*/ 2000379 w 5137844"/>
              <a:gd name="connsiteY127" fmla="*/ 0 h 2523948"/>
              <a:gd name="connsiteX128" fmla="*/ 2180255 w 5137844"/>
              <a:gd name="connsiteY128" fmla="*/ 0 h 2523948"/>
              <a:gd name="connsiteX129" fmla="*/ 2204536 w 5137844"/>
              <a:gd name="connsiteY129" fmla="*/ 0 h 2523948"/>
              <a:gd name="connsiteX130" fmla="*/ 2358928 w 5137844"/>
              <a:gd name="connsiteY130" fmla="*/ 0 h 2523948"/>
              <a:gd name="connsiteX131" fmla="*/ 2383208 w 5137844"/>
              <a:gd name="connsiteY131" fmla="*/ 0 h 2523948"/>
              <a:gd name="connsiteX132" fmla="*/ 2513815 w 5137844"/>
              <a:gd name="connsiteY132" fmla="*/ 0 h 2523948"/>
              <a:gd name="connsiteX133" fmla="*/ 2538095 w 5137844"/>
              <a:gd name="connsiteY133" fmla="*/ 0 h 2523948"/>
              <a:gd name="connsiteX134" fmla="*/ 2646616 w 5137844"/>
              <a:gd name="connsiteY134" fmla="*/ 0 h 2523948"/>
              <a:gd name="connsiteX135" fmla="*/ 2670896 w 5137844"/>
              <a:gd name="connsiteY135" fmla="*/ 0 h 2523948"/>
              <a:gd name="connsiteX136" fmla="*/ 2759029 w 5137844"/>
              <a:gd name="connsiteY136" fmla="*/ 0 h 2523948"/>
              <a:gd name="connsiteX137" fmla="*/ 2783310 w 5137844"/>
              <a:gd name="connsiteY137" fmla="*/ 0 h 2523948"/>
              <a:gd name="connsiteX138" fmla="*/ 2852754 w 5137844"/>
              <a:gd name="connsiteY138" fmla="*/ 0 h 2523948"/>
              <a:gd name="connsiteX139" fmla="*/ 2877035 w 5137844"/>
              <a:gd name="connsiteY139" fmla="*/ 0 h 2523948"/>
              <a:gd name="connsiteX140" fmla="*/ 2929490 w 5137844"/>
              <a:gd name="connsiteY140" fmla="*/ 0 h 2523948"/>
              <a:gd name="connsiteX141" fmla="*/ 2953771 w 5137844"/>
              <a:gd name="connsiteY141" fmla="*/ 0 h 2523948"/>
              <a:gd name="connsiteX142" fmla="*/ 2990936 w 5137844"/>
              <a:gd name="connsiteY142" fmla="*/ 0 h 2523948"/>
              <a:gd name="connsiteX143" fmla="*/ 3015216 w 5137844"/>
              <a:gd name="connsiteY143" fmla="*/ 0 h 2523948"/>
              <a:gd name="connsiteX144" fmla="*/ 3074750 w 5137844"/>
              <a:gd name="connsiteY144" fmla="*/ 0 h 2523948"/>
              <a:gd name="connsiteX145" fmla="*/ 3099031 w 5137844"/>
              <a:gd name="connsiteY145" fmla="*/ 0 h 2523948"/>
              <a:gd name="connsiteX146" fmla="*/ 3117790 w 5137844"/>
              <a:gd name="connsiteY146" fmla="*/ 0 h 2523948"/>
              <a:gd name="connsiteX147" fmla="*/ 3135912 w 5137844"/>
              <a:gd name="connsiteY147" fmla="*/ 0 h 2523948"/>
              <a:gd name="connsiteX148" fmla="*/ 3142071 w 5137844"/>
              <a:gd name="connsiteY148" fmla="*/ 0 h 2523948"/>
              <a:gd name="connsiteX149" fmla="*/ 3143379 w 5137844"/>
              <a:gd name="connsiteY149" fmla="*/ 0 h 2523948"/>
              <a:gd name="connsiteX150" fmla="*/ 3157927 w 5137844"/>
              <a:gd name="connsiteY150" fmla="*/ 0 h 2523948"/>
              <a:gd name="connsiteX151" fmla="*/ 3160193 w 5137844"/>
              <a:gd name="connsiteY151" fmla="*/ 0 h 2523948"/>
              <a:gd name="connsiteX152" fmla="*/ 3347536 w 5137844"/>
              <a:gd name="connsiteY152" fmla="*/ 0 h 2523948"/>
              <a:gd name="connsiteX153" fmla="*/ 4303193 w 5137844"/>
              <a:gd name="connsiteY153" fmla="*/ 0 h 2523948"/>
              <a:gd name="connsiteX154" fmla="*/ 4526872 w 5137844"/>
              <a:gd name="connsiteY154" fmla="*/ 128477 h 2523948"/>
              <a:gd name="connsiteX155" fmla="*/ 5106779 w 5137844"/>
              <a:gd name="connsiteY155" fmla="*/ 1133497 h 2523948"/>
              <a:gd name="connsiteX156" fmla="*/ 5106779 w 5137844"/>
              <a:gd name="connsiteY156" fmla="*/ 1390451 h 2523948"/>
              <a:gd name="connsiteX157" fmla="*/ 4526872 w 5137844"/>
              <a:gd name="connsiteY157" fmla="*/ 2395471 h 2523948"/>
              <a:gd name="connsiteX158" fmla="*/ 4303193 w 5137844"/>
              <a:gd name="connsiteY158" fmla="*/ 2523948 h 2523948"/>
              <a:gd name="connsiteX159" fmla="*/ 3160193 w 5137844"/>
              <a:gd name="connsiteY159" fmla="*/ 2523948 h 2523948"/>
              <a:gd name="connsiteX160" fmla="*/ 3143379 w 5137844"/>
              <a:gd name="connsiteY160" fmla="*/ 2523948 h 2523948"/>
              <a:gd name="connsiteX161" fmla="*/ 3135912 w 5137844"/>
              <a:gd name="connsiteY161" fmla="*/ 2523948 h 2523948"/>
              <a:gd name="connsiteX162" fmla="*/ 2000379 w 5137844"/>
              <a:gd name="connsiteY162" fmla="*/ 2523948 h 2523948"/>
              <a:gd name="connsiteX163" fmla="*/ 1992912 w 5137844"/>
              <a:gd name="connsiteY163" fmla="*/ 2523948 h 2523948"/>
              <a:gd name="connsiteX164" fmla="*/ 1976098 w 5137844"/>
              <a:gd name="connsiteY164" fmla="*/ 2523948 h 2523948"/>
              <a:gd name="connsiteX165" fmla="*/ 833098 w 5137844"/>
              <a:gd name="connsiteY165" fmla="*/ 2523948 h 2523948"/>
              <a:gd name="connsiteX166" fmla="*/ 609420 w 5137844"/>
              <a:gd name="connsiteY166" fmla="*/ 2395471 h 2523948"/>
              <a:gd name="connsiteX167" fmla="*/ 29513 w 5137844"/>
              <a:gd name="connsiteY167" fmla="*/ 1390451 h 2523948"/>
              <a:gd name="connsiteX168" fmla="*/ 0 w 5137844"/>
              <a:gd name="connsiteY168" fmla="*/ 1261974 h 2523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5137844" h="2523948">
                <a:moveTo>
                  <a:pt x="135606" y="1261974"/>
                </a:moveTo>
                <a:cubicBezTo>
                  <a:pt x="135606" y="1304409"/>
                  <a:pt x="144559" y="1346843"/>
                  <a:pt x="162467" y="1378906"/>
                </a:cubicBezTo>
                <a:cubicBezTo>
                  <a:pt x="162467" y="1378906"/>
                  <a:pt x="162467" y="1378906"/>
                  <a:pt x="690261" y="2293610"/>
                </a:cubicBezTo>
                <a:cubicBezTo>
                  <a:pt x="727960" y="2357733"/>
                  <a:pt x="820324" y="2410541"/>
                  <a:pt x="893838" y="2410541"/>
                </a:cubicBezTo>
                <a:lnTo>
                  <a:pt x="1084338" y="2410541"/>
                </a:lnTo>
                <a:lnTo>
                  <a:pt x="1934122" y="2410541"/>
                </a:lnTo>
                <a:lnTo>
                  <a:pt x="1949425" y="2410541"/>
                </a:lnTo>
                <a:lnTo>
                  <a:pt x="1956221" y="2410541"/>
                </a:lnTo>
                <a:lnTo>
                  <a:pt x="2124622" y="2410541"/>
                </a:lnTo>
                <a:lnTo>
                  <a:pt x="2139925" y="2410541"/>
                </a:lnTo>
                <a:lnTo>
                  <a:pt x="2146721" y="2410541"/>
                </a:lnTo>
                <a:lnTo>
                  <a:pt x="2989710" y="2410541"/>
                </a:lnTo>
                <a:lnTo>
                  <a:pt x="2996506" y="2410541"/>
                </a:lnTo>
                <a:lnTo>
                  <a:pt x="3011809" y="2410541"/>
                </a:lnTo>
                <a:lnTo>
                  <a:pt x="3180210" y="2410541"/>
                </a:lnTo>
                <a:lnTo>
                  <a:pt x="3187006" y="2410541"/>
                </a:lnTo>
                <a:lnTo>
                  <a:pt x="3202309" y="2410541"/>
                </a:lnTo>
                <a:lnTo>
                  <a:pt x="4052093" y="2410541"/>
                </a:lnTo>
                <a:lnTo>
                  <a:pt x="4242593" y="2410541"/>
                </a:lnTo>
                <a:cubicBezTo>
                  <a:pt x="4317992" y="2410541"/>
                  <a:pt x="4408471" y="2357733"/>
                  <a:pt x="4446171" y="2293610"/>
                </a:cubicBezTo>
                <a:cubicBezTo>
                  <a:pt x="4446171" y="2293610"/>
                  <a:pt x="4446171" y="2293610"/>
                  <a:pt x="4973965" y="1378906"/>
                </a:cubicBezTo>
                <a:cubicBezTo>
                  <a:pt x="5011664" y="1314782"/>
                  <a:pt x="5011664" y="1209166"/>
                  <a:pt x="4973965" y="1145043"/>
                </a:cubicBezTo>
                <a:cubicBezTo>
                  <a:pt x="4973965" y="1145043"/>
                  <a:pt x="4973965" y="1145043"/>
                  <a:pt x="4446171" y="230339"/>
                </a:cubicBezTo>
                <a:cubicBezTo>
                  <a:pt x="4408471" y="166215"/>
                  <a:pt x="4317992" y="113407"/>
                  <a:pt x="4242593" y="113407"/>
                </a:cubicBezTo>
                <a:cubicBezTo>
                  <a:pt x="4242593" y="113407"/>
                  <a:pt x="4242593" y="113407"/>
                  <a:pt x="4133871" y="113407"/>
                </a:cubicBezTo>
                <a:lnTo>
                  <a:pt x="4052093" y="113407"/>
                </a:lnTo>
                <a:lnTo>
                  <a:pt x="4050394" y="113407"/>
                </a:lnTo>
                <a:lnTo>
                  <a:pt x="4038503" y="113407"/>
                </a:lnTo>
                <a:lnTo>
                  <a:pt x="4030245" y="113407"/>
                </a:lnTo>
                <a:lnTo>
                  <a:pt x="4006226" y="113407"/>
                </a:lnTo>
                <a:lnTo>
                  <a:pt x="3943371" y="113407"/>
                </a:lnTo>
                <a:lnTo>
                  <a:pt x="3875656" y="113407"/>
                </a:lnTo>
                <a:lnTo>
                  <a:pt x="3839745" y="113407"/>
                </a:lnTo>
                <a:lnTo>
                  <a:pt x="3776065" y="113407"/>
                </a:lnTo>
                <a:lnTo>
                  <a:pt x="3685156" y="113407"/>
                </a:lnTo>
                <a:lnTo>
                  <a:pt x="3659911" y="113407"/>
                </a:lnTo>
                <a:lnTo>
                  <a:pt x="3585565" y="113407"/>
                </a:lnTo>
                <a:lnTo>
                  <a:pt x="3525919" y="113407"/>
                </a:lnTo>
                <a:lnTo>
                  <a:pt x="3469411" y="113407"/>
                </a:lnTo>
                <a:lnTo>
                  <a:pt x="3372816" y="113407"/>
                </a:lnTo>
                <a:lnTo>
                  <a:pt x="3335419" y="113407"/>
                </a:lnTo>
                <a:lnTo>
                  <a:pt x="3202309" y="113407"/>
                </a:lnTo>
                <a:lnTo>
                  <a:pt x="3200246" y="113407"/>
                </a:lnTo>
                <a:lnTo>
                  <a:pt x="3187006" y="113407"/>
                </a:lnTo>
                <a:lnTo>
                  <a:pt x="3185815" y="113407"/>
                </a:lnTo>
                <a:lnTo>
                  <a:pt x="3182316" y="113407"/>
                </a:lnTo>
                <a:lnTo>
                  <a:pt x="3180210" y="113407"/>
                </a:lnTo>
                <a:cubicBezTo>
                  <a:pt x="3180210" y="113407"/>
                  <a:pt x="3180210" y="113407"/>
                  <a:pt x="3163716" y="113407"/>
                </a:cubicBezTo>
                <a:lnTo>
                  <a:pt x="3146643" y="113407"/>
                </a:lnTo>
                <a:lnTo>
                  <a:pt x="3124544" y="113407"/>
                </a:lnTo>
                <a:lnTo>
                  <a:pt x="3070360" y="113407"/>
                </a:lnTo>
                <a:lnTo>
                  <a:pt x="3048262" y="113407"/>
                </a:lnTo>
                <a:lnTo>
                  <a:pt x="3014437" y="113407"/>
                </a:lnTo>
                <a:lnTo>
                  <a:pt x="3011809" y="113407"/>
                </a:lnTo>
                <a:lnTo>
                  <a:pt x="3009746" y="113407"/>
                </a:lnTo>
                <a:lnTo>
                  <a:pt x="2996506" y="113407"/>
                </a:lnTo>
                <a:lnTo>
                  <a:pt x="2995315" y="113407"/>
                </a:lnTo>
                <a:lnTo>
                  <a:pt x="2992338" y="113407"/>
                </a:lnTo>
                <a:lnTo>
                  <a:pt x="2989710" y="113407"/>
                </a:lnTo>
                <a:lnTo>
                  <a:pt x="2987648" y="113407"/>
                </a:lnTo>
                <a:lnTo>
                  <a:pt x="2973216" y="113407"/>
                </a:lnTo>
                <a:lnTo>
                  <a:pt x="2956143" y="113407"/>
                </a:lnTo>
                <a:lnTo>
                  <a:pt x="2944597" y="113407"/>
                </a:lnTo>
                <a:lnTo>
                  <a:pt x="2934044" y="113407"/>
                </a:lnTo>
                <a:lnTo>
                  <a:pt x="2922498" y="113407"/>
                </a:lnTo>
                <a:lnTo>
                  <a:pt x="2879860" y="113407"/>
                </a:lnTo>
                <a:lnTo>
                  <a:pt x="2859294" y="113407"/>
                </a:lnTo>
                <a:lnTo>
                  <a:pt x="2857762" y="113407"/>
                </a:lnTo>
                <a:lnTo>
                  <a:pt x="2837195" y="113407"/>
                </a:lnTo>
                <a:lnTo>
                  <a:pt x="2823937" y="113407"/>
                </a:lnTo>
                <a:lnTo>
                  <a:pt x="2801838" y="113407"/>
                </a:lnTo>
                <a:lnTo>
                  <a:pt x="2756982" y="113407"/>
                </a:lnTo>
                <a:lnTo>
                  <a:pt x="2754097" y="113407"/>
                </a:lnTo>
                <a:lnTo>
                  <a:pt x="2734884" y="113407"/>
                </a:lnTo>
                <a:lnTo>
                  <a:pt x="2731998" y="113407"/>
                </a:lnTo>
                <a:lnTo>
                  <a:pt x="2668794" y="113407"/>
                </a:lnTo>
                <a:lnTo>
                  <a:pt x="2646695" y="113407"/>
                </a:lnTo>
                <a:lnTo>
                  <a:pt x="2636115" y="113407"/>
                </a:lnTo>
                <a:lnTo>
                  <a:pt x="2614017" y="113407"/>
                </a:lnTo>
                <a:lnTo>
                  <a:pt x="2566482" y="113407"/>
                </a:lnTo>
                <a:lnTo>
                  <a:pt x="2544384" y="113407"/>
                </a:lnTo>
                <a:lnTo>
                  <a:pt x="2495147" y="113407"/>
                </a:lnTo>
                <a:lnTo>
                  <a:pt x="2473049" y="113407"/>
                </a:lnTo>
                <a:lnTo>
                  <a:pt x="2445615" y="113407"/>
                </a:lnTo>
                <a:lnTo>
                  <a:pt x="2423517" y="113407"/>
                </a:lnTo>
                <a:lnTo>
                  <a:pt x="2332532" y="113407"/>
                </a:lnTo>
                <a:lnTo>
                  <a:pt x="2310433" y="113407"/>
                </a:lnTo>
                <a:lnTo>
                  <a:pt x="2304647" y="113407"/>
                </a:lnTo>
                <a:lnTo>
                  <a:pt x="2282549" y="113407"/>
                </a:lnTo>
                <a:lnTo>
                  <a:pt x="2146721" y="113407"/>
                </a:lnTo>
                <a:lnTo>
                  <a:pt x="2142032" y="113407"/>
                </a:lnTo>
                <a:lnTo>
                  <a:pt x="2139925" y="113407"/>
                </a:lnTo>
                <a:lnTo>
                  <a:pt x="2137864" y="113407"/>
                </a:lnTo>
                <a:lnTo>
                  <a:pt x="2124622" y="113407"/>
                </a:lnTo>
                <a:lnTo>
                  <a:pt x="2123432" y="113407"/>
                </a:lnTo>
                <a:lnTo>
                  <a:pt x="2119933" y="113407"/>
                </a:lnTo>
                <a:lnTo>
                  <a:pt x="2097049" y="113407"/>
                </a:lnTo>
                <a:cubicBezTo>
                  <a:pt x="2073661" y="113407"/>
                  <a:pt x="2037517" y="113407"/>
                  <a:pt x="1981658" y="113407"/>
                </a:cubicBezTo>
                <a:lnTo>
                  <a:pt x="1956221" y="113407"/>
                </a:lnTo>
                <a:lnTo>
                  <a:pt x="1949425" y="113407"/>
                </a:lnTo>
                <a:lnTo>
                  <a:pt x="1947364" y="113407"/>
                </a:lnTo>
                <a:lnTo>
                  <a:pt x="1934122" y="113407"/>
                </a:lnTo>
                <a:lnTo>
                  <a:pt x="1932932" y="113407"/>
                </a:lnTo>
                <a:lnTo>
                  <a:pt x="1906549" y="113407"/>
                </a:lnTo>
                <a:lnTo>
                  <a:pt x="1882214" y="113407"/>
                </a:lnTo>
                <a:lnTo>
                  <a:pt x="1861030" y="113407"/>
                </a:lnTo>
                <a:lnTo>
                  <a:pt x="1791158" y="113407"/>
                </a:lnTo>
                <a:lnTo>
                  <a:pt x="1747978" y="113407"/>
                </a:lnTo>
                <a:lnTo>
                  <a:pt x="1691714" y="113407"/>
                </a:lnTo>
                <a:lnTo>
                  <a:pt x="1573733" y="113407"/>
                </a:lnTo>
                <a:lnTo>
                  <a:pt x="1557478" y="113407"/>
                </a:lnTo>
                <a:lnTo>
                  <a:pt x="1383233" y="113407"/>
                </a:lnTo>
                <a:lnTo>
                  <a:pt x="1354259" y="113407"/>
                </a:lnTo>
                <a:lnTo>
                  <a:pt x="1163759" y="113407"/>
                </a:lnTo>
                <a:lnTo>
                  <a:pt x="1084338" y="113407"/>
                </a:lnTo>
                <a:lnTo>
                  <a:pt x="893838" y="113407"/>
                </a:lnTo>
                <a:cubicBezTo>
                  <a:pt x="820324" y="113407"/>
                  <a:pt x="727960" y="166215"/>
                  <a:pt x="690261" y="230339"/>
                </a:cubicBezTo>
                <a:cubicBezTo>
                  <a:pt x="690261" y="230339"/>
                  <a:pt x="690261" y="230339"/>
                  <a:pt x="162467" y="1145043"/>
                </a:cubicBezTo>
                <a:cubicBezTo>
                  <a:pt x="144559" y="1177105"/>
                  <a:pt x="135606" y="1219539"/>
                  <a:pt x="135606" y="1261974"/>
                </a:cubicBezTo>
                <a:close/>
                <a:moveTo>
                  <a:pt x="0" y="1261974"/>
                </a:moveTo>
                <a:cubicBezTo>
                  <a:pt x="0" y="1215349"/>
                  <a:pt x="9837" y="1168725"/>
                  <a:pt x="29513" y="1133497"/>
                </a:cubicBezTo>
                <a:cubicBezTo>
                  <a:pt x="609420" y="128477"/>
                  <a:pt x="609420" y="128477"/>
                  <a:pt x="609420" y="128477"/>
                </a:cubicBezTo>
                <a:cubicBezTo>
                  <a:pt x="650842" y="58022"/>
                  <a:pt x="752325" y="0"/>
                  <a:pt x="833098" y="0"/>
                </a:cubicBezTo>
                <a:cubicBezTo>
                  <a:pt x="1702959" y="0"/>
                  <a:pt x="1920424" y="0"/>
                  <a:pt x="1974790" y="0"/>
                </a:cubicBezTo>
                <a:lnTo>
                  <a:pt x="1976098" y="0"/>
                </a:lnTo>
                <a:lnTo>
                  <a:pt x="1990647" y="0"/>
                </a:lnTo>
                <a:lnTo>
                  <a:pt x="1992912" y="0"/>
                </a:lnTo>
                <a:lnTo>
                  <a:pt x="2000379" y="0"/>
                </a:lnTo>
                <a:lnTo>
                  <a:pt x="2180255" y="0"/>
                </a:lnTo>
                <a:lnTo>
                  <a:pt x="2204536" y="0"/>
                </a:lnTo>
                <a:lnTo>
                  <a:pt x="2358928" y="0"/>
                </a:lnTo>
                <a:lnTo>
                  <a:pt x="2383208" y="0"/>
                </a:lnTo>
                <a:lnTo>
                  <a:pt x="2513815" y="0"/>
                </a:lnTo>
                <a:lnTo>
                  <a:pt x="2538095" y="0"/>
                </a:lnTo>
                <a:lnTo>
                  <a:pt x="2646616" y="0"/>
                </a:lnTo>
                <a:lnTo>
                  <a:pt x="2670896" y="0"/>
                </a:lnTo>
                <a:lnTo>
                  <a:pt x="2759029" y="0"/>
                </a:lnTo>
                <a:lnTo>
                  <a:pt x="2783310" y="0"/>
                </a:lnTo>
                <a:lnTo>
                  <a:pt x="2852754" y="0"/>
                </a:lnTo>
                <a:lnTo>
                  <a:pt x="2877035" y="0"/>
                </a:lnTo>
                <a:lnTo>
                  <a:pt x="2929490" y="0"/>
                </a:lnTo>
                <a:lnTo>
                  <a:pt x="2953771" y="0"/>
                </a:lnTo>
                <a:lnTo>
                  <a:pt x="2990936" y="0"/>
                </a:lnTo>
                <a:lnTo>
                  <a:pt x="3015216" y="0"/>
                </a:lnTo>
                <a:lnTo>
                  <a:pt x="3074750" y="0"/>
                </a:lnTo>
                <a:lnTo>
                  <a:pt x="3099031" y="0"/>
                </a:lnTo>
                <a:lnTo>
                  <a:pt x="3117790" y="0"/>
                </a:lnTo>
                <a:cubicBezTo>
                  <a:pt x="3135912" y="0"/>
                  <a:pt x="3135912" y="0"/>
                  <a:pt x="3135912" y="0"/>
                </a:cubicBezTo>
                <a:lnTo>
                  <a:pt x="3142071" y="0"/>
                </a:lnTo>
                <a:lnTo>
                  <a:pt x="3143379" y="0"/>
                </a:lnTo>
                <a:lnTo>
                  <a:pt x="3157927" y="0"/>
                </a:lnTo>
                <a:lnTo>
                  <a:pt x="3160193" y="0"/>
                </a:lnTo>
                <a:lnTo>
                  <a:pt x="3347536" y="0"/>
                </a:lnTo>
                <a:cubicBezTo>
                  <a:pt x="4303193" y="0"/>
                  <a:pt x="4303193" y="0"/>
                  <a:pt x="4303193" y="0"/>
                </a:cubicBezTo>
                <a:cubicBezTo>
                  <a:pt x="4386037" y="0"/>
                  <a:pt x="4485449" y="58022"/>
                  <a:pt x="4526872" y="128477"/>
                </a:cubicBezTo>
                <a:cubicBezTo>
                  <a:pt x="5106779" y="1133497"/>
                  <a:pt x="5106779" y="1133497"/>
                  <a:pt x="5106779" y="1133497"/>
                </a:cubicBezTo>
                <a:cubicBezTo>
                  <a:pt x="5148200" y="1203952"/>
                  <a:pt x="5148200" y="1319996"/>
                  <a:pt x="5106779" y="1390451"/>
                </a:cubicBezTo>
                <a:cubicBezTo>
                  <a:pt x="4526872" y="2395471"/>
                  <a:pt x="4526872" y="2395471"/>
                  <a:pt x="4526872" y="2395471"/>
                </a:cubicBezTo>
                <a:cubicBezTo>
                  <a:pt x="4485449" y="2465926"/>
                  <a:pt x="4386037" y="2523948"/>
                  <a:pt x="4303193" y="2523948"/>
                </a:cubicBezTo>
                <a:lnTo>
                  <a:pt x="3160193" y="2523948"/>
                </a:lnTo>
                <a:lnTo>
                  <a:pt x="3143379" y="2523948"/>
                </a:lnTo>
                <a:lnTo>
                  <a:pt x="3135912" y="2523948"/>
                </a:lnTo>
                <a:lnTo>
                  <a:pt x="2000379" y="2523948"/>
                </a:lnTo>
                <a:lnTo>
                  <a:pt x="1992912" y="2523948"/>
                </a:lnTo>
                <a:lnTo>
                  <a:pt x="1976098" y="2523948"/>
                </a:lnTo>
                <a:lnTo>
                  <a:pt x="833098" y="2523948"/>
                </a:lnTo>
                <a:cubicBezTo>
                  <a:pt x="752325" y="2523948"/>
                  <a:pt x="650842" y="2465926"/>
                  <a:pt x="609420" y="2395471"/>
                </a:cubicBezTo>
                <a:cubicBezTo>
                  <a:pt x="29513" y="1390451"/>
                  <a:pt x="29513" y="1390451"/>
                  <a:pt x="29513" y="1390451"/>
                </a:cubicBezTo>
                <a:cubicBezTo>
                  <a:pt x="9837" y="1355223"/>
                  <a:pt x="0" y="1308599"/>
                  <a:pt x="0" y="1261974"/>
                </a:cubicBezTo>
                <a:close/>
              </a:path>
            </a:pathLst>
          </a:custGeom>
          <a:solidFill>
            <a:srgbClr val="C00000"/>
          </a:solidFill>
          <a:ln w="25400"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 sz="1500">
              <a:solidFill>
                <a:prstClr val="black"/>
              </a:solidFill>
            </a:endParaRPr>
          </a:p>
        </p:txBody>
      </p:sp>
      <p:sp>
        <p:nvSpPr>
          <p:cNvPr id="25" name="任意多边形 70">
            <a:extLst>
              <a:ext uri="{FF2B5EF4-FFF2-40B4-BE49-F238E27FC236}">
                <a16:creationId xmlns:a16="http://schemas.microsoft.com/office/drawing/2014/main" id="{9D4ACA4F-2BED-AA6A-4BCC-324F04AA5BD4}"/>
              </a:ext>
            </a:extLst>
          </p:cNvPr>
          <p:cNvSpPr>
            <a:spLocks/>
          </p:cNvSpPr>
          <p:nvPr/>
        </p:nvSpPr>
        <p:spPr bwMode="auto">
          <a:xfrm rot="5400000">
            <a:off x="419013" y="6131438"/>
            <a:ext cx="1761393" cy="1782212"/>
          </a:xfrm>
          <a:custGeom>
            <a:avLst/>
            <a:gdLst>
              <a:gd name="connsiteX0" fmla="*/ 135606 w 5137844"/>
              <a:gd name="connsiteY0" fmla="*/ 1261974 h 2523948"/>
              <a:gd name="connsiteX1" fmla="*/ 162467 w 5137844"/>
              <a:gd name="connsiteY1" fmla="*/ 1378906 h 2523948"/>
              <a:gd name="connsiteX2" fmla="*/ 690261 w 5137844"/>
              <a:gd name="connsiteY2" fmla="*/ 2293610 h 2523948"/>
              <a:gd name="connsiteX3" fmla="*/ 893838 w 5137844"/>
              <a:gd name="connsiteY3" fmla="*/ 2410541 h 2523948"/>
              <a:gd name="connsiteX4" fmla="*/ 1084338 w 5137844"/>
              <a:gd name="connsiteY4" fmla="*/ 2410541 h 2523948"/>
              <a:gd name="connsiteX5" fmla="*/ 1934122 w 5137844"/>
              <a:gd name="connsiteY5" fmla="*/ 2410541 h 2523948"/>
              <a:gd name="connsiteX6" fmla="*/ 1949425 w 5137844"/>
              <a:gd name="connsiteY6" fmla="*/ 2410541 h 2523948"/>
              <a:gd name="connsiteX7" fmla="*/ 1956221 w 5137844"/>
              <a:gd name="connsiteY7" fmla="*/ 2410541 h 2523948"/>
              <a:gd name="connsiteX8" fmla="*/ 2124622 w 5137844"/>
              <a:gd name="connsiteY8" fmla="*/ 2410541 h 2523948"/>
              <a:gd name="connsiteX9" fmla="*/ 2139925 w 5137844"/>
              <a:gd name="connsiteY9" fmla="*/ 2410541 h 2523948"/>
              <a:gd name="connsiteX10" fmla="*/ 2146721 w 5137844"/>
              <a:gd name="connsiteY10" fmla="*/ 2410541 h 2523948"/>
              <a:gd name="connsiteX11" fmla="*/ 2989710 w 5137844"/>
              <a:gd name="connsiteY11" fmla="*/ 2410541 h 2523948"/>
              <a:gd name="connsiteX12" fmla="*/ 2996506 w 5137844"/>
              <a:gd name="connsiteY12" fmla="*/ 2410541 h 2523948"/>
              <a:gd name="connsiteX13" fmla="*/ 3011809 w 5137844"/>
              <a:gd name="connsiteY13" fmla="*/ 2410541 h 2523948"/>
              <a:gd name="connsiteX14" fmla="*/ 3180210 w 5137844"/>
              <a:gd name="connsiteY14" fmla="*/ 2410541 h 2523948"/>
              <a:gd name="connsiteX15" fmla="*/ 3187006 w 5137844"/>
              <a:gd name="connsiteY15" fmla="*/ 2410541 h 2523948"/>
              <a:gd name="connsiteX16" fmla="*/ 3202309 w 5137844"/>
              <a:gd name="connsiteY16" fmla="*/ 2410541 h 2523948"/>
              <a:gd name="connsiteX17" fmla="*/ 4052093 w 5137844"/>
              <a:gd name="connsiteY17" fmla="*/ 2410541 h 2523948"/>
              <a:gd name="connsiteX18" fmla="*/ 4242593 w 5137844"/>
              <a:gd name="connsiteY18" fmla="*/ 2410541 h 2523948"/>
              <a:gd name="connsiteX19" fmla="*/ 4446171 w 5137844"/>
              <a:gd name="connsiteY19" fmla="*/ 2293610 h 2523948"/>
              <a:gd name="connsiteX20" fmla="*/ 4973965 w 5137844"/>
              <a:gd name="connsiteY20" fmla="*/ 1378906 h 2523948"/>
              <a:gd name="connsiteX21" fmla="*/ 4973965 w 5137844"/>
              <a:gd name="connsiteY21" fmla="*/ 1145043 h 2523948"/>
              <a:gd name="connsiteX22" fmla="*/ 4446171 w 5137844"/>
              <a:gd name="connsiteY22" fmla="*/ 230339 h 2523948"/>
              <a:gd name="connsiteX23" fmla="*/ 4242593 w 5137844"/>
              <a:gd name="connsiteY23" fmla="*/ 113407 h 2523948"/>
              <a:gd name="connsiteX24" fmla="*/ 4133871 w 5137844"/>
              <a:gd name="connsiteY24" fmla="*/ 113407 h 2523948"/>
              <a:gd name="connsiteX25" fmla="*/ 4052093 w 5137844"/>
              <a:gd name="connsiteY25" fmla="*/ 113407 h 2523948"/>
              <a:gd name="connsiteX26" fmla="*/ 4050394 w 5137844"/>
              <a:gd name="connsiteY26" fmla="*/ 113407 h 2523948"/>
              <a:gd name="connsiteX27" fmla="*/ 4038503 w 5137844"/>
              <a:gd name="connsiteY27" fmla="*/ 113407 h 2523948"/>
              <a:gd name="connsiteX28" fmla="*/ 4030245 w 5137844"/>
              <a:gd name="connsiteY28" fmla="*/ 113407 h 2523948"/>
              <a:gd name="connsiteX29" fmla="*/ 4006226 w 5137844"/>
              <a:gd name="connsiteY29" fmla="*/ 113407 h 2523948"/>
              <a:gd name="connsiteX30" fmla="*/ 3943371 w 5137844"/>
              <a:gd name="connsiteY30" fmla="*/ 113407 h 2523948"/>
              <a:gd name="connsiteX31" fmla="*/ 3875656 w 5137844"/>
              <a:gd name="connsiteY31" fmla="*/ 113407 h 2523948"/>
              <a:gd name="connsiteX32" fmla="*/ 3839745 w 5137844"/>
              <a:gd name="connsiteY32" fmla="*/ 113407 h 2523948"/>
              <a:gd name="connsiteX33" fmla="*/ 3776065 w 5137844"/>
              <a:gd name="connsiteY33" fmla="*/ 113407 h 2523948"/>
              <a:gd name="connsiteX34" fmla="*/ 3685156 w 5137844"/>
              <a:gd name="connsiteY34" fmla="*/ 113407 h 2523948"/>
              <a:gd name="connsiteX35" fmla="*/ 3659911 w 5137844"/>
              <a:gd name="connsiteY35" fmla="*/ 113407 h 2523948"/>
              <a:gd name="connsiteX36" fmla="*/ 3585565 w 5137844"/>
              <a:gd name="connsiteY36" fmla="*/ 113407 h 2523948"/>
              <a:gd name="connsiteX37" fmla="*/ 3525919 w 5137844"/>
              <a:gd name="connsiteY37" fmla="*/ 113407 h 2523948"/>
              <a:gd name="connsiteX38" fmla="*/ 3469411 w 5137844"/>
              <a:gd name="connsiteY38" fmla="*/ 113407 h 2523948"/>
              <a:gd name="connsiteX39" fmla="*/ 3372816 w 5137844"/>
              <a:gd name="connsiteY39" fmla="*/ 113407 h 2523948"/>
              <a:gd name="connsiteX40" fmla="*/ 3335419 w 5137844"/>
              <a:gd name="connsiteY40" fmla="*/ 113407 h 2523948"/>
              <a:gd name="connsiteX41" fmla="*/ 3202309 w 5137844"/>
              <a:gd name="connsiteY41" fmla="*/ 113407 h 2523948"/>
              <a:gd name="connsiteX42" fmla="*/ 3200246 w 5137844"/>
              <a:gd name="connsiteY42" fmla="*/ 113407 h 2523948"/>
              <a:gd name="connsiteX43" fmla="*/ 3187006 w 5137844"/>
              <a:gd name="connsiteY43" fmla="*/ 113407 h 2523948"/>
              <a:gd name="connsiteX44" fmla="*/ 3185815 w 5137844"/>
              <a:gd name="connsiteY44" fmla="*/ 113407 h 2523948"/>
              <a:gd name="connsiteX45" fmla="*/ 3182316 w 5137844"/>
              <a:gd name="connsiteY45" fmla="*/ 113407 h 2523948"/>
              <a:gd name="connsiteX46" fmla="*/ 3180210 w 5137844"/>
              <a:gd name="connsiteY46" fmla="*/ 113407 h 2523948"/>
              <a:gd name="connsiteX47" fmla="*/ 3163716 w 5137844"/>
              <a:gd name="connsiteY47" fmla="*/ 113407 h 2523948"/>
              <a:gd name="connsiteX48" fmla="*/ 3146643 w 5137844"/>
              <a:gd name="connsiteY48" fmla="*/ 113407 h 2523948"/>
              <a:gd name="connsiteX49" fmla="*/ 3124544 w 5137844"/>
              <a:gd name="connsiteY49" fmla="*/ 113407 h 2523948"/>
              <a:gd name="connsiteX50" fmla="*/ 3070360 w 5137844"/>
              <a:gd name="connsiteY50" fmla="*/ 113407 h 2523948"/>
              <a:gd name="connsiteX51" fmla="*/ 3048262 w 5137844"/>
              <a:gd name="connsiteY51" fmla="*/ 113407 h 2523948"/>
              <a:gd name="connsiteX52" fmla="*/ 3014437 w 5137844"/>
              <a:gd name="connsiteY52" fmla="*/ 113407 h 2523948"/>
              <a:gd name="connsiteX53" fmla="*/ 3011809 w 5137844"/>
              <a:gd name="connsiteY53" fmla="*/ 113407 h 2523948"/>
              <a:gd name="connsiteX54" fmla="*/ 3009746 w 5137844"/>
              <a:gd name="connsiteY54" fmla="*/ 113407 h 2523948"/>
              <a:gd name="connsiteX55" fmla="*/ 2996506 w 5137844"/>
              <a:gd name="connsiteY55" fmla="*/ 113407 h 2523948"/>
              <a:gd name="connsiteX56" fmla="*/ 2995315 w 5137844"/>
              <a:gd name="connsiteY56" fmla="*/ 113407 h 2523948"/>
              <a:gd name="connsiteX57" fmla="*/ 2992338 w 5137844"/>
              <a:gd name="connsiteY57" fmla="*/ 113407 h 2523948"/>
              <a:gd name="connsiteX58" fmla="*/ 2989710 w 5137844"/>
              <a:gd name="connsiteY58" fmla="*/ 113407 h 2523948"/>
              <a:gd name="connsiteX59" fmla="*/ 2987648 w 5137844"/>
              <a:gd name="connsiteY59" fmla="*/ 113407 h 2523948"/>
              <a:gd name="connsiteX60" fmla="*/ 2973216 w 5137844"/>
              <a:gd name="connsiteY60" fmla="*/ 113407 h 2523948"/>
              <a:gd name="connsiteX61" fmla="*/ 2956143 w 5137844"/>
              <a:gd name="connsiteY61" fmla="*/ 113407 h 2523948"/>
              <a:gd name="connsiteX62" fmla="*/ 2944597 w 5137844"/>
              <a:gd name="connsiteY62" fmla="*/ 113407 h 2523948"/>
              <a:gd name="connsiteX63" fmla="*/ 2934044 w 5137844"/>
              <a:gd name="connsiteY63" fmla="*/ 113407 h 2523948"/>
              <a:gd name="connsiteX64" fmla="*/ 2922498 w 5137844"/>
              <a:gd name="connsiteY64" fmla="*/ 113407 h 2523948"/>
              <a:gd name="connsiteX65" fmla="*/ 2879860 w 5137844"/>
              <a:gd name="connsiteY65" fmla="*/ 113407 h 2523948"/>
              <a:gd name="connsiteX66" fmla="*/ 2859294 w 5137844"/>
              <a:gd name="connsiteY66" fmla="*/ 113407 h 2523948"/>
              <a:gd name="connsiteX67" fmla="*/ 2857762 w 5137844"/>
              <a:gd name="connsiteY67" fmla="*/ 113407 h 2523948"/>
              <a:gd name="connsiteX68" fmla="*/ 2837195 w 5137844"/>
              <a:gd name="connsiteY68" fmla="*/ 113407 h 2523948"/>
              <a:gd name="connsiteX69" fmla="*/ 2823937 w 5137844"/>
              <a:gd name="connsiteY69" fmla="*/ 113407 h 2523948"/>
              <a:gd name="connsiteX70" fmla="*/ 2801838 w 5137844"/>
              <a:gd name="connsiteY70" fmla="*/ 113407 h 2523948"/>
              <a:gd name="connsiteX71" fmla="*/ 2756982 w 5137844"/>
              <a:gd name="connsiteY71" fmla="*/ 113407 h 2523948"/>
              <a:gd name="connsiteX72" fmla="*/ 2754097 w 5137844"/>
              <a:gd name="connsiteY72" fmla="*/ 113407 h 2523948"/>
              <a:gd name="connsiteX73" fmla="*/ 2734884 w 5137844"/>
              <a:gd name="connsiteY73" fmla="*/ 113407 h 2523948"/>
              <a:gd name="connsiteX74" fmla="*/ 2731998 w 5137844"/>
              <a:gd name="connsiteY74" fmla="*/ 113407 h 2523948"/>
              <a:gd name="connsiteX75" fmla="*/ 2668794 w 5137844"/>
              <a:gd name="connsiteY75" fmla="*/ 113407 h 2523948"/>
              <a:gd name="connsiteX76" fmla="*/ 2646695 w 5137844"/>
              <a:gd name="connsiteY76" fmla="*/ 113407 h 2523948"/>
              <a:gd name="connsiteX77" fmla="*/ 2636115 w 5137844"/>
              <a:gd name="connsiteY77" fmla="*/ 113407 h 2523948"/>
              <a:gd name="connsiteX78" fmla="*/ 2614017 w 5137844"/>
              <a:gd name="connsiteY78" fmla="*/ 113407 h 2523948"/>
              <a:gd name="connsiteX79" fmla="*/ 2566482 w 5137844"/>
              <a:gd name="connsiteY79" fmla="*/ 113407 h 2523948"/>
              <a:gd name="connsiteX80" fmla="*/ 2544384 w 5137844"/>
              <a:gd name="connsiteY80" fmla="*/ 113407 h 2523948"/>
              <a:gd name="connsiteX81" fmla="*/ 2495147 w 5137844"/>
              <a:gd name="connsiteY81" fmla="*/ 113407 h 2523948"/>
              <a:gd name="connsiteX82" fmla="*/ 2473049 w 5137844"/>
              <a:gd name="connsiteY82" fmla="*/ 113407 h 2523948"/>
              <a:gd name="connsiteX83" fmla="*/ 2445615 w 5137844"/>
              <a:gd name="connsiteY83" fmla="*/ 113407 h 2523948"/>
              <a:gd name="connsiteX84" fmla="*/ 2423517 w 5137844"/>
              <a:gd name="connsiteY84" fmla="*/ 113407 h 2523948"/>
              <a:gd name="connsiteX85" fmla="*/ 2332532 w 5137844"/>
              <a:gd name="connsiteY85" fmla="*/ 113407 h 2523948"/>
              <a:gd name="connsiteX86" fmla="*/ 2310433 w 5137844"/>
              <a:gd name="connsiteY86" fmla="*/ 113407 h 2523948"/>
              <a:gd name="connsiteX87" fmla="*/ 2304647 w 5137844"/>
              <a:gd name="connsiteY87" fmla="*/ 113407 h 2523948"/>
              <a:gd name="connsiteX88" fmla="*/ 2282549 w 5137844"/>
              <a:gd name="connsiteY88" fmla="*/ 113407 h 2523948"/>
              <a:gd name="connsiteX89" fmla="*/ 2146721 w 5137844"/>
              <a:gd name="connsiteY89" fmla="*/ 113407 h 2523948"/>
              <a:gd name="connsiteX90" fmla="*/ 2142032 w 5137844"/>
              <a:gd name="connsiteY90" fmla="*/ 113407 h 2523948"/>
              <a:gd name="connsiteX91" fmla="*/ 2139925 w 5137844"/>
              <a:gd name="connsiteY91" fmla="*/ 113407 h 2523948"/>
              <a:gd name="connsiteX92" fmla="*/ 2137864 w 5137844"/>
              <a:gd name="connsiteY92" fmla="*/ 113407 h 2523948"/>
              <a:gd name="connsiteX93" fmla="*/ 2124622 w 5137844"/>
              <a:gd name="connsiteY93" fmla="*/ 113407 h 2523948"/>
              <a:gd name="connsiteX94" fmla="*/ 2123432 w 5137844"/>
              <a:gd name="connsiteY94" fmla="*/ 113407 h 2523948"/>
              <a:gd name="connsiteX95" fmla="*/ 2119933 w 5137844"/>
              <a:gd name="connsiteY95" fmla="*/ 113407 h 2523948"/>
              <a:gd name="connsiteX96" fmla="*/ 2097049 w 5137844"/>
              <a:gd name="connsiteY96" fmla="*/ 113407 h 2523948"/>
              <a:gd name="connsiteX97" fmla="*/ 1981658 w 5137844"/>
              <a:gd name="connsiteY97" fmla="*/ 113407 h 2523948"/>
              <a:gd name="connsiteX98" fmla="*/ 1956221 w 5137844"/>
              <a:gd name="connsiteY98" fmla="*/ 113407 h 2523948"/>
              <a:gd name="connsiteX99" fmla="*/ 1949425 w 5137844"/>
              <a:gd name="connsiteY99" fmla="*/ 113407 h 2523948"/>
              <a:gd name="connsiteX100" fmla="*/ 1947364 w 5137844"/>
              <a:gd name="connsiteY100" fmla="*/ 113407 h 2523948"/>
              <a:gd name="connsiteX101" fmla="*/ 1934122 w 5137844"/>
              <a:gd name="connsiteY101" fmla="*/ 113407 h 2523948"/>
              <a:gd name="connsiteX102" fmla="*/ 1932932 w 5137844"/>
              <a:gd name="connsiteY102" fmla="*/ 113407 h 2523948"/>
              <a:gd name="connsiteX103" fmla="*/ 1906549 w 5137844"/>
              <a:gd name="connsiteY103" fmla="*/ 113407 h 2523948"/>
              <a:gd name="connsiteX104" fmla="*/ 1882214 w 5137844"/>
              <a:gd name="connsiteY104" fmla="*/ 113407 h 2523948"/>
              <a:gd name="connsiteX105" fmla="*/ 1861030 w 5137844"/>
              <a:gd name="connsiteY105" fmla="*/ 113407 h 2523948"/>
              <a:gd name="connsiteX106" fmla="*/ 1791158 w 5137844"/>
              <a:gd name="connsiteY106" fmla="*/ 113407 h 2523948"/>
              <a:gd name="connsiteX107" fmla="*/ 1747978 w 5137844"/>
              <a:gd name="connsiteY107" fmla="*/ 113407 h 2523948"/>
              <a:gd name="connsiteX108" fmla="*/ 1691714 w 5137844"/>
              <a:gd name="connsiteY108" fmla="*/ 113407 h 2523948"/>
              <a:gd name="connsiteX109" fmla="*/ 1573733 w 5137844"/>
              <a:gd name="connsiteY109" fmla="*/ 113407 h 2523948"/>
              <a:gd name="connsiteX110" fmla="*/ 1557478 w 5137844"/>
              <a:gd name="connsiteY110" fmla="*/ 113407 h 2523948"/>
              <a:gd name="connsiteX111" fmla="*/ 1383233 w 5137844"/>
              <a:gd name="connsiteY111" fmla="*/ 113407 h 2523948"/>
              <a:gd name="connsiteX112" fmla="*/ 1354259 w 5137844"/>
              <a:gd name="connsiteY112" fmla="*/ 113407 h 2523948"/>
              <a:gd name="connsiteX113" fmla="*/ 1163759 w 5137844"/>
              <a:gd name="connsiteY113" fmla="*/ 113407 h 2523948"/>
              <a:gd name="connsiteX114" fmla="*/ 1084338 w 5137844"/>
              <a:gd name="connsiteY114" fmla="*/ 113407 h 2523948"/>
              <a:gd name="connsiteX115" fmla="*/ 893838 w 5137844"/>
              <a:gd name="connsiteY115" fmla="*/ 113407 h 2523948"/>
              <a:gd name="connsiteX116" fmla="*/ 690261 w 5137844"/>
              <a:gd name="connsiteY116" fmla="*/ 230339 h 2523948"/>
              <a:gd name="connsiteX117" fmla="*/ 162467 w 5137844"/>
              <a:gd name="connsiteY117" fmla="*/ 1145043 h 2523948"/>
              <a:gd name="connsiteX118" fmla="*/ 135606 w 5137844"/>
              <a:gd name="connsiteY118" fmla="*/ 1261974 h 2523948"/>
              <a:gd name="connsiteX119" fmla="*/ 0 w 5137844"/>
              <a:gd name="connsiteY119" fmla="*/ 1261974 h 2523948"/>
              <a:gd name="connsiteX120" fmla="*/ 29513 w 5137844"/>
              <a:gd name="connsiteY120" fmla="*/ 1133497 h 2523948"/>
              <a:gd name="connsiteX121" fmla="*/ 609420 w 5137844"/>
              <a:gd name="connsiteY121" fmla="*/ 128477 h 2523948"/>
              <a:gd name="connsiteX122" fmla="*/ 833098 w 5137844"/>
              <a:gd name="connsiteY122" fmla="*/ 0 h 2523948"/>
              <a:gd name="connsiteX123" fmla="*/ 1974790 w 5137844"/>
              <a:gd name="connsiteY123" fmla="*/ 0 h 2523948"/>
              <a:gd name="connsiteX124" fmla="*/ 1976098 w 5137844"/>
              <a:gd name="connsiteY124" fmla="*/ 0 h 2523948"/>
              <a:gd name="connsiteX125" fmla="*/ 1990647 w 5137844"/>
              <a:gd name="connsiteY125" fmla="*/ 0 h 2523948"/>
              <a:gd name="connsiteX126" fmla="*/ 1992912 w 5137844"/>
              <a:gd name="connsiteY126" fmla="*/ 0 h 2523948"/>
              <a:gd name="connsiteX127" fmla="*/ 2000379 w 5137844"/>
              <a:gd name="connsiteY127" fmla="*/ 0 h 2523948"/>
              <a:gd name="connsiteX128" fmla="*/ 2180255 w 5137844"/>
              <a:gd name="connsiteY128" fmla="*/ 0 h 2523948"/>
              <a:gd name="connsiteX129" fmla="*/ 2204536 w 5137844"/>
              <a:gd name="connsiteY129" fmla="*/ 0 h 2523948"/>
              <a:gd name="connsiteX130" fmla="*/ 2358928 w 5137844"/>
              <a:gd name="connsiteY130" fmla="*/ 0 h 2523948"/>
              <a:gd name="connsiteX131" fmla="*/ 2383208 w 5137844"/>
              <a:gd name="connsiteY131" fmla="*/ 0 h 2523948"/>
              <a:gd name="connsiteX132" fmla="*/ 2513815 w 5137844"/>
              <a:gd name="connsiteY132" fmla="*/ 0 h 2523948"/>
              <a:gd name="connsiteX133" fmla="*/ 2538095 w 5137844"/>
              <a:gd name="connsiteY133" fmla="*/ 0 h 2523948"/>
              <a:gd name="connsiteX134" fmla="*/ 2646616 w 5137844"/>
              <a:gd name="connsiteY134" fmla="*/ 0 h 2523948"/>
              <a:gd name="connsiteX135" fmla="*/ 2670896 w 5137844"/>
              <a:gd name="connsiteY135" fmla="*/ 0 h 2523948"/>
              <a:gd name="connsiteX136" fmla="*/ 2759029 w 5137844"/>
              <a:gd name="connsiteY136" fmla="*/ 0 h 2523948"/>
              <a:gd name="connsiteX137" fmla="*/ 2783310 w 5137844"/>
              <a:gd name="connsiteY137" fmla="*/ 0 h 2523948"/>
              <a:gd name="connsiteX138" fmla="*/ 2852754 w 5137844"/>
              <a:gd name="connsiteY138" fmla="*/ 0 h 2523948"/>
              <a:gd name="connsiteX139" fmla="*/ 2877035 w 5137844"/>
              <a:gd name="connsiteY139" fmla="*/ 0 h 2523948"/>
              <a:gd name="connsiteX140" fmla="*/ 2929490 w 5137844"/>
              <a:gd name="connsiteY140" fmla="*/ 0 h 2523948"/>
              <a:gd name="connsiteX141" fmla="*/ 2953771 w 5137844"/>
              <a:gd name="connsiteY141" fmla="*/ 0 h 2523948"/>
              <a:gd name="connsiteX142" fmla="*/ 2990936 w 5137844"/>
              <a:gd name="connsiteY142" fmla="*/ 0 h 2523948"/>
              <a:gd name="connsiteX143" fmla="*/ 3015216 w 5137844"/>
              <a:gd name="connsiteY143" fmla="*/ 0 h 2523948"/>
              <a:gd name="connsiteX144" fmla="*/ 3074750 w 5137844"/>
              <a:gd name="connsiteY144" fmla="*/ 0 h 2523948"/>
              <a:gd name="connsiteX145" fmla="*/ 3099031 w 5137844"/>
              <a:gd name="connsiteY145" fmla="*/ 0 h 2523948"/>
              <a:gd name="connsiteX146" fmla="*/ 3117790 w 5137844"/>
              <a:gd name="connsiteY146" fmla="*/ 0 h 2523948"/>
              <a:gd name="connsiteX147" fmla="*/ 3135912 w 5137844"/>
              <a:gd name="connsiteY147" fmla="*/ 0 h 2523948"/>
              <a:gd name="connsiteX148" fmla="*/ 3142071 w 5137844"/>
              <a:gd name="connsiteY148" fmla="*/ 0 h 2523948"/>
              <a:gd name="connsiteX149" fmla="*/ 3143379 w 5137844"/>
              <a:gd name="connsiteY149" fmla="*/ 0 h 2523948"/>
              <a:gd name="connsiteX150" fmla="*/ 3157927 w 5137844"/>
              <a:gd name="connsiteY150" fmla="*/ 0 h 2523948"/>
              <a:gd name="connsiteX151" fmla="*/ 3160193 w 5137844"/>
              <a:gd name="connsiteY151" fmla="*/ 0 h 2523948"/>
              <a:gd name="connsiteX152" fmla="*/ 3347536 w 5137844"/>
              <a:gd name="connsiteY152" fmla="*/ 0 h 2523948"/>
              <a:gd name="connsiteX153" fmla="*/ 4303193 w 5137844"/>
              <a:gd name="connsiteY153" fmla="*/ 0 h 2523948"/>
              <a:gd name="connsiteX154" fmla="*/ 4526872 w 5137844"/>
              <a:gd name="connsiteY154" fmla="*/ 128477 h 2523948"/>
              <a:gd name="connsiteX155" fmla="*/ 5106779 w 5137844"/>
              <a:gd name="connsiteY155" fmla="*/ 1133497 h 2523948"/>
              <a:gd name="connsiteX156" fmla="*/ 5106779 w 5137844"/>
              <a:gd name="connsiteY156" fmla="*/ 1390451 h 2523948"/>
              <a:gd name="connsiteX157" fmla="*/ 4526872 w 5137844"/>
              <a:gd name="connsiteY157" fmla="*/ 2395471 h 2523948"/>
              <a:gd name="connsiteX158" fmla="*/ 4303193 w 5137844"/>
              <a:gd name="connsiteY158" fmla="*/ 2523948 h 2523948"/>
              <a:gd name="connsiteX159" fmla="*/ 3160193 w 5137844"/>
              <a:gd name="connsiteY159" fmla="*/ 2523948 h 2523948"/>
              <a:gd name="connsiteX160" fmla="*/ 3143379 w 5137844"/>
              <a:gd name="connsiteY160" fmla="*/ 2523948 h 2523948"/>
              <a:gd name="connsiteX161" fmla="*/ 3135912 w 5137844"/>
              <a:gd name="connsiteY161" fmla="*/ 2523948 h 2523948"/>
              <a:gd name="connsiteX162" fmla="*/ 2000379 w 5137844"/>
              <a:gd name="connsiteY162" fmla="*/ 2523948 h 2523948"/>
              <a:gd name="connsiteX163" fmla="*/ 1992912 w 5137844"/>
              <a:gd name="connsiteY163" fmla="*/ 2523948 h 2523948"/>
              <a:gd name="connsiteX164" fmla="*/ 1976098 w 5137844"/>
              <a:gd name="connsiteY164" fmla="*/ 2523948 h 2523948"/>
              <a:gd name="connsiteX165" fmla="*/ 833098 w 5137844"/>
              <a:gd name="connsiteY165" fmla="*/ 2523948 h 2523948"/>
              <a:gd name="connsiteX166" fmla="*/ 609420 w 5137844"/>
              <a:gd name="connsiteY166" fmla="*/ 2395471 h 2523948"/>
              <a:gd name="connsiteX167" fmla="*/ 29513 w 5137844"/>
              <a:gd name="connsiteY167" fmla="*/ 1390451 h 2523948"/>
              <a:gd name="connsiteX168" fmla="*/ 0 w 5137844"/>
              <a:gd name="connsiteY168" fmla="*/ 1261974 h 2523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5137844" h="2523948">
                <a:moveTo>
                  <a:pt x="135606" y="1261974"/>
                </a:moveTo>
                <a:cubicBezTo>
                  <a:pt x="135606" y="1304409"/>
                  <a:pt x="144559" y="1346843"/>
                  <a:pt x="162467" y="1378906"/>
                </a:cubicBezTo>
                <a:cubicBezTo>
                  <a:pt x="162467" y="1378906"/>
                  <a:pt x="162467" y="1378906"/>
                  <a:pt x="690261" y="2293610"/>
                </a:cubicBezTo>
                <a:cubicBezTo>
                  <a:pt x="727960" y="2357733"/>
                  <a:pt x="820324" y="2410541"/>
                  <a:pt x="893838" y="2410541"/>
                </a:cubicBezTo>
                <a:lnTo>
                  <a:pt x="1084338" y="2410541"/>
                </a:lnTo>
                <a:lnTo>
                  <a:pt x="1934122" y="2410541"/>
                </a:lnTo>
                <a:lnTo>
                  <a:pt x="1949425" y="2410541"/>
                </a:lnTo>
                <a:lnTo>
                  <a:pt x="1956221" y="2410541"/>
                </a:lnTo>
                <a:lnTo>
                  <a:pt x="2124622" y="2410541"/>
                </a:lnTo>
                <a:lnTo>
                  <a:pt x="2139925" y="2410541"/>
                </a:lnTo>
                <a:lnTo>
                  <a:pt x="2146721" y="2410541"/>
                </a:lnTo>
                <a:lnTo>
                  <a:pt x="2989710" y="2410541"/>
                </a:lnTo>
                <a:lnTo>
                  <a:pt x="2996506" y="2410541"/>
                </a:lnTo>
                <a:lnTo>
                  <a:pt x="3011809" y="2410541"/>
                </a:lnTo>
                <a:lnTo>
                  <a:pt x="3180210" y="2410541"/>
                </a:lnTo>
                <a:lnTo>
                  <a:pt x="3187006" y="2410541"/>
                </a:lnTo>
                <a:lnTo>
                  <a:pt x="3202309" y="2410541"/>
                </a:lnTo>
                <a:lnTo>
                  <a:pt x="4052093" y="2410541"/>
                </a:lnTo>
                <a:lnTo>
                  <a:pt x="4242593" y="2410541"/>
                </a:lnTo>
                <a:cubicBezTo>
                  <a:pt x="4317992" y="2410541"/>
                  <a:pt x="4408471" y="2357733"/>
                  <a:pt x="4446171" y="2293610"/>
                </a:cubicBezTo>
                <a:cubicBezTo>
                  <a:pt x="4446171" y="2293610"/>
                  <a:pt x="4446171" y="2293610"/>
                  <a:pt x="4973965" y="1378906"/>
                </a:cubicBezTo>
                <a:cubicBezTo>
                  <a:pt x="5011664" y="1314782"/>
                  <a:pt x="5011664" y="1209166"/>
                  <a:pt x="4973965" y="1145043"/>
                </a:cubicBezTo>
                <a:cubicBezTo>
                  <a:pt x="4973965" y="1145043"/>
                  <a:pt x="4973965" y="1145043"/>
                  <a:pt x="4446171" y="230339"/>
                </a:cubicBezTo>
                <a:cubicBezTo>
                  <a:pt x="4408471" y="166215"/>
                  <a:pt x="4317992" y="113407"/>
                  <a:pt x="4242593" y="113407"/>
                </a:cubicBezTo>
                <a:cubicBezTo>
                  <a:pt x="4242593" y="113407"/>
                  <a:pt x="4242593" y="113407"/>
                  <a:pt x="4133871" y="113407"/>
                </a:cubicBezTo>
                <a:lnTo>
                  <a:pt x="4052093" y="113407"/>
                </a:lnTo>
                <a:lnTo>
                  <a:pt x="4050394" y="113407"/>
                </a:lnTo>
                <a:lnTo>
                  <a:pt x="4038503" y="113407"/>
                </a:lnTo>
                <a:lnTo>
                  <a:pt x="4030245" y="113407"/>
                </a:lnTo>
                <a:lnTo>
                  <a:pt x="4006226" y="113407"/>
                </a:lnTo>
                <a:lnTo>
                  <a:pt x="3943371" y="113407"/>
                </a:lnTo>
                <a:lnTo>
                  <a:pt x="3875656" y="113407"/>
                </a:lnTo>
                <a:lnTo>
                  <a:pt x="3839745" y="113407"/>
                </a:lnTo>
                <a:lnTo>
                  <a:pt x="3776065" y="113407"/>
                </a:lnTo>
                <a:lnTo>
                  <a:pt x="3685156" y="113407"/>
                </a:lnTo>
                <a:lnTo>
                  <a:pt x="3659911" y="113407"/>
                </a:lnTo>
                <a:lnTo>
                  <a:pt x="3585565" y="113407"/>
                </a:lnTo>
                <a:lnTo>
                  <a:pt x="3525919" y="113407"/>
                </a:lnTo>
                <a:lnTo>
                  <a:pt x="3469411" y="113407"/>
                </a:lnTo>
                <a:lnTo>
                  <a:pt x="3372816" y="113407"/>
                </a:lnTo>
                <a:lnTo>
                  <a:pt x="3335419" y="113407"/>
                </a:lnTo>
                <a:lnTo>
                  <a:pt x="3202309" y="113407"/>
                </a:lnTo>
                <a:lnTo>
                  <a:pt x="3200246" y="113407"/>
                </a:lnTo>
                <a:lnTo>
                  <a:pt x="3187006" y="113407"/>
                </a:lnTo>
                <a:lnTo>
                  <a:pt x="3185815" y="113407"/>
                </a:lnTo>
                <a:lnTo>
                  <a:pt x="3182316" y="113407"/>
                </a:lnTo>
                <a:lnTo>
                  <a:pt x="3180210" y="113407"/>
                </a:lnTo>
                <a:cubicBezTo>
                  <a:pt x="3180210" y="113407"/>
                  <a:pt x="3180210" y="113407"/>
                  <a:pt x="3163716" y="113407"/>
                </a:cubicBezTo>
                <a:lnTo>
                  <a:pt x="3146643" y="113407"/>
                </a:lnTo>
                <a:lnTo>
                  <a:pt x="3124544" y="113407"/>
                </a:lnTo>
                <a:lnTo>
                  <a:pt x="3070360" y="113407"/>
                </a:lnTo>
                <a:lnTo>
                  <a:pt x="3048262" y="113407"/>
                </a:lnTo>
                <a:lnTo>
                  <a:pt x="3014437" y="113407"/>
                </a:lnTo>
                <a:lnTo>
                  <a:pt x="3011809" y="113407"/>
                </a:lnTo>
                <a:lnTo>
                  <a:pt x="3009746" y="113407"/>
                </a:lnTo>
                <a:lnTo>
                  <a:pt x="2996506" y="113407"/>
                </a:lnTo>
                <a:lnTo>
                  <a:pt x="2995315" y="113407"/>
                </a:lnTo>
                <a:lnTo>
                  <a:pt x="2992338" y="113407"/>
                </a:lnTo>
                <a:lnTo>
                  <a:pt x="2989710" y="113407"/>
                </a:lnTo>
                <a:lnTo>
                  <a:pt x="2987648" y="113407"/>
                </a:lnTo>
                <a:lnTo>
                  <a:pt x="2973216" y="113407"/>
                </a:lnTo>
                <a:lnTo>
                  <a:pt x="2956143" y="113407"/>
                </a:lnTo>
                <a:lnTo>
                  <a:pt x="2944597" y="113407"/>
                </a:lnTo>
                <a:lnTo>
                  <a:pt x="2934044" y="113407"/>
                </a:lnTo>
                <a:lnTo>
                  <a:pt x="2922498" y="113407"/>
                </a:lnTo>
                <a:lnTo>
                  <a:pt x="2879860" y="113407"/>
                </a:lnTo>
                <a:lnTo>
                  <a:pt x="2859294" y="113407"/>
                </a:lnTo>
                <a:lnTo>
                  <a:pt x="2857762" y="113407"/>
                </a:lnTo>
                <a:lnTo>
                  <a:pt x="2837195" y="113407"/>
                </a:lnTo>
                <a:lnTo>
                  <a:pt x="2823937" y="113407"/>
                </a:lnTo>
                <a:lnTo>
                  <a:pt x="2801838" y="113407"/>
                </a:lnTo>
                <a:lnTo>
                  <a:pt x="2756982" y="113407"/>
                </a:lnTo>
                <a:lnTo>
                  <a:pt x="2754097" y="113407"/>
                </a:lnTo>
                <a:lnTo>
                  <a:pt x="2734884" y="113407"/>
                </a:lnTo>
                <a:lnTo>
                  <a:pt x="2731998" y="113407"/>
                </a:lnTo>
                <a:lnTo>
                  <a:pt x="2668794" y="113407"/>
                </a:lnTo>
                <a:lnTo>
                  <a:pt x="2646695" y="113407"/>
                </a:lnTo>
                <a:lnTo>
                  <a:pt x="2636115" y="113407"/>
                </a:lnTo>
                <a:lnTo>
                  <a:pt x="2614017" y="113407"/>
                </a:lnTo>
                <a:lnTo>
                  <a:pt x="2566482" y="113407"/>
                </a:lnTo>
                <a:lnTo>
                  <a:pt x="2544384" y="113407"/>
                </a:lnTo>
                <a:lnTo>
                  <a:pt x="2495147" y="113407"/>
                </a:lnTo>
                <a:lnTo>
                  <a:pt x="2473049" y="113407"/>
                </a:lnTo>
                <a:lnTo>
                  <a:pt x="2445615" y="113407"/>
                </a:lnTo>
                <a:lnTo>
                  <a:pt x="2423517" y="113407"/>
                </a:lnTo>
                <a:lnTo>
                  <a:pt x="2332532" y="113407"/>
                </a:lnTo>
                <a:lnTo>
                  <a:pt x="2310433" y="113407"/>
                </a:lnTo>
                <a:lnTo>
                  <a:pt x="2304647" y="113407"/>
                </a:lnTo>
                <a:lnTo>
                  <a:pt x="2282549" y="113407"/>
                </a:lnTo>
                <a:lnTo>
                  <a:pt x="2146721" y="113407"/>
                </a:lnTo>
                <a:lnTo>
                  <a:pt x="2142032" y="113407"/>
                </a:lnTo>
                <a:lnTo>
                  <a:pt x="2139925" y="113407"/>
                </a:lnTo>
                <a:lnTo>
                  <a:pt x="2137864" y="113407"/>
                </a:lnTo>
                <a:lnTo>
                  <a:pt x="2124622" y="113407"/>
                </a:lnTo>
                <a:lnTo>
                  <a:pt x="2123432" y="113407"/>
                </a:lnTo>
                <a:lnTo>
                  <a:pt x="2119933" y="113407"/>
                </a:lnTo>
                <a:lnTo>
                  <a:pt x="2097049" y="113407"/>
                </a:lnTo>
                <a:cubicBezTo>
                  <a:pt x="2073661" y="113407"/>
                  <a:pt x="2037517" y="113407"/>
                  <a:pt x="1981658" y="113407"/>
                </a:cubicBezTo>
                <a:lnTo>
                  <a:pt x="1956221" y="113407"/>
                </a:lnTo>
                <a:lnTo>
                  <a:pt x="1949425" y="113407"/>
                </a:lnTo>
                <a:lnTo>
                  <a:pt x="1947364" y="113407"/>
                </a:lnTo>
                <a:lnTo>
                  <a:pt x="1934122" y="113407"/>
                </a:lnTo>
                <a:lnTo>
                  <a:pt x="1932932" y="113407"/>
                </a:lnTo>
                <a:lnTo>
                  <a:pt x="1906549" y="113407"/>
                </a:lnTo>
                <a:lnTo>
                  <a:pt x="1882214" y="113407"/>
                </a:lnTo>
                <a:lnTo>
                  <a:pt x="1861030" y="113407"/>
                </a:lnTo>
                <a:lnTo>
                  <a:pt x="1791158" y="113407"/>
                </a:lnTo>
                <a:lnTo>
                  <a:pt x="1747978" y="113407"/>
                </a:lnTo>
                <a:lnTo>
                  <a:pt x="1691714" y="113407"/>
                </a:lnTo>
                <a:lnTo>
                  <a:pt x="1573733" y="113407"/>
                </a:lnTo>
                <a:lnTo>
                  <a:pt x="1557478" y="113407"/>
                </a:lnTo>
                <a:lnTo>
                  <a:pt x="1383233" y="113407"/>
                </a:lnTo>
                <a:lnTo>
                  <a:pt x="1354259" y="113407"/>
                </a:lnTo>
                <a:lnTo>
                  <a:pt x="1163759" y="113407"/>
                </a:lnTo>
                <a:lnTo>
                  <a:pt x="1084338" y="113407"/>
                </a:lnTo>
                <a:lnTo>
                  <a:pt x="893838" y="113407"/>
                </a:lnTo>
                <a:cubicBezTo>
                  <a:pt x="820324" y="113407"/>
                  <a:pt x="727960" y="166215"/>
                  <a:pt x="690261" y="230339"/>
                </a:cubicBezTo>
                <a:cubicBezTo>
                  <a:pt x="690261" y="230339"/>
                  <a:pt x="690261" y="230339"/>
                  <a:pt x="162467" y="1145043"/>
                </a:cubicBezTo>
                <a:cubicBezTo>
                  <a:pt x="144559" y="1177105"/>
                  <a:pt x="135606" y="1219539"/>
                  <a:pt x="135606" y="1261974"/>
                </a:cubicBezTo>
                <a:close/>
                <a:moveTo>
                  <a:pt x="0" y="1261974"/>
                </a:moveTo>
                <a:cubicBezTo>
                  <a:pt x="0" y="1215349"/>
                  <a:pt x="9837" y="1168725"/>
                  <a:pt x="29513" y="1133497"/>
                </a:cubicBezTo>
                <a:cubicBezTo>
                  <a:pt x="609420" y="128477"/>
                  <a:pt x="609420" y="128477"/>
                  <a:pt x="609420" y="128477"/>
                </a:cubicBezTo>
                <a:cubicBezTo>
                  <a:pt x="650842" y="58022"/>
                  <a:pt x="752325" y="0"/>
                  <a:pt x="833098" y="0"/>
                </a:cubicBezTo>
                <a:cubicBezTo>
                  <a:pt x="1702959" y="0"/>
                  <a:pt x="1920424" y="0"/>
                  <a:pt x="1974790" y="0"/>
                </a:cubicBezTo>
                <a:lnTo>
                  <a:pt x="1976098" y="0"/>
                </a:lnTo>
                <a:lnTo>
                  <a:pt x="1990647" y="0"/>
                </a:lnTo>
                <a:lnTo>
                  <a:pt x="1992912" y="0"/>
                </a:lnTo>
                <a:lnTo>
                  <a:pt x="2000379" y="0"/>
                </a:lnTo>
                <a:lnTo>
                  <a:pt x="2180255" y="0"/>
                </a:lnTo>
                <a:lnTo>
                  <a:pt x="2204536" y="0"/>
                </a:lnTo>
                <a:lnTo>
                  <a:pt x="2358928" y="0"/>
                </a:lnTo>
                <a:lnTo>
                  <a:pt x="2383208" y="0"/>
                </a:lnTo>
                <a:lnTo>
                  <a:pt x="2513815" y="0"/>
                </a:lnTo>
                <a:lnTo>
                  <a:pt x="2538095" y="0"/>
                </a:lnTo>
                <a:lnTo>
                  <a:pt x="2646616" y="0"/>
                </a:lnTo>
                <a:lnTo>
                  <a:pt x="2670896" y="0"/>
                </a:lnTo>
                <a:lnTo>
                  <a:pt x="2759029" y="0"/>
                </a:lnTo>
                <a:lnTo>
                  <a:pt x="2783310" y="0"/>
                </a:lnTo>
                <a:lnTo>
                  <a:pt x="2852754" y="0"/>
                </a:lnTo>
                <a:lnTo>
                  <a:pt x="2877035" y="0"/>
                </a:lnTo>
                <a:lnTo>
                  <a:pt x="2929490" y="0"/>
                </a:lnTo>
                <a:lnTo>
                  <a:pt x="2953771" y="0"/>
                </a:lnTo>
                <a:lnTo>
                  <a:pt x="2990936" y="0"/>
                </a:lnTo>
                <a:lnTo>
                  <a:pt x="3015216" y="0"/>
                </a:lnTo>
                <a:lnTo>
                  <a:pt x="3074750" y="0"/>
                </a:lnTo>
                <a:lnTo>
                  <a:pt x="3099031" y="0"/>
                </a:lnTo>
                <a:lnTo>
                  <a:pt x="3117790" y="0"/>
                </a:lnTo>
                <a:cubicBezTo>
                  <a:pt x="3135912" y="0"/>
                  <a:pt x="3135912" y="0"/>
                  <a:pt x="3135912" y="0"/>
                </a:cubicBezTo>
                <a:lnTo>
                  <a:pt x="3142071" y="0"/>
                </a:lnTo>
                <a:lnTo>
                  <a:pt x="3143379" y="0"/>
                </a:lnTo>
                <a:lnTo>
                  <a:pt x="3157927" y="0"/>
                </a:lnTo>
                <a:lnTo>
                  <a:pt x="3160193" y="0"/>
                </a:lnTo>
                <a:lnTo>
                  <a:pt x="3347536" y="0"/>
                </a:lnTo>
                <a:cubicBezTo>
                  <a:pt x="4303193" y="0"/>
                  <a:pt x="4303193" y="0"/>
                  <a:pt x="4303193" y="0"/>
                </a:cubicBezTo>
                <a:cubicBezTo>
                  <a:pt x="4386037" y="0"/>
                  <a:pt x="4485449" y="58022"/>
                  <a:pt x="4526872" y="128477"/>
                </a:cubicBezTo>
                <a:cubicBezTo>
                  <a:pt x="5106779" y="1133497"/>
                  <a:pt x="5106779" y="1133497"/>
                  <a:pt x="5106779" y="1133497"/>
                </a:cubicBezTo>
                <a:cubicBezTo>
                  <a:pt x="5148200" y="1203952"/>
                  <a:pt x="5148200" y="1319996"/>
                  <a:pt x="5106779" y="1390451"/>
                </a:cubicBezTo>
                <a:cubicBezTo>
                  <a:pt x="4526872" y="2395471"/>
                  <a:pt x="4526872" y="2395471"/>
                  <a:pt x="4526872" y="2395471"/>
                </a:cubicBezTo>
                <a:cubicBezTo>
                  <a:pt x="4485449" y="2465926"/>
                  <a:pt x="4386037" y="2523948"/>
                  <a:pt x="4303193" y="2523948"/>
                </a:cubicBezTo>
                <a:lnTo>
                  <a:pt x="3160193" y="2523948"/>
                </a:lnTo>
                <a:lnTo>
                  <a:pt x="3143379" y="2523948"/>
                </a:lnTo>
                <a:lnTo>
                  <a:pt x="3135912" y="2523948"/>
                </a:lnTo>
                <a:lnTo>
                  <a:pt x="2000379" y="2523948"/>
                </a:lnTo>
                <a:lnTo>
                  <a:pt x="1992912" y="2523948"/>
                </a:lnTo>
                <a:lnTo>
                  <a:pt x="1976098" y="2523948"/>
                </a:lnTo>
                <a:lnTo>
                  <a:pt x="833098" y="2523948"/>
                </a:lnTo>
                <a:cubicBezTo>
                  <a:pt x="752325" y="2523948"/>
                  <a:pt x="650842" y="2465926"/>
                  <a:pt x="609420" y="2395471"/>
                </a:cubicBezTo>
                <a:cubicBezTo>
                  <a:pt x="29513" y="1390451"/>
                  <a:pt x="29513" y="1390451"/>
                  <a:pt x="29513" y="1390451"/>
                </a:cubicBezTo>
                <a:cubicBezTo>
                  <a:pt x="9837" y="1355223"/>
                  <a:pt x="0" y="1308599"/>
                  <a:pt x="0" y="1261974"/>
                </a:cubicBezTo>
                <a:close/>
              </a:path>
            </a:pathLst>
          </a:custGeom>
          <a:solidFill>
            <a:srgbClr val="C00000"/>
          </a:solidFill>
          <a:ln w="25400"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 sz="1500">
              <a:solidFill>
                <a:prstClr val="black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C86F1CD-41B4-CF10-2810-E59B959EC64A}"/>
              </a:ext>
            </a:extLst>
          </p:cNvPr>
          <p:cNvSpPr txBox="1"/>
          <p:nvPr/>
        </p:nvSpPr>
        <p:spPr>
          <a:xfrm>
            <a:off x="-1330847" y="6416940"/>
            <a:ext cx="52611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8,2 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 рублей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2025 году</a:t>
            </a:r>
            <a:endParaRPr lang="ru-RU" dirty="0"/>
          </a:p>
        </p:txBody>
      </p:sp>
      <p:sp>
        <p:nvSpPr>
          <p:cNvPr id="28" name="任意多边形 78">
            <a:extLst>
              <a:ext uri="{FF2B5EF4-FFF2-40B4-BE49-F238E27FC236}">
                <a16:creationId xmlns:a16="http://schemas.microsoft.com/office/drawing/2014/main" id="{EA6ED5EB-6600-B746-C104-B4F450820481}"/>
              </a:ext>
            </a:extLst>
          </p:cNvPr>
          <p:cNvSpPr>
            <a:spLocks/>
          </p:cNvSpPr>
          <p:nvPr/>
        </p:nvSpPr>
        <p:spPr bwMode="auto">
          <a:xfrm rot="5400000">
            <a:off x="2580429" y="6130468"/>
            <a:ext cx="1761394" cy="1782212"/>
          </a:xfrm>
          <a:custGeom>
            <a:avLst/>
            <a:gdLst>
              <a:gd name="connsiteX0" fmla="*/ 135606 w 5137844"/>
              <a:gd name="connsiteY0" fmla="*/ 1261974 h 2523948"/>
              <a:gd name="connsiteX1" fmla="*/ 162467 w 5137844"/>
              <a:gd name="connsiteY1" fmla="*/ 1378906 h 2523948"/>
              <a:gd name="connsiteX2" fmla="*/ 690261 w 5137844"/>
              <a:gd name="connsiteY2" fmla="*/ 2293610 h 2523948"/>
              <a:gd name="connsiteX3" fmla="*/ 893838 w 5137844"/>
              <a:gd name="connsiteY3" fmla="*/ 2410541 h 2523948"/>
              <a:gd name="connsiteX4" fmla="*/ 1084338 w 5137844"/>
              <a:gd name="connsiteY4" fmla="*/ 2410541 h 2523948"/>
              <a:gd name="connsiteX5" fmla="*/ 1934122 w 5137844"/>
              <a:gd name="connsiteY5" fmla="*/ 2410541 h 2523948"/>
              <a:gd name="connsiteX6" fmla="*/ 1949425 w 5137844"/>
              <a:gd name="connsiteY6" fmla="*/ 2410541 h 2523948"/>
              <a:gd name="connsiteX7" fmla="*/ 1956221 w 5137844"/>
              <a:gd name="connsiteY7" fmla="*/ 2410541 h 2523948"/>
              <a:gd name="connsiteX8" fmla="*/ 2124622 w 5137844"/>
              <a:gd name="connsiteY8" fmla="*/ 2410541 h 2523948"/>
              <a:gd name="connsiteX9" fmla="*/ 2139925 w 5137844"/>
              <a:gd name="connsiteY9" fmla="*/ 2410541 h 2523948"/>
              <a:gd name="connsiteX10" fmla="*/ 2146721 w 5137844"/>
              <a:gd name="connsiteY10" fmla="*/ 2410541 h 2523948"/>
              <a:gd name="connsiteX11" fmla="*/ 2989710 w 5137844"/>
              <a:gd name="connsiteY11" fmla="*/ 2410541 h 2523948"/>
              <a:gd name="connsiteX12" fmla="*/ 2996506 w 5137844"/>
              <a:gd name="connsiteY12" fmla="*/ 2410541 h 2523948"/>
              <a:gd name="connsiteX13" fmla="*/ 3011809 w 5137844"/>
              <a:gd name="connsiteY13" fmla="*/ 2410541 h 2523948"/>
              <a:gd name="connsiteX14" fmla="*/ 3180210 w 5137844"/>
              <a:gd name="connsiteY14" fmla="*/ 2410541 h 2523948"/>
              <a:gd name="connsiteX15" fmla="*/ 3187006 w 5137844"/>
              <a:gd name="connsiteY15" fmla="*/ 2410541 h 2523948"/>
              <a:gd name="connsiteX16" fmla="*/ 3202309 w 5137844"/>
              <a:gd name="connsiteY16" fmla="*/ 2410541 h 2523948"/>
              <a:gd name="connsiteX17" fmla="*/ 4052093 w 5137844"/>
              <a:gd name="connsiteY17" fmla="*/ 2410541 h 2523948"/>
              <a:gd name="connsiteX18" fmla="*/ 4242593 w 5137844"/>
              <a:gd name="connsiteY18" fmla="*/ 2410541 h 2523948"/>
              <a:gd name="connsiteX19" fmla="*/ 4446171 w 5137844"/>
              <a:gd name="connsiteY19" fmla="*/ 2293610 h 2523948"/>
              <a:gd name="connsiteX20" fmla="*/ 4973965 w 5137844"/>
              <a:gd name="connsiteY20" fmla="*/ 1378906 h 2523948"/>
              <a:gd name="connsiteX21" fmla="*/ 4973965 w 5137844"/>
              <a:gd name="connsiteY21" fmla="*/ 1145043 h 2523948"/>
              <a:gd name="connsiteX22" fmla="*/ 4446171 w 5137844"/>
              <a:gd name="connsiteY22" fmla="*/ 230339 h 2523948"/>
              <a:gd name="connsiteX23" fmla="*/ 4242593 w 5137844"/>
              <a:gd name="connsiteY23" fmla="*/ 113407 h 2523948"/>
              <a:gd name="connsiteX24" fmla="*/ 4133871 w 5137844"/>
              <a:gd name="connsiteY24" fmla="*/ 113407 h 2523948"/>
              <a:gd name="connsiteX25" fmla="*/ 4052093 w 5137844"/>
              <a:gd name="connsiteY25" fmla="*/ 113407 h 2523948"/>
              <a:gd name="connsiteX26" fmla="*/ 4050394 w 5137844"/>
              <a:gd name="connsiteY26" fmla="*/ 113407 h 2523948"/>
              <a:gd name="connsiteX27" fmla="*/ 4038503 w 5137844"/>
              <a:gd name="connsiteY27" fmla="*/ 113407 h 2523948"/>
              <a:gd name="connsiteX28" fmla="*/ 4030245 w 5137844"/>
              <a:gd name="connsiteY28" fmla="*/ 113407 h 2523948"/>
              <a:gd name="connsiteX29" fmla="*/ 4006226 w 5137844"/>
              <a:gd name="connsiteY29" fmla="*/ 113407 h 2523948"/>
              <a:gd name="connsiteX30" fmla="*/ 3943371 w 5137844"/>
              <a:gd name="connsiteY30" fmla="*/ 113407 h 2523948"/>
              <a:gd name="connsiteX31" fmla="*/ 3875656 w 5137844"/>
              <a:gd name="connsiteY31" fmla="*/ 113407 h 2523948"/>
              <a:gd name="connsiteX32" fmla="*/ 3839745 w 5137844"/>
              <a:gd name="connsiteY32" fmla="*/ 113407 h 2523948"/>
              <a:gd name="connsiteX33" fmla="*/ 3776065 w 5137844"/>
              <a:gd name="connsiteY33" fmla="*/ 113407 h 2523948"/>
              <a:gd name="connsiteX34" fmla="*/ 3685156 w 5137844"/>
              <a:gd name="connsiteY34" fmla="*/ 113407 h 2523948"/>
              <a:gd name="connsiteX35" fmla="*/ 3659911 w 5137844"/>
              <a:gd name="connsiteY35" fmla="*/ 113407 h 2523948"/>
              <a:gd name="connsiteX36" fmla="*/ 3585565 w 5137844"/>
              <a:gd name="connsiteY36" fmla="*/ 113407 h 2523948"/>
              <a:gd name="connsiteX37" fmla="*/ 3525919 w 5137844"/>
              <a:gd name="connsiteY37" fmla="*/ 113407 h 2523948"/>
              <a:gd name="connsiteX38" fmla="*/ 3469411 w 5137844"/>
              <a:gd name="connsiteY38" fmla="*/ 113407 h 2523948"/>
              <a:gd name="connsiteX39" fmla="*/ 3372816 w 5137844"/>
              <a:gd name="connsiteY39" fmla="*/ 113407 h 2523948"/>
              <a:gd name="connsiteX40" fmla="*/ 3335419 w 5137844"/>
              <a:gd name="connsiteY40" fmla="*/ 113407 h 2523948"/>
              <a:gd name="connsiteX41" fmla="*/ 3202309 w 5137844"/>
              <a:gd name="connsiteY41" fmla="*/ 113407 h 2523948"/>
              <a:gd name="connsiteX42" fmla="*/ 3200246 w 5137844"/>
              <a:gd name="connsiteY42" fmla="*/ 113407 h 2523948"/>
              <a:gd name="connsiteX43" fmla="*/ 3187006 w 5137844"/>
              <a:gd name="connsiteY43" fmla="*/ 113407 h 2523948"/>
              <a:gd name="connsiteX44" fmla="*/ 3185815 w 5137844"/>
              <a:gd name="connsiteY44" fmla="*/ 113407 h 2523948"/>
              <a:gd name="connsiteX45" fmla="*/ 3182316 w 5137844"/>
              <a:gd name="connsiteY45" fmla="*/ 113407 h 2523948"/>
              <a:gd name="connsiteX46" fmla="*/ 3180210 w 5137844"/>
              <a:gd name="connsiteY46" fmla="*/ 113407 h 2523948"/>
              <a:gd name="connsiteX47" fmla="*/ 3163716 w 5137844"/>
              <a:gd name="connsiteY47" fmla="*/ 113407 h 2523948"/>
              <a:gd name="connsiteX48" fmla="*/ 3146643 w 5137844"/>
              <a:gd name="connsiteY48" fmla="*/ 113407 h 2523948"/>
              <a:gd name="connsiteX49" fmla="*/ 3124544 w 5137844"/>
              <a:gd name="connsiteY49" fmla="*/ 113407 h 2523948"/>
              <a:gd name="connsiteX50" fmla="*/ 3070360 w 5137844"/>
              <a:gd name="connsiteY50" fmla="*/ 113407 h 2523948"/>
              <a:gd name="connsiteX51" fmla="*/ 3048262 w 5137844"/>
              <a:gd name="connsiteY51" fmla="*/ 113407 h 2523948"/>
              <a:gd name="connsiteX52" fmla="*/ 3014437 w 5137844"/>
              <a:gd name="connsiteY52" fmla="*/ 113407 h 2523948"/>
              <a:gd name="connsiteX53" fmla="*/ 3011809 w 5137844"/>
              <a:gd name="connsiteY53" fmla="*/ 113407 h 2523948"/>
              <a:gd name="connsiteX54" fmla="*/ 3009746 w 5137844"/>
              <a:gd name="connsiteY54" fmla="*/ 113407 h 2523948"/>
              <a:gd name="connsiteX55" fmla="*/ 2996506 w 5137844"/>
              <a:gd name="connsiteY55" fmla="*/ 113407 h 2523948"/>
              <a:gd name="connsiteX56" fmla="*/ 2995315 w 5137844"/>
              <a:gd name="connsiteY56" fmla="*/ 113407 h 2523948"/>
              <a:gd name="connsiteX57" fmla="*/ 2992338 w 5137844"/>
              <a:gd name="connsiteY57" fmla="*/ 113407 h 2523948"/>
              <a:gd name="connsiteX58" fmla="*/ 2989710 w 5137844"/>
              <a:gd name="connsiteY58" fmla="*/ 113407 h 2523948"/>
              <a:gd name="connsiteX59" fmla="*/ 2987648 w 5137844"/>
              <a:gd name="connsiteY59" fmla="*/ 113407 h 2523948"/>
              <a:gd name="connsiteX60" fmla="*/ 2973216 w 5137844"/>
              <a:gd name="connsiteY60" fmla="*/ 113407 h 2523948"/>
              <a:gd name="connsiteX61" fmla="*/ 2956143 w 5137844"/>
              <a:gd name="connsiteY61" fmla="*/ 113407 h 2523948"/>
              <a:gd name="connsiteX62" fmla="*/ 2944597 w 5137844"/>
              <a:gd name="connsiteY62" fmla="*/ 113407 h 2523948"/>
              <a:gd name="connsiteX63" fmla="*/ 2934044 w 5137844"/>
              <a:gd name="connsiteY63" fmla="*/ 113407 h 2523948"/>
              <a:gd name="connsiteX64" fmla="*/ 2922498 w 5137844"/>
              <a:gd name="connsiteY64" fmla="*/ 113407 h 2523948"/>
              <a:gd name="connsiteX65" fmla="*/ 2879860 w 5137844"/>
              <a:gd name="connsiteY65" fmla="*/ 113407 h 2523948"/>
              <a:gd name="connsiteX66" fmla="*/ 2859294 w 5137844"/>
              <a:gd name="connsiteY66" fmla="*/ 113407 h 2523948"/>
              <a:gd name="connsiteX67" fmla="*/ 2857762 w 5137844"/>
              <a:gd name="connsiteY67" fmla="*/ 113407 h 2523948"/>
              <a:gd name="connsiteX68" fmla="*/ 2837195 w 5137844"/>
              <a:gd name="connsiteY68" fmla="*/ 113407 h 2523948"/>
              <a:gd name="connsiteX69" fmla="*/ 2823937 w 5137844"/>
              <a:gd name="connsiteY69" fmla="*/ 113407 h 2523948"/>
              <a:gd name="connsiteX70" fmla="*/ 2801838 w 5137844"/>
              <a:gd name="connsiteY70" fmla="*/ 113407 h 2523948"/>
              <a:gd name="connsiteX71" fmla="*/ 2756982 w 5137844"/>
              <a:gd name="connsiteY71" fmla="*/ 113407 h 2523948"/>
              <a:gd name="connsiteX72" fmla="*/ 2754097 w 5137844"/>
              <a:gd name="connsiteY72" fmla="*/ 113407 h 2523948"/>
              <a:gd name="connsiteX73" fmla="*/ 2734884 w 5137844"/>
              <a:gd name="connsiteY73" fmla="*/ 113407 h 2523948"/>
              <a:gd name="connsiteX74" fmla="*/ 2731998 w 5137844"/>
              <a:gd name="connsiteY74" fmla="*/ 113407 h 2523948"/>
              <a:gd name="connsiteX75" fmla="*/ 2668794 w 5137844"/>
              <a:gd name="connsiteY75" fmla="*/ 113407 h 2523948"/>
              <a:gd name="connsiteX76" fmla="*/ 2646695 w 5137844"/>
              <a:gd name="connsiteY76" fmla="*/ 113407 h 2523948"/>
              <a:gd name="connsiteX77" fmla="*/ 2636115 w 5137844"/>
              <a:gd name="connsiteY77" fmla="*/ 113407 h 2523948"/>
              <a:gd name="connsiteX78" fmla="*/ 2614017 w 5137844"/>
              <a:gd name="connsiteY78" fmla="*/ 113407 h 2523948"/>
              <a:gd name="connsiteX79" fmla="*/ 2566482 w 5137844"/>
              <a:gd name="connsiteY79" fmla="*/ 113407 h 2523948"/>
              <a:gd name="connsiteX80" fmla="*/ 2544384 w 5137844"/>
              <a:gd name="connsiteY80" fmla="*/ 113407 h 2523948"/>
              <a:gd name="connsiteX81" fmla="*/ 2495147 w 5137844"/>
              <a:gd name="connsiteY81" fmla="*/ 113407 h 2523948"/>
              <a:gd name="connsiteX82" fmla="*/ 2473049 w 5137844"/>
              <a:gd name="connsiteY82" fmla="*/ 113407 h 2523948"/>
              <a:gd name="connsiteX83" fmla="*/ 2445615 w 5137844"/>
              <a:gd name="connsiteY83" fmla="*/ 113407 h 2523948"/>
              <a:gd name="connsiteX84" fmla="*/ 2423517 w 5137844"/>
              <a:gd name="connsiteY84" fmla="*/ 113407 h 2523948"/>
              <a:gd name="connsiteX85" fmla="*/ 2332532 w 5137844"/>
              <a:gd name="connsiteY85" fmla="*/ 113407 h 2523948"/>
              <a:gd name="connsiteX86" fmla="*/ 2310433 w 5137844"/>
              <a:gd name="connsiteY86" fmla="*/ 113407 h 2523948"/>
              <a:gd name="connsiteX87" fmla="*/ 2304647 w 5137844"/>
              <a:gd name="connsiteY87" fmla="*/ 113407 h 2523948"/>
              <a:gd name="connsiteX88" fmla="*/ 2282549 w 5137844"/>
              <a:gd name="connsiteY88" fmla="*/ 113407 h 2523948"/>
              <a:gd name="connsiteX89" fmla="*/ 2146721 w 5137844"/>
              <a:gd name="connsiteY89" fmla="*/ 113407 h 2523948"/>
              <a:gd name="connsiteX90" fmla="*/ 2142032 w 5137844"/>
              <a:gd name="connsiteY90" fmla="*/ 113407 h 2523948"/>
              <a:gd name="connsiteX91" fmla="*/ 2139925 w 5137844"/>
              <a:gd name="connsiteY91" fmla="*/ 113407 h 2523948"/>
              <a:gd name="connsiteX92" fmla="*/ 2137864 w 5137844"/>
              <a:gd name="connsiteY92" fmla="*/ 113407 h 2523948"/>
              <a:gd name="connsiteX93" fmla="*/ 2124622 w 5137844"/>
              <a:gd name="connsiteY93" fmla="*/ 113407 h 2523948"/>
              <a:gd name="connsiteX94" fmla="*/ 2123432 w 5137844"/>
              <a:gd name="connsiteY94" fmla="*/ 113407 h 2523948"/>
              <a:gd name="connsiteX95" fmla="*/ 2119933 w 5137844"/>
              <a:gd name="connsiteY95" fmla="*/ 113407 h 2523948"/>
              <a:gd name="connsiteX96" fmla="*/ 2097049 w 5137844"/>
              <a:gd name="connsiteY96" fmla="*/ 113407 h 2523948"/>
              <a:gd name="connsiteX97" fmla="*/ 1981658 w 5137844"/>
              <a:gd name="connsiteY97" fmla="*/ 113407 h 2523948"/>
              <a:gd name="connsiteX98" fmla="*/ 1956221 w 5137844"/>
              <a:gd name="connsiteY98" fmla="*/ 113407 h 2523948"/>
              <a:gd name="connsiteX99" fmla="*/ 1949425 w 5137844"/>
              <a:gd name="connsiteY99" fmla="*/ 113407 h 2523948"/>
              <a:gd name="connsiteX100" fmla="*/ 1947364 w 5137844"/>
              <a:gd name="connsiteY100" fmla="*/ 113407 h 2523948"/>
              <a:gd name="connsiteX101" fmla="*/ 1934122 w 5137844"/>
              <a:gd name="connsiteY101" fmla="*/ 113407 h 2523948"/>
              <a:gd name="connsiteX102" fmla="*/ 1932932 w 5137844"/>
              <a:gd name="connsiteY102" fmla="*/ 113407 h 2523948"/>
              <a:gd name="connsiteX103" fmla="*/ 1906549 w 5137844"/>
              <a:gd name="connsiteY103" fmla="*/ 113407 h 2523948"/>
              <a:gd name="connsiteX104" fmla="*/ 1882214 w 5137844"/>
              <a:gd name="connsiteY104" fmla="*/ 113407 h 2523948"/>
              <a:gd name="connsiteX105" fmla="*/ 1861030 w 5137844"/>
              <a:gd name="connsiteY105" fmla="*/ 113407 h 2523948"/>
              <a:gd name="connsiteX106" fmla="*/ 1791158 w 5137844"/>
              <a:gd name="connsiteY106" fmla="*/ 113407 h 2523948"/>
              <a:gd name="connsiteX107" fmla="*/ 1747978 w 5137844"/>
              <a:gd name="connsiteY107" fmla="*/ 113407 h 2523948"/>
              <a:gd name="connsiteX108" fmla="*/ 1691714 w 5137844"/>
              <a:gd name="connsiteY108" fmla="*/ 113407 h 2523948"/>
              <a:gd name="connsiteX109" fmla="*/ 1573733 w 5137844"/>
              <a:gd name="connsiteY109" fmla="*/ 113407 h 2523948"/>
              <a:gd name="connsiteX110" fmla="*/ 1557478 w 5137844"/>
              <a:gd name="connsiteY110" fmla="*/ 113407 h 2523948"/>
              <a:gd name="connsiteX111" fmla="*/ 1383233 w 5137844"/>
              <a:gd name="connsiteY111" fmla="*/ 113407 h 2523948"/>
              <a:gd name="connsiteX112" fmla="*/ 1354259 w 5137844"/>
              <a:gd name="connsiteY112" fmla="*/ 113407 h 2523948"/>
              <a:gd name="connsiteX113" fmla="*/ 1163759 w 5137844"/>
              <a:gd name="connsiteY113" fmla="*/ 113407 h 2523948"/>
              <a:gd name="connsiteX114" fmla="*/ 1084338 w 5137844"/>
              <a:gd name="connsiteY114" fmla="*/ 113407 h 2523948"/>
              <a:gd name="connsiteX115" fmla="*/ 893838 w 5137844"/>
              <a:gd name="connsiteY115" fmla="*/ 113407 h 2523948"/>
              <a:gd name="connsiteX116" fmla="*/ 690261 w 5137844"/>
              <a:gd name="connsiteY116" fmla="*/ 230339 h 2523948"/>
              <a:gd name="connsiteX117" fmla="*/ 162467 w 5137844"/>
              <a:gd name="connsiteY117" fmla="*/ 1145043 h 2523948"/>
              <a:gd name="connsiteX118" fmla="*/ 135606 w 5137844"/>
              <a:gd name="connsiteY118" fmla="*/ 1261974 h 2523948"/>
              <a:gd name="connsiteX119" fmla="*/ 0 w 5137844"/>
              <a:gd name="connsiteY119" fmla="*/ 1261974 h 2523948"/>
              <a:gd name="connsiteX120" fmla="*/ 29513 w 5137844"/>
              <a:gd name="connsiteY120" fmla="*/ 1133497 h 2523948"/>
              <a:gd name="connsiteX121" fmla="*/ 609420 w 5137844"/>
              <a:gd name="connsiteY121" fmla="*/ 128477 h 2523948"/>
              <a:gd name="connsiteX122" fmla="*/ 833098 w 5137844"/>
              <a:gd name="connsiteY122" fmla="*/ 0 h 2523948"/>
              <a:gd name="connsiteX123" fmla="*/ 1974790 w 5137844"/>
              <a:gd name="connsiteY123" fmla="*/ 0 h 2523948"/>
              <a:gd name="connsiteX124" fmla="*/ 1976098 w 5137844"/>
              <a:gd name="connsiteY124" fmla="*/ 0 h 2523948"/>
              <a:gd name="connsiteX125" fmla="*/ 1990647 w 5137844"/>
              <a:gd name="connsiteY125" fmla="*/ 0 h 2523948"/>
              <a:gd name="connsiteX126" fmla="*/ 1992912 w 5137844"/>
              <a:gd name="connsiteY126" fmla="*/ 0 h 2523948"/>
              <a:gd name="connsiteX127" fmla="*/ 2000379 w 5137844"/>
              <a:gd name="connsiteY127" fmla="*/ 0 h 2523948"/>
              <a:gd name="connsiteX128" fmla="*/ 2180255 w 5137844"/>
              <a:gd name="connsiteY128" fmla="*/ 0 h 2523948"/>
              <a:gd name="connsiteX129" fmla="*/ 2204536 w 5137844"/>
              <a:gd name="connsiteY129" fmla="*/ 0 h 2523948"/>
              <a:gd name="connsiteX130" fmla="*/ 2358928 w 5137844"/>
              <a:gd name="connsiteY130" fmla="*/ 0 h 2523948"/>
              <a:gd name="connsiteX131" fmla="*/ 2383208 w 5137844"/>
              <a:gd name="connsiteY131" fmla="*/ 0 h 2523948"/>
              <a:gd name="connsiteX132" fmla="*/ 2513815 w 5137844"/>
              <a:gd name="connsiteY132" fmla="*/ 0 h 2523948"/>
              <a:gd name="connsiteX133" fmla="*/ 2538095 w 5137844"/>
              <a:gd name="connsiteY133" fmla="*/ 0 h 2523948"/>
              <a:gd name="connsiteX134" fmla="*/ 2646616 w 5137844"/>
              <a:gd name="connsiteY134" fmla="*/ 0 h 2523948"/>
              <a:gd name="connsiteX135" fmla="*/ 2670896 w 5137844"/>
              <a:gd name="connsiteY135" fmla="*/ 0 h 2523948"/>
              <a:gd name="connsiteX136" fmla="*/ 2759029 w 5137844"/>
              <a:gd name="connsiteY136" fmla="*/ 0 h 2523948"/>
              <a:gd name="connsiteX137" fmla="*/ 2783310 w 5137844"/>
              <a:gd name="connsiteY137" fmla="*/ 0 h 2523948"/>
              <a:gd name="connsiteX138" fmla="*/ 2852754 w 5137844"/>
              <a:gd name="connsiteY138" fmla="*/ 0 h 2523948"/>
              <a:gd name="connsiteX139" fmla="*/ 2877035 w 5137844"/>
              <a:gd name="connsiteY139" fmla="*/ 0 h 2523948"/>
              <a:gd name="connsiteX140" fmla="*/ 2929490 w 5137844"/>
              <a:gd name="connsiteY140" fmla="*/ 0 h 2523948"/>
              <a:gd name="connsiteX141" fmla="*/ 2953771 w 5137844"/>
              <a:gd name="connsiteY141" fmla="*/ 0 h 2523948"/>
              <a:gd name="connsiteX142" fmla="*/ 2990936 w 5137844"/>
              <a:gd name="connsiteY142" fmla="*/ 0 h 2523948"/>
              <a:gd name="connsiteX143" fmla="*/ 3015216 w 5137844"/>
              <a:gd name="connsiteY143" fmla="*/ 0 h 2523948"/>
              <a:gd name="connsiteX144" fmla="*/ 3074750 w 5137844"/>
              <a:gd name="connsiteY144" fmla="*/ 0 h 2523948"/>
              <a:gd name="connsiteX145" fmla="*/ 3099031 w 5137844"/>
              <a:gd name="connsiteY145" fmla="*/ 0 h 2523948"/>
              <a:gd name="connsiteX146" fmla="*/ 3117790 w 5137844"/>
              <a:gd name="connsiteY146" fmla="*/ 0 h 2523948"/>
              <a:gd name="connsiteX147" fmla="*/ 3135912 w 5137844"/>
              <a:gd name="connsiteY147" fmla="*/ 0 h 2523948"/>
              <a:gd name="connsiteX148" fmla="*/ 3142071 w 5137844"/>
              <a:gd name="connsiteY148" fmla="*/ 0 h 2523948"/>
              <a:gd name="connsiteX149" fmla="*/ 3143379 w 5137844"/>
              <a:gd name="connsiteY149" fmla="*/ 0 h 2523948"/>
              <a:gd name="connsiteX150" fmla="*/ 3157927 w 5137844"/>
              <a:gd name="connsiteY150" fmla="*/ 0 h 2523948"/>
              <a:gd name="connsiteX151" fmla="*/ 3160193 w 5137844"/>
              <a:gd name="connsiteY151" fmla="*/ 0 h 2523948"/>
              <a:gd name="connsiteX152" fmla="*/ 3347536 w 5137844"/>
              <a:gd name="connsiteY152" fmla="*/ 0 h 2523948"/>
              <a:gd name="connsiteX153" fmla="*/ 4303193 w 5137844"/>
              <a:gd name="connsiteY153" fmla="*/ 0 h 2523948"/>
              <a:gd name="connsiteX154" fmla="*/ 4526872 w 5137844"/>
              <a:gd name="connsiteY154" fmla="*/ 128477 h 2523948"/>
              <a:gd name="connsiteX155" fmla="*/ 5106779 w 5137844"/>
              <a:gd name="connsiteY155" fmla="*/ 1133497 h 2523948"/>
              <a:gd name="connsiteX156" fmla="*/ 5106779 w 5137844"/>
              <a:gd name="connsiteY156" fmla="*/ 1390451 h 2523948"/>
              <a:gd name="connsiteX157" fmla="*/ 4526872 w 5137844"/>
              <a:gd name="connsiteY157" fmla="*/ 2395471 h 2523948"/>
              <a:gd name="connsiteX158" fmla="*/ 4303193 w 5137844"/>
              <a:gd name="connsiteY158" fmla="*/ 2523948 h 2523948"/>
              <a:gd name="connsiteX159" fmla="*/ 3160193 w 5137844"/>
              <a:gd name="connsiteY159" fmla="*/ 2523948 h 2523948"/>
              <a:gd name="connsiteX160" fmla="*/ 3143379 w 5137844"/>
              <a:gd name="connsiteY160" fmla="*/ 2523948 h 2523948"/>
              <a:gd name="connsiteX161" fmla="*/ 3135912 w 5137844"/>
              <a:gd name="connsiteY161" fmla="*/ 2523948 h 2523948"/>
              <a:gd name="connsiteX162" fmla="*/ 2000379 w 5137844"/>
              <a:gd name="connsiteY162" fmla="*/ 2523948 h 2523948"/>
              <a:gd name="connsiteX163" fmla="*/ 1992912 w 5137844"/>
              <a:gd name="connsiteY163" fmla="*/ 2523948 h 2523948"/>
              <a:gd name="connsiteX164" fmla="*/ 1976098 w 5137844"/>
              <a:gd name="connsiteY164" fmla="*/ 2523948 h 2523948"/>
              <a:gd name="connsiteX165" fmla="*/ 833098 w 5137844"/>
              <a:gd name="connsiteY165" fmla="*/ 2523948 h 2523948"/>
              <a:gd name="connsiteX166" fmla="*/ 609420 w 5137844"/>
              <a:gd name="connsiteY166" fmla="*/ 2395471 h 2523948"/>
              <a:gd name="connsiteX167" fmla="*/ 29513 w 5137844"/>
              <a:gd name="connsiteY167" fmla="*/ 1390451 h 2523948"/>
              <a:gd name="connsiteX168" fmla="*/ 0 w 5137844"/>
              <a:gd name="connsiteY168" fmla="*/ 1261974 h 2523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5137844" h="2523948">
                <a:moveTo>
                  <a:pt x="135606" y="1261974"/>
                </a:moveTo>
                <a:cubicBezTo>
                  <a:pt x="135606" y="1304409"/>
                  <a:pt x="144559" y="1346843"/>
                  <a:pt x="162467" y="1378906"/>
                </a:cubicBezTo>
                <a:cubicBezTo>
                  <a:pt x="162467" y="1378906"/>
                  <a:pt x="162467" y="1378906"/>
                  <a:pt x="690261" y="2293610"/>
                </a:cubicBezTo>
                <a:cubicBezTo>
                  <a:pt x="727960" y="2357733"/>
                  <a:pt x="820324" y="2410541"/>
                  <a:pt x="893838" y="2410541"/>
                </a:cubicBezTo>
                <a:lnTo>
                  <a:pt x="1084338" y="2410541"/>
                </a:lnTo>
                <a:lnTo>
                  <a:pt x="1934122" y="2410541"/>
                </a:lnTo>
                <a:lnTo>
                  <a:pt x="1949425" y="2410541"/>
                </a:lnTo>
                <a:lnTo>
                  <a:pt x="1956221" y="2410541"/>
                </a:lnTo>
                <a:lnTo>
                  <a:pt x="2124622" y="2410541"/>
                </a:lnTo>
                <a:lnTo>
                  <a:pt x="2139925" y="2410541"/>
                </a:lnTo>
                <a:lnTo>
                  <a:pt x="2146721" y="2410541"/>
                </a:lnTo>
                <a:lnTo>
                  <a:pt x="2989710" y="2410541"/>
                </a:lnTo>
                <a:lnTo>
                  <a:pt x="2996506" y="2410541"/>
                </a:lnTo>
                <a:lnTo>
                  <a:pt x="3011809" y="2410541"/>
                </a:lnTo>
                <a:lnTo>
                  <a:pt x="3180210" y="2410541"/>
                </a:lnTo>
                <a:lnTo>
                  <a:pt x="3187006" y="2410541"/>
                </a:lnTo>
                <a:lnTo>
                  <a:pt x="3202309" y="2410541"/>
                </a:lnTo>
                <a:lnTo>
                  <a:pt x="4052093" y="2410541"/>
                </a:lnTo>
                <a:lnTo>
                  <a:pt x="4242593" y="2410541"/>
                </a:lnTo>
                <a:cubicBezTo>
                  <a:pt x="4317992" y="2410541"/>
                  <a:pt x="4408471" y="2357733"/>
                  <a:pt x="4446171" y="2293610"/>
                </a:cubicBezTo>
                <a:cubicBezTo>
                  <a:pt x="4446171" y="2293610"/>
                  <a:pt x="4446171" y="2293610"/>
                  <a:pt x="4973965" y="1378906"/>
                </a:cubicBezTo>
                <a:cubicBezTo>
                  <a:pt x="5011664" y="1314782"/>
                  <a:pt x="5011664" y="1209166"/>
                  <a:pt x="4973965" y="1145043"/>
                </a:cubicBezTo>
                <a:cubicBezTo>
                  <a:pt x="4973965" y="1145043"/>
                  <a:pt x="4973965" y="1145043"/>
                  <a:pt x="4446171" y="230339"/>
                </a:cubicBezTo>
                <a:cubicBezTo>
                  <a:pt x="4408471" y="166215"/>
                  <a:pt x="4317992" y="113407"/>
                  <a:pt x="4242593" y="113407"/>
                </a:cubicBezTo>
                <a:cubicBezTo>
                  <a:pt x="4242593" y="113407"/>
                  <a:pt x="4242593" y="113407"/>
                  <a:pt x="4133871" y="113407"/>
                </a:cubicBezTo>
                <a:lnTo>
                  <a:pt x="4052093" y="113407"/>
                </a:lnTo>
                <a:lnTo>
                  <a:pt x="4050394" y="113407"/>
                </a:lnTo>
                <a:lnTo>
                  <a:pt x="4038503" y="113407"/>
                </a:lnTo>
                <a:lnTo>
                  <a:pt x="4030245" y="113407"/>
                </a:lnTo>
                <a:lnTo>
                  <a:pt x="4006226" y="113407"/>
                </a:lnTo>
                <a:lnTo>
                  <a:pt x="3943371" y="113407"/>
                </a:lnTo>
                <a:lnTo>
                  <a:pt x="3875656" y="113407"/>
                </a:lnTo>
                <a:lnTo>
                  <a:pt x="3839745" y="113407"/>
                </a:lnTo>
                <a:lnTo>
                  <a:pt x="3776065" y="113407"/>
                </a:lnTo>
                <a:lnTo>
                  <a:pt x="3685156" y="113407"/>
                </a:lnTo>
                <a:lnTo>
                  <a:pt x="3659911" y="113407"/>
                </a:lnTo>
                <a:lnTo>
                  <a:pt x="3585565" y="113407"/>
                </a:lnTo>
                <a:lnTo>
                  <a:pt x="3525919" y="113407"/>
                </a:lnTo>
                <a:lnTo>
                  <a:pt x="3469411" y="113407"/>
                </a:lnTo>
                <a:lnTo>
                  <a:pt x="3372816" y="113407"/>
                </a:lnTo>
                <a:lnTo>
                  <a:pt x="3335419" y="113407"/>
                </a:lnTo>
                <a:lnTo>
                  <a:pt x="3202309" y="113407"/>
                </a:lnTo>
                <a:lnTo>
                  <a:pt x="3200246" y="113407"/>
                </a:lnTo>
                <a:lnTo>
                  <a:pt x="3187006" y="113407"/>
                </a:lnTo>
                <a:lnTo>
                  <a:pt x="3185815" y="113407"/>
                </a:lnTo>
                <a:lnTo>
                  <a:pt x="3182316" y="113407"/>
                </a:lnTo>
                <a:lnTo>
                  <a:pt x="3180210" y="113407"/>
                </a:lnTo>
                <a:cubicBezTo>
                  <a:pt x="3180210" y="113407"/>
                  <a:pt x="3180210" y="113407"/>
                  <a:pt x="3163716" y="113407"/>
                </a:cubicBezTo>
                <a:lnTo>
                  <a:pt x="3146643" y="113407"/>
                </a:lnTo>
                <a:lnTo>
                  <a:pt x="3124544" y="113407"/>
                </a:lnTo>
                <a:lnTo>
                  <a:pt x="3070360" y="113407"/>
                </a:lnTo>
                <a:lnTo>
                  <a:pt x="3048262" y="113407"/>
                </a:lnTo>
                <a:lnTo>
                  <a:pt x="3014437" y="113407"/>
                </a:lnTo>
                <a:lnTo>
                  <a:pt x="3011809" y="113407"/>
                </a:lnTo>
                <a:lnTo>
                  <a:pt x="3009746" y="113407"/>
                </a:lnTo>
                <a:lnTo>
                  <a:pt x="2996506" y="113407"/>
                </a:lnTo>
                <a:lnTo>
                  <a:pt x="2995315" y="113407"/>
                </a:lnTo>
                <a:lnTo>
                  <a:pt x="2992338" y="113407"/>
                </a:lnTo>
                <a:lnTo>
                  <a:pt x="2989710" y="113407"/>
                </a:lnTo>
                <a:lnTo>
                  <a:pt x="2987648" y="113407"/>
                </a:lnTo>
                <a:lnTo>
                  <a:pt x="2973216" y="113407"/>
                </a:lnTo>
                <a:lnTo>
                  <a:pt x="2956143" y="113407"/>
                </a:lnTo>
                <a:lnTo>
                  <a:pt x="2944597" y="113407"/>
                </a:lnTo>
                <a:lnTo>
                  <a:pt x="2934044" y="113407"/>
                </a:lnTo>
                <a:lnTo>
                  <a:pt x="2922498" y="113407"/>
                </a:lnTo>
                <a:lnTo>
                  <a:pt x="2879860" y="113407"/>
                </a:lnTo>
                <a:lnTo>
                  <a:pt x="2859294" y="113407"/>
                </a:lnTo>
                <a:lnTo>
                  <a:pt x="2857762" y="113407"/>
                </a:lnTo>
                <a:lnTo>
                  <a:pt x="2837195" y="113407"/>
                </a:lnTo>
                <a:lnTo>
                  <a:pt x="2823937" y="113407"/>
                </a:lnTo>
                <a:lnTo>
                  <a:pt x="2801838" y="113407"/>
                </a:lnTo>
                <a:lnTo>
                  <a:pt x="2756982" y="113407"/>
                </a:lnTo>
                <a:lnTo>
                  <a:pt x="2754097" y="113407"/>
                </a:lnTo>
                <a:lnTo>
                  <a:pt x="2734884" y="113407"/>
                </a:lnTo>
                <a:lnTo>
                  <a:pt x="2731998" y="113407"/>
                </a:lnTo>
                <a:lnTo>
                  <a:pt x="2668794" y="113407"/>
                </a:lnTo>
                <a:lnTo>
                  <a:pt x="2646695" y="113407"/>
                </a:lnTo>
                <a:lnTo>
                  <a:pt x="2636115" y="113407"/>
                </a:lnTo>
                <a:lnTo>
                  <a:pt x="2614017" y="113407"/>
                </a:lnTo>
                <a:lnTo>
                  <a:pt x="2566482" y="113407"/>
                </a:lnTo>
                <a:lnTo>
                  <a:pt x="2544384" y="113407"/>
                </a:lnTo>
                <a:lnTo>
                  <a:pt x="2495147" y="113407"/>
                </a:lnTo>
                <a:lnTo>
                  <a:pt x="2473049" y="113407"/>
                </a:lnTo>
                <a:lnTo>
                  <a:pt x="2445615" y="113407"/>
                </a:lnTo>
                <a:lnTo>
                  <a:pt x="2423517" y="113407"/>
                </a:lnTo>
                <a:lnTo>
                  <a:pt x="2332532" y="113407"/>
                </a:lnTo>
                <a:lnTo>
                  <a:pt x="2310433" y="113407"/>
                </a:lnTo>
                <a:lnTo>
                  <a:pt x="2304647" y="113407"/>
                </a:lnTo>
                <a:lnTo>
                  <a:pt x="2282549" y="113407"/>
                </a:lnTo>
                <a:lnTo>
                  <a:pt x="2146721" y="113407"/>
                </a:lnTo>
                <a:lnTo>
                  <a:pt x="2142032" y="113407"/>
                </a:lnTo>
                <a:lnTo>
                  <a:pt x="2139925" y="113407"/>
                </a:lnTo>
                <a:lnTo>
                  <a:pt x="2137864" y="113407"/>
                </a:lnTo>
                <a:lnTo>
                  <a:pt x="2124622" y="113407"/>
                </a:lnTo>
                <a:lnTo>
                  <a:pt x="2123432" y="113407"/>
                </a:lnTo>
                <a:lnTo>
                  <a:pt x="2119933" y="113407"/>
                </a:lnTo>
                <a:lnTo>
                  <a:pt x="2097049" y="113407"/>
                </a:lnTo>
                <a:cubicBezTo>
                  <a:pt x="2073661" y="113407"/>
                  <a:pt x="2037517" y="113407"/>
                  <a:pt x="1981658" y="113407"/>
                </a:cubicBezTo>
                <a:lnTo>
                  <a:pt x="1956221" y="113407"/>
                </a:lnTo>
                <a:lnTo>
                  <a:pt x="1949425" y="113407"/>
                </a:lnTo>
                <a:lnTo>
                  <a:pt x="1947364" y="113407"/>
                </a:lnTo>
                <a:lnTo>
                  <a:pt x="1934122" y="113407"/>
                </a:lnTo>
                <a:lnTo>
                  <a:pt x="1932932" y="113407"/>
                </a:lnTo>
                <a:lnTo>
                  <a:pt x="1906549" y="113407"/>
                </a:lnTo>
                <a:lnTo>
                  <a:pt x="1882214" y="113407"/>
                </a:lnTo>
                <a:lnTo>
                  <a:pt x="1861030" y="113407"/>
                </a:lnTo>
                <a:lnTo>
                  <a:pt x="1791158" y="113407"/>
                </a:lnTo>
                <a:lnTo>
                  <a:pt x="1747978" y="113407"/>
                </a:lnTo>
                <a:lnTo>
                  <a:pt x="1691714" y="113407"/>
                </a:lnTo>
                <a:lnTo>
                  <a:pt x="1573733" y="113407"/>
                </a:lnTo>
                <a:lnTo>
                  <a:pt x="1557478" y="113407"/>
                </a:lnTo>
                <a:lnTo>
                  <a:pt x="1383233" y="113407"/>
                </a:lnTo>
                <a:lnTo>
                  <a:pt x="1354259" y="113407"/>
                </a:lnTo>
                <a:lnTo>
                  <a:pt x="1163759" y="113407"/>
                </a:lnTo>
                <a:lnTo>
                  <a:pt x="1084338" y="113407"/>
                </a:lnTo>
                <a:lnTo>
                  <a:pt x="893838" y="113407"/>
                </a:lnTo>
                <a:cubicBezTo>
                  <a:pt x="820324" y="113407"/>
                  <a:pt x="727960" y="166215"/>
                  <a:pt x="690261" y="230339"/>
                </a:cubicBezTo>
                <a:cubicBezTo>
                  <a:pt x="690261" y="230339"/>
                  <a:pt x="690261" y="230339"/>
                  <a:pt x="162467" y="1145043"/>
                </a:cubicBezTo>
                <a:cubicBezTo>
                  <a:pt x="144559" y="1177105"/>
                  <a:pt x="135606" y="1219539"/>
                  <a:pt x="135606" y="1261974"/>
                </a:cubicBezTo>
                <a:close/>
                <a:moveTo>
                  <a:pt x="0" y="1261974"/>
                </a:moveTo>
                <a:cubicBezTo>
                  <a:pt x="0" y="1215349"/>
                  <a:pt x="9837" y="1168725"/>
                  <a:pt x="29513" y="1133497"/>
                </a:cubicBezTo>
                <a:cubicBezTo>
                  <a:pt x="609420" y="128477"/>
                  <a:pt x="609420" y="128477"/>
                  <a:pt x="609420" y="128477"/>
                </a:cubicBezTo>
                <a:cubicBezTo>
                  <a:pt x="650842" y="58022"/>
                  <a:pt x="752325" y="0"/>
                  <a:pt x="833098" y="0"/>
                </a:cubicBezTo>
                <a:cubicBezTo>
                  <a:pt x="1702959" y="0"/>
                  <a:pt x="1920424" y="0"/>
                  <a:pt x="1974790" y="0"/>
                </a:cubicBezTo>
                <a:lnTo>
                  <a:pt x="1976098" y="0"/>
                </a:lnTo>
                <a:lnTo>
                  <a:pt x="1990647" y="0"/>
                </a:lnTo>
                <a:lnTo>
                  <a:pt x="1992912" y="0"/>
                </a:lnTo>
                <a:lnTo>
                  <a:pt x="2000379" y="0"/>
                </a:lnTo>
                <a:lnTo>
                  <a:pt x="2180255" y="0"/>
                </a:lnTo>
                <a:lnTo>
                  <a:pt x="2204536" y="0"/>
                </a:lnTo>
                <a:lnTo>
                  <a:pt x="2358928" y="0"/>
                </a:lnTo>
                <a:lnTo>
                  <a:pt x="2383208" y="0"/>
                </a:lnTo>
                <a:lnTo>
                  <a:pt x="2513815" y="0"/>
                </a:lnTo>
                <a:lnTo>
                  <a:pt x="2538095" y="0"/>
                </a:lnTo>
                <a:lnTo>
                  <a:pt x="2646616" y="0"/>
                </a:lnTo>
                <a:lnTo>
                  <a:pt x="2670896" y="0"/>
                </a:lnTo>
                <a:lnTo>
                  <a:pt x="2759029" y="0"/>
                </a:lnTo>
                <a:lnTo>
                  <a:pt x="2783310" y="0"/>
                </a:lnTo>
                <a:lnTo>
                  <a:pt x="2852754" y="0"/>
                </a:lnTo>
                <a:lnTo>
                  <a:pt x="2877035" y="0"/>
                </a:lnTo>
                <a:lnTo>
                  <a:pt x="2929490" y="0"/>
                </a:lnTo>
                <a:lnTo>
                  <a:pt x="2953771" y="0"/>
                </a:lnTo>
                <a:lnTo>
                  <a:pt x="2990936" y="0"/>
                </a:lnTo>
                <a:lnTo>
                  <a:pt x="3015216" y="0"/>
                </a:lnTo>
                <a:lnTo>
                  <a:pt x="3074750" y="0"/>
                </a:lnTo>
                <a:lnTo>
                  <a:pt x="3099031" y="0"/>
                </a:lnTo>
                <a:lnTo>
                  <a:pt x="3117790" y="0"/>
                </a:lnTo>
                <a:cubicBezTo>
                  <a:pt x="3135912" y="0"/>
                  <a:pt x="3135912" y="0"/>
                  <a:pt x="3135912" y="0"/>
                </a:cubicBezTo>
                <a:lnTo>
                  <a:pt x="3142071" y="0"/>
                </a:lnTo>
                <a:lnTo>
                  <a:pt x="3143379" y="0"/>
                </a:lnTo>
                <a:lnTo>
                  <a:pt x="3157927" y="0"/>
                </a:lnTo>
                <a:lnTo>
                  <a:pt x="3160193" y="0"/>
                </a:lnTo>
                <a:lnTo>
                  <a:pt x="3347536" y="0"/>
                </a:lnTo>
                <a:cubicBezTo>
                  <a:pt x="4303193" y="0"/>
                  <a:pt x="4303193" y="0"/>
                  <a:pt x="4303193" y="0"/>
                </a:cubicBezTo>
                <a:cubicBezTo>
                  <a:pt x="4386037" y="0"/>
                  <a:pt x="4485449" y="58022"/>
                  <a:pt x="4526872" y="128477"/>
                </a:cubicBezTo>
                <a:cubicBezTo>
                  <a:pt x="5106779" y="1133497"/>
                  <a:pt x="5106779" y="1133497"/>
                  <a:pt x="5106779" y="1133497"/>
                </a:cubicBezTo>
                <a:cubicBezTo>
                  <a:pt x="5148200" y="1203952"/>
                  <a:pt x="5148200" y="1319996"/>
                  <a:pt x="5106779" y="1390451"/>
                </a:cubicBezTo>
                <a:cubicBezTo>
                  <a:pt x="4526872" y="2395471"/>
                  <a:pt x="4526872" y="2395471"/>
                  <a:pt x="4526872" y="2395471"/>
                </a:cubicBezTo>
                <a:cubicBezTo>
                  <a:pt x="4485449" y="2465926"/>
                  <a:pt x="4386037" y="2523948"/>
                  <a:pt x="4303193" y="2523948"/>
                </a:cubicBezTo>
                <a:lnTo>
                  <a:pt x="3160193" y="2523948"/>
                </a:lnTo>
                <a:lnTo>
                  <a:pt x="3143379" y="2523948"/>
                </a:lnTo>
                <a:lnTo>
                  <a:pt x="3135912" y="2523948"/>
                </a:lnTo>
                <a:lnTo>
                  <a:pt x="2000379" y="2523948"/>
                </a:lnTo>
                <a:lnTo>
                  <a:pt x="1992912" y="2523948"/>
                </a:lnTo>
                <a:lnTo>
                  <a:pt x="1976098" y="2523948"/>
                </a:lnTo>
                <a:lnTo>
                  <a:pt x="833098" y="2523948"/>
                </a:lnTo>
                <a:cubicBezTo>
                  <a:pt x="752325" y="2523948"/>
                  <a:pt x="650842" y="2465926"/>
                  <a:pt x="609420" y="2395471"/>
                </a:cubicBezTo>
                <a:cubicBezTo>
                  <a:pt x="29513" y="1390451"/>
                  <a:pt x="29513" y="1390451"/>
                  <a:pt x="29513" y="1390451"/>
                </a:cubicBezTo>
                <a:cubicBezTo>
                  <a:pt x="9837" y="1355223"/>
                  <a:pt x="0" y="1308599"/>
                  <a:pt x="0" y="1261974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25400"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 sz="1500">
              <a:solidFill>
                <a:prstClr val="black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E568D1A-D91C-D25D-53B0-2880F003F7A8}"/>
              </a:ext>
            </a:extLst>
          </p:cNvPr>
          <p:cNvSpPr txBox="1"/>
          <p:nvPr/>
        </p:nvSpPr>
        <p:spPr>
          <a:xfrm>
            <a:off x="987287" y="6433704"/>
            <a:ext cx="488342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7,6 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 рублей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2026 году</a:t>
            </a:r>
            <a:endParaRPr kumimoji="0" lang="ru-RU" alt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任意多边形 70">
            <a:extLst>
              <a:ext uri="{FF2B5EF4-FFF2-40B4-BE49-F238E27FC236}">
                <a16:creationId xmlns:a16="http://schemas.microsoft.com/office/drawing/2014/main" id="{004876FC-0DDD-B5A5-940F-B7C6A407DA25}"/>
              </a:ext>
            </a:extLst>
          </p:cNvPr>
          <p:cNvSpPr>
            <a:spLocks/>
          </p:cNvSpPr>
          <p:nvPr/>
        </p:nvSpPr>
        <p:spPr bwMode="auto">
          <a:xfrm rot="5400000">
            <a:off x="4803418" y="6130468"/>
            <a:ext cx="1761393" cy="1782212"/>
          </a:xfrm>
          <a:custGeom>
            <a:avLst/>
            <a:gdLst>
              <a:gd name="connsiteX0" fmla="*/ 135606 w 5137844"/>
              <a:gd name="connsiteY0" fmla="*/ 1261974 h 2523948"/>
              <a:gd name="connsiteX1" fmla="*/ 162467 w 5137844"/>
              <a:gd name="connsiteY1" fmla="*/ 1378906 h 2523948"/>
              <a:gd name="connsiteX2" fmla="*/ 690261 w 5137844"/>
              <a:gd name="connsiteY2" fmla="*/ 2293610 h 2523948"/>
              <a:gd name="connsiteX3" fmla="*/ 893838 w 5137844"/>
              <a:gd name="connsiteY3" fmla="*/ 2410541 h 2523948"/>
              <a:gd name="connsiteX4" fmla="*/ 1084338 w 5137844"/>
              <a:gd name="connsiteY4" fmla="*/ 2410541 h 2523948"/>
              <a:gd name="connsiteX5" fmla="*/ 1934122 w 5137844"/>
              <a:gd name="connsiteY5" fmla="*/ 2410541 h 2523948"/>
              <a:gd name="connsiteX6" fmla="*/ 1949425 w 5137844"/>
              <a:gd name="connsiteY6" fmla="*/ 2410541 h 2523948"/>
              <a:gd name="connsiteX7" fmla="*/ 1956221 w 5137844"/>
              <a:gd name="connsiteY7" fmla="*/ 2410541 h 2523948"/>
              <a:gd name="connsiteX8" fmla="*/ 2124622 w 5137844"/>
              <a:gd name="connsiteY8" fmla="*/ 2410541 h 2523948"/>
              <a:gd name="connsiteX9" fmla="*/ 2139925 w 5137844"/>
              <a:gd name="connsiteY9" fmla="*/ 2410541 h 2523948"/>
              <a:gd name="connsiteX10" fmla="*/ 2146721 w 5137844"/>
              <a:gd name="connsiteY10" fmla="*/ 2410541 h 2523948"/>
              <a:gd name="connsiteX11" fmla="*/ 2989710 w 5137844"/>
              <a:gd name="connsiteY11" fmla="*/ 2410541 h 2523948"/>
              <a:gd name="connsiteX12" fmla="*/ 2996506 w 5137844"/>
              <a:gd name="connsiteY12" fmla="*/ 2410541 h 2523948"/>
              <a:gd name="connsiteX13" fmla="*/ 3011809 w 5137844"/>
              <a:gd name="connsiteY13" fmla="*/ 2410541 h 2523948"/>
              <a:gd name="connsiteX14" fmla="*/ 3180210 w 5137844"/>
              <a:gd name="connsiteY14" fmla="*/ 2410541 h 2523948"/>
              <a:gd name="connsiteX15" fmla="*/ 3187006 w 5137844"/>
              <a:gd name="connsiteY15" fmla="*/ 2410541 h 2523948"/>
              <a:gd name="connsiteX16" fmla="*/ 3202309 w 5137844"/>
              <a:gd name="connsiteY16" fmla="*/ 2410541 h 2523948"/>
              <a:gd name="connsiteX17" fmla="*/ 4052093 w 5137844"/>
              <a:gd name="connsiteY17" fmla="*/ 2410541 h 2523948"/>
              <a:gd name="connsiteX18" fmla="*/ 4242593 w 5137844"/>
              <a:gd name="connsiteY18" fmla="*/ 2410541 h 2523948"/>
              <a:gd name="connsiteX19" fmla="*/ 4446171 w 5137844"/>
              <a:gd name="connsiteY19" fmla="*/ 2293610 h 2523948"/>
              <a:gd name="connsiteX20" fmla="*/ 4973965 w 5137844"/>
              <a:gd name="connsiteY20" fmla="*/ 1378906 h 2523948"/>
              <a:gd name="connsiteX21" fmla="*/ 4973965 w 5137844"/>
              <a:gd name="connsiteY21" fmla="*/ 1145043 h 2523948"/>
              <a:gd name="connsiteX22" fmla="*/ 4446171 w 5137844"/>
              <a:gd name="connsiteY22" fmla="*/ 230339 h 2523948"/>
              <a:gd name="connsiteX23" fmla="*/ 4242593 w 5137844"/>
              <a:gd name="connsiteY23" fmla="*/ 113407 h 2523948"/>
              <a:gd name="connsiteX24" fmla="*/ 4133871 w 5137844"/>
              <a:gd name="connsiteY24" fmla="*/ 113407 h 2523948"/>
              <a:gd name="connsiteX25" fmla="*/ 4052093 w 5137844"/>
              <a:gd name="connsiteY25" fmla="*/ 113407 h 2523948"/>
              <a:gd name="connsiteX26" fmla="*/ 4050394 w 5137844"/>
              <a:gd name="connsiteY26" fmla="*/ 113407 h 2523948"/>
              <a:gd name="connsiteX27" fmla="*/ 4038503 w 5137844"/>
              <a:gd name="connsiteY27" fmla="*/ 113407 h 2523948"/>
              <a:gd name="connsiteX28" fmla="*/ 4030245 w 5137844"/>
              <a:gd name="connsiteY28" fmla="*/ 113407 h 2523948"/>
              <a:gd name="connsiteX29" fmla="*/ 4006226 w 5137844"/>
              <a:gd name="connsiteY29" fmla="*/ 113407 h 2523948"/>
              <a:gd name="connsiteX30" fmla="*/ 3943371 w 5137844"/>
              <a:gd name="connsiteY30" fmla="*/ 113407 h 2523948"/>
              <a:gd name="connsiteX31" fmla="*/ 3875656 w 5137844"/>
              <a:gd name="connsiteY31" fmla="*/ 113407 h 2523948"/>
              <a:gd name="connsiteX32" fmla="*/ 3839745 w 5137844"/>
              <a:gd name="connsiteY32" fmla="*/ 113407 h 2523948"/>
              <a:gd name="connsiteX33" fmla="*/ 3776065 w 5137844"/>
              <a:gd name="connsiteY33" fmla="*/ 113407 h 2523948"/>
              <a:gd name="connsiteX34" fmla="*/ 3685156 w 5137844"/>
              <a:gd name="connsiteY34" fmla="*/ 113407 h 2523948"/>
              <a:gd name="connsiteX35" fmla="*/ 3659911 w 5137844"/>
              <a:gd name="connsiteY35" fmla="*/ 113407 h 2523948"/>
              <a:gd name="connsiteX36" fmla="*/ 3585565 w 5137844"/>
              <a:gd name="connsiteY36" fmla="*/ 113407 h 2523948"/>
              <a:gd name="connsiteX37" fmla="*/ 3525919 w 5137844"/>
              <a:gd name="connsiteY37" fmla="*/ 113407 h 2523948"/>
              <a:gd name="connsiteX38" fmla="*/ 3469411 w 5137844"/>
              <a:gd name="connsiteY38" fmla="*/ 113407 h 2523948"/>
              <a:gd name="connsiteX39" fmla="*/ 3372816 w 5137844"/>
              <a:gd name="connsiteY39" fmla="*/ 113407 h 2523948"/>
              <a:gd name="connsiteX40" fmla="*/ 3335419 w 5137844"/>
              <a:gd name="connsiteY40" fmla="*/ 113407 h 2523948"/>
              <a:gd name="connsiteX41" fmla="*/ 3202309 w 5137844"/>
              <a:gd name="connsiteY41" fmla="*/ 113407 h 2523948"/>
              <a:gd name="connsiteX42" fmla="*/ 3200246 w 5137844"/>
              <a:gd name="connsiteY42" fmla="*/ 113407 h 2523948"/>
              <a:gd name="connsiteX43" fmla="*/ 3187006 w 5137844"/>
              <a:gd name="connsiteY43" fmla="*/ 113407 h 2523948"/>
              <a:gd name="connsiteX44" fmla="*/ 3185815 w 5137844"/>
              <a:gd name="connsiteY44" fmla="*/ 113407 h 2523948"/>
              <a:gd name="connsiteX45" fmla="*/ 3182316 w 5137844"/>
              <a:gd name="connsiteY45" fmla="*/ 113407 h 2523948"/>
              <a:gd name="connsiteX46" fmla="*/ 3180210 w 5137844"/>
              <a:gd name="connsiteY46" fmla="*/ 113407 h 2523948"/>
              <a:gd name="connsiteX47" fmla="*/ 3163716 w 5137844"/>
              <a:gd name="connsiteY47" fmla="*/ 113407 h 2523948"/>
              <a:gd name="connsiteX48" fmla="*/ 3146643 w 5137844"/>
              <a:gd name="connsiteY48" fmla="*/ 113407 h 2523948"/>
              <a:gd name="connsiteX49" fmla="*/ 3124544 w 5137844"/>
              <a:gd name="connsiteY49" fmla="*/ 113407 h 2523948"/>
              <a:gd name="connsiteX50" fmla="*/ 3070360 w 5137844"/>
              <a:gd name="connsiteY50" fmla="*/ 113407 h 2523948"/>
              <a:gd name="connsiteX51" fmla="*/ 3048262 w 5137844"/>
              <a:gd name="connsiteY51" fmla="*/ 113407 h 2523948"/>
              <a:gd name="connsiteX52" fmla="*/ 3014437 w 5137844"/>
              <a:gd name="connsiteY52" fmla="*/ 113407 h 2523948"/>
              <a:gd name="connsiteX53" fmla="*/ 3011809 w 5137844"/>
              <a:gd name="connsiteY53" fmla="*/ 113407 h 2523948"/>
              <a:gd name="connsiteX54" fmla="*/ 3009746 w 5137844"/>
              <a:gd name="connsiteY54" fmla="*/ 113407 h 2523948"/>
              <a:gd name="connsiteX55" fmla="*/ 2996506 w 5137844"/>
              <a:gd name="connsiteY55" fmla="*/ 113407 h 2523948"/>
              <a:gd name="connsiteX56" fmla="*/ 2995315 w 5137844"/>
              <a:gd name="connsiteY56" fmla="*/ 113407 h 2523948"/>
              <a:gd name="connsiteX57" fmla="*/ 2992338 w 5137844"/>
              <a:gd name="connsiteY57" fmla="*/ 113407 h 2523948"/>
              <a:gd name="connsiteX58" fmla="*/ 2989710 w 5137844"/>
              <a:gd name="connsiteY58" fmla="*/ 113407 h 2523948"/>
              <a:gd name="connsiteX59" fmla="*/ 2987648 w 5137844"/>
              <a:gd name="connsiteY59" fmla="*/ 113407 h 2523948"/>
              <a:gd name="connsiteX60" fmla="*/ 2973216 w 5137844"/>
              <a:gd name="connsiteY60" fmla="*/ 113407 h 2523948"/>
              <a:gd name="connsiteX61" fmla="*/ 2956143 w 5137844"/>
              <a:gd name="connsiteY61" fmla="*/ 113407 h 2523948"/>
              <a:gd name="connsiteX62" fmla="*/ 2944597 w 5137844"/>
              <a:gd name="connsiteY62" fmla="*/ 113407 h 2523948"/>
              <a:gd name="connsiteX63" fmla="*/ 2934044 w 5137844"/>
              <a:gd name="connsiteY63" fmla="*/ 113407 h 2523948"/>
              <a:gd name="connsiteX64" fmla="*/ 2922498 w 5137844"/>
              <a:gd name="connsiteY64" fmla="*/ 113407 h 2523948"/>
              <a:gd name="connsiteX65" fmla="*/ 2879860 w 5137844"/>
              <a:gd name="connsiteY65" fmla="*/ 113407 h 2523948"/>
              <a:gd name="connsiteX66" fmla="*/ 2859294 w 5137844"/>
              <a:gd name="connsiteY66" fmla="*/ 113407 h 2523948"/>
              <a:gd name="connsiteX67" fmla="*/ 2857762 w 5137844"/>
              <a:gd name="connsiteY67" fmla="*/ 113407 h 2523948"/>
              <a:gd name="connsiteX68" fmla="*/ 2837195 w 5137844"/>
              <a:gd name="connsiteY68" fmla="*/ 113407 h 2523948"/>
              <a:gd name="connsiteX69" fmla="*/ 2823937 w 5137844"/>
              <a:gd name="connsiteY69" fmla="*/ 113407 h 2523948"/>
              <a:gd name="connsiteX70" fmla="*/ 2801838 w 5137844"/>
              <a:gd name="connsiteY70" fmla="*/ 113407 h 2523948"/>
              <a:gd name="connsiteX71" fmla="*/ 2756982 w 5137844"/>
              <a:gd name="connsiteY71" fmla="*/ 113407 h 2523948"/>
              <a:gd name="connsiteX72" fmla="*/ 2754097 w 5137844"/>
              <a:gd name="connsiteY72" fmla="*/ 113407 h 2523948"/>
              <a:gd name="connsiteX73" fmla="*/ 2734884 w 5137844"/>
              <a:gd name="connsiteY73" fmla="*/ 113407 h 2523948"/>
              <a:gd name="connsiteX74" fmla="*/ 2731998 w 5137844"/>
              <a:gd name="connsiteY74" fmla="*/ 113407 h 2523948"/>
              <a:gd name="connsiteX75" fmla="*/ 2668794 w 5137844"/>
              <a:gd name="connsiteY75" fmla="*/ 113407 h 2523948"/>
              <a:gd name="connsiteX76" fmla="*/ 2646695 w 5137844"/>
              <a:gd name="connsiteY76" fmla="*/ 113407 h 2523948"/>
              <a:gd name="connsiteX77" fmla="*/ 2636115 w 5137844"/>
              <a:gd name="connsiteY77" fmla="*/ 113407 h 2523948"/>
              <a:gd name="connsiteX78" fmla="*/ 2614017 w 5137844"/>
              <a:gd name="connsiteY78" fmla="*/ 113407 h 2523948"/>
              <a:gd name="connsiteX79" fmla="*/ 2566482 w 5137844"/>
              <a:gd name="connsiteY79" fmla="*/ 113407 h 2523948"/>
              <a:gd name="connsiteX80" fmla="*/ 2544384 w 5137844"/>
              <a:gd name="connsiteY80" fmla="*/ 113407 h 2523948"/>
              <a:gd name="connsiteX81" fmla="*/ 2495147 w 5137844"/>
              <a:gd name="connsiteY81" fmla="*/ 113407 h 2523948"/>
              <a:gd name="connsiteX82" fmla="*/ 2473049 w 5137844"/>
              <a:gd name="connsiteY82" fmla="*/ 113407 h 2523948"/>
              <a:gd name="connsiteX83" fmla="*/ 2445615 w 5137844"/>
              <a:gd name="connsiteY83" fmla="*/ 113407 h 2523948"/>
              <a:gd name="connsiteX84" fmla="*/ 2423517 w 5137844"/>
              <a:gd name="connsiteY84" fmla="*/ 113407 h 2523948"/>
              <a:gd name="connsiteX85" fmla="*/ 2332532 w 5137844"/>
              <a:gd name="connsiteY85" fmla="*/ 113407 h 2523948"/>
              <a:gd name="connsiteX86" fmla="*/ 2310433 w 5137844"/>
              <a:gd name="connsiteY86" fmla="*/ 113407 h 2523948"/>
              <a:gd name="connsiteX87" fmla="*/ 2304647 w 5137844"/>
              <a:gd name="connsiteY87" fmla="*/ 113407 h 2523948"/>
              <a:gd name="connsiteX88" fmla="*/ 2282549 w 5137844"/>
              <a:gd name="connsiteY88" fmla="*/ 113407 h 2523948"/>
              <a:gd name="connsiteX89" fmla="*/ 2146721 w 5137844"/>
              <a:gd name="connsiteY89" fmla="*/ 113407 h 2523948"/>
              <a:gd name="connsiteX90" fmla="*/ 2142032 w 5137844"/>
              <a:gd name="connsiteY90" fmla="*/ 113407 h 2523948"/>
              <a:gd name="connsiteX91" fmla="*/ 2139925 w 5137844"/>
              <a:gd name="connsiteY91" fmla="*/ 113407 h 2523948"/>
              <a:gd name="connsiteX92" fmla="*/ 2137864 w 5137844"/>
              <a:gd name="connsiteY92" fmla="*/ 113407 h 2523948"/>
              <a:gd name="connsiteX93" fmla="*/ 2124622 w 5137844"/>
              <a:gd name="connsiteY93" fmla="*/ 113407 h 2523948"/>
              <a:gd name="connsiteX94" fmla="*/ 2123432 w 5137844"/>
              <a:gd name="connsiteY94" fmla="*/ 113407 h 2523948"/>
              <a:gd name="connsiteX95" fmla="*/ 2119933 w 5137844"/>
              <a:gd name="connsiteY95" fmla="*/ 113407 h 2523948"/>
              <a:gd name="connsiteX96" fmla="*/ 2097049 w 5137844"/>
              <a:gd name="connsiteY96" fmla="*/ 113407 h 2523948"/>
              <a:gd name="connsiteX97" fmla="*/ 1981658 w 5137844"/>
              <a:gd name="connsiteY97" fmla="*/ 113407 h 2523948"/>
              <a:gd name="connsiteX98" fmla="*/ 1956221 w 5137844"/>
              <a:gd name="connsiteY98" fmla="*/ 113407 h 2523948"/>
              <a:gd name="connsiteX99" fmla="*/ 1949425 w 5137844"/>
              <a:gd name="connsiteY99" fmla="*/ 113407 h 2523948"/>
              <a:gd name="connsiteX100" fmla="*/ 1947364 w 5137844"/>
              <a:gd name="connsiteY100" fmla="*/ 113407 h 2523948"/>
              <a:gd name="connsiteX101" fmla="*/ 1934122 w 5137844"/>
              <a:gd name="connsiteY101" fmla="*/ 113407 h 2523948"/>
              <a:gd name="connsiteX102" fmla="*/ 1932932 w 5137844"/>
              <a:gd name="connsiteY102" fmla="*/ 113407 h 2523948"/>
              <a:gd name="connsiteX103" fmla="*/ 1906549 w 5137844"/>
              <a:gd name="connsiteY103" fmla="*/ 113407 h 2523948"/>
              <a:gd name="connsiteX104" fmla="*/ 1882214 w 5137844"/>
              <a:gd name="connsiteY104" fmla="*/ 113407 h 2523948"/>
              <a:gd name="connsiteX105" fmla="*/ 1861030 w 5137844"/>
              <a:gd name="connsiteY105" fmla="*/ 113407 h 2523948"/>
              <a:gd name="connsiteX106" fmla="*/ 1791158 w 5137844"/>
              <a:gd name="connsiteY106" fmla="*/ 113407 h 2523948"/>
              <a:gd name="connsiteX107" fmla="*/ 1747978 w 5137844"/>
              <a:gd name="connsiteY107" fmla="*/ 113407 h 2523948"/>
              <a:gd name="connsiteX108" fmla="*/ 1691714 w 5137844"/>
              <a:gd name="connsiteY108" fmla="*/ 113407 h 2523948"/>
              <a:gd name="connsiteX109" fmla="*/ 1573733 w 5137844"/>
              <a:gd name="connsiteY109" fmla="*/ 113407 h 2523948"/>
              <a:gd name="connsiteX110" fmla="*/ 1557478 w 5137844"/>
              <a:gd name="connsiteY110" fmla="*/ 113407 h 2523948"/>
              <a:gd name="connsiteX111" fmla="*/ 1383233 w 5137844"/>
              <a:gd name="connsiteY111" fmla="*/ 113407 h 2523948"/>
              <a:gd name="connsiteX112" fmla="*/ 1354259 w 5137844"/>
              <a:gd name="connsiteY112" fmla="*/ 113407 h 2523948"/>
              <a:gd name="connsiteX113" fmla="*/ 1163759 w 5137844"/>
              <a:gd name="connsiteY113" fmla="*/ 113407 h 2523948"/>
              <a:gd name="connsiteX114" fmla="*/ 1084338 w 5137844"/>
              <a:gd name="connsiteY114" fmla="*/ 113407 h 2523948"/>
              <a:gd name="connsiteX115" fmla="*/ 893838 w 5137844"/>
              <a:gd name="connsiteY115" fmla="*/ 113407 h 2523948"/>
              <a:gd name="connsiteX116" fmla="*/ 690261 w 5137844"/>
              <a:gd name="connsiteY116" fmla="*/ 230339 h 2523948"/>
              <a:gd name="connsiteX117" fmla="*/ 162467 w 5137844"/>
              <a:gd name="connsiteY117" fmla="*/ 1145043 h 2523948"/>
              <a:gd name="connsiteX118" fmla="*/ 135606 w 5137844"/>
              <a:gd name="connsiteY118" fmla="*/ 1261974 h 2523948"/>
              <a:gd name="connsiteX119" fmla="*/ 0 w 5137844"/>
              <a:gd name="connsiteY119" fmla="*/ 1261974 h 2523948"/>
              <a:gd name="connsiteX120" fmla="*/ 29513 w 5137844"/>
              <a:gd name="connsiteY120" fmla="*/ 1133497 h 2523948"/>
              <a:gd name="connsiteX121" fmla="*/ 609420 w 5137844"/>
              <a:gd name="connsiteY121" fmla="*/ 128477 h 2523948"/>
              <a:gd name="connsiteX122" fmla="*/ 833098 w 5137844"/>
              <a:gd name="connsiteY122" fmla="*/ 0 h 2523948"/>
              <a:gd name="connsiteX123" fmla="*/ 1974790 w 5137844"/>
              <a:gd name="connsiteY123" fmla="*/ 0 h 2523948"/>
              <a:gd name="connsiteX124" fmla="*/ 1976098 w 5137844"/>
              <a:gd name="connsiteY124" fmla="*/ 0 h 2523948"/>
              <a:gd name="connsiteX125" fmla="*/ 1990647 w 5137844"/>
              <a:gd name="connsiteY125" fmla="*/ 0 h 2523948"/>
              <a:gd name="connsiteX126" fmla="*/ 1992912 w 5137844"/>
              <a:gd name="connsiteY126" fmla="*/ 0 h 2523948"/>
              <a:gd name="connsiteX127" fmla="*/ 2000379 w 5137844"/>
              <a:gd name="connsiteY127" fmla="*/ 0 h 2523948"/>
              <a:gd name="connsiteX128" fmla="*/ 2180255 w 5137844"/>
              <a:gd name="connsiteY128" fmla="*/ 0 h 2523948"/>
              <a:gd name="connsiteX129" fmla="*/ 2204536 w 5137844"/>
              <a:gd name="connsiteY129" fmla="*/ 0 h 2523948"/>
              <a:gd name="connsiteX130" fmla="*/ 2358928 w 5137844"/>
              <a:gd name="connsiteY130" fmla="*/ 0 h 2523948"/>
              <a:gd name="connsiteX131" fmla="*/ 2383208 w 5137844"/>
              <a:gd name="connsiteY131" fmla="*/ 0 h 2523948"/>
              <a:gd name="connsiteX132" fmla="*/ 2513815 w 5137844"/>
              <a:gd name="connsiteY132" fmla="*/ 0 h 2523948"/>
              <a:gd name="connsiteX133" fmla="*/ 2538095 w 5137844"/>
              <a:gd name="connsiteY133" fmla="*/ 0 h 2523948"/>
              <a:gd name="connsiteX134" fmla="*/ 2646616 w 5137844"/>
              <a:gd name="connsiteY134" fmla="*/ 0 h 2523948"/>
              <a:gd name="connsiteX135" fmla="*/ 2670896 w 5137844"/>
              <a:gd name="connsiteY135" fmla="*/ 0 h 2523948"/>
              <a:gd name="connsiteX136" fmla="*/ 2759029 w 5137844"/>
              <a:gd name="connsiteY136" fmla="*/ 0 h 2523948"/>
              <a:gd name="connsiteX137" fmla="*/ 2783310 w 5137844"/>
              <a:gd name="connsiteY137" fmla="*/ 0 h 2523948"/>
              <a:gd name="connsiteX138" fmla="*/ 2852754 w 5137844"/>
              <a:gd name="connsiteY138" fmla="*/ 0 h 2523948"/>
              <a:gd name="connsiteX139" fmla="*/ 2877035 w 5137844"/>
              <a:gd name="connsiteY139" fmla="*/ 0 h 2523948"/>
              <a:gd name="connsiteX140" fmla="*/ 2929490 w 5137844"/>
              <a:gd name="connsiteY140" fmla="*/ 0 h 2523948"/>
              <a:gd name="connsiteX141" fmla="*/ 2953771 w 5137844"/>
              <a:gd name="connsiteY141" fmla="*/ 0 h 2523948"/>
              <a:gd name="connsiteX142" fmla="*/ 2990936 w 5137844"/>
              <a:gd name="connsiteY142" fmla="*/ 0 h 2523948"/>
              <a:gd name="connsiteX143" fmla="*/ 3015216 w 5137844"/>
              <a:gd name="connsiteY143" fmla="*/ 0 h 2523948"/>
              <a:gd name="connsiteX144" fmla="*/ 3074750 w 5137844"/>
              <a:gd name="connsiteY144" fmla="*/ 0 h 2523948"/>
              <a:gd name="connsiteX145" fmla="*/ 3099031 w 5137844"/>
              <a:gd name="connsiteY145" fmla="*/ 0 h 2523948"/>
              <a:gd name="connsiteX146" fmla="*/ 3117790 w 5137844"/>
              <a:gd name="connsiteY146" fmla="*/ 0 h 2523948"/>
              <a:gd name="connsiteX147" fmla="*/ 3135912 w 5137844"/>
              <a:gd name="connsiteY147" fmla="*/ 0 h 2523948"/>
              <a:gd name="connsiteX148" fmla="*/ 3142071 w 5137844"/>
              <a:gd name="connsiteY148" fmla="*/ 0 h 2523948"/>
              <a:gd name="connsiteX149" fmla="*/ 3143379 w 5137844"/>
              <a:gd name="connsiteY149" fmla="*/ 0 h 2523948"/>
              <a:gd name="connsiteX150" fmla="*/ 3157927 w 5137844"/>
              <a:gd name="connsiteY150" fmla="*/ 0 h 2523948"/>
              <a:gd name="connsiteX151" fmla="*/ 3160193 w 5137844"/>
              <a:gd name="connsiteY151" fmla="*/ 0 h 2523948"/>
              <a:gd name="connsiteX152" fmla="*/ 3347536 w 5137844"/>
              <a:gd name="connsiteY152" fmla="*/ 0 h 2523948"/>
              <a:gd name="connsiteX153" fmla="*/ 4303193 w 5137844"/>
              <a:gd name="connsiteY153" fmla="*/ 0 h 2523948"/>
              <a:gd name="connsiteX154" fmla="*/ 4526872 w 5137844"/>
              <a:gd name="connsiteY154" fmla="*/ 128477 h 2523948"/>
              <a:gd name="connsiteX155" fmla="*/ 5106779 w 5137844"/>
              <a:gd name="connsiteY155" fmla="*/ 1133497 h 2523948"/>
              <a:gd name="connsiteX156" fmla="*/ 5106779 w 5137844"/>
              <a:gd name="connsiteY156" fmla="*/ 1390451 h 2523948"/>
              <a:gd name="connsiteX157" fmla="*/ 4526872 w 5137844"/>
              <a:gd name="connsiteY157" fmla="*/ 2395471 h 2523948"/>
              <a:gd name="connsiteX158" fmla="*/ 4303193 w 5137844"/>
              <a:gd name="connsiteY158" fmla="*/ 2523948 h 2523948"/>
              <a:gd name="connsiteX159" fmla="*/ 3160193 w 5137844"/>
              <a:gd name="connsiteY159" fmla="*/ 2523948 h 2523948"/>
              <a:gd name="connsiteX160" fmla="*/ 3143379 w 5137844"/>
              <a:gd name="connsiteY160" fmla="*/ 2523948 h 2523948"/>
              <a:gd name="connsiteX161" fmla="*/ 3135912 w 5137844"/>
              <a:gd name="connsiteY161" fmla="*/ 2523948 h 2523948"/>
              <a:gd name="connsiteX162" fmla="*/ 2000379 w 5137844"/>
              <a:gd name="connsiteY162" fmla="*/ 2523948 h 2523948"/>
              <a:gd name="connsiteX163" fmla="*/ 1992912 w 5137844"/>
              <a:gd name="connsiteY163" fmla="*/ 2523948 h 2523948"/>
              <a:gd name="connsiteX164" fmla="*/ 1976098 w 5137844"/>
              <a:gd name="connsiteY164" fmla="*/ 2523948 h 2523948"/>
              <a:gd name="connsiteX165" fmla="*/ 833098 w 5137844"/>
              <a:gd name="connsiteY165" fmla="*/ 2523948 h 2523948"/>
              <a:gd name="connsiteX166" fmla="*/ 609420 w 5137844"/>
              <a:gd name="connsiteY166" fmla="*/ 2395471 h 2523948"/>
              <a:gd name="connsiteX167" fmla="*/ 29513 w 5137844"/>
              <a:gd name="connsiteY167" fmla="*/ 1390451 h 2523948"/>
              <a:gd name="connsiteX168" fmla="*/ 0 w 5137844"/>
              <a:gd name="connsiteY168" fmla="*/ 1261974 h 2523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5137844" h="2523948">
                <a:moveTo>
                  <a:pt x="135606" y="1261974"/>
                </a:moveTo>
                <a:cubicBezTo>
                  <a:pt x="135606" y="1304409"/>
                  <a:pt x="144559" y="1346843"/>
                  <a:pt x="162467" y="1378906"/>
                </a:cubicBezTo>
                <a:cubicBezTo>
                  <a:pt x="162467" y="1378906"/>
                  <a:pt x="162467" y="1378906"/>
                  <a:pt x="690261" y="2293610"/>
                </a:cubicBezTo>
                <a:cubicBezTo>
                  <a:pt x="727960" y="2357733"/>
                  <a:pt x="820324" y="2410541"/>
                  <a:pt x="893838" y="2410541"/>
                </a:cubicBezTo>
                <a:lnTo>
                  <a:pt x="1084338" y="2410541"/>
                </a:lnTo>
                <a:lnTo>
                  <a:pt x="1934122" y="2410541"/>
                </a:lnTo>
                <a:lnTo>
                  <a:pt x="1949425" y="2410541"/>
                </a:lnTo>
                <a:lnTo>
                  <a:pt x="1956221" y="2410541"/>
                </a:lnTo>
                <a:lnTo>
                  <a:pt x="2124622" y="2410541"/>
                </a:lnTo>
                <a:lnTo>
                  <a:pt x="2139925" y="2410541"/>
                </a:lnTo>
                <a:lnTo>
                  <a:pt x="2146721" y="2410541"/>
                </a:lnTo>
                <a:lnTo>
                  <a:pt x="2989710" y="2410541"/>
                </a:lnTo>
                <a:lnTo>
                  <a:pt x="2996506" y="2410541"/>
                </a:lnTo>
                <a:lnTo>
                  <a:pt x="3011809" y="2410541"/>
                </a:lnTo>
                <a:lnTo>
                  <a:pt x="3180210" y="2410541"/>
                </a:lnTo>
                <a:lnTo>
                  <a:pt x="3187006" y="2410541"/>
                </a:lnTo>
                <a:lnTo>
                  <a:pt x="3202309" y="2410541"/>
                </a:lnTo>
                <a:lnTo>
                  <a:pt x="4052093" y="2410541"/>
                </a:lnTo>
                <a:lnTo>
                  <a:pt x="4242593" y="2410541"/>
                </a:lnTo>
                <a:cubicBezTo>
                  <a:pt x="4317992" y="2410541"/>
                  <a:pt x="4408471" y="2357733"/>
                  <a:pt x="4446171" y="2293610"/>
                </a:cubicBezTo>
                <a:cubicBezTo>
                  <a:pt x="4446171" y="2293610"/>
                  <a:pt x="4446171" y="2293610"/>
                  <a:pt x="4973965" y="1378906"/>
                </a:cubicBezTo>
                <a:cubicBezTo>
                  <a:pt x="5011664" y="1314782"/>
                  <a:pt x="5011664" y="1209166"/>
                  <a:pt x="4973965" y="1145043"/>
                </a:cubicBezTo>
                <a:cubicBezTo>
                  <a:pt x="4973965" y="1145043"/>
                  <a:pt x="4973965" y="1145043"/>
                  <a:pt x="4446171" y="230339"/>
                </a:cubicBezTo>
                <a:cubicBezTo>
                  <a:pt x="4408471" y="166215"/>
                  <a:pt x="4317992" y="113407"/>
                  <a:pt x="4242593" y="113407"/>
                </a:cubicBezTo>
                <a:cubicBezTo>
                  <a:pt x="4242593" y="113407"/>
                  <a:pt x="4242593" y="113407"/>
                  <a:pt x="4133871" y="113407"/>
                </a:cubicBezTo>
                <a:lnTo>
                  <a:pt x="4052093" y="113407"/>
                </a:lnTo>
                <a:lnTo>
                  <a:pt x="4050394" y="113407"/>
                </a:lnTo>
                <a:lnTo>
                  <a:pt x="4038503" y="113407"/>
                </a:lnTo>
                <a:lnTo>
                  <a:pt x="4030245" y="113407"/>
                </a:lnTo>
                <a:lnTo>
                  <a:pt x="4006226" y="113407"/>
                </a:lnTo>
                <a:lnTo>
                  <a:pt x="3943371" y="113407"/>
                </a:lnTo>
                <a:lnTo>
                  <a:pt x="3875656" y="113407"/>
                </a:lnTo>
                <a:lnTo>
                  <a:pt x="3839745" y="113407"/>
                </a:lnTo>
                <a:lnTo>
                  <a:pt x="3776065" y="113407"/>
                </a:lnTo>
                <a:lnTo>
                  <a:pt x="3685156" y="113407"/>
                </a:lnTo>
                <a:lnTo>
                  <a:pt x="3659911" y="113407"/>
                </a:lnTo>
                <a:lnTo>
                  <a:pt x="3585565" y="113407"/>
                </a:lnTo>
                <a:lnTo>
                  <a:pt x="3525919" y="113407"/>
                </a:lnTo>
                <a:lnTo>
                  <a:pt x="3469411" y="113407"/>
                </a:lnTo>
                <a:lnTo>
                  <a:pt x="3372816" y="113407"/>
                </a:lnTo>
                <a:lnTo>
                  <a:pt x="3335419" y="113407"/>
                </a:lnTo>
                <a:lnTo>
                  <a:pt x="3202309" y="113407"/>
                </a:lnTo>
                <a:lnTo>
                  <a:pt x="3200246" y="113407"/>
                </a:lnTo>
                <a:lnTo>
                  <a:pt x="3187006" y="113407"/>
                </a:lnTo>
                <a:lnTo>
                  <a:pt x="3185815" y="113407"/>
                </a:lnTo>
                <a:lnTo>
                  <a:pt x="3182316" y="113407"/>
                </a:lnTo>
                <a:lnTo>
                  <a:pt x="3180210" y="113407"/>
                </a:lnTo>
                <a:cubicBezTo>
                  <a:pt x="3180210" y="113407"/>
                  <a:pt x="3180210" y="113407"/>
                  <a:pt x="3163716" y="113407"/>
                </a:cubicBezTo>
                <a:lnTo>
                  <a:pt x="3146643" y="113407"/>
                </a:lnTo>
                <a:lnTo>
                  <a:pt x="3124544" y="113407"/>
                </a:lnTo>
                <a:lnTo>
                  <a:pt x="3070360" y="113407"/>
                </a:lnTo>
                <a:lnTo>
                  <a:pt x="3048262" y="113407"/>
                </a:lnTo>
                <a:lnTo>
                  <a:pt x="3014437" y="113407"/>
                </a:lnTo>
                <a:lnTo>
                  <a:pt x="3011809" y="113407"/>
                </a:lnTo>
                <a:lnTo>
                  <a:pt x="3009746" y="113407"/>
                </a:lnTo>
                <a:lnTo>
                  <a:pt x="2996506" y="113407"/>
                </a:lnTo>
                <a:lnTo>
                  <a:pt x="2995315" y="113407"/>
                </a:lnTo>
                <a:lnTo>
                  <a:pt x="2992338" y="113407"/>
                </a:lnTo>
                <a:lnTo>
                  <a:pt x="2989710" y="113407"/>
                </a:lnTo>
                <a:lnTo>
                  <a:pt x="2987648" y="113407"/>
                </a:lnTo>
                <a:lnTo>
                  <a:pt x="2973216" y="113407"/>
                </a:lnTo>
                <a:lnTo>
                  <a:pt x="2956143" y="113407"/>
                </a:lnTo>
                <a:lnTo>
                  <a:pt x="2944597" y="113407"/>
                </a:lnTo>
                <a:lnTo>
                  <a:pt x="2934044" y="113407"/>
                </a:lnTo>
                <a:lnTo>
                  <a:pt x="2922498" y="113407"/>
                </a:lnTo>
                <a:lnTo>
                  <a:pt x="2879860" y="113407"/>
                </a:lnTo>
                <a:lnTo>
                  <a:pt x="2859294" y="113407"/>
                </a:lnTo>
                <a:lnTo>
                  <a:pt x="2857762" y="113407"/>
                </a:lnTo>
                <a:lnTo>
                  <a:pt x="2837195" y="113407"/>
                </a:lnTo>
                <a:lnTo>
                  <a:pt x="2823937" y="113407"/>
                </a:lnTo>
                <a:lnTo>
                  <a:pt x="2801838" y="113407"/>
                </a:lnTo>
                <a:lnTo>
                  <a:pt x="2756982" y="113407"/>
                </a:lnTo>
                <a:lnTo>
                  <a:pt x="2754097" y="113407"/>
                </a:lnTo>
                <a:lnTo>
                  <a:pt x="2734884" y="113407"/>
                </a:lnTo>
                <a:lnTo>
                  <a:pt x="2731998" y="113407"/>
                </a:lnTo>
                <a:lnTo>
                  <a:pt x="2668794" y="113407"/>
                </a:lnTo>
                <a:lnTo>
                  <a:pt x="2646695" y="113407"/>
                </a:lnTo>
                <a:lnTo>
                  <a:pt x="2636115" y="113407"/>
                </a:lnTo>
                <a:lnTo>
                  <a:pt x="2614017" y="113407"/>
                </a:lnTo>
                <a:lnTo>
                  <a:pt x="2566482" y="113407"/>
                </a:lnTo>
                <a:lnTo>
                  <a:pt x="2544384" y="113407"/>
                </a:lnTo>
                <a:lnTo>
                  <a:pt x="2495147" y="113407"/>
                </a:lnTo>
                <a:lnTo>
                  <a:pt x="2473049" y="113407"/>
                </a:lnTo>
                <a:lnTo>
                  <a:pt x="2445615" y="113407"/>
                </a:lnTo>
                <a:lnTo>
                  <a:pt x="2423517" y="113407"/>
                </a:lnTo>
                <a:lnTo>
                  <a:pt x="2332532" y="113407"/>
                </a:lnTo>
                <a:lnTo>
                  <a:pt x="2310433" y="113407"/>
                </a:lnTo>
                <a:lnTo>
                  <a:pt x="2304647" y="113407"/>
                </a:lnTo>
                <a:lnTo>
                  <a:pt x="2282549" y="113407"/>
                </a:lnTo>
                <a:lnTo>
                  <a:pt x="2146721" y="113407"/>
                </a:lnTo>
                <a:lnTo>
                  <a:pt x="2142032" y="113407"/>
                </a:lnTo>
                <a:lnTo>
                  <a:pt x="2139925" y="113407"/>
                </a:lnTo>
                <a:lnTo>
                  <a:pt x="2137864" y="113407"/>
                </a:lnTo>
                <a:lnTo>
                  <a:pt x="2124622" y="113407"/>
                </a:lnTo>
                <a:lnTo>
                  <a:pt x="2123432" y="113407"/>
                </a:lnTo>
                <a:lnTo>
                  <a:pt x="2119933" y="113407"/>
                </a:lnTo>
                <a:lnTo>
                  <a:pt x="2097049" y="113407"/>
                </a:lnTo>
                <a:cubicBezTo>
                  <a:pt x="2073661" y="113407"/>
                  <a:pt x="2037517" y="113407"/>
                  <a:pt x="1981658" y="113407"/>
                </a:cubicBezTo>
                <a:lnTo>
                  <a:pt x="1956221" y="113407"/>
                </a:lnTo>
                <a:lnTo>
                  <a:pt x="1949425" y="113407"/>
                </a:lnTo>
                <a:lnTo>
                  <a:pt x="1947364" y="113407"/>
                </a:lnTo>
                <a:lnTo>
                  <a:pt x="1934122" y="113407"/>
                </a:lnTo>
                <a:lnTo>
                  <a:pt x="1932932" y="113407"/>
                </a:lnTo>
                <a:lnTo>
                  <a:pt x="1906549" y="113407"/>
                </a:lnTo>
                <a:lnTo>
                  <a:pt x="1882214" y="113407"/>
                </a:lnTo>
                <a:lnTo>
                  <a:pt x="1861030" y="113407"/>
                </a:lnTo>
                <a:lnTo>
                  <a:pt x="1791158" y="113407"/>
                </a:lnTo>
                <a:lnTo>
                  <a:pt x="1747978" y="113407"/>
                </a:lnTo>
                <a:lnTo>
                  <a:pt x="1691714" y="113407"/>
                </a:lnTo>
                <a:lnTo>
                  <a:pt x="1573733" y="113407"/>
                </a:lnTo>
                <a:lnTo>
                  <a:pt x="1557478" y="113407"/>
                </a:lnTo>
                <a:lnTo>
                  <a:pt x="1383233" y="113407"/>
                </a:lnTo>
                <a:lnTo>
                  <a:pt x="1354259" y="113407"/>
                </a:lnTo>
                <a:lnTo>
                  <a:pt x="1163759" y="113407"/>
                </a:lnTo>
                <a:lnTo>
                  <a:pt x="1084338" y="113407"/>
                </a:lnTo>
                <a:lnTo>
                  <a:pt x="893838" y="113407"/>
                </a:lnTo>
                <a:cubicBezTo>
                  <a:pt x="820324" y="113407"/>
                  <a:pt x="727960" y="166215"/>
                  <a:pt x="690261" y="230339"/>
                </a:cubicBezTo>
                <a:cubicBezTo>
                  <a:pt x="690261" y="230339"/>
                  <a:pt x="690261" y="230339"/>
                  <a:pt x="162467" y="1145043"/>
                </a:cubicBezTo>
                <a:cubicBezTo>
                  <a:pt x="144559" y="1177105"/>
                  <a:pt x="135606" y="1219539"/>
                  <a:pt x="135606" y="1261974"/>
                </a:cubicBezTo>
                <a:close/>
                <a:moveTo>
                  <a:pt x="0" y="1261974"/>
                </a:moveTo>
                <a:cubicBezTo>
                  <a:pt x="0" y="1215349"/>
                  <a:pt x="9837" y="1168725"/>
                  <a:pt x="29513" y="1133497"/>
                </a:cubicBezTo>
                <a:cubicBezTo>
                  <a:pt x="609420" y="128477"/>
                  <a:pt x="609420" y="128477"/>
                  <a:pt x="609420" y="128477"/>
                </a:cubicBezTo>
                <a:cubicBezTo>
                  <a:pt x="650842" y="58022"/>
                  <a:pt x="752325" y="0"/>
                  <a:pt x="833098" y="0"/>
                </a:cubicBezTo>
                <a:cubicBezTo>
                  <a:pt x="1702959" y="0"/>
                  <a:pt x="1920424" y="0"/>
                  <a:pt x="1974790" y="0"/>
                </a:cubicBezTo>
                <a:lnTo>
                  <a:pt x="1976098" y="0"/>
                </a:lnTo>
                <a:lnTo>
                  <a:pt x="1990647" y="0"/>
                </a:lnTo>
                <a:lnTo>
                  <a:pt x="1992912" y="0"/>
                </a:lnTo>
                <a:lnTo>
                  <a:pt x="2000379" y="0"/>
                </a:lnTo>
                <a:lnTo>
                  <a:pt x="2180255" y="0"/>
                </a:lnTo>
                <a:lnTo>
                  <a:pt x="2204536" y="0"/>
                </a:lnTo>
                <a:lnTo>
                  <a:pt x="2358928" y="0"/>
                </a:lnTo>
                <a:lnTo>
                  <a:pt x="2383208" y="0"/>
                </a:lnTo>
                <a:lnTo>
                  <a:pt x="2513815" y="0"/>
                </a:lnTo>
                <a:lnTo>
                  <a:pt x="2538095" y="0"/>
                </a:lnTo>
                <a:lnTo>
                  <a:pt x="2646616" y="0"/>
                </a:lnTo>
                <a:lnTo>
                  <a:pt x="2670896" y="0"/>
                </a:lnTo>
                <a:lnTo>
                  <a:pt x="2759029" y="0"/>
                </a:lnTo>
                <a:lnTo>
                  <a:pt x="2783310" y="0"/>
                </a:lnTo>
                <a:lnTo>
                  <a:pt x="2852754" y="0"/>
                </a:lnTo>
                <a:lnTo>
                  <a:pt x="2877035" y="0"/>
                </a:lnTo>
                <a:lnTo>
                  <a:pt x="2929490" y="0"/>
                </a:lnTo>
                <a:lnTo>
                  <a:pt x="2953771" y="0"/>
                </a:lnTo>
                <a:lnTo>
                  <a:pt x="2990936" y="0"/>
                </a:lnTo>
                <a:lnTo>
                  <a:pt x="3015216" y="0"/>
                </a:lnTo>
                <a:lnTo>
                  <a:pt x="3074750" y="0"/>
                </a:lnTo>
                <a:lnTo>
                  <a:pt x="3099031" y="0"/>
                </a:lnTo>
                <a:lnTo>
                  <a:pt x="3117790" y="0"/>
                </a:lnTo>
                <a:cubicBezTo>
                  <a:pt x="3135912" y="0"/>
                  <a:pt x="3135912" y="0"/>
                  <a:pt x="3135912" y="0"/>
                </a:cubicBezTo>
                <a:lnTo>
                  <a:pt x="3142071" y="0"/>
                </a:lnTo>
                <a:lnTo>
                  <a:pt x="3143379" y="0"/>
                </a:lnTo>
                <a:lnTo>
                  <a:pt x="3157927" y="0"/>
                </a:lnTo>
                <a:lnTo>
                  <a:pt x="3160193" y="0"/>
                </a:lnTo>
                <a:lnTo>
                  <a:pt x="3347536" y="0"/>
                </a:lnTo>
                <a:cubicBezTo>
                  <a:pt x="4303193" y="0"/>
                  <a:pt x="4303193" y="0"/>
                  <a:pt x="4303193" y="0"/>
                </a:cubicBezTo>
                <a:cubicBezTo>
                  <a:pt x="4386037" y="0"/>
                  <a:pt x="4485449" y="58022"/>
                  <a:pt x="4526872" y="128477"/>
                </a:cubicBezTo>
                <a:cubicBezTo>
                  <a:pt x="5106779" y="1133497"/>
                  <a:pt x="5106779" y="1133497"/>
                  <a:pt x="5106779" y="1133497"/>
                </a:cubicBezTo>
                <a:cubicBezTo>
                  <a:pt x="5148200" y="1203952"/>
                  <a:pt x="5148200" y="1319996"/>
                  <a:pt x="5106779" y="1390451"/>
                </a:cubicBezTo>
                <a:cubicBezTo>
                  <a:pt x="4526872" y="2395471"/>
                  <a:pt x="4526872" y="2395471"/>
                  <a:pt x="4526872" y="2395471"/>
                </a:cubicBezTo>
                <a:cubicBezTo>
                  <a:pt x="4485449" y="2465926"/>
                  <a:pt x="4386037" y="2523948"/>
                  <a:pt x="4303193" y="2523948"/>
                </a:cubicBezTo>
                <a:lnTo>
                  <a:pt x="3160193" y="2523948"/>
                </a:lnTo>
                <a:lnTo>
                  <a:pt x="3143379" y="2523948"/>
                </a:lnTo>
                <a:lnTo>
                  <a:pt x="3135912" y="2523948"/>
                </a:lnTo>
                <a:lnTo>
                  <a:pt x="2000379" y="2523948"/>
                </a:lnTo>
                <a:lnTo>
                  <a:pt x="1992912" y="2523948"/>
                </a:lnTo>
                <a:lnTo>
                  <a:pt x="1976098" y="2523948"/>
                </a:lnTo>
                <a:lnTo>
                  <a:pt x="833098" y="2523948"/>
                </a:lnTo>
                <a:cubicBezTo>
                  <a:pt x="752325" y="2523948"/>
                  <a:pt x="650842" y="2465926"/>
                  <a:pt x="609420" y="2395471"/>
                </a:cubicBezTo>
                <a:cubicBezTo>
                  <a:pt x="29513" y="1390451"/>
                  <a:pt x="29513" y="1390451"/>
                  <a:pt x="29513" y="1390451"/>
                </a:cubicBezTo>
                <a:cubicBezTo>
                  <a:pt x="9837" y="1355223"/>
                  <a:pt x="0" y="1308599"/>
                  <a:pt x="0" y="1261974"/>
                </a:cubicBezTo>
                <a:close/>
              </a:path>
            </a:pathLst>
          </a:custGeom>
          <a:solidFill>
            <a:srgbClr val="C00000"/>
          </a:solidFill>
          <a:ln w="25400"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 sz="1500">
              <a:solidFill>
                <a:prstClr val="black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F52C609-1961-AB50-52DA-6E6F8CBF3772}"/>
              </a:ext>
            </a:extLst>
          </p:cNvPr>
          <p:cNvSpPr txBox="1"/>
          <p:nvPr/>
        </p:nvSpPr>
        <p:spPr>
          <a:xfrm>
            <a:off x="3096627" y="6400176"/>
            <a:ext cx="51749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7,3 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 рублей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2027 году</a:t>
            </a:r>
            <a:endParaRPr kumimoji="0" lang="ru-RU" alt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891CB1E-81E1-03B1-10BD-94DAB5C1FDC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41</a:t>
            </a:fld>
            <a:endParaRPr lang="ru-RU" spc="-1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2D4D5C-E838-B548-E367-969A95AE18D9}"/>
              </a:ext>
            </a:extLst>
          </p:cNvPr>
          <p:cNvSpPr txBox="1"/>
          <p:nvPr/>
        </p:nvSpPr>
        <p:spPr>
          <a:xfrm>
            <a:off x="806368" y="1999107"/>
            <a:ext cx="53074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11,0 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 рублей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2026 году</a:t>
            </a:r>
            <a:endParaRPr kumimoji="0" lang="ru-RU" alt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F609E0-C1D1-48A7-5BCC-358BCEC2E813}"/>
              </a:ext>
            </a:extLst>
          </p:cNvPr>
          <p:cNvSpPr txBox="1"/>
          <p:nvPr/>
        </p:nvSpPr>
        <p:spPr>
          <a:xfrm>
            <a:off x="2940704" y="1989339"/>
            <a:ext cx="53074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10,7 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 рублей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2027 году</a:t>
            </a:r>
            <a:endParaRPr kumimoji="0" lang="ru-RU" alt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2E351A-83D5-BADE-7E04-78F4F8287E91}"/>
              </a:ext>
            </a:extLst>
          </p:cNvPr>
          <p:cNvSpPr txBox="1"/>
          <p:nvPr/>
        </p:nvSpPr>
        <p:spPr>
          <a:xfrm>
            <a:off x="-1267402" y="1982343"/>
            <a:ext cx="52611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11,6 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 рублей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2025 году</a:t>
            </a:r>
            <a:endParaRPr kumimoji="0" lang="ru-RU" alt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4019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6827172" y="6928269"/>
          <a:ext cx="2849549" cy="2812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69875" y="6429375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69875" y="9324975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3711" y="26995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Муниципальная программа</a:t>
            </a:r>
            <a:b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«Развитие образования городского округа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Семеновский на 2018-2026 годы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5250" y="4584413"/>
            <a:ext cx="66675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>
              <a:spcAft>
                <a:spcPts val="0"/>
              </a:spcAft>
              <a:tabLst>
                <a:tab pos="3429000" algn="ctr"/>
              </a:tabLst>
            </a:pPr>
            <a:r>
              <a:rPr lang="ru-RU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Муниципальное бюджетное </a:t>
            </a:r>
          </a:p>
          <a:p>
            <a:pPr marL="270510">
              <a:spcAft>
                <a:spcPts val="0"/>
              </a:spcAft>
              <a:tabLst>
                <a:tab pos="3429000" algn="ctr"/>
              </a:tabLst>
            </a:pPr>
            <a:r>
              <a:rPr lang="ru-RU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учреждение дополнительного                     </a:t>
            </a:r>
          </a:p>
          <a:p>
            <a:pPr marL="270510">
              <a:spcAft>
                <a:spcPts val="0"/>
              </a:spcAft>
              <a:tabLst>
                <a:tab pos="3429000" algn="ctr"/>
              </a:tabLst>
            </a:pPr>
            <a:r>
              <a:rPr lang="ru-RU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  образования детей                                </a:t>
            </a:r>
          </a:p>
          <a:p>
            <a:pPr marL="270510">
              <a:spcAft>
                <a:spcPts val="0"/>
              </a:spcAft>
              <a:tabLst>
                <a:tab pos="3429000" algn="ctr"/>
              </a:tabLst>
            </a:pPr>
            <a:r>
              <a:rPr lang="ru-RU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«Центр детского творчества»                </a:t>
            </a:r>
            <a:endParaRPr lang="ru-RU" sz="1600" dirty="0"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71469" y="4535021"/>
            <a:ext cx="325570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>
              <a:spcAft>
                <a:spcPts val="0"/>
              </a:spcAft>
              <a:tabLst>
                <a:tab pos="3429000" algn="ctr"/>
              </a:tabLst>
            </a:pPr>
            <a:r>
              <a:rPr lang="ru-RU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Муниципальное бюджетное учреждение «Физкультурно-оздоровительный комплекс</a:t>
            </a:r>
          </a:p>
          <a:p>
            <a:pPr marL="270510">
              <a:spcAft>
                <a:spcPts val="0"/>
              </a:spcAft>
              <a:tabLst>
                <a:tab pos="3429000" algn="ctr"/>
              </a:tabLst>
            </a:pPr>
            <a:r>
              <a:rPr lang="ru-RU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г. Семенов Нижегородской </a:t>
            </a:r>
            <a:endParaRPr lang="ru-RU" sz="1600" dirty="0"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1" name="Схема 30">
            <a:extLst>
              <a:ext uri="{FF2B5EF4-FFF2-40B4-BE49-F238E27FC236}">
                <a16:creationId xmlns:a16="http://schemas.microsoft.com/office/drawing/2014/main" id="{6F18FE3C-419B-955F-0234-FBA191AF73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3705693"/>
              </p:ext>
            </p:extLst>
          </p:nvPr>
        </p:nvGraphicFramePr>
        <p:xfrm>
          <a:off x="269874" y="6019801"/>
          <a:ext cx="3277233" cy="2357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32" name="Схема 31">
            <a:extLst>
              <a:ext uri="{FF2B5EF4-FFF2-40B4-BE49-F238E27FC236}">
                <a16:creationId xmlns:a16="http://schemas.microsoft.com/office/drawing/2014/main" id="{C2622EF0-94C5-65E4-FA64-9B5971513E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3292019"/>
              </p:ext>
            </p:extLst>
          </p:nvPr>
        </p:nvGraphicFramePr>
        <p:xfrm>
          <a:off x="3711864" y="6019801"/>
          <a:ext cx="2991809" cy="2357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69EBF31-F85B-3D3D-02B4-11AE0B19D44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42</a:t>
            </a:fld>
            <a:endParaRPr lang="ru-RU" spc="-100" dirty="0"/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62ED3CFF-0A98-9318-D84C-48ABF906E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11" y="1063502"/>
            <a:ext cx="5288679" cy="341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9911" y="3291925"/>
            <a:ext cx="6781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Обеспечение функционирования модели персонифицированного финансирования дополнительного образования детей (млн. рублей)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4006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E9624BE-15B9-B7AD-B833-223EEC8F1D4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43</a:t>
            </a:fld>
            <a:endParaRPr lang="ru-RU" spc="-1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F0F92B-721F-71C3-606F-28CBE60C3B84}"/>
              </a:ext>
            </a:extLst>
          </p:cNvPr>
          <p:cNvSpPr txBox="1"/>
          <p:nvPr/>
        </p:nvSpPr>
        <p:spPr>
          <a:xfrm>
            <a:off x="0" y="0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Муниципальная программа</a:t>
            </a:r>
            <a:b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«Развитие образования городского округа </a:t>
            </a:r>
          </a:p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Семеновский на 2018-2026 годы</a:t>
            </a: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8D64762B-1C4F-3EF1-D0AD-1FA4D40856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896" y="987622"/>
            <a:ext cx="5160131" cy="1015663"/>
          </a:xfrm>
          <a:prstGeom prst="rect">
            <a:avLst/>
          </a:prstGeom>
          <a:gradFill>
            <a:gsLst>
              <a:gs pos="34078">
                <a:schemeClr val="accent1">
                  <a:lumMod val="20000"/>
                  <a:lumOff val="80000"/>
                  <a:alpha val="2000"/>
                </a:schemeClr>
              </a:gs>
              <a:gs pos="100000">
                <a:schemeClr val="accent1">
                  <a:lumMod val="20000"/>
                  <a:lumOff val="80000"/>
                  <a:alpha val="2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6200000" scaled="0"/>
          </a:gra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Национальный проект «ОБРАЗОВАНИЕ» 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в городском округе Семеновский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20">
            <a:extLst>
              <a:ext uri="{FF2B5EF4-FFF2-40B4-BE49-F238E27FC236}">
                <a16:creationId xmlns:a16="http://schemas.microsoft.com/office/drawing/2014/main" id="{41487246-9D86-1D84-0740-57CCD2E5BE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242" y="2619111"/>
            <a:ext cx="56515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6" name="Схема 15">
            <a:extLst>
              <a:ext uri="{FF2B5EF4-FFF2-40B4-BE49-F238E27FC236}">
                <a16:creationId xmlns:a16="http://schemas.microsoft.com/office/drawing/2014/main" id="{F94FD35F-FE36-8147-88EB-96C8E5D3E3F1}"/>
              </a:ext>
            </a:extLst>
          </p:cNvPr>
          <p:cNvGraphicFramePr/>
          <p:nvPr/>
        </p:nvGraphicFramePr>
        <p:xfrm>
          <a:off x="3236980" y="2209800"/>
          <a:ext cx="3456526" cy="2712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Rectangle 20">
            <a:extLst>
              <a:ext uri="{FF2B5EF4-FFF2-40B4-BE49-F238E27FC236}">
                <a16:creationId xmlns:a16="http://schemas.microsoft.com/office/drawing/2014/main" id="{BA0D7415-09FC-63E3-99BD-C770A28C09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905000"/>
            <a:ext cx="3456526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1.Федеральный проект «Современная школа»: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b="1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Создание центра образования цифрового и  гуманитарного, естественно-научного и технического профилей "Точка роста</a:t>
            </a:r>
            <a:r>
              <a:rPr lang="ru-RU" alt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» в МБОУ «Хахальская основная школа»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                                     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29">
            <a:extLst>
              <a:ext uri="{FF2B5EF4-FFF2-40B4-BE49-F238E27FC236}">
                <a16:creationId xmlns:a16="http://schemas.microsoft.com/office/drawing/2014/main" id="{103EBFF7-3FE8-FCCA-8CA7-3A9EE369ED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826" y="4650708"/>
            <a:ext cx="3470174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2. Федеральный проект «Патриотическое воспитание граждан Российской Федерации: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b="1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Обеспечение деятельности советников директора по воспитанию </a:t>
            </a:r>
            <a:r>
              <a:rPr lang="ru-RU" alt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и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взаимодействию с   детскими общественными объединениями в общеобра-зовательных организациях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BAA8F712-28E5-A653-32AF-97E67FD41210}"/>
              </a:ext>
            </a:extLst>
          </p:cNvPr>
          <p:cNvGraphicFramePr/>
          <p:nvPr/>
        </p:nvGraphicFramePr>
        <p:xfrm>
          <a:off x="2895600" y="5973917"/>
          <a:ext cx="3898116" cy="2712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2625366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7">
            <a:extLst>
              <a:ext uri="{FF2B5EF4-FFF2-40B4-BE49-F238E27FC236}">
                <a16:creationId xmlns:a16="http://schemas.microsoft.com/office/drawing/2014/main" id="{A0C41B37-5AA9-A594-FBAE-7DE80CEC0746}"/>
              </a:ext>
            </a:extLst>
          </p:cNvPr>
          <p:cNvGrpSpPr/>
          <p:nvPr/>
        </p:nvGrpSpPr>
        <p:grpSpPr>
          <a:xfrm>
            <a:off x="25400" y="1752600"/>
            <a:ext cx="4470400" cy="3795292"/>
            <a:chOff x="1416756" y="1355618"/>
            <a:chExt cx="5623643" cy="4710027"/>
          </a:xfrm>
        </p:grpSpPr>
        <p:cxnSp>
          <p:nvCxnSpPr>
            <p:cNvPr id="56" name="直接连接符 55">
              <a:extLst>
                <a:ext uri="{FF2B5EF4-FFF2-40B4-BE49-F238E27FC236}">
                  <a16:creationId xmlns:a16="http://schemas.microsoft.com/office/drawing/2014/main" id="{985EFE37-387C-EE21-E64B-CAB5816D0B85}"/>
                </a:ext>
              </a:extLst>
            </p:cNvPr>
            <p:cNvCxnSpPr>
              <a:cxnSpLocks/>
            </p:cNvCxnSpPr>
            <p:nvPr/>
          </p:nvCxnSpPr>
          <p:spPr>
            <a:xfrm>
              <a:off x="3965159" y="5721308"/>
              <a:ext cx="2906490" cy="0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50000"/>
                </a:sysClr>
              </a:solidFill>
              <a:prstDash val="sysDot"/>
              <a:miter lim="800000"/>
            </a:ln>
            <a:effectLst/>
          </p:spPr>
        </p:cxnSp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id="{1C130624-9362-6AB8-B785-B289AC612EFB}"/>
                </a:ext>
              </a:extLst>
            </p:cNvPr>
            <p:cNvCxnSpPr>
              <a:cxnSpLocks/>
            </p:cNvCxnSpPr>
            <p:nvPr/>
          </p:nvCxnSpPr>
          <p:spPr>
            <a:xfrm>
              <a:off x="5605970" y="3716005"/>
              <a:ext cx="1434429" cy="0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50000"/>
                </a:sysClr>
              </a:solidFill>
              <a:prstDash val="sysDot"/>
              <a:miter lim="800000"/>
            </a:ln>
            <a:effectLst/>
          </p:spPr>
        </p:cxnSp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id="{EBEE605C-653F-1AED-3D0F-56DCC5BD1F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04572" y="1708633"/>
              <a:ext cx="2923932" cy="18567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50000"/>
                </a:sysClr>
              </a:solidFill>
              <a:prstDash val="sysDot"/>
              <a:miter lim="800000"/>
            </a:ln>
            <a:effectLst/>
          </p:spPr>
        </p:cxnSp>
        <p:sp>
          <p:nvSpPr>
            <p:cNvPr id="24" name="任意多边形 13">
              <a:extLst>
                <a:ext uri="{FF2B5EF4-FFF2-40B4-BE49-F238E27FC236}">
                  <a16:creationId xmlns:a16="http://schemas.microsoft.com/office/drawing/2014/main" id="{C72EBD03-8853-C703-1310-121D1AFEACA4}"/>
                </a:ext>
              </a:extLst>
            </p:cNvPr>
            <p:cNvSpPr/>
            <p:nvPr/>
          </p:nvSpPr>
          <p:spPr>
            <a:xfrm>
              <a:off x="3202547" y="1632858"/>
              <a:ext cx="2071340" cy="4143828"/>
            </a:xfrm>
            <a:custGeom>
              <a:avLst/>
              <a:gdLst>
                <a:gd name="connsiteX0" fmla="*/ 0 w 2468160"/>
                <a:gd name="connsiteY0" fmla="*/ 0 h 4937688"/>
                <a:gd name="connsiteX1" fmla="*/ 251709 w 2468160"/>
                <a:gd name="connsiteY1" fmla="*/ 12711 h 4937688"/>
                <a:gd name="connsiteX2" fmla="*/ 2468160 w 2468160"/>
                <a:gd name="connsiteY2" fmla="*/ 2468844 h 4937688"/>
                <a:gd name="connsiteX3" fmla="*/ 251709 w 2468160"/>
                <a:gd name="connsiteY3" fmla="*/ 4924978 h 4937688"/>
                <a:gd name="connsiteX4" fmla="*/ 0 w 2468160"/>
                <a:gd name="connsiteY4" fmla="*/ 4937688 h 4937688"/>
                <a:gd name="connsiteX5" fmla="*/ 0 w 2468160"/>
                <a:gd name="connsiteY5" fmla="*/ 4688120 h 4937688"/>
                <a:gd name="connsiteX6" fmla="*/ 226192 w 2468160"/>
                <a:gd name="connsiteY6" fmla="*/ 4676698 h 4937688"/>
                <a:gd name="connsiteX7" fmla="*/ 2218592 w 2468160"/>
                <a:gd name="connsiteY7" fmla="*/ 2468844 h 4937688"/>
                <a:gd name="connsiteX8" fmla="*/ 226192 w 2468160"/>
                <a:gd name="connsiteY8" fmla="*/ 260990 h 4937688"/>
                <a:gd name="connsiteX9" fmla="*/ 0 w 2468160"/>
                <a:gd name="connsiteY9" fmla="*/ 249569 h 4937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8160" h="4937688">
                  <a:moveTo>
                    <a:pt x="0" y="0"/>
                  </a:moveTo>
                  <a:lnTo>
                    <a:pt x="251709" y="12711"/>
                  </a:lnTo>
                  <a:cubicBezTo>
                    <a:pt x="1496657" y="139142"/>
                    <a:pt x="2468160" y="1190539"/>
                    <a:pt x="2468160" y="2468844"/>
                  </a:cubicBezTo>
                  <a:cubicBezTo>
                    <a:pt x="2468160" y="3747149"/>
                    <a:pt x="1496657" y="4798546"/>
                    <a:pt x="251709" y="4924978"/>
                  </a:cubicBezTo>
                  <a:lnTo>
                    <a:pt x="0" y="4937688"/>
                  </a:lnTo>
                  <a:lnTo>
                    <a:pt x="0" y="4688120"/>
                  </a:lnTo>
                  <a:lnTo>
                    <a:pt x="226192" y="4676698"/>
                  </a:lnTo>
                  <a:cubicBezTo>
                    <a:pt x="1345293" y="4563047"/>
                    <a:pt x="2218592" y="3617931"/>
                    <a:pt x="2218592" y="2468844"/>
                  </a:cubicBezTo>
                  <a:cubicBezTo>
                    <a:pt x="2218592" y="1319758"/>
                    <a:pt x="1345293" y="374641"/>
                    <a:pt x="226192" y="260990"/>
                  </a:cubicBezTo>
                  <a:lnTo>
                    <a:pt x="0" y="249569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>
              <a:innerShdw blurRad="76200" dist="381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algn="ctr" defTabSz="914378">
                <a:defRPr/>
              </a:pPr>
              <a:endParaRPr lang="zh-CN" altLang="en-US" kern="0" dirty="0">
                <a:solidFill>
                  <a:srgbClr val="18478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26" name="组合 15">
              <a:extLst>
                <a:ext uri="{FF2B5EF4-FFF2-40B4-BE49-F238E27FC236}">
                  <a16:creationId xmlns:a16="http://schemas.microsoft.com/office/drawing/2014/main" id="{B568F0DB-C20D-F0A2-6463-7D667C4B03F6}"/>
                </a:ext>
              </a:extLst>
            </p:cNvPr>
            <p:cNvGrpSpPr/>
            <p:nvPr/>
          </p:nvGrpSpPr>
          <p:grpSpPr>
            <a:xfrm>
              <a:off x="4775537" y="3334124"/>
              <a:ext cx="819955" cy="726710"/>
              <a:chOff x="3295850" y="2263222"/>
              <a:chExt cx="2643765" cy="2343151"/>
            </a:xfrm>
          </p:grpSpPr>
          <p:sp>
            <p:nvSpPr>
              <p:cNvPr id="44" name="Freeform 5">
                <a:extLst>
                  <a:ext uri="{FF2B5EF4-FFF2-40B4-BE49-F238E27FC236}">
                    <a16:creationId xmlns:a16="http://schemas.microsoft.com/office/drawing/2014/main" id="{CFC4611F-466D-5B9C-8D12-D24E031CEE35}"/>
                  </a:ext>
                </a:extLst>
              </p:cNvPr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ysClr val="window" lastClr="FFFFFF"/>
                    </a:gs>
                  </a:gsLst>
                  <a:lin ang="2700000" scaled="1"/>
                  <a:tileRect/>
                </a:gradFill>
              </a:ln>
              <a:effectLst>
                <a:outerShdw blurRad="1270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378">
                  <a:defRPr/>
                </a:pPr>
                <a:endParaRPr lang="zh-CN" altLang="en-US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5" name="Freeform 5">
                <a:extLst>
                  <a:ext uri="{FF2B5EF4-FFF2-40B4-BE49-F238E27FC236}">
                    <a16:creationId xmlns:a16="http://schemas.microsoft.com/office/drawing/2014/main" id="{0433519D-A5FC-5BF2-37C4-738AD1581D98}"/>
                  </a:ext>
                </a:extLst>
              </p:cNvPr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/>
                  </a:gs>
                  <a:gs pos="60000">
                    <a:srgbClr val="ECECEC"/>
                  </a:gs>
                  <a:gs pos="100000">
                    <a:srgbClr val="D1D1D1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ysClr val="window" lastClr="FFFFFF"/>
                    </a:gs>
                  </a:gsLst>
                  <a:lin ang="2700000" scaled="1"/>
                  <a:tileRect/>
                </a:gra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378">
                  <a:defRPr/>
                </a:pPr>
                <a:endParaRPr lang="zh-CN" altLang="en-US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28" name="组合 17">
              <a:extLst>
                <a:ext uri="{FF2B5EF4-FFF2-40B4-BE49-F238E27FC236}">
                  <a16:creationId xmlns:a16="http://schemas.microsoft.com/office/drawing/2014/main" id="{D2F8C0FF-D07F-3BD1-69E2-20F24AE5ABB9}"/>
                </a:ext>
              </a:extLst>
            </p:cNvPr>
            <p:cNvGrpSpPr/>
            <p:nvPr/>
          </p:nvGrpSpPr>
          <p:grpSpPr>
            <a:xfrm>
              <a:off x="3156467" y="1355618"/>
              <a:ext cx="819955" cy="726710"/>
              <a:chOff x="3295850" y="2263221"/>
              <a:chExt cx="2643765" cy="2343151"/>
            </a:xfrm>
          </p:grpSpPr>
          <p:sp>
            <p:nvSpPr>
              <p:cNvPr id="40" name="Freeform 5">
                <a:extLst>
                  <a:ext uri="{FF2B5EF4-FFF2-40B4-BE49-F238E27FC236}">
                    <a16:creationId xmlns:a16="http://schemas.microsoft.com/office/drawing/2014/main" id="{69862267-4361-6B77-E51A-9D6C4916C7C1}"/>
                  </a:ext>
                </a:extLst>
              </p:cNvPr>
              <p:cNvSpPr/>
              <p:nvPr/>
            </p:nvSpPr>
            <p:spPr bwMode="auto">
              <a:xfrm rot="10800000">
                <a:off x="3295850" y="2263221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ysClr val="window" lastClr="FFFFFF"/>
                    </a:gs>
                  </a:gsLst>
                  <a:lin ang="2700000" scaled="1"/>
                  <a:tileRect/>
                </a:gradFill>
              </a:ln>
              <a:effectLst>
                <a:outerShdw blurRad="1270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378">
                  <a:defRPr/>
                </a:pPr>
                <a:endParaRPr lang="zh-CN" altLang="en-US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1" name="Freeform 5">
                <a:extLst>
                  <a:ext uri="{FF2B5EF4-FFF2-40B4-BE49-F238E27FC236}">
                    <a16:creationId xmlns:a16="http://schemas.microsoft.com/office/drawing/2014/main" id="{47CF252D-20B4-B4E2-5908-9FEF8C0F39F5}"/>
                  </a:ext>
                </a:extLst>
              </p:cNvPr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/>
                  </a:gs>
                  <a:gs pos="60000">
                    <a:srgbClr val="ECECEC"/>
                  </a:gs>
                  <a:gs pos="100000">
                    <a:srgbClr val="D1D1D1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ysClr val="window" lastClr="FFFFFF"/>
                    </a:gs>
                  </a:gsLst>
                  <a:lin ang="2700000" scaled="1"/>
                  <a:tileRect/>
                </a:gra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378">
                  <a:defRPr/>
                </a:pPr>
                <a:endParaRPr lang="zh-CN" altLang="en-US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29" name="组合 18">
              <a:extLst>
                <a:ext uri="{FF2B5EF4-FFF2-40B4-BE49-F238E27FC236}">
                  <a16:creationId xmlns:a16="http://schemas.microsoft.com/office/drawing/2014/main" id="{2F6A6791-D06E-DF35-DF28-8938B8DF0864}"/>
                </a:ext>
              </a:extLst>
            </p:cNvPr>
            <p:cNvGrpSpPr/>
            <p:nvPr/>
          </p:nvGrpSpPr>
          <p:grpSpPr>
            <a:xfrm>
              <a:off x="3128624" y="5338935"/>
              <a:ext cx="819955" cy="726710"/>
              <a:chOff x="3295850" y="2263222"/>
              <a:chExt cx="2643765" cy="2343151"/>
            </a:xfrm>
          </p:grpSpPr>
          <p:sp>
            <p:nvSpPr>
              <p:cNvPr id="38" name="Freeform 5">
                <a:extLst>
                  <a:ext uri="{FF2B5EF4-FFF2-40B4-BE49-F238E27FC236}">
                    <a16:creationId xmlns:a16="http://schemas.microsoft.com/office/drawing/2014/main" id="{A67C4398-C704-EA95-3A78-B2123F1A43AB}"/>
                  </a:ext>
                </a:extLst>
              </p:cNvPr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ysClr val="window" lastClr="FFFFFF"/>
                    </a:gs>
                  </a:gsLst>
                  <a:lin ang="2700000" scaled="1"/>
                  <a:tileRect/>
                </a:gradFill>
              </a:ln>
              <a:effectLst>
                <a:outerShdw blurRad="1270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378">
                  <a:defRPr/>
                </a:pPr>
                <a:endParaRPr lang="zh-CN" altLang="en-US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9" name="Freeform 5">
                <a:extLst>
                  <a:ext uri="{FF2B5EF4-FFF2-40B4-BE49-F238E27FC236}">
                    <a16:creationId xmlns:a16="http://schemas.microsoft.com/office/drawing/2014/main" id="{3870765A-9640-7615-1915-EA94628202D5}"/>
                  </a:ext>
                </a:extLst>
              </p:cNvPr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/>
                  </a:gs>
                  <a:gs pos="60000">
                    <a:srgbClr val="ECECEC"/>
                  </a:gs>
                  <a:gs pos="100000">
                    <a:srgbClr val="D1D1D1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ysClr val="window" lastClr="FFFFFF"/>
                    </a:gs>
                  </a:gsLst>
                  <a:lin ang="2700000" scaled="1"/>
                  <a:tileRect/>
                </a:gra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378">
                  <a:defRPr/>
                </a:pPr>
                <a:endParaRPr lang="zh-CN" altLang="en-US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1A83BECB-4391-C2EE-5B69-F63616A80AB7}"/>
                </a:ext>
              </a:extLst>
            </p:cNvPr>
            <p:cNvSpPr/>
            <p:nvPr/>
          </p:nvSpPr>
          <p:spPr bwMode="auto">
            <a:xfrm rot="10800000">
              <a:off x="1416756" y="2206708"/>
              <a:ext cx="3355015" cy="308949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ysClr val="window" lastClr="FFFFFF"/>
                  </a:gs>
                </a:gsLst>
                <a:lin ang="2700000" scaled="1"/>
                <a:tileRect/>
              </a:gradFill>
            </a:ln>
            <a:effectLst>
              <a:outerShdw blurRad="127000" dir="2700000" algn="tl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defTabSz="914378">
                <a:defRPr/>
              </a:pPr>
              <a:endParaRPr lang="zh-CN" altLang="en-US" kern="0" dirty="0">
                <a:solidFill>
                  <a:srgbClr val="18478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1" name="文本框 88">
              <a:extLst>
                <a:ext uri="{FF2B5EF4-FFF2-40B4-BE49-F238E27FC236}">
                  <a16:creationId xmlns:a16="http://schemas.microsoft.com/office/drawing/2014/main" id="{66CD7960-E20F-A6F0-0528-99A60E10708E}"/>
                </a:ext>
              </a:extLst>
            </p:cNvPr>
            <p:cNvSpPr txBox="1"/>
            <p:nvPr/>
          </p:nvSpPr>
          <p:spPr>
            <a:xfrm>
              <a:off x="3127543" y="1467551"/>
              <a:ext cx="876300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8">
                <a:defRPr/>
              </a:pPr>
              <a:r>
                <a:rPr lang="en-US" altLang="zh-CN" sz="2100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01</a:t>
              </a:r>
              <a:endParaRPr lang="zh-CN" altLang="en-US" sz="2100" kern="0" dirty="0">
                <a:solidFill>
                  <a:srgbClr val="18478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2" name="文本框 89">
              <a:extLst>
                <a:ext uri="{FF2B5EF4-FFF2-40B4-BE49-F238E27FC236}">
                  <a16:creationId xmlns:a16="http://schemas.microsoft.com/office/drawing/2014/main" id="{86B768A7-7748-4425-603F-387D3D7A7FD7}"/>
                </a:ext>
              </a:extLst>
            </p:cNvPr>
            <p:cNvSpPr txBox="1"/>
            <p:nvPr/>
          </p:nvSpPr>
          <p:spPr>
            <a:xfrm>
              <a:off x="3099701" y="5440680"/>
              <a:ext cx="876300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8">
                <a:defRPr/>
              </a:pPr>
              <a:r>
                <a:rPr lang="en-US" altLang="zh-CN" sz="2100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03</a:t>
              </a:r>
              <a:endParaRPr lang="zh-CN" altLang="en-US" sz="2100" kern="0" dirty="0">
                <a:solidFill>
                  <a:srgbClr val="18478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5" name="文本框 92">
              <a:extLst>
                <a:ext uri="{FF2B5EF4-FFF2-40B4-BE49-F238E27FC236}">
                  <a16:creationId xmlns:a16="http://schemas.microsoft.com/office/drawing/2014/main" id="{BD7E2252-9EBF-2FE6-88F2-D737FC708DB1}"/>
                </a:ext>
              </a:extLst>
            </p:cNvPr>
            <p:cNvSpPr txBox="1"/>
            <p:nvPr/>
          </p:nvSpPr>
          <p:spPr>
            <a:xfrm>
              <a:off x="4752203" y="3439987"/>
              <a:ext cx="876300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8">
                <a:defRPr/>
              </a:pPr>
              <a:r>
                <a:rPr lang="en-US" altLang="zh-CN" sz="2100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02</a:t>
              </a:r>
              <a:endParaRPr lang="zh-CN" altLang="en-US" sz="2100" kern="0" dirty="0">
                <a:solidFill>
                  <a:srgbClr val="18478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7" name="文本框 116">
              <a:extLst>
                <a:ext uri="{FF2B5EF4-FFF2-40B4-BE49-F238E27FC236}">
                  <a16:creationId xmlns:a16="http://schemas.microsoft.com/office/drawing/2014/main" id="{30A1F931-8B4B-2F9F-168F-2F6D82E2C208}"/>
                </a:ext>
              </a:extLst>
            </p:cNvPr>
            <p:cNvSpPr txBox="1"/>
            <p:nvPr/>
          </p:nvSpPr>
          <p:spPr>
            <a:xfrm>
              <a:off x="2453099" y="3670959"/>
              <a:ext cx="17956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8">
                <a:defRPr/>
              </a:pPr>
              <a:endParaRPr lang="zh-CN" altLang="en-US" sz="1200" u="sng" kern="0" dirty="0">
                <a:solidFill>
                  <a:srgbClr val="18478F"/>
                </a:solidFill>
                <a:effectLst>
                  <a:innerShdw blurRad="38100" dist="50800" dir="13500000">
                    <a:prstClr val="black">
                      <a:alpha val="6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E0E23E87-F47E-27CC-C1D3-9B5DE570E1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3" r="30741" b="15278"/>
          <a:stretch/>
        </p:blipFill>
        <p:spPr bwMode="auto">
          <a:xfrm>
            <a:off x="304800" y="2819400"/>
            <a:ext cx="2133600" cy="18382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81000" y="1057275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4300" y="6535859"/>
            <a:ext cx="6629400" cy="2139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Дошкольные образовательные                    Общеобразовательные</a:t>
            </a:r>
            <a:endParaRPr kumimoji="0" lang="ru-RU" altLang="ru-RU" sz="1400" b="1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          организации:                                          организации:</a:t>
            </a:r>
            <a:endParaRPr kumimoji="0" lang="ru-RU" altLang="ru-RU" sz="1400" b="1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2025 год – МДОУ детский сад №5            2025 год – МБОУ «</a:t>
            </a:r>
            <a:r>
              <a:rPr lang="ru-RU" altLang="ru-RU" sz="1500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Школа №3»</a:t>
            </a:r>
            <a:endParaRPr kumimoji="0" lang="ru-RU" altLang="ru-RU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                            «Улыбка»</a:t>
            </a:r>
            <a:endParaRPr kumimoji="0" lang="ru-RU" altLang="ru-RU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2026 год – МДОУ детский сад №9            2026 год – МБОУ «Школа №1» </a:t>
            </a:r>
            <a:endParaRPr kumimoji="0" lang="ru-RU" altLang="ru-RU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                             «Ромашка»                                </a:t>
            </a:r>
            <a:endParaRPr kumimoji="0" lang="ru-RU" altLang="ru-RU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2027 год - МДОУ детский сад №11           2027 год -       МБОУ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                             «Колосок»                           </a:t>
            </a:r>
            <a:r>
              <a:rPr kumimoji="0" lang="ru-RU" altLang="ru-RU" sz="15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Сухобезводнинская</a:t>
            </a:r>
            <a:r>
              <a:rPr kumimoji="0" lang="ru-RU" altLang="ru-RU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средняя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500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                                                                                          </a:t>
            </a:r>
            <a:r>
              <a:rPr kumimoji="0" lang="ru-RU" altLang="ru-RU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школа»                                           </a:t>
            </a:r>
            <a:endParaRPr kumimoji="0" lang="ru-RU" altLang="ru-RU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230" y="109431"/>
            <a:ext cx="6858000" cy="923330"/>
          </a:xfrm>
          <a:prstGeom prst="rect">
            <a:avLst/>
          </a:prstGeom>
          <a:gradFill>
            <a:gsLst>
              <a:gs pos="0">
                <a:srgbClr val="F5F8FD"/>
              </a:gs>
              <a:gs pos="0">
                <a:srgbClr val="F5F8FD"/>
              </a:gs>
              <a:gs pos="0">
                <a:srgbClr val="F5F8FD"/>
              </a:gs>
              <a:gs pos="1000">
                <a:srgbClr val="F5F8FD"/>
              </a:gs>
              <a:gs pos="5000">
                <a:srgbClr val="F5F8FD">
                  <a:alpha val="3000"/>
                </a:srgbClr>
              </a:gs>
              <a:gs pos="2000">
                <a:srgbClr val="F5F8FD"/>
              </a:gs>
              <a:gs pos="0">
                <a:srgbClr val="F5F8FD">
                  <a:alpha val="31000"/>
                </a:srgbClr>
              </a:gs>
              <a:gs pos="0">
                <a:srgbClr val="F5F8FD"/>
              </a:gs>
              <a:gs pos="0">
                <a:srgbClr val="F5F8FD"/>
              </a:gs>
              <a:gs pos="0">
                <a:srgbClr val="F5F8FD"/>
              </a:gs>
            </a:gsLst>
            <a:lin ang="162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Муниципальная программа</a:t>
            </a:r>
            <a:b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«Развитие образования городского округа</a:t>
            </a:r>
          </a:p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Семеновский на 2018-2026 годы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C5F51F-72A7-2337-9800-30E06720389B}"/>
              </a:ext>
            </a:extLst>
          </p:cNvPr>
          <p:cNvSpPr txBox="1"/>
          <p:nvPr/>
        </p:nvSpPr>
        <p:spPr>
          <a:xfrm>
            <a:off x="-132388" y="1072103"/>
            <a:ext cx="72472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Капитальный ремонт образовательных организаций  в рамках государственной программы Нижегородской области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22FFCF-AE5C-0846-161E-536145A5373E}"/>
              </a:ext>
            </a:extLst>
          </p:cNvPr>
          <p:cNvSpPr txBox="1"/>
          <p:nvPr/>
        </p:nvSpPr>
        <p:spPr>
          <a:xfrm>
            <a:off x="1875212" y="1778885"/>
            <a:ext cx="6529070" cy="1200329"/>
          </a:xfrm>
          <a:prstGeom prst="rect">
            <a:avLst/>
          </a:prstGeom>
          <a:noFill/>
          <a:scene3d>
            <a:camera prst="orthographicFront">
              <a:rot lat="0" lon="21299999" rev="0"/>
            </a:camera>
            <a:lightRig rig="threePt" dir="t"/>
          </a:scene3d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2025 год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–</a:t>
            </a:r>
          </a:p>
          <a:p>
            <a:pPr lvl="0" algn="ctr">
              <a:buNone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13,8 млн.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рублей</a:t>
            </a:r>
          </a:p>
          <a:p>
            <a:pPr lvl="0" algn="ctr">
              <a:buNone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- детские сады – 5,5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млн.рублей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lvl="0" algn="ctr">
              <a:buNone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-школы – 8,3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млн.рублей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6076A0-068A-577E-C92D-5EEB1EF5045F}"/>
              </a:ext>
            </a:extLst>
          </p:cNvPr>
          <p:cNvSpPr txBox="1"/>
          <p:nvPr/>
        </p:nvSpPr>
        <p:spPr>
          <a:xfrm>
            <a:off x="3581400" y="3048000"/>
            <a:ext cx="337630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ru-RU" sz="1800" b="1" dirty="0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2026 год 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–</a:t>
            </a:r>
          </a:p>
          <a:p>
            <a:pPr lvl="0" algn="ctr">
              <a:buNone/>
            </a:pP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ru-RU" sz="1800" b="1" dirty="0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13,8 млн.рублей</a:t>
            </a:r>
          </a:p>
          <a:p>
            <a:pPr marL="285750" lvl="0" indent="-285750" algn="ctr">
              <a:buFontTx/>
              <a:buChar char="-"/>
            </a:pP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детские сады – 5,5 млн. рублей</a:t>
            </a:r>
          </a:p>
          <a:p>
            <a:pPr marL="285750" lvl="0" indent="-285750" algn="ctr">
              <a:buFontTx/>
              <a:buChar char="-"/>
            </a:pP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-школы – 8,3 млн. рублей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AC35A9-5B96-A248-CDAE-425BC623ACED}"/>
              </a:ext>
            </a:extLst>
          </p:cNvPr>
          <p:cNvSpPr txBox="1"/>
          <p:nvPr/>
        </p:nvSpPr>
        <p:spPr>
          <a:xfrm>
            <a:off x="3733800" y="4572000"/>
            <a:ext cx="327463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ru-RU" sz="1800" b="1" dirty="0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2027 год 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–</a:t>
            </a:r>
          </a:p>
          <a:p>
            <a:pPr lvl="0" algn="ctr">
              <a:buNone/>
            </a:pP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ru-RU" sz="1800" b="1" dirty="0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13,8 </a:t>
            </a:r>
            <a:r>
              <a:rPr lang="ru-RU" sz="1800" b="1" dirty="0" err="1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млн.рублей</a:t>
            </a:r>
            <a:endParaRPr lang="ru-RU" sz="1800" b="1" dirty="0">
              <a:solidFill>
                <a:schemeClr val="accent4">
                  <a:lumMod val="50000"/>
                </a:schemeClr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lvl="0" algn="ctr">
              <a:buNone/>
            </a:pP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- детские сады – 5,5 млн. рублей</a:t>
            </a:r>
          </a:p>
          <a:p>
            <a:pPr lvl="0" algn="ctr">
              <a:buNone/>
            </a:pP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-школы – 8,3 млн. рублей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16E731C-0DC1-DA76-D930-0FC5EEAD630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44</a:t>
            </a:fld>
            <a:endParaRPr lang="ru-RU" spc="-100" dirty="0"/>
          </a:p>
        </p:txBody>
      </p:sp>
    </p:spTree>
    <p:extLst>
      <p:ext uri="{BB962C8B-B14F-4D97-AF65-F5344CB8AC3E}">
        <p14:creationId xmlns:p14="http://schemas.microsoft.com/office/powerpoint/2010/main" val="33183587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230" y="145885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Муниципальная программа</a:t>
            </a:r>
            <a:br>
              <a:rPr lang="ru-RU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«Развитие образования городского округа</a:t>
            </a:r>
          </a:p>
          <a:p>
            <a:pPr algn="ctr"/>
            <a:r>
              <a:rPr lang="ru-RU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Семеновский на 2018-2026 годы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367030" y="3567497"/>
          <a:ext cx="6248400" cy="1394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62230" y="823778"/>
            <a:ext cx="679577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Реализация мероприятий по исполнению требований по антитеррористической защищенности объектов образования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dirty="0">
              <a:latin typeface="Arial" panose="020B060402020202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6096" y="3572259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</a:t>
            </a:r>
            <a:endParaRPr kumimoji="0" lang="ru-RU" altLang="ru-RU" sz="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562864" y="7174949"/>
            <a:ext cx="593712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6096" y="4972434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275971" y="6086859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0" algn="ctr"/>
              </a:tabLst>
            </a:pPr>
            <a:r>
              <a:rPr kumimoji="0" lang="ru-RU" altLang="ru-RU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endParaRPr kumimoji="0" lang="ru-RU" altLang="ru-RU" sz="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0" algn="ctr"/>
              </a:tabLst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Google Shape;325;p36">
            <a:extLst>
              <a:ext uri="{FF2B5EF4-FFF2-40B4-BE49-F238E27FC236}">
                <a16:creationId xmlns:a16="http://schemas.microsoft.com/office/drawing/2014/main" id="{C0C1A695-3169-B374-39EC-BC50E0C6B235}"/>
              </a:ext>
            </a:extLst>
          </p:cNvPr>
          <p:cNvSpPr txBox="1"/>
          <p:nvPr/>
        </p:nvSpPr>
        <p:spPr>
          <a:xfrm>
            <a:off x="562865" y="5428503"/>
            <a:ext cx="5732272" cy="28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dk1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                   Мероприятия на 2025 год :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ru-RU" sz="800" b="1" dirty="0">
              <a:solidFill>
                <a:schemeClr val="dk1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dk1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Установка ограждений </a:t>
            </a:r>
            <a:r>
              <a:rPr lang="en-US" sz="1600" b="1" dirty="0">
                <a:solidFill>
                  <a:schemeClr val="dk1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–</a:t>
            </a:r>
            <a:r>
              <a:rPr lang="ru-RU" sz="1600" b="1" dirty="0">
                <a:solidFill>
                  <a:schemeClr val="dk1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 11 618,2 тыс. рублей:</a:t>
            </a:r>
          </a:p>
          <a:p>
            <a:pPr marL="285750" lvl="0" indent="-285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500" dirty="0">
                <a:solidFill>
                  <a:schemeClr val="dk1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МБОУ «Школа № 1» = 5 809,1 тыс. рублей: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ru-RU" sz="400" dirty="0">
              <a:solidFill>
                <a:schemeClr val="dk1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500" dirty="0">
                <a:solidFill>
                  <a:schemeClr val="dk1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     областной бюджет = 2 904,55 тыс. рублей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500" dirty="0">
                <a:solidFill>
                  <a:schemeClr val="dk1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        местный бюджет = 2 904,55 тыс. рублей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ru-RU" sz="1500" dirty="0">
              <a:solidFill>
                <a:schemeClr val="dk1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  <a:p>
            <a:pPr marL="285750" lvl="0" indent="-285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500" dirty="0">
                <a:solidFill>
                  <a:schemeClr val="dk1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МБОУ «Школа № 3» = 5 809,1 тыс. рублей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ru-RU" sz="400" dirty="0">
              <a:solidFill>
                <a:schemeClr val="dk1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500" dirty="0">
                <a:solidFill>
                  <a:schemeClr val="dk1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     областной бюджет = 2 904,55 тыс. рублей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500" dirty="0">
                <a:solidFill>
                  <a:schemeClr val="dk1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        местный бюджет = 2 904,55 тыс. рублей </a:t>
            </a:r>
          </a:p>
        </p:txBody>
      </p:sp>
      <p:sp>
        <p:nvSpPr>
          <p:cNvPr id="4" name="任意多边形 70">
            <a:extLst>
              <a:ext uri="{FF2B5EF4-FFF2-40B4-BE49-F238E27FC236}">
                <a16:creationId xmlns:a16="http://schemas.microsoft.com/office/drawing/2014/main" id="{287FA61B-92D8-7CFB-2E5A-65BDED28938D}"/>
              </a:ext>
            </a:extLst>
          </p:cNvPr>
          <p:cNvSpPr>
            <a:spLocks/>
          </p:cNvSpPr>
          <p:nvPr/>
        </p:nvSpPr>
        <p:spPr bwMode="auto">
          <a:xfrm rot="5400000">
            <a:off x="482458" y="1761697"/>
            <a:ext cx="1761393" cy="1782212"/>
          </a:xfrm>
          <a:custGeom>
            <a:avLst/>
            <a:gdLst>
              <a:gd name="connsiteX0" fmla="*/ 135606 w 5137844"/>
              <a:gd name="connsiteY0" fmla="*/ 1261974 h 2523948"/>
              <a:gd name="connsiteX1" fmla="*/ 162467 w 5137844"/>
              <a:gd name="connsiteY1" fmla="*/ 1378906 h 2523948"/>
              <a:gd name="connsiteX2" fmla="*/ 690261 w 5137844"/>
              <a:gd name="connsiteY2" fmla="*/ 2293610 h 2523948"/>
              <a:gd name="connsiteX3" fmla="*/ 893838 w 5137844"/>
              <a:gd name="connsiteY3" fmla="*/ 2410541 h 2523948"/>
              <a:gd name="connsiteX4" fmla="*/ 1084338 w 5137844"/>
              <a:gd name="connsiteY4" fmla="*/ 2410541 h 2523948"/>
              <a:gd name="connsiteX5" fmla="*/ 1934122 w 5137844"/>
              <a:gd name="connsiteY5" fmla="*/ 2410541 h 2523948"/>
              <a:gd name="connsiteX6" fmla="*/ 1949425 w 5137844"/>
              <a:gd name="connsiteY6" fmla="*/ 2410541 h 2523948"/>
              <a:gd name="connsiteX7" fmla="*/ 1956221 w 5137844"/>
              <a:gd name="connsiteY7" fmla="*/ 2410541 h 2523948"/>
              <a:gd name="connsiteX8" fmla="*/ 2124622 w 5137844"/>
              <a:gd name="connsiteY8" fmla="*/ 2410541 h 2523948"/>
              <a:gd name="connsiteX9" fmla="*/ 2139925 w 5137844"/>
              <a:gd name="connsiteY9" fmla="*/ 2410541 h 2523948"/>
              <a:gd name="connsiteX10" fmla="*/ 2146721 w 5137844"/>
              <a:gd name="connsiteY10" fmla="*/ 2410541 h 2523948"/>
              <a:gd name="connsiteX11" fmla="*/ 2989710 w 5137844"/>
              <a:gd name="connsiteY11" fmla="*/ 2410541 h 2523948"/>
              <a:gd name="connsiteX12" fmla="*/ 2996506 w 5137844"/>
              <a:gd name="connsiteY12" fmla="*/ 2410541 h 2523948"/>
              <a:gd name="connsiteX13" fmla="*/ 3011809 w 5137844"/>
              <a:gd name="connsiteY13" fmla="*/ 2410541 h 2523948"/>
              <a:gd name="connsiteX14" fmla="*/ 3180210 w 5137844"/>
              <a:gd name="connsiteY14" fmla="*/ 2410541 h 2523948"/>
              <a:gd name="connsiteX15" fmla="*/ 3187006 w 5137844"/>
              <a:gd name="connsiteY15" fmla="*/ 2410541 h 2523948"/>
              <a:gd name="connsiteX16" fmla="*/ 3202309 w 5137844"/>
              <a:gd name="connsiteY16" fmla="*/ 2410541 h 2523948"/>
              <a:gd name="connsiteX17" fmla="*/ 4052093 w 5137844"/>
              <a:gd name="connsiteY17" fmla="*/ 2410541 h 2523948"/>
              <a:gd name="connsiteX18" fmla="*/ 4242593 w 5137844"/>
              <a:gd name="connsiteY18" fmla="*/ 2410541 h 2523948"/>
              <a:gd name="connsiteX19" fmla="*/ 4446171 w 5137844"/>
              <a:gd name="connsiteY19" fmla="*/ 2293610 h 2523948"/>
              <a:gd name="connsiteX20" fmla="*/ 4973965 w 5137844"/>
              <a:gd name="connsiteY20" fmla="*/ 1378906 h 2523948"/>
              <a:gd name="connsiteX21" fmla="*/ 4973965 w 5137844"/>
              <a:gd name="connsiteY21" fmla="*/ 1145043 h 2523948"/>
              <a:gd name="connsiteX22" fmla="*/ 4446171 w 5137844"/>
              <a:gd name="connsiteY22" fmla="*/ 230339 h 2523948"/>
              <a:gd name="connsiteX23" fmla="*/ 4242593 w 5137844"/>
              <a:gd name="connsiteY23" fmla="*/ 113407 h 2523948"/>
              <a:gd name="connsiteX24" fmla="*/ 4133871 w 5137844"/>
              <a:gd name="connsiteY24" fmla="*/ 113407 h 2523948"/>
              <a:gd name="connsiteX25" fmla="*/ 4052093 w 5137844"/>
              <a:gd name="connsiteY25" fmla="*/ 113407 h 2523948"/>
              <a:gd name="connsiteX26" fmla="*/ 4050394 w 5137844"/>
              <a:gd name="connsiteY26" fmla="*/ 113407 h 2523948"/>
              <a:gd name="connsiteX27" fmla="*/ 4038503 w 5137844"/>
              <a:gd name="connsiteY27" fmla="*/ 113407 h 2523948"/>
              <a:gd name="connsiteX28" fmla="*/ 4030245 w 5137844"/>
              <a:gd name="connsiteY28" fmla="*/ 113407 h 2523948"/>
              <a:gd name="connsiteX29" fmla="*/ 4006226 w 5137844"/>
              <a:gd name="connsiteY29" fmla="*/ 113407 h 2523948"/>
              <a:gd name="connsiteX30" fmla="*/ 3943371 w 5137844"/>
              <a:gd name="connsiteY30" fmla="*/ 113407 h 2523948"/>
              <a:gd name="connsiteX31" fmla="*/ 3875656 w 5137844"/>
              <a:gd name="connsiteY31" fmla="*/ 113407 h 2523948"/>
              <a:gd name="connsiteX32" fmla="*/ 3839745 w 5137844"/>
              <a:gd name="connsiteY32" fmla="*/ 113407 h 2523948"/>
              <a:gd name="connsiteX33" fmla="*/ 3776065 w 5137844"/>
              <a:gd name="connsiteY33" fmla="*/ 113407 h 2523948"/>
              <a:gd name="connsiteX34" fmla="*/ 3685156 w 5137844"/>
              <a:gd name="connsiteY34" fmla="*/ 113407 h 2523948"/>
              <a:gd name="connsiteX35" fmla="*/ 3659911 w 5137844"/>
              <a:gd name="connsiteY35" fmla="*/ 113407 h 2523948"/>
              <a:gd name="connsiteX36" fmla="*/ 3585565 w 5137844"/>
              <a:gd name="connsiteY36" fmla="*/ 113407 h 2523948"/>
              <a:gd name="connsiteX37" fmla="*/ 3525919 w 5137844"/>
              <a:gd name="connsiteY37" fmla="*/ 113407 h 2523948"/>
              <a:gd name="connsiteX38" fmla="*/ 3469411 w 5137844"/>
              <a:gd name="connsiteY38" fmla="*/ 113407 h 2523948"/>
              <a:gd name="connsiteX39" fmla="*/ 3372816 w 5137844"/>
              <a:gd name="connsiteY39" fmla="*/ 113407 h 2523948"/>
              <a:gd name="connsiteX40" fmla="*/ 3335419 w 5137844"/>
              <a:gd name="connsiteY40" fmla="*/ 113407 h 2523948"/>
              <a:gd name="connsiteX41" fmla="*/ 3202309 w 5137844"/>
              <a:gd name="connsiteY41" fmla="*/ 113407 h 2523948"/>
              <a:gd name="connsiteX42" fmla="*/ 3200246 w 5137844"/>
              <a:gd name="connsiteY42" fmla="*/ 113407 h 2523948"/>
              <a:gd name="connsiteX43" fmla="*/ 3187006 w 5137844"/>
              <a:gd name="connsiteY43" fmla="*/ 113407 h 2523948"/>
              <a:gd name="connsiteX44" fmla="*/ 3185815 w 5137844"/>
              <a:gd name="connsiteY44" fmla="*/ 113407 h 2523948"/>
              <a:gd name="connsiteX45" fmla="*/ 3182316 w 5137844"/>
              <a:gd name="connsiteY45" fmla="*/ 113407 h 2523948"/>
              <a:gd name="connsiteX46" fmla="*/ 3180210 w 5137844"/>
              <a:gd name="connsiteY46" fmla="*/ 113407 h 2523948"/>
              <a:gd name="connsiteX47" fmla="*/ 3163716 w 5137844"/>
              <a:gd name="connsiteY47" fmla="*/ 113407 h 2523948"/>
              <a:gd name="connsiteX48" fmla="*/ 3146643 w 5137844"/>
              <a:gd name="connsiteY48" fmla="*/ 113407 h 2523948"/>
              <a:gd name="connsiteX49" fmla="*/ 3124544 w 5137844"/>
              <a:gd name="connsiteY49" fmla="*/ 113407 h 2523948"/>
              <a:gd name="connsiteX50" fmla="*/ 3070360 w 5137844"/>
              <a:gd name="connsiteY50" fmla="*/ 113407 h 2523948"/>
              <a:gd name="connsiteX51" fmla="*/ 3048262 w 5137844"/>
              <a:gd name="connsiteY51" fmla="*/ 113407 h 2523948"/>
              <a:gd name="connsiteX52" fmla="*/ 3014437 w 5137844"/>
              <a:gd name="connsiteY52" fmla="*/ 113407 h 2523948"/>
              <a:gd name="connsiteX53" fmla="*/ 3011809 w 5137844"/>
              <a:gd name="connsiteY53" fmla="*/ 113407 h 2523948"/>
              <a:gd name="connsiteX54" fmla="*/ 3009746 w 5137844"/>
              <a:gd name="connsiteY54" fmla="*/ 113407 h 2523948"/>
              <a:gd name="connsiteX55" fmla="*/ 2996506 w 5137844"/>
              <a:gd name="connsiteY55" fmla="*/ 113407 h 2523948"/>
              <a:gd name="connsiteX56" fmla="*/ 2995315 w 5137844"/>
              <a:gd name="connsiteY56" fmla="*/ 113407 h 2523948"/>
              <a:gd name="connsiteX57" fmla="*/ 2992338 w 5137844"/>
              <a:gd name="connsiteY57" fmla="*/ 113407 h 2523948"/>
              <a:gd name="connsiteX58" fmla="*/ 2989710 w 5137844"/>
              <a:gd name="connsiteY58" fmla="*/ 113407 h 2523948"/>
              <a:gd name="connsiteX59" fmla="*/ 2987648 w 5137844"/>
              <a:gd name="connsiteY59" fmla="*/ 113407 h 2523948"/>
              <a:gd name="connsiteX60" fmla="*/ 2973216 w 5137844"/>
              <a:gd name="connsiteY60" fmla="*/ 113407 h 2523948"/>
              <a:gd name="connsiteX61" fmla="*/ 2956143 w 5137844"/>
              <a:gd name="connsiteY61" fmla="*/ 113407 h 2523948"/>
              <a:gd name="connsiteX62" fmla="*/ 2944597 w 5137844"/>
              <a:gd name="connsiteY62" fmla="*/ 113407 h 2523948"/>
              <a:gd name="connsiteX63" fmla="*/ 2934044 w 5137844"/>
              <a:gd name="connsiteY63" fmla="*/ 113407 h 2523948"/>
              <a:gd name="connsiteX64" fmla="*/ 2922498 w 5137844"/>
              <a:gd name="connsiteY64" fmla="*/ 113407 h 2523948"/>
              <a:gd name="connsiteX65" fmla="*/ 2879860 w 5137844"/>
              <a:gd name="connsiteY65" fmla="*/ 113407 h 2523948"/>
              <a:gd name="connsiteX66" fmla="*/ 2859294 w 5137844"/>
              <a:gd name="connsiteY66" fmla="*/ 113407 h 2523948"/>
              <a:gd name="connsiteX67" fmla="*/ 2857762 w 5137844"/>
              <a:gd name="connsiteY67" fmla="*/ 113407 h 2523948"/>
              <a:gd name="connsiteX68" fmla="*/ 2837195 w 5137844"/>
              <a:gd name="connsiteY68" fmla="*/ 113407 h 2523948"/>
              <a:gd name="connsiteX69" fmla="*/ 2823937 w 5137844"/>
              <a:gd name="connsiteY69" fmla="*/ 113407 h 2523948"/>
              <a:gd name="connsiteX70" fmla="*/ 2801838 w 5137844"/>
              <a:gd name="connsiteY70" fmla="*/ 113407 h 2523948"/>
              <a:gd name="connsiteX71" fmla="*/ 2756982 w 5137844"/>
              <a:gd name="connsiteY71" fmla="*/ 113407 h 2523948"/>
              <a:gd name="connsiteX72" fmla="*/ 2754097 w 5137844"/>
              <a:gd name="connsiteY72" fmla="*/ 113407 h 2523948"/>
              <a:gd name="connsiteX73" fmla="*/ 2734884 w 5137844"/>
              <a:gd name="connsiteY73" fmla="*/ 113407 h 2523948"/>
              <a:gd name="connsiteX74" fmla="*/ 2731998 w 5137844"/>
              <a:gd name="connsiteY74" fmla="*/ 113407 h 2523948"/>
              <a:gd name="connsiteX75" fmla="*/ 2668794 w 5137844"/>
              <a:gd name="connsiteY75" fmla="*/ 113407 h 2523948"/>
              <a:gd name="connsiteX76" fmla="*/ 2646695 w 5137844"/>
              <a:gd name="connsiteY76" fmla="*/ 113407 h 2523948"/>
              <a:gd name="connsiteX77" fmla="*/ 2636115 w 5137844"/>
              <a:gd name="connsiteY77" fmla="*/ 113407 h 2523948"/>
              <a:gd name="connsiteX78" fmla="*/ 2614017 w 5137844"/>
              <a:gd name="connsiteY78" fmla="*/ 113407 h 2523948"/>
              <a:gd name="connsiteX79" fmla="*/ 2566482 w 5137844"/>
              <a:gd name="connsiteY79" fmla="*/ 113407 h 2523948"/>
              <a:gd name="connsiteX80" fmla="*/ 2544384 w 5137844"/>
              <a:gd name="connsiteY80" fmla="*/ 113407 h 2523948"/>
              <a:gd name="connsiteX81" fmla="*/ 2495147 w 5137844"/>
              <a:gd name="connsiteY81" fmla="*/ 113407 h 2523948"/>
              <a:gd name="connsiteX82" fmla="*/ 2473049 w 5137844"/>
              <a:gd name="connsiteY82" fmla="*/ 113407 h 2523948"/>
              <a:gd name="connsiteX83" fmla="*/ 2445615 w 5137844"/>
              <a:gd name="connsiteY83" fmla="*/ 113407 h 2523948"/>
              <a:gd name="connsiteX84" fmla="*/ 2423517 w 5137844"/>
              <a:gd name="connsiteY84" fmla="*/ 113407 h 2523948"/>
              <a:gd name="connsiteX85" fmla="*/ 2332532 w 5137844"/>
              <a:gd name="connsiteY85" fmla="*/ 113407 h 2523948"/>
              <a:gd name="connsiteX86" fmla="*/ 2310433 w 5137844"/>
              <a:gd name="connsiteY86" fmla="*/ 113407 h 2523948"/>
              <a:gd name="connsiteX87" fmla="*/ 2304647 w 5137844"/>
              <a:gd name="connsiteY87" fmla="*/ 113407 h 2523948"/>
              <a:gd name="connsiteX88" fmla="*/ 2282549 w 5137844"/>
              <a:gd name="connsiteY88" fmla="*/ 113407 h 2523948"/>
              <a:gd name="connsiteX89" fmla="*/ 2146721 w 5137844"/>
              <a:gd name="connsiteY89" fmla="*/ 113407 h 2523948"/>
              <a:gd name="connsiteX90" fmla="*/ 2142032 w 5137844"/>
              <a:gd name="connsiteY90" fmla="*/ 113407 h 2523948"/>
              <a:gd name="connsiteX91" fmla="*/ 2139925 w 5137844"/>
              <a:gd name="connsiteY91" fmla="*/ 113407 h 2523948"/>
              <a:gd name="connsiteX92" fmla="*/ 2137864 w 5137844"/>
              <a:gd name="connsiteY92" fmla="*/ 113407 h 2523948"/>
              <a:gd name="connsiteX93" fmla="*/ 2124622 w 5137844"/>
              <a:gd name="connsiteY93" fmla="*/ 113407 h 2523948"/>
              <a:gd name="connsiteX94" fmla="*/ 2123432 w 5137844"/>
              <a:gd name="connsiteY94" fmla="*/ 113407 h 2523948"/>
              <a:gd name="connsiteX95" fmla="*/ 2119933 w 5137844"/>
              <a:gd name="connsiteY95" fmla="*/ 113407 h 2523948"/>
              <a:gd name="connsiteX96" fmla="*/ 2097049 w 5137844"/>
              <a:gd name="connsiteY96" fmla="*/ 113407 h 2523948"/>
              <a:gd name="connsiteX97" fmla="*/ 1981658 w 5137844"/>
              <a:gd name="connsiteY97" fmla="*/ 113407 h 2523948"/>
              <a:gd name="connsiteX98" fmla="*/ 1956221 w 5137844"/>
              <a:gd name="connsiteY98" fmla="*/ 113407 h 2523948"/>
              <a:gd name="connsiteX99" fmla="*/ 1949425 w 5137844"/>
              <a:gd name="connsiteY99" fmla="*/ 113407 h 2523948"/>
              <a:gd name="connsiteX100" fmla="*/ 1947364 w 5137844"/>
              <a:gd name="connsiteY100" fmla="*/ 113407 h 2523948"/>
              <a:gd name="connsiteX101" fmla="*/ 1934122 w 5137844"/>
              <a:gd name="connsiteY101" fmla="*/ 113407 h 2523948"/>
              <a:gd name="connsiteX102" fmla="*/ 1932932 w 5137844"/>
              <a:gd name="connsiteY102" fmla="*/ 113407 h 2523948"/>
              <a:gd name="connsiteX103" fmla="*/ 1906549 w 5137844"/>
              <a:gd name="connsiteY103" fmla="*/ 113407 h 2523948"/>
              <a:gd name="connsiteX104" fmla="*/ 1882214 w 5137844"/>
              <a:gd name="connsiteY104" fmla="*/ 113407 h 2523948"/>
              <a:gd name="connsiteX105" fmla="*/ 1861030 w 5137844"/>
              <a:gd name="connsiteY105" fmla="*/ 113407 h 2523948"/>
              <a:gd name="connsiteX106" fmla="*/ 1791158 w 5137844"/>
              <a:gd name="connsiteY106" fmla="*/ 113407 h 2523948"/>
              <a:gd name="connsiteX107" fmla="*/ 1747978 w 5137844"/>
              <a:gd name="connsiteY107" fmla="*/ 113407 h 2523948"/>
              <a:gd name="connsiteX108" fmla="*/ 1691714 w 5137844"/>
              <a:gd name="connsiteY108" fmla="*/ 113407 h 2523948"/>
              <a:gd name="connsiteX109" fmla="*/ 1573733 w 5137844"/>
              <a:gd name="connsiteY109" fmla="*/ 113407 h 2523948"/>
              <a:gd name="connsiteX110" fmla="*/ 1557478 w 5137844"/>
              <a:gd name="connsiteY110" fmla="*/ 113407 h 2523948"/>
              <a:gd name="connsiteX111" fmla="*/ 1383233 w 5137844"/>
              <a:gd name="connsiteY111" fmla="*/ 113407 h 2523948"/>
              <a:gd name="connsiteX112" fmla="*/ 1354259 w 5137844"/>
              <a:gd name="connsiteY112" fmla="*/ 113407 h 2523948"/>
              <a:gd name="connsiteX113" fmla="*/ 1163759 w 5137844"/>
              <a:gd name="connsiteY113" fmla="*/ 113407 h 2523948"/>
              <a:gd name="connsiteX114" fmla="*/ 1084338 w 5137844"/>
              <a:gd name="connsiteY114" fmla="*/ 113407 h 2523948"/>
              <a:gd name="connsiteX115" fmla="*/ 893838 w 5137844"/>
              <a:gd name="connsiteY115" fmla="*/ 113407 h 2523948"/>
              <a:gd name="connsiteX116" fmla="*/ 690261 w 5137844"/>
              <a:gd name="connsiteY116" fmla="*/ 230339 h 2523948"/>
              <a:gd name="connsiteX117" fmla="*/ 162467 w 5137844"/>
              <a:gd name="connsiteY117" fmla="*/ 1145043 h 2523948"/>
              <a:gd name="connsiteX118" fmla="*/ 135606 w 5137844"/>
              <a:gd name="connsiteY118" fmla="*/ 1261974 h 2523948"/>
              <a:gd name="connsiteX119" fmla="*/ 0 w 5137844"/>
              <a:gd name="connsiteY119" fmla="*/ 1261974 h 2523948"/>
              <a:gd name="connsiteX120" fmla="*/ 29513 w 5137844"/>
              <a:gd name="connsiteY120" fmla="*/ 1133497 h 2523948"/>
              <a:gd name="connsiteX121" fmla="*/ 609420 w 5137844"/>
              <a:gd name="connsiteY121" fmla="*/ 128477 h 2523948"/>
              <a:gd name="connsiteX122" fmla="*/ 833098 w 5137844"/>
              <a:gd name="connsiteY122" fmla="*/ 0 h 2523948"/>
              <a:gd name="connsiteX123" fmla="*/ 1974790 w 5137844"/>
              <a:gd name="connsiteY123" fmla="*/ 0 h 2523948"/>
              <a:gd name="connsiteX124" fmla="*/ 1976098 w 5137844"/>
              <a:gd name="connsiteY124" fmla="*/ 0 h 2523948"/>
              <a:gd name="connsiteX125" fmla="*/ 1990647 w 5137844"/>
              <a:gd name="connsiteY125" fmla="*/ 0 h 2523948"/>
              <a:gd name="connsiteX126" fmla="*/ 1992912 w 5137844"/>
              <a:gd name="connsiteY126" fmla="*/ 0 h 2523948"/>
              <a:gd name="connsiteX127" fmla="*/ 2000379 w 5137844"/>
              <a:gd name="connsiteY127" fmla="*/ 0 h 2523948"/>
              <a:gd name="connsiteX128" fmla="*/ 2180255 w 5137844"/>
              <a:gd name="connsiteY128" fmla="*/ 0 h 2523948"/>
              <a:gd name="connsiteX129" fmla="*/ 2204536 w 5137844"/>
              <a:gd name="connsiteY129" fmla="*/ 0 h 2523948"/>
              <a:gd name="connsiteX130" fmla="*/ 2358928 w 5137844"/>
              <a:gd name="connsiteY130" fmla="*/ 0 h 2523948"/>
              <a:gd name="connsiteX131" fmla="*/ 2383208 w 5137844"/>
              <a:gd name="connsiteY131" fmla="*/ 0 h 2523948"/>
              <a:gd name="connsiteX132" fmla="*/ 2513815 w 5137844"/>
              <a:gd name="connsiteY132" fmla="*/ 0 h 2523948"/>
              <a:gd name="connsiteX133" fmla="*/ 2538095 w 5137844"/>
              <a:gd name="connsiteY133" fmla="*/ 0 h 2523948"/>
              <a:gd name="connsiteX134" fmla="*/ 2646616 w 5137844"/>
              <a:gd name="connsiteY134" fmla="*/ 0 h 2523948"/>
              <a:gd name="connsiteX135" fmla="*/ 2670896 w 5137844"/>
              <a:gd name="connsiteY135" fmla="*/ 0 h 2523948"/>
              <a:gd name="connsiteX136" fmla="*/ 2759029 w 5137844"/>
              <a:gd name="connsiteY136" fmla="*/ 0 h 2523948"/>
              <a:gd name="connsiteX137" fmla="*/ 2783310 w 5137844"/>
              <a:gd name="connsiteY137" fmla="*/ 0 h 2523948"/>
              <a:gd name="connsiteX138" fmla="*/ 2852754 w 5137844"/>
              <a:gd name="connsiteY138" fmla="*/ 0 h 2523948"/>
              <a:gd name="connsiteX139" fmla="*/ 2877035 w 5137844"/>
              <a:gd name="connsiteY139" fmla="*/ 0 h 2523948"/>
              <a:gd name="connsiteX140" fmla="*/ 2929490 w 5137844"/>
              <a:gd name="connsiteY140" fmla="*/ 0 h 2523948"/>
              <a:gd name="connsiteX141" fmla="*/ 2953771 w 5137844"/>
              <a:gd name="connsiteY141" fmla="*/ 0 h 2523948"/>
              <a:gd name="connsiteX142" fmla="*/ 2990936 w 5137844"/>
              <a:gd name="connsiteY142" fmla="*/ 0 h 2523948"/>
              <a:gd name="connsiteX143" fmla="*/ 3015216 w 5137844"/>
              <a:gd name="connsiteY143" fmla="*/ 0 h 2523948"/>
              <a:gd name="connsiteX144" fmla="*/ 3074750 w 5137844"/>
              <a:gd name="connsiteY144" fmla="*/ 0 h 2523948"/>
              <a:gd name="connsiteX145" fmla="*/ 3099031 w 5137844"/>
              <a:gd name="connsiteY145" fmla="*/ 0 h 2523948"/>
              <a:gd name="connsiteX146" fmla="*/ 3117790 w 5137844"/>
              <a:gd name="connsiteY146" fmla="*/ 0 h 2523948"/>
              <a:gd name="connsiteX147" fmla="*/ 3135912 w 5137844"/>
              <a:gd name="connsiteY147" fmla="*/ 0 h 2523948"/>
              <a:gd name="connsiteX148" fmla="*/ 3142071 w 5137844"/>
              <a:gd name="connsiteY148" fmla="*/ 0 h 2523948"/>
              <a:gd name="connsiteX149" fmla="*/ 3143379 w 5137844"/>
              <a:gd name="connsiteY149" fmla="*/ 0 h 2523948"/>
              <a:gd name="connsiteX150" fmla="*/ 3157927 w 5137844"/>
              <a:gd name="connsiteY150" fmla="*/ 0 h 2523948"/>
              <a:gd name="connsiteX151" fmla="*/ 3160193 w 5137844"/>
              <a:gd name="connsiteY151" fmla="*/ 0 h 2523948"/>
              <a:gd name="connsiteX152" fmla="*/ 3347536 w 5137844"/>
              <a:gd name="connsiteY152" fmla="*/ 0 h 2523948"/>
              <a:gd name="connsiteX153" fmla="*/ 4303193 w 5137844"/>
              <a:gd name="connsiteY153" fmla="*/ 0 h 2523948"/>
              <a:gd name="connsiteX154" fmla="*/ 4526872 w 5137844"/>
              <a:gd name="connsiteY154" fmla="*/ 128477 h 2523948"/>
              <a:gd name="connsiteX155" fmla="*/ 5106779 w 5137844"/>
              <a:gd name="connsiteY155" fmla="*/ 1133497 h 2523948"/>
              <a:gd name="connsiteX156" fmla="*/ 5106779 w 5137844"/>
              <a:gd name="connsiteY156" fmla="*/ 1390451 h 2523948"/>
              <a:gd name="connsiteX157" fmla="*/ 4526872 w 5137844"/>
              <a:gd name="connsiteY157" fmla="*/ 2395471 h 2523948"/>
              <a:gd name="connsiteX158" fmla="*/ 4303193 w 5137844"/>
              <a:gd name="connsiteY158" fmla="*/ 2523948 h 2523948"/>
              <a:gd name="connsiteX159" fmla="*/ 3160193 w 5137844"/>
              <a:gd name="connsiteY159" fmla="*/ 2523948 h 2523948"/>
              <a:gd name="connsiteX160" fmla="*/ 3143379 w 5137844"/>
              <a:gd name="connsiteY160" fmla="*/ 2523948 h 2523948"/>
              <a:gd name="connsiteX161" fmla="*/ 3135912 w 5137844"/>
              <a:gd name="connsiteY161" fmla="*/ 2523948 h 2523948"/>
              <a:gd name="connsiteX162" fmla="*/ 2000379 w 5137844"/>
              <a:gd name="connsiteY162" fmla="*/ 2523948 h 2523948"/>
              <a:gd name="connsiteX163" fmla="*/ 1992912 w 5137844"/>
              <a:gd name="connsiteY163" fmla="*/ 2523948 h 2523948"/>
              <a:gd name="connsiteX164" fmla="*/ 1976098 w 5137844"/>
              <a:gd name="connsiteY164" fmla="*/ 2523948 h 2523948"/>
              <a:gd name="connsiteX165" fmla="*/ 833098 w 5137844"/>
              <a:gd name="connsiteY165" fmla="*/ 2523948 h 2523948"/>
              <a:gd name="connsiteX166" fmla="*/ 609420 w 5137844"/>
              <a:gd name="connsiteY166" fmla="*/ 2395471 h 2523948"/>
              <a:gd name="connsiteX167" fmla="*/ 29513 w 5137844"/>
              <a:gd name="connsiteY167" fmla="*/ 1390451 h 2523948"/>
              <a:gd name="connsiteX168" fmla="*/ 0 w 5137844"/>
              <a:gd name="connsiteY168" fmla="*/ 1261974 h 2523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5137844" h="2523948">
                <a:moveTo>
                  <a:pt x="135606" y="1261974"/>
                </a:moveTo>
                <a:cubicBezTo>
                  <a:pt x="135606" y="1304409"/>
                  <a:pt x="144559" y="1346843"/>
                  <a:pt x="162467" y="1378906"/>
                </a:cubicBezTo>
                <a:cubicBezTo>
                  <a:pt x="162467" y="1378906"/>
                  <a:pt x="162467" y="1378906"/>
                  <a:pt x="690261" y="2293610"/>
                </a:cubicBezTo>
                <a:cubicBezTo>
                  <a:pt x="727960" y="2357733"/>
                  <a:pt x="820324" y="2410541"/>
                  <a:pt x="893838" y="2410541"/>
                </a:cubicBezTo>
                <a:lnTo>
                  <a:pt x="1084338" y="2410541"/>
                </a:lnTo>
                <a:lnTo>
                  <a:pt x="1934122" y="2410541"/>
                </a:lnTo>
                <a:lnTo>
                  <a:pt x="1949425" y="2410541"/>
                </a:lnTo>
                <a:lnTo>
                  <a:pt x="1956221" y="2410541"/>
                </a:lnTo>
                <a:lnTo>
                  <a:pt x="2124622" y="2410541"/>
                </a:lnTo>
                <a:lnTo>
                  <a:pt x="2139925" y="2410541"/>
                </a:lnTo>
                <a:lnTo>
                  <a:pt x="2146721" y="2410541"/>
                </a:lnTo>
                <a:lnTo>
                  <a:pt x="2989710" y="2410541"/>
                </a:lnTo>
                <a:lnTo>
                  <a:pt x="2996506" y="2410541"/>
                </a:lnTo>
                <a:lnTo>
                  <a:pt x="3011809" y="2410541"/>
                </a:lnTo>
                <a:lnTo>
                  <a:pt x="3180210" y="2410541"/>
                </a:lnTo>
                <a:lnTo>
                  <a:pt x="3187006" y="2410541"/>
                </a:lnTo>
                <a:lnTo>
                  <a:pt x="3202309" y="2410541"/>
                </a:lnTo>
                <a:lnTo>
                  <a:pt x="4052093" y="2410541"/>
                </a:lnTo>
                <a:lnTo>
                  <a:pt x="4242593" y="2410541"/>
                </a:lnTo>
                <a:cubicBezTo>
                  <a:pt x="4317992" y="2410541"/>
                  <a:pt x="4408471" y="2357733"/>
                  <a:pt x="4446171" y="2293610"/>
                </a:cubicBezTo>
                <a:cubicBezTo>
                  <a:pt x="4446171" y="2293610"/>
                  <a:pt x="4446171" y="2293610"/>
                  <a:pt x="4973965" y="1378906"/>
                </a:cubicBezTo>
                <a:cubicBezTo>
                  <a:pt x="5011664" y="1314782"/>
                  <a:pt x="5011664" y="1209166"/>
                  <a:pt x="4973965" y="1145043"/>
                </a:cubicBezTo>
                <a:cubicBezTo>
                  <a:pt x="4973965" y="1145043"/>
                  <a:pt x="4973965" y="1145043"/>
                  <a:pt x="4446171" y="230339"/>
                </a:cubicBezTo>
                <a:cubicBezTo>
                  <a:pt x="4408471" y="166215"/>
                  <a:pt x="4317992" y="113407"/>
                  <a:pt x="4242593" y="113407"/>
                </a:cubicBezTo>
                <a:cubicBezTo>
                  <a:pt x="4242593" y="113407"/>
                  <a:pt x="4242593" y="113407"/>
                  <a:pt x="4133871" y="113407"/>
                </a:cubicBezTo>
                <a:lnTo>
                  <a:pt x="4052093" y="113407"/>
                </a:lnTo>
                <a:lnTo>
                  <a:pt x="4050394" y="113407"/>
                </a:lnTo>
                <a:lnTo>
                  <a:pt x="4038503" y="113407"/>
                </a:lnTo>
                <a:lnTo>
                  <a:pt x="4030245" y="113407"/>
                </a:lnTo>
                <a:lnTo>
                  <a:pt x="4006226" y="113407"/>
                </a:lnTo>
                <a:lnTo>
                  <a:pt x="3943371" y="113407"/>
                </a:lnTo>
                <a:lnTo>
                  <a:pt x="3875656" y="113407"/>
                </a:lnTo>
                <a:lnTo>
                  <a:pt x="3839745" y="113407"/>
                </a:lnTo>
                <a:lnTo>
                  <a:pt x="3776065" y="113407"/>
                </a:lnTo>
                <a:lnTo>
                  <a:pt x="3685156" y="113407"/>
                </a:lnTo>
                <a:lnTo>
                  <a:pt x="3659911" y="113407"/>
                </a:lnTo>
                <a:lnTo>
                  <a:pt x="3585565" y="113407"/>
                </a:lnTo>
                <a:lnTo>
                  <a:pt x="3525919" y="113407"/>
                </a:lnTo>
                <a:lnTo>
                  <a:pt x="3469411" y="113407"/>
                </a:lnTo>
                <a:lnTo>
                  <a:pt x="3372816" y="113407"/>
                </a:lnTo>
                <a:lnTo>
                  <a:pt x="3335419" y="113407"/>
                </a:lnTo>
                <a:lnTo>
                  <a:pt x="3202309" y="113407"/>
                </a:lnTo>
                <a:lnTo>
                  <a:pt x="3200246" y="113407"/>
                </a:lnTo>
                <a:lnTo>
                  <a:pt x="3187006" y="113407"/>
                </a:lnTo>
                <a:lnTo>
                  <a:pt x="3185815" y="113407"/>
                </a:lnTo>
                <a:lnTo>
                  <a:pt x="3182316" y="113407"/>
                </a:lnTo>
                <a:lnTo>
                  <a:pt x="3180210" y="113407"/>
                </a:lnTo>
                <a:cubicBezTo>
                  <a:pt x="3180210" y="113407"/>
                  <a:pt x="3180210" y="113407"/>
                  <a:pt x="3163716" y="113407"/>
                </a:cubicBezTo>
                <a:lnTo>
                  <a:pt x="3146643" y="113407"/>
                </a:lnTo>
                <a:lnTo>
                  <a:pt x="3124544" y="113407"/>
                </a:lnTo>
                <a:lnTo>
                  <a:pt x="3070360" y="113407"/>
                </a:lnTo>
                <a:lnTo>
                  <a:pt x="3048262" y="113407"/>
                </a:lnTo>
                <a:lnTo>
                  <a:pt x="3014437" y="113407"/>
                </a:lnTo>
                <a:lnTo>
                  <a:pt x="3011809" y="113407"/>
                </a:lnTo>
                <a:lnTo>
                  <a:pt x="3009746" y="113407"/>
                </a:lnTo>
                <a:lnTo>
                  <a:pt x="2996506" y="113407"/>
                </a:lnTo>
                <a:lnTo>
                  <a:pt x="2995315" y="113407"/>
                </a:lnTo>
                <a:lnTo>
                  <a:pt x="2992338" y="113407"/>
                </a:lnTo>
                <a:lnTo>
                  <a:pt x="2989710" y="113407"/>
                </a:lnTo>
                <a:lnTo>
                  <a:pt x="2987648" y="113407"/>
                </a:lnTo>
                <a:lnTo>
                  <a:pt x="2973216" y="113407"/>
                </a:lnTo>
                <a:lnTo>
                  <a:pt x="2956143" y="113407"/>
                </a:lnTo>
                <a:lnTo>
                  <a:pt x="2944597" y="113407"/>
                </a:lnTo>
                <a:lnTo>
                  <a:pt x="2934044" y="113407"/>
                </a:lnTo>
                <a:lnTo>
                  <a:pt x="2922498" y="113407"/>
                </a:lnTo>
                <a:lnTo>
                  <a:pt x="2879860" y="113407"/>
                </a:lnTo>
                <a:lnTo>
                  <a:pt x="2859294" y="113407"/>
                </a:lnTo>
                <a:lnTo>
                  <a:pt x="2857762" y="113407"/>
                </a:lnTo>
                <a:lnTo>
                  <a:pt x="2837195" y="113407"/>
                </a:lnTo>
                <a:lnTo>
                  <a:pt x="2823937" y="113407"/>
                </a:lnTo>
                <a:lnTo>
                  <a:pt x="2801838" y="113407"/>
                </a:lnTo>
                <a:lnTo>
                  <a:pt x="2756982" y="113407"/>
                </a:lnTo>
                <a:lnTo>
                  <a:pt x="2754097" y="113407"/>
                </a:lnTo>
                <a:lnTo>
                  <a:pt x="2734884" y="113407"/>
                </a:lnTo>
                <a:lnTo>
                  <a:pt x="2731998" y="113407"/>
                </a:lnTo>
                <a:lnTo>
                  <a:pt x="2668794" y="113407"/>
                </a:lnTo>
                <a:lnTo>
                  <a:pt x="2646695" y="113407"/>
                </a:lnTo>
                <a:lnTo>
                  <a:pt x="2636115" y="113407"/>
                </a:lnTo>
                <a:lnTo>
                  <a:pt x="2614017" y="113407"/>
                </a:lnTo>
                <a:lnTo>
                  <a:pt x="2566482" y="113407"/>
                </a:lnTo>
                <a:lnTo>
                  <a:pt x="2544384" y="113407"/>
                </a:lnTo>
                <a:lnTo>
                  <a:pt x="2495147" y="113407"/>
                </a:lnTo>
                <a:lnTo>
                  <a:pt x="2473049" y="113407"/>
                </a:lnTo>
                <a:lnTo>
                  <a:pt x="2445615" y="113407"/>
                </a:lnTo>
                <a:lnTo>
                  <a:pt x="2423517" y="113407"/>
                </a:lnTo>
                <a:lnTo>
                  <a:pt x="2332532" y="113407"/>
                </a:lnTo>
                <a:lnTo>
                  <a:pt x="2310433" y="113407"/>
                </a:lnTo>
                <a:lnTo>
                  <a:pt x="2304647" y="113407"/>
                </a:lnTo>
                <a:lnTo>
                  <a:pt x="2282549" y="113407"/>
                </a:lnTo>
                <a:lnTo>
                  <a:pt x="2146721" y="113407"/>
                </a:lnTo>
                <a:lnTo>
                  <a:pt x="2142032" y="113407"/>
                </a:lnTo>
                <a:lnTo>
                  <a:pt x="2139925" y="113407"/>
                </a:lnTo>
                <a:lnTo>
                  <a:pt x="2137864" y="113407"/>
                </a:lnTo>
                <a:lnTo>
                  <a:pt x="2124622" y="113407"/>
                </a:lnTo>
                <a:lnTo>
                  <a:pt x="2123432" y="113407"/>
                </a:lnTo>
                <a:lnTo>
                  <a:pt x="2119933" y="113407"/>
                </a:lnTo>
                <a:lnTo>
                  <a:pt x="2097049" y="113407"/>
                </a:lnTo>
                <a:cubicBezTo>
                  <a:pt x="2073661" y="113407"/>
                  <a:pt x="2037517" y="113407"/>
                  <a:pt x="1981658" y="113407"/>
                </a:cubicBezTo>
                <a:lnTo>
                  <a:pt x="1956221" y="113407"/>
                </a:lnTo>
                <a:lnTo>
                  <a:pt x="1949425" y="113407"/>
                </a:lnTo>
                <a:lnTo>
                  <a:pt x="1947364" y="113407"/>
                </a:lnTo>
                <a:lnTo>
                  <a:pt x="1934122" y="113407"/>
                </a:lnTo>
                <a:lnTo>
                  <a:pt x="1932932" y="113407"/>
                </a:lnTo>
                <a:lnTo>
                  <a:pt x="1906549" y="113407"/>
                </a:lnTo>
                <a:lnTo>
                  <a:pt x="1882214" y="113407"/>
                </a:lnTo>
                <a:lnTo>
                  <a:pt x="1861030" y="113407"/>
                </a:lnTo>
                <a:lnTo>
                  <a:pt x="1791158" y="113407"/>
                </a:lnTo>
                <a:lnTo>
                  <a:pt x="1747978" y="113407"/>
                </a:lnTo>
                <a:lnTo>
                  <a:pt x="1691714" y="113407"/>
                </a:lnTo>
                <a:lnTo>
                  <a:pt x="1573733" y="113407"/>
                </a:lnTo>
                <a:lnTo>
                  <a:pt x="1557478" y="113407"/>
                </a:lnTo>
                <a:lnTo>
                  <a:pt x="1383233" y="113407"/>
                </a:lnTo>
                <a:lnTo>
                  <a:pt x="1354259" y="113407"/>
                </a:lnTo>
                <a:lnTo>
                  <a:pt x="1163759" y="113407"/>
                </a:lnTo>
                <a:lnTo>
                  <a:pt x="1084338" y="113407"/>
                </a:lnTo>
                <a:lnTo>
                  <a:pt x="893838" y="113407"/>
                </a:lnTo>
                <a:cubicBezTo>
                  <a:pt x="820324" y="113407"/>
                  <a:pt x="727960" y="166215"/>
                  <a:pt x="690261" y="230339"/>
                </a:cubicBezTo>
                <a:cubicBezTo>
                  <a:pt x="690261" y="230339"/>
                  <a:pt x="690261" y="230339"/>
                  <a:pt x="162467" y="1145043"/>
                </a:cubicBezTo>
                <a:cubicBezTo>
                  <a:pt x="144559" y="1177105"/>
                  <a:pt x="135606" y="1219539"/>
                  <a:pt x="135606" y="1261974"/>
                </a:cubicBezTo>
                <a:close/>
                <a:moveTo>
                  <a:pt x="0" y="1261974"/>
                </a:moveTo>
                <a:cubicBezTo>
                  <a:pt x="0" y="1215349"/>
                  <a:pt x="9837" y="1168725"/>
                  <a:pt x="29513" y="1133497"/>
                </a:cubicBezTo>
                <a:cubicBezTo>
                  <a:pt x="609420" y="128477"/>
                  <a:pt x="609420" y="128477"/>
                  <a:pt x="609420" y="128477"/>
                </a:cubicBezTo>
                <a:cubicBezTo>
                  <a:pt x="650842" y="58022"/>
                  <a:pt x="752325" y="0"/>
                  <a:pt x="833098" y="0"/>
                </a:cubicBezTo>
                <a:cubicBezTo>
                  <a:pt x="1702959" y="0"/>
                  <a:pt x="1920424" y="0"/>
                  <a:pt x="1974790" y="0"/>
                </a:cubicBezTo>
                <a:lnTo>
                  <a:pt x="1976098" y="0"/>
                </a:lnTo>
                <a:lnTo>
                  <a:pt x="1990647" y="0"/>
                </a:lnTo>
                <a:lnTo>
                  <a:pt x="1992912" y="0"/>
                </a:lnTo>
                <a:lnTo>
                  <a:pt x="2000379" y="0"/>
                </a:lnTo>
                <a:lnTo>
                  <a:pt x="2180255" y="0"/>
                </a:lnTo>
                <a:lnTo>
                  <a:pt x="2204536" y="0"/>
                </a:lnTo>
                <a:lnTo>
                  <a:pt x="2358928" y="0"/>
                </a:lnTo>
                <a:lnTo>
                  <a:pt x="2383208" y="0"/>
                </a:lnTo>
                <a:lnTo>
                  <a:pt x="2513815" y="0"/>
                </a:lnTo>
                <a:lnTo>
                  <a:pt x="2538095" y="0"/>
                </a:lnTo>
                <a:lnTo>
                  <a:pt x="2646616" y="0"/>
                </a:lnTo>
                <a:lnTo>
                  <a:pt x="2670896" y="0"/>
                </a:lnTo>
                <a:lnTo>
                  <a:pt x="2759029" y="0"/>
                </a:lnTo>
                <a:lnTo>
                  <a:pt x="2783310" y="0"/>
                </a:lnTo>
                <a:lnTo>
                  <a:pt x="2852754" y="0"/>
                </a:lnTo>
                <a:lnTo>
                  <a:pt x="2877035" y="0"/>
                </a:lnTo>
                <a:lnTo>
                  <a:pt x="2929490" y="0"/>
                </a:lnTo>
                <a:lnTo>
                  <a:pt x="2953771" y="0"/>
                </a:lnTo>
                <a:lnTo>
                  <a:pt x="2990936" y="0"/>
                </a:lnTo>
                <a:lnTo>
                  <a:pt x="3015216" y="0"/>
                </a:lnTo>
                <a:lnTo>
                  <a:pt x="3074750" y="0"/>
                </a:lnTo>
                <a:lnTo>
                  <a:pt x="3099031" y="0"/>
                </a:lnTo>
                <a:lnTo>
                  <a:pt x="3117790" y="0"/>
                </a:lnTo>
                <a:cubicBezTo>
                  <a:pt x="3135912" y="0"/>
                  <a:pt x="3135912" y="0"/>
                  <a:pt x="3135912" y="0"/>
                </a:cubicBezTo>
                <a:lnTo>
                  <a:pt x="3142071" y="0"/>
                </a:lnTo>
                <a:lnTo>
                  <a:pt x="3143379" y="0"/>
                </a:lnTo>
                <a:lnTo>
                  <a:pt x="3157927" y="0"/>
                </a:lnTo>
                <a:lnTo>
                  <a:pt x="3160193" y="0"/>
                </a:lnTo>
                <a:lnTo>
                  <a:pt x="3347536" y="0"/>
                </a:lnTo>
                <a:cubicBezTo>
                  <a:pt x="4303193" y="0"/>
                  <a:pt x="4303193" y="0"/>
                  <a:pt x="4303193" y="0"/>
                </a:cubicBezTo>
                <a:cubicBezTo>
                  <a:pt x="4386037" y="0"/>
                  <a:pt x="4485449" y="58022"/>
                  <a:pt x="4526872" y="128477"/>
                </a:cubicBezTo>
                <a:cubicBezTo>
                  <a:pt x="5106779" y="1133497"/>
                  <a:pt x="5106779" y="1133497"/>
                  <a:pt x="5106779" y="1133497"/>
                </a:cubicBezTo>
                <a:cubicBezTo>
                  <a:pt x="5148200" y="1203952"/>
                  <a:pt x="5148200" y="1319996"/>
                  <a:pt x="5106779" y="1390451"/>
                </a:cubicBezTo>
                <a:cubicBezTo>
                  <a:pt x="4526872" y="2395471"/>
                  <a:pt x="4526872" y="2395471"/>
                  <a:pt x="4526872" y="2395471"/>
                </a:cubicBezTo>
                <a:cubicBezTo>
                  <a:pt x="4485449" y="2465926"/>
                  <a:pt x="4386037" y="2523948"/>
                  <a:pt x="4303193" y="2523948"/>
                </a:cubicBezTo>
                <a:lnTo>
                  <a:pt x="3160193" y="2523948"/>
                </a:lnTo>
                <a:lnTo>
                  <a:pt x="3143379" y="2523948"/>
                </a:lnTo>
                <a:lnTo>
                  <a:pt x="3135912" y="2523948"/>
                </a:lnTo>
                <a:lnTo>
                  <a:pt x="2000379" y="2523948"/>
                </a:lnTo>
                <a:lnTo>
                  <a:pt x="1992912" y="2523948"/>
                </a:lnTo>
                <a:lnTo>
                  <a:pt x="1976098" y="2523948"/>
                </a:lnTo>
                <a:lnTo>
                  <a:pt x="833098" y="2523948"/>
                </a:lnTo>
                <a:cubicBezTo>
                  <a:pt x="752325" y="2523948"/>
                  <a:pt x="650842" y="2465926"/>
                  <a:pt x="609420" y="2395471"/>
                </a:cubicBezTo>
                <a:cubicBezTo>
                  <a:pt x="29513" y="1390451"/>
                  <a:pt x="29513" y="1390451"/>
                  <a:pt x="29513" y="1390451"/>
                </a:cubicBezTo>
                <a:cubicBezTo>
                  <a:pt x="9837" y="1355223"/>
                  <a:pt x="0" y="1308599"/>
                  <a:pt x="0" y="1261974"/>
                </a:cubicBezTo>
                <a:close/>
              </a:path>
            </a:pathLst>
          </a:custGeom>
          <a:solidFill>
            <a:srgbClr val="C00000"/>
          </a:solidFill>
          <a:ln w="25400"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 sz="1500">
              <a:solidFill>
                <a:prstClr val="black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8E467A-E960-1812-D349-A090A63E7743}"/>
              </a:ext>
            </a:extLst>
          </p:cNvPr>
          <p:cNvSpPr txBox="1"/>
          <p:nvPr/>
        </p:nvSpPr>
        <p:spPr>
          <a:xfrm>
            <a:off x="-770446" y="2039432"/>
            <a:ext cx="4267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11,6 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 рублей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2025 году</a:t>
            </a:r>
            <a:endParaRPr lang="ru-RU" dirty="0"/>
          </a:p>
        </p:txBody>
      </p:sp>
      <p:sp>
        <p:nvSpPr>
          <p:cNvPr id="10" name="任意多边形 78">
            <a:extLst>
              <a:ext uri="{FF2B5EF4-FFF2-40B4-BE49-F238E27FC236}">
                <a16:creationId xmlns:a16="http://schemas.microsoft.com/office/drawing/2014/main" id="{E270D7D3-C2EC-B7AE-9863-A23CA906BC77}"/>
              </a:ext>
            </a:extLst>
          </p:cNvPr>
          <p:cNvSpPr>
            <a:spLocks/>
          </p:cNvSpPr>
          <p:nvPr/>
        </p:nvSpPr>
        <p:spPr bwMode="auto">
          <a:xfrm rot="5400000">
            <a:off x="2580429" y="1773970"/>
            <a:ext cx="1761394" cy="1782212"/>
          </a:xfrm>
          <a:custGeom>
            <a:avLst/>
            <a:gdLst>
              <a:gd name="connsiteX0" fmla="*/ 135606 w 5137844"/>
              <a:gd name="connsiteY0" fmla="*/ 1261974 h 2523948"/>
              <a:gd name="connsiteX1" fmla="*/ 162467 w 5137844"/>
              <a:gd name="connsiteY1" fmla="*/ 1378906 h 2523948"/>
              <a:gd name="connsiteX2" fmla="*/ 690261 w 5137844"/>
              <a:gd name="connsiteY2" fmla="*/ 2293610 h 2523948"/>
              <a:gd name="connsiteX3" fmla="*/ 893838 w 5137844"/>
              <a:gd name="connsiteY3" fmla="*/ 2410541 h 2523948"/>
              <a:gd name="connsiteX4" fmla="*/ 1084338 w 5137844"/>
              <a:gd name="connsiteY4" fmla="*/ 2410541 h 2523948"/>
              <a:gd name="connsiteX5" fmla="*/ 1934122 w 5137844"/>
              <a:gd name="connsiteY5" fmla="*/ 2410541 h 2523948"/>
              <a:gd name="connsiteX6" fmla="*/ 1949425 w 5137844"/>
              <a:gd name="connsiteY6" fmla="*/ 2410541 h 2523948"/>
              <a:gd name="connsiteX7" fmla="*/ 1956221 w 5137844"/>
              <a:gd name="connsiteY7" fmla="*/ 2410541 h 2523948"/>
              <a:gd name="connsiteX8" fmla="*/ 2124622 w 5137844"/>
              <a:gd name="connsiteY8" fmla="*/ 2410541 h 2523948"/>
              <a:gd name="connsiteX9" fmla="*/ 2139925 w 5137844"/>
              <a:gd name="connsiteY9" fmla="*/ 2410541 h 2523948"/>
              <a:gd name="connsiteX10" fmla="*/ 2146721 w 5137844"/>
              <a:gd name="connsiteY10" fmla="*/ 2410541 h 2523948"/>
              <a:gd name="connsiteX11" fmla="*/ 2989710 w 5137844"/>
              <a:gd name="connsiteY11" fmla="*/ 2410541 h 2523948"/>
              <a:gd name="connsiteX12" fmla="*/ 2996506 w 5137844"/>
              <a:gd name="connsiteY12" fmla="*/ 2410541 h 2523948"/>
              <a:gd name="connsiteX13" fmla="*/ 3011809 w 5137844"/>
              <a:gd name="connsiteY13" fmla="*/ 2410541 h 2523948"/>
              <a:gd name="connsiteX14" fmla="*/ 3180210 w 5137844"/>
              <a:gd name="connsiteY14" fmla="*/ 2410541 h 2523948"/>
              <a:gd name="connsiteX15" fmla="*/ 3187006 w 5137844"/>
              <a:gd name="connsiteY15" fmla="*/ 2410541 h 2523948"/>
              <a:gd name="connsiteX16" fmla="*/ 3202309 w 5137844"/>
              <a:gd name="connsiteY16" fmla="*/ 2410541 h 2523948"/>
              <a:gd name="connsiteX17" fmla="*/ 4052093 w 5137844"/>
              <a:gd name="connsiteY17" fmla="*/ 2410541 h 2523948"/>
              <a:gd name="connsiteX18" fmla="*/ 4242593 w 5137844"/>
              <a:gd name="connsiteY18" fmla="*/ 2410541 h 2523948"/>
              <a:gd name="connsiteX19" fmla="*/ 4446171 w 5137844"/>
              <a:gd name="connsiteY19" fmla="*/ 2293610 h 2523948"/>
              <a:gd name="connsiteX20" fmla="*/ 4973965 w 5137844"/>
              <a:gd name="connsiteY20" fmla="*/ 1378906 h 2523948"/>
              <a:gd name="connsiteX21" fmla="*/ 4973965 w 5137844"/>
              <a:gd name="connsiteY21" fmla="*/ 1145043 h 2523948"/>
              <a:gd name="connsiteX22" fmla="*/ 4446171 w 5137844"/>
              <a:gd name="connsiteY22" fmla="*/ 230339 h 2523948"/>
              <a:gd name="connsiteX23" fmla="*/ 4242593 w 5137844"/>
              <a:gd name="connsiteY23" fmla="*/ 113407 h 2523948"/>
              <a:gd name="connsiteX24" fmla="*/ 4133871 w 5137844"/>
              <a:gd name="connsiteY24" fmla="*/ 113407 h 2523948"/>
              <a:gd name="connsiteX25" fmla="*/ 4052093 w 5137844"/>
              <a:gd name="connsiteY25" fmla="*/ 113407 h 2523948"/>
              <a:gd name="connsiteX26" fmla="*/ 4050394 w 5137844"/>
              <a:gd name="connsiteY26" fmla="*/ 113407 h 2523948"/>
              <a:gd name="connsiteX27" fmla="*/ 4038503 w 5137844"/>
              <a:gd name="connsiteY27" fmla="*/ 113407 h 2523948"/>
              <a:gd name="connsiteX28" fmla="*/ 4030245 w 5137844"/>
              <a:gd name="connsiteY28" fmla="*/ 113407 h 2523948"/>
              <a:gd name="connsiteX29" fmla="*/ 4006226 w 5137844"/>
              <a:gd name="connsiteY29" fmla="*/ 113407 h 2523948"/>
              <a:gd name="connsiteX30" fmla="*/ 3943371 w 5137844"/>
              <a:gd name="connsiteY30" fmla="*/ 113407 h 2523948"/>
              <a:gd name="connsiteX31" fmla="*/ 3875656 w 5137844"/>
              <a:gd name="connsiteY31" fmla="*/ 113407 h 2523948"/>
              <a:gd name="connsiteX32" fmla="*/ 3839745 w 5137844"/>
              <a:gd name="connsiteY32" fmla="*/ 113407 h 2523948"/>
              <a:gd name="connsiteX33" fmla="*/ 3776065 w 5137844"/>
              <a:gd name="connsiteY33" fmla="*/ 113407 h 2523948"/>
              <a:gd name="connsiteX34" fmla="*/ 3685156 w 5137844"/>
              <a:gd name="connsiteY34" fmla="*/ 113407 h 2523948"/>
              <a:gd name="connsiteX35" fmla="*/ 3659911 w 5137844"/>
              <a:gd name="connsiteY35" fmla="*/ 113407 h 2523948"/>
              <a:gd name="connsiteX36" fmla="*/ 3585565 w 5137844"/>
              <a:gd name="connsiteY36" fmla="*/ 113407 h 2523948"/>
              <a:gd name="connsiteX37" fmla="*/ 3525919 w 5137844"/>
              <a:gd name="connsiteY37" fmla="*/ 113407 h 2523948"/>
              <a:gd name="connsiteX38" fmla="*/ 3469411 w 5137844"/>
              <a:gd name="connsiteY38" fmla="*/ 113407 h 2523948"/>
              <a:gd name="connsiteX39" fmla="*/ 3372816 w 5137844"/>
              <a:gd name="connsiteY39" fmla="*/ 113407 h 2523948"/>
              <a:gd name="connsiteX40" fmla="*/ 3335419 w 5137844"/>
              <a:gd name="connsiteY40" fmla="*/ 113407 h 2523948"/>
              <a:gd name="connsiteX41" fmla="*/ 3202309 w 5137844"/>
              <a:gd name="connsiteY41" fmla="*/ 113407 h 2523948"/>
              <a:gd name="connsiteX42" fmla="*/ 3200246 w 5137844"/>
              <a:gd name="connsiteY42" fmla="*/ 113407 h 2523948"/>
              <a:gd name="connsiteX43" fmla="*/ 3187006 w 5137844"/>
              <a:gd name="connsiteY43" fmla="*/ 113407 h 2523948"/>
              <a:gd name="connsiteX44" fmla="*/ 3185815 w 5137844"/>
              <a:gd name="connsiteY44" fmla="*/ 113407 h 2523948"/>
              <a:gd name="connsiteX45" fmla="*/ 3182316 w 5137844"/>
              <a:gd name="connsiteY45" fmla="*/ 113407 h 2523948"/>
              <a:gd name="connsiteX46" fmla="*/ 3180210 w 5137844"/>
              <a:gd name="connsiteY46" fmla="*/ 113407 h 2523948"/>
              <a:gd name="connsiteX47" fmla="*/ 3163716 w 5137844"/>
              <a:gd name="connsiteY47" fmla="*/ 113407 h 2523948"/>
              <a:gd name="connsiteX48" fmla="*/ 3146643 w 5137844"/>
              <a:gd name="connsiteY48" fmla="*/ 113407 h 2523948"/>
              <a:gd name="connsiteX49" fmla="*/ 3124544 w 5137844"/>
              <a:gd name="connsiteY49" fmla="*/ 113407 h 2523948"/>
              <a:gd name="connsiteX50" fmla="*/ 3070360 w 5137844"/>
              <a:gd name="connsiteY50" fmla="*/ 113407 h 2523948"/>
              <a:gd name="connsiteX51" fmla="*/ 3048262 w 5137844"/>
              <a:gd name="connsiteY51" fmla="*/ 113407 h 2523948"/>
              <a:gd name="connsiteX52" fmla="*/ 3014437 w 5137844"/>
              <a:gd name="connsiteY52" fmla="*/ 113407 h 2523948"/>
              <a:gd name="connsiteX53" fmla="*/ 3011809 w 5137844"/>
              <a:gd name="connsiteY53" fmla="*/ 113407 h 2523948"/>
              <a:gd name="connsiteX54" fmla="*/ 3009746 w 5137844"/>
              <a:gd name="connsiteY54" fmla="*/ 113407 h 2523948"/>
              <a:gd name="connsiteX55" fmla="*/ 2996506 w 5137844"/>
              <a:gd name="connsiteY55" fmla="*/ 113407 h 2523948"/>
              <a:gd name="connsiteX56" fmla="*/ 2995315 w 5137844"/>
              <a:gd name="connsiteY56" fmla="*/ 113407 h 2523948"/>
              <a:gd name="connsiteX57" fmla="*/ 2992338 w 5137844"/>
              <a:gd name="connsiteY57" fmla="*/ 113407 h 2523948"/>
              <a:gd name="connsiteX58" fmla="*/ 2989710 w 5137844"/>
              <a:gd name="connsiteY58" fmla="*/ 113407 h 2523948"/>
              <a:gd name="connsiteX59" fmla="*/ 2987648 w 5137844"/>
              <a:gd name="connsiteY59" fmla="*/ 113407 h 2523948"/>
              <a:gd name="connsiteX60" fmla="*/ 2973216 w 5137844"/>
              <a:gd name="connsiteY60" fmla="*/ 113407 h 2523948"/>
              <a:gd name="connsiteX61" fmla="*/ 2956143 w 5137844"/>
              <a:gd name="connsiteY61" fmla="*/ 113407 h 2523948"/>
              <a:gd name="connsiteX62" fmla="*/ 2944597 w 5137844"/>
              <a:gd name="connsiteY62" fmla="*/ 113407 h 2523948"/>
              <a:gd name="connsiteX63" fmla="*/ 2934044 w 5137844"/>
              <a:gd name="connsiteY63" fmla="*/ 113407 h 2523948"/>
              <a:gd name="connsiteX64" fmla="*/ 2922498 w 5137844"/>
              <a:gd name="connsiteY64" fmla="*/ 113407 h 2523948"/>
              <a:gd name="connsiteX65" fmla="*/ 2879860 w 5137844"/>
              <a:gd name="connsiteY65" fmla="*/ 113407 h 2523948"/>
              <a:gd name="connsiteX66" fmla="*/ 2859294 w 5137844"/>
              <a:gd name="connsiteY66" fmla="*/ 113407 h 2523948"/>
              <a:gd name="connsiteX67" fmla="*/ 2857762 w 5137844"/>
              <a:gd name="connsiteY67" fmla="*/ 113407 h 2523948"/>
              <a:gd name="connsiteX68" fmla="*/ 2837195 w 5137844"/>
              <a:gd name="connsiteY68" fmla="*/ 113407 h 2523948"/>
              <a:gd name="connsiteX69" fmla="*/ 2823937 w 5137844"/>
              <a:gd name="connsiteY69" fmla="*/ 113407 h 2523948"/>
              <a:gd name="connsiteX70" fmla="*/ 2801838 w 5137844"/>
              <a:gd name="connsiteY70" fmla="*/ 113407 h 2523948"/>
              <a:gd name="connsiteX71" fmla="*/ 2756982 w 5137844"/>
              <a:gd name="connsiteY71" fmla="*/ 113407 h 2523948"/>
              <a:gd name="connsiteX72" fmla="*/ 2754097 w 5137844"/>
              <a:gd name="connsiteY72" fmla="*/ 113407 h 2523948"/>
              <a:gd name="connsiteX73" fmla="*/ 2734884 w 5137844"/>
              <a:gd name="connsiteY73" fmla="*/ 113407 h 2523948"/>
              <a:gd name="connsiteX74" fmla="*/ 2731998 w 5137844"/>
              <a:gd name="connsiteY74" fmla="*/ 113407 h 2523948"/>
              <a:gd name="connsiteX75" fmla="*/ 2668794 w 5137844"/>
              <a:gd name="connsiteY75" fmla="*/ 113407 h 2523948"/>
              <a:gd name="connsiteX76" fmla="*/ 2646695 w 5137844"/>
              <a:gd name="connsiteY76" fmla="*/ 113407 h 2523948"/>
              <a:gd name="connsiteX77" fmla="*/ 2636115 w 5137844"/>
              <a:gd name="connsiteY77" fmla="*/ 113407 h 2523948"/>
              <a:gd name="connsiteX78" fmla="*/ 2614017 w 5137844"/>
              <a:gd name="connsiteY78" fmla="*/ 113407 h 2523948"/>
              <a:gd name="connsiteX79" fmla="*/ 2566482 w 5137844"/>
              <a:gd name="connsiteY79" fmla="*/ 113407 h 2523948"/>
              <a:gd name="connsiteX80" fmla="*/ 2544384 w 5137844"/>
              <a:gd name="connsiteY80" fmla="*/ 113407 h 2523948"/>
              <a:gd name="connsiteX81" fmla="*/ 2495147 w 5137844"/>
              <a:gd name="connsiteY81" fmla="*/ 113407 h 2523948"/>
              <a:gd name="connsiteX82" fmla="*/ 2473049 w 5137844"/>
              <a:gd name="connsiteY82" fmla="*/ 113407 h 2523948"/>
              <a:gd name="connsiteX83" fmla="*/ 2445615 w 5137844"/>
              <a:gd name="connsiteY83" fmla="*/ 113407 h 2523948"/>
              <a:gd name="connsiteX84" fmla="*/ 2423517 w 5137844"/>
              <a:gd name="connsiteY84" fmla="*/ 113407 h 2523948"/>
              <a:gd name="connsiteX85" fmla="*/ 2332532 w 5137844"/>
              <a:gd name="connsiteY85" fmla="*/ 113407 h 2523948"/>
              <a:gd name="connsiteX86" fmla="*/ 2310433 w 5137844"/>
              <a:gd name="connsiteY86" fmla="*/ 113407 h 2523948"/>
              <a:gd name="connsiteX87" fmla="*/ 2304647 w 5137844"/>
              <a:gd name="connsiteY87" fmla="*/ 113407 h 2523948"/>
              <a:gd name="connsiteX88" fmla="*/ 2282549 w 5137844"/>
              <a:gd name="connsiteY88" fmla="*/ 113407 h 2523948"/>
              <a:gd name="connsiteX89" fmla="*/ 2146721 w 5137844"/>
              <a:gd name="connsiteY89" fmla="*/ 113407 h 2523948"/>
              <a:gd name="connsiteX90" fmla="*/ 2142032 w 5137844"/>
              <a:gd name="connsiteY90" fmla="*/ 113407 h 2523948"/>
              <a:gd name="connsiteX91" fmla="*/ 2139925 w 5137844"/>
              <a:gd name="connsiteY91" fmla="*/ 113407 h 2523948"/>
              <a:gd name="connsiteX92" fmla="*/ 2137864 w 5137844"/>
              <a:gd name="connsiteY92" fmla="*/ 113407 h 2523948"/>
              <a:gd name="connsiteX93" fmla="*/ 2124622 w 5137844"/>
              <a:gd name="connsiteY93" fmla="*/ 113407 h 2523948"/>
              <a:gd name="connsiteX94" fmla="*/ 2123432 w 5137844"/>
              <a:gd name="connsiteY94" fmla="*/ 113407 h 2523948"/>
              <a:gd name="connsiteX95" fmla="*/ 2119933 w 5137844"/>
              <a:gd name="connsiteY95" fmla="*/ 113407 h 2523948"/>
              <a:gd name="connsiteX96" fmla="*/ 2097049 w 5137844"/>
              <a:gd name="connsiteY96" fmla="*/ 113407 h 2523948"/>
              <a:gd name="connsiteX97" fmla="*/ 1981658 w 5137844"/>
              <a:gd name="connsiteY97" fmla="*/ 113407 h 2523948"/>
              <a:gd name="connsiteX98" fmla="*/ 1956221 w 5137844"/>
              <a:gd name="connsiteY98" fmla="*/ 113407 h 2523948"/>
              <a:gd name="connsiteX99" fmla="*/ 1949425 w 5137844"/>
              <a:gd name="connsiteY99" fmla="*/ 113407 h 2523948"/>
              <a:gd name="connsiteX100" fmla="*/ 1947364 w 5137844"/>
              <a:gd name="connsiteY100" fmla="*/ 113407 h 2523948"/>
              <a:gd name="connsiteX101" fmla="*/ 1934122 w 5137844"/>
              <a:gd name="connsiteY101" fmla="*/ 113407 h 2523948"/>
              <a:gd name="connsiteX102" fmla="*/ 1932932 w 5137844"/>
              <a:gd name="connsiteY102" fmla="*/ 113407 h 2523948"/>
              <a:gd name="connsiteX103" fmla="*/ 1906549 w 5137844"/>
              <a:gd name="connsiteY103" fmla="*/ 113407 h 2523948"/>
              <a:gd name="connsiteX104" fmla="*/ 1882214 w 5137844"/>
              <a:gd name="connsiteY104" fmla="*/ 113407 h 2523948"/>
              <a:gd name="connsiteX105" fmla="*/ 1861030 w 5137844"/>
              <a:gd name="connsiteY105" fmla="*/ 113407 h 2523948"/>
              <a:gd name="connsiteX106" fmla="*/ 1791158 w 5137844"/>
              <a:gd name="connsiteY106" fmla="*/ 113407 h 2523948"/>
              <a:gd name="connsiteX107" fmla="*/ 1747978 w 5137844"/>
              <a:gd name="connsiteY107" fmla="*/ 113407 h 2523948"/>
              <a:gd name="connsiteX108" fmla="*/ 1691714 w 5137844"/>
              <a:gd name="connsiteY108" fmla="*/ 113407 h 2523948"/>
              <a:gd name="connsiteX109" fmla="*/ 1573733 w 5137844"/>
              <a:gd name="connsiteY109" fmla="*/ 113407 h 2523948"/>
              <a:gd name="connsiteX110" fmla="*/ 1557478 w 5137844"/>
              <a:gd name="connsiteY110" fmla="*/ 113407 h 2523948"/>
              <a:gd name="connsiteX111" fmla="*/ 1383233 w 5137844"/>
              <a:gd name="connsiteY111" fmla="*/ 113407 h 2523948"/>
              <a:gd name="connsiteX112" fmla="*/ 1354259 w 5137844"/>
              <a:gd name="connsiteY112" fmla="*/ 113407 h 2523948"/>
              <a:gd name="connsiteX113" fmla="*/ 1163759 w 5137844"/>
              <a:gd name="connsiteY113" fmla="*/ 113407 h 2523948"/>
              <a:gd name="connsiteX114" fmla="*/ 1084338 w 5137844"/>
              <a:gd name="connsiteY114" fmla="*/ 113407 h 2523948"/>
              <a:gd name="connsiteX115" fmla="*/ 893838 w 5137844"/>
              <a:gd name="connsiteY115" fmla="*/ 113407 h 2523948"/>
              <a:gd name="connsiteX116" fmla="*/ 690261 w 5137844"/>
              <a:gd name="connsiteY116" fmla="*/ 230339 h 2523948"/>
              <a:gd name="connsiteX117" fmla="*/ 162467 w 5137844"/>
              <a:gd name="connsiteY117" fmla="*/ 1145043 h 2523948"/>
              <a:gd name="connsiteX118" fmla="*/ 135606 w 5137844"/>
              <a:gd name="connsiteY118" fmla="*/ 1261974 h 2523948"/>
              <a:gd name="connsiteX119" fmla="*/ 0 w 5137844"/>
              <a:gd name="connsiteY119" fmla="*/ 1261974 h 2523948"/>
              <a:gd name="connsiteX120" fmla="*/ 29513 w 5137844"/>
              <a:gd name="connsiteY120" fmla="*/ 1133497 h 2523948"/>
              <a:gd name="connsiteX121" fmla="*/ 609420 w 5137844"/>
              <a:gd name="connsiteY121" fmla="*/ 128477 h 2523948"/>
              <a:gd name="connsiteX122" fmla="*/ 833098 w 5137844"/>
              <a:gd name="connsiteY122" fmla="*/ 0 h 2523948"/>
              <a:gd name="connsiteX123" fmla="*/ 1974790 w 5137844"/>
              <a:gd name="connsiteY123" fmla="*/ 0 h 2523948"/>
              <a:gd name="connsiteX124" fmla="*/ 1976098 w 5137844"/>
              <a:gd name="connsiteY124" fmla="*/ 0 h 2523948"/>
              <a:gd name="connsiteX125" fmla="*/ 1990647 w 5137844"/>
              <a:gd name="connsiteY125" fmla="*/ 0 h 2523948"/>
              <a:gd name="connsiteX126" fmla="*/ 1992912 w 5137844"/>
              <a:gd name="connsiteY126" fmla="*/ 0 h 2523948"/>
              <a:gd name="connsiteX127" fmla="*/ 2000379 w 5137844"/>
              <a:gd name="connsiteY127" fmla="*/ 0 h 2523948"/>
              <a:gd name="connsiteX128" fmla="*/ 2180255 w 5137844"/>
              <a:gd name="connsiteY128" fmla="*/ 0 h 2523948"/>
              <a:gd name="connsiteX129" fmla="*/ 2204536 w 5137844"/>
              <a:gd name="connsiteY129" fmla="*/ 0 h 2523948"/>
              <a:gd name="connsiteX130" fmla="*/ 2358928 w 5137844"/>
              <a:gd name="connsiteY130" fmla="*/ 0 h 2523948"/>
              <a:gd name="connsiteX131" fmla="*/ 2383208 w 5137844"/>
              <a:gd name="connsiteY131" fmla="*/ 0 h 2523948"/>
              <a:gd name="connsiteX132" fmla="*/ 2513815 w 5137844"/>
              <a:gd name="connsiteY132" fmla="*/ 0 h 2523948"/>
              <a:gd name="connsiteX133" fmla="*/ 2538095 w 5137844"/>
              <a:gd name="connsiteY133" fmla="*/ 0 h 2523948"/>
              <a:gd name="connsiteX134" fmla="*/ 2646616 w 5137844"/>
              <a:gd name="connsiteY134" fmla="*/ 0 h 2523948"/>
              <a:gd name="connsiteX135" fmla="*/ 2670896 w 5137844"/>
              <a:gd name="connsiteY135" fmla="*/ 0 h 2523948"/>
              <a:gd name="connsiteX136" fmla="*/ 2759029 w 5137844"/>
              <a:gd name="connsiteY136" fmla="*/ 0 h 2523948"/>
              <a:gd name="connsiteX137" fmla="*/ 2783310 w 5137844"/>
              <a:gd name="connsiteY137" fmla="*/ 0 h 2523948"/>
              <a:gd name="connsiteX138" fmla="*/ 2852754 w 5137844"/>
              <a:gd name="connsiteY138" fmla="*/ 0 h 2523948"/>
              <a:gd name="connsiteX139" fmla="*/ 2877035 w 5137844"/>
              <a:gd name="connsiteY139" fmla="*/ 0 h 2523948"/>
              <a:gd name="connsiteX140" fmla="*/ 2929490 w 5137844"/>
              <a:gd name="connsiteY140" fmla="*/ 0 h 2523948"/>
              <a:gd name="connsiteX141" fmla="*/ 2953771 w 5137844"/>
              <a:gd name="connsiteY141" fmla="*/ 0 h 2523948"/>
              <a:gd name="connsiteX142" fmla="*/ 2990936 w 5137844"/>
              <a:gd name="connsiteY142" fmla="*/ 0 h 2523948"/>
              <a:gd name="connsiteX143" fmla="*/ 3015216 w 5137844"/>
              <a:gd name="connsiteY143" fmla="*/ 0 h 2523948"/>
              <a:gd name="connsiteX144" fmla="*/ 3074750 w 5137844"/>
              <a:gd name="connsiteY144" fmla="*/ 0 h 2523948"/>
              <a:gd name="connsiteX145" fmla="*/ 3099031 w 5137844"/>
              <a:gd name="connsiteY145" fmla="*/ 0 h 2523948"/>
              <a:gd name="connsiteX146" fmla="*/ 3117790 w 5137844"/>
              <a:gd name="connsiteY146" fmla="*/ 0 h 2523948"/>
              <a:gd name="connsiteX147" fmla="*/ 3135912 w 5137844"/>
              <a:gd name="connsiteY147" fmla="*/ 0 h 2523948"/>
              <a:gd name="connsiteX148" fmla="*/ 3142071 w 5137844"/>
              <a:gd name="connsiteY148" fmla="*/ 0 h 2523948"/>
              <a:gd name="connsiteX149" fmla="*/ 3143379 w 5137844"/>
              <a:gd name="connsiteY149" fmla="*/ 0 h 2523948"/>
              <a:gd name="connsiteX150" fmla="*/ 3157927 w 5137844"/>
              <a:gd name="connsiteY150" fmla="*/ 0 h 2523948"/>
              <a:gd name="connsiteX151" fmla="*/ 3160193 w 5137844"/>
              <a:gd name="connsiteY151" fmla="*/ 0 h 2523948"/>
              <a:gd name="connsiteX152" fmla="*/ 3347536 w 5137844"/>
              <a:gd name="connsiteY152" fmla="*/ 0 h 2523948"/>
              <a:gd name="connsiteX153" fmla="*/ 4303193 w 5137844"/>
              <a:gd name="connsiteY153" fmla="*/ 0 h 2523948"/>
              <a:gd name="connsiteX154" fmla="*/ 4526872 w 5137844"/>
              <a:gd name="connsiteY154" fmla="*/ 128477 h 2523948"/>
              <a:gd name="connsiteX155" fmla="*/ 5106779 w 5137844"/>
              <a:gd name="connsiteY155" fmla="*/ 1133497 h 2523948"/>
              <a:gd name="connsiteX156" fmla="*/ 5106779 w 5137844"/>
              <a:gd name="connsiteY156" fmla="*/ 1390451 h 2523948"/>
              <a:gd name="connsiteX157" fmla="*/ 4526872 w 5137844"/>
              <a:gd name="connsiteY157" fmla="*/ 2395471 h 2523948"/>
              <a:gd name="connsiteX158" fmla="*/ 4303193 w 5137844"/>
              <a:gd name="connsiteY158" fmla="*/ 2523948 h 2523948"/>
              <a:gd name="connsiteX159" fmla="*/ 3160193 w 5137844"/>
              <a:gd name="connsiteY159" fmla="*/ 2523948 h 2523948"/>
              <a:gd name="connsiteX160" fmla="*/ 3143379 w 5137844"/>
              <a:gd name="connsiteY160" fmla="*/ 2523948 h 2523948"/>
              <a:gd name="connsiteX161" fmla="*/ 3135912 w 5137844"/>
              <a:gd name="connsiteY161" fmla="*/ 2523948 h 2523948"/>
              <a:gd name="connsiteX162" fmla="*/ 2000379 w 5137844"/>
              <a:gd name="connsiteY162" fmla="*/ 2523948 h 2523948"/>
              <a:gd name="connsiteX163" fmla="*/ 1992912 w 5137844"/>
              <a:gd name="connsiteY163" fmla="*/ 2523948 h 2523948"/>
              <a:gd name="connsiteX164" fmla="*/ 1976098 w 5137844"/>
              <a:gd name="connsiteY164" fmla="*/ 2523948 h 2523948"/>
              <a:gd name="connsiteX165" fmla="*/ 833098 w 5137844"/>
              <a:gd name="connsiteY165" fmla="*/ 2523948 h 2523948"/>
              <a:gd name="connsiteX166" fmla="*/ 609420 w 5137844"/>
              <a:gd name="connsiteY166" fmla="*/ 2395471 h 2523948"/>
              <a:gd name="connsiteX167" fmla="*/ 29513 w 5137844"/>
              <a:gd name="connsiteY167" fmla="*/ 1390451 h 2523948"/>
              <a:gd name="connsiteX168" fmla="*/ 0 w 5137844"/>
              <a:gd name="connsiteY168" fmla="*/ 1261974 h 2523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5137844" h="2523948">
                <a:moveTo>
                  <a:pt x="135606" y="1261974"/>
                </a:moveTo>
                <a:cubicBezTo>
                  <a:pt x="135606" y="1304409"/>
                  <a:pt x="144559" y="1346843"/>
                  <a:pt x="162467" y="1378906"/>
                </a:cubicBezTo>
                <a:cubicBezTo>
                  <a:pt x="162467" y="1378906"/>
                  <a:pt x="162467" y="1378906"/>
                  <a:pt x="690261" y="2293610"/>
                </a:cubicBezTo>
                <a:cubicBezTo>
                  <a:pt x="727960" y="2357733"/>
                  <a:pt x="820324" y="2410541"/>
                  <a:pt x="893838" y="2410541"/>
                </a:cubicBezTo>
                <a:lnTo>
                  <a:pt x="1084338" y="2410541"/>
                </a:lnTo>
                <a:lnTo>
                  <a:pt x="1934122" y="2410541"/>
                </a:lnTo>
                <a:lnTo>
                  <a:pt x="1949425" y="2410541"/>
                </a:lnTo>
                <a:lnTo>
                  <a:pt x="1956221" y="2410541"/>
                </a:lnTo>
                <a:lnTo>
                  <a:pt x="2124622" y="2410541"/>
                </a:lnTo>
                <a:lnTo>
                  <a:pt x="2139925" y="2410541"/>
                </a:lnTo>
                <a:lnTo>
                  <a:pt x="2146721" y="2410541"/>
                </a:lnTo>
                <a:lnTo>
                  <a:pt x="2989710" y="2410541"/>
                </a:lnTo>
                <a:lnTo>
                  <a:pt x="2996506" y="2410541"/>
                </a:lnTo>
                <a:lnTo>
                  <a:pt x="3011809" y="2410541"/>
                </a:lnTo>
                <a:lnTo>
                  <a:pt x="3180210" y="2410541"/>
                </a:lnTo>
                <a:lnTo>
                  <a:pt x="3187006" y="2410541"/>
                </a:lnTo>
                <a:lnTo>
                  <a:pt x="3202309" y="2410541"/>
                </a:lnTo>
                <a:lnTo>
                  <a:pt x="4052093" y="2410541"/>
                </a:lnTo>
                <a:lnTo>
                  <a:pt x="4242593" y="2410541"/>
                </a:lnTo>
                <a:cubicBezTo>
                  <a:pt x="4317992" y="2410541"/>
                  <a:pt x="4408471" y="2357733"/>
                  <a:pt x="4446171" y="2293610"/>
                </a:cubicBezTo>
                <a:cubicBezTo>
                  <a:pt x="4446171" y="2293610"/>
                  <a:pt x="4446171" y="2293610"/>
                  <a:pt x="4973965" y="1378906"/>
                </a:cubicBezTo>
                <a:cubicBezTo>
                  <a:pt x="5011664" y="1314782"/>
                  <a:pt x="5011664" y="1209166"/>
                  <a:pt x="4973965" y="1145043"/>
                </a:cubicBezTo>
                <a:cubicBezTo>
                  <a:pt x="4973965" y="1145043"/>
                  <a:pt x="4973965" y="1145043"/>
                  <a:pt x="4446171" y="230339"/>
                </a:cubicBezTo>
                <a:cubicBezTo>
                  <a:pt x="4408471" y="166215"/>
                  <a:pt x="4317992" y="113407"/>
                  <a:pt x="4242593" y="113407"/>
                </a:cubicBezTo>
                <a:cubicBezTo>
                  <a:pt x="4242593" y="113407"/>
                  <a:pt x="4242593" y="113407"/>
                  <a:pt x="4133871" y="113407"/>
                </a:cubicBezTo>
                <a:lnTo>
                  <a:pt x="4052093" y="113407"/>
                </a:lnTo>
                <a:lnTo>
                  <a:pt x="4050394" y="113407"/>
                </a:lnTo>
                <a:lnTo>
                  <a:pt x="4038503" y="113407"/>
                </a:lnTo>
                <a:lnTo>
                  <a:pt x="4030245" y="113407"/>
                </a:lnTo>
                <a:lnTo>
                  <a:pt x="4006226" y="113407"/>
                </a:lnTo>
                <a:lnTo>
                  <a:pt x="3943371" y="113407"/>
                </a:lnTo>
                <a:lnTo>
                  <a:pt x="3875656" y="113407"/>
                </a:lnTo>
                <a:lnTo>
                  <a:pt x="3839745" y="113407"/>
                </a:lnTo>
                <a:lnTo>
                  <a:pt x="3776065" y="113407"/>
                </a:lnTo>
                <a:lnTo>
                  <a:pt x="3685156" y="113407"/>
                </a:lnTo>
                <a:lnTo>
                  <a:pt x="3659911" y="113407"/>
                </a:lnTo>
                <a:lnTo>
                  <a:pt x="3585565" y="113407"/>
                </a:lnTo>
                <a:lnTo>
                  <a:pt x="3525919" y="113407"/>
                </a:lnTo>
                <a:lnTo>
                  <a:pt x="3469411" y="113407"/>
                </a:lnTo>
                <a:lnTo>
                  <a:pt x="3372816" y="113407"/>
                </a:lnTo>
                <a:lnTo>
                  <a:pt x="3335419" y="113407"/>
                </a:lnTo>
                <a:lnTo>
                  <a:pt x="3202309" y="113407"/>
                </a:lnTo>
                <a:lnTo>
                  <a:pt x="3200246" y="113407"/>
                </a:lnTo>
                <a:lnTo>
                  <a:pt x="3187006" y="113407"/>
                </a:lnTo>
                <a:lnTo>
                  <a:pt x="3185815" y="113407"/>
                </a:lnTo>
                <a:lnTo>
                  <a:pt x="3182316" y="113407"/>
                </a:lnTo>
                <a:lnTo>
                  <a:pt x="3180210" y="113407"/>
                </a:lnTo>
                <a:cubicBezTo>
                  <a:pt x="3180210" y="113407"/>
                  <a:pt x="3180210" y="113407"/>
                  <a:pt x="3163716" y="113407"/>
                </a:cubicBezTo>
                <a:lnTo>
                  <a:pt x="3146643" y="113407"/>
                </a:lnTo>
                <a:lnTo>
                  <a:pt x="3124544" y="113407"/>
                </a:lnTo>
                <a:lnTo>
                  <a:pt x="3070360" y="113407"/>
                </a:lnTo>
                <a:lnTo>
                  <a:pt x="3048262" y="113407"/>
                </a:lnTo>
                <a:lnTo>
                  <a:pt x="3014437" y="113407"/>
                </a:lnTo>
                <a:lnTo>
                  <a:pt x="3011809" y="113407"/>
                </a:lnTo>
                <a:lnTo>
                  <a:pt x="3009746" y="113407"/>
                </a:lnTo>
                <a:lnTo>
                  <a:pt x="2996506" y="113407"/>
                </a:lnTo>
                <a:lnTo>
                  <a:pt x="2995315" y="113407"/>
                </a:lnTo>
                <a:lnTo>
                  <a:pt x="2992338" y="113407"/>
                </a:lnTo>
                <a:lnTo>
                  <a:pt x="2989710" y="113407"/>
                </a:lnTo>
                <a:lnTo>
                  <a:pt x="2987648" y="113407"/>
                </a:lnTo>
                <a:lnTo>
                  <a:pt x="2973216" y="113407"/>
                </a:lnTo>
                <a:lnTo>
                  <a:pt x="2956143" y="113407"/>
                </a:lnTo>
                <a:lnTo>
                  <a:pt x="2944597" y="113407"/>
                </a:lnTo>
                <a:lnTo>
                  <a:pt x="2934044" y="113407"/>
                </a:lnTo>
                <a:lnTo>
                  <a:pt x="2922498" y="113407"/>
                </a:lnTo>
                <a:lnTo>
                  <a:pt x="2879860" y="113407"/>
                </a:lnTo>
                <a:lnTo>
                  <a:pt x="2859294" y="113407"/>
                </a:lnTo>
                <a:lnTo>
                  <a:pt x="2857762" y="113407"/>
                </a:lnTo>
                <a:lnTo>
                  <a:pt x="2837195" y="113407"/>
                </a:lnTo>
                <a:lnTo>
                  <a:pt x="2823937" y="113407"/>
                </a:lnTo>
                <a:lnTo>
                  <a:pt x="2801838" y="113407"/>
                </a:lnTo>
                <a:lnTo>
                  <a:pt x="2756982" y="113407"/>
                </a:lnTo>
                <a:lnTo>
                  <a:pt x="2754097" y="113407"/>
                </a:lnTo>
                <a:lnTo>
                  <a:pt x="2734884" y="113407"/>
                </a:lnTo>
                <a:lnTo>
                  <a:pt x="2731998" y="113407"/>
                </a:lnTo>
                <a:lnTo>
                  <a:pt x="2668794" y="113407"/>
                </a:lnTo>
                <a:lnTo>
                  <a:pt x="2646695" y="113407"/>
                </a:lnTo>
                <a:lnTo>
                  <a:pt x="2636115" y="113407"/>
                </a:lnTo>
                <a:lnTo>
                  <a:pt x="2614017" y="113407"/>
                </a:lnTo>
                <a:lnTo>
                  <a:pt x="2566482" y="113407"/>
                </a:lnTo>
                <a:lnTo>
                  <a:pt x="2544384" y="113407"/>
                </a:lnTo>
                <a:lnTo>
                  <a:pt x="2495147" y="113407"/>
                </a:lnTo>
                <a:lnTo>
                  <a:pt x="2473049" y="113407"/>
                </a:lnTo>
                <a:lnTo>
                  <a:pt x="2445615" y="113407"/>
                </a:lnTo>
                <a:lnTo>
                  <a:pt x="2423517" y="113407"/>
                </a:lnTo>
                <a:lnTo>
                  <a:pt x="2332532" y="113407"/>
                </a:lnTo>
                <a:lnTo>
                  <a:pt x="2310433" y="113407"/>
                </a:lnTo>
                <a:lnTo>
                  <a:pt x="2304647" y="113407"/>
                </a:lnTo>
                <a:lnTo>
                  <a:pt x="2282549" y="113407"/>
                </a:lnTo>
                <a:lnTo>
                  <a:pt x="2146721" y="113407"/>
                </a:lnTo>
                <a:lnTo>
                  <a:pt x="2142032" y="113407"/>
                </a:lnTo>
                <a:lnTo>
                  <a:pt x="2139925" y="113407"/>
                </a:lnTo>
                <a:lnTo>
                  <a:pt x="2137864" y="113407"/>
                </a:lnTo>
                <a:lnTo>
                  <a:pt x="2124622" y="113407"/>
                </a:lnTo>
                <a:lnTo>
                  <a:pt x="2123432" y="113407"/>
                </a:lnTo>
                <a:lnTo>
                  <a:pt x="2119933" y="113407"/>
                </a:lnTo>
                <a:lnTo>
                  <a:pt x="2097049" y="113407"/>
                </a:lnTo>
                <a:cubicBezTo>
                  <a:pt x="2073661" y="113407"/>
                  <a:pt x="2037517" y="113407"/>
                  <a:pt x="1981658" y="113407"/>
                </a:cubicBezTo>
                <a:lnTo>
                  <a:pt x="1956221" y="113407"/>
                </a:lnTo>
                <a:lnTo>
                  <a:pt x="1949425" y="113407"/>
                </a:lnTo>
                <a:lnTo>
                  <a:pt x="1947364" y="113407"/>
                </a:lnTo>
                <a:lnTo>
                  <a:pt x="1934122" y="113407"/>
                </a:lnTo>
                <a:lnTo>
                  <a:pt x="1932932" y="113407"/>
                </a:lnTo>
                <a:lnTo>
                  <a:pt x="1906549" y="113407"/>
                </a:lnTo>
                <a:lnTo>
                  <a:pt x="1882214" y="113407"/>
                </a:lnTo>
                <a:lnTo>
                  <a:pt x="1861030" y="113407"/>
                </a:lnTo>
                <a:lnTo>
                  <a:pt x="1791158" y="113407"/>
                </a:lnTo>
                <a:lnTo>
                  <a:pt x="1747978" y="113407"/>
                </a:lnTo>
                <a:lnTo>
                  <a:pt x="1691714" y="113407"/>
                </a:lnTo>
                <a:lnTo>
                  <a:pt x="1573733" y="113407"/>
                </a:lnTo>
                <a:lnTo>
                  <a:pt x="1557478" y="113407"/>
                </a:lnTo>
                <a:lnTo>
                  <a:pt x="1383233" y="113407"/>
                </a:lnTo>
                <a:lnTo>
                  <a:pt x="1354259" y="113407"/>
                </a:lnTo>
                <a:lnTo>
                  <a:pt x="1163759" y="113407"/>
                </a:lnTo>
                <a:lnTo>
                  <a:pt x="1084338" y="113407"/>
                </a:lnTo>
                <a:lnTo>
                  <a:pt x="893838" y="113407"/>
                </a:lnTo>
                <a:cubicBezTo>
                  <a:pt x="820324" y="113407"/>
                  <a:pt x="727960" y="166215"/>
                  <a:pt x="690261" y="230339"/>
                </a:cubicBezTo>
                <a:cubicBezTo>
                  <a:pt x="690261" y="230339"/>
                  <a:pt x="690261" y="230339"/>
                  <a:pt x="162467" y="1145043"/>
                </a:cubicBezTo>
                <a:cubicBezTo>
                  <a:pt x="144559" y="1177105"/>
                  <a:pt x="135606" y="1219539"/>
                  <a:pt x="135606" y="1261974"/>
                </a:cubicBezTo>
                <a:close/>
                <a:moveTo>
                  <a:pt x="0" y="1261974"/>
                </a:moveTo>
                <a:cubicBezTo>
                  <a:pt x="0" y="1215349"/>
                  <a:pt x="9837" y="1168725"/>
                  <a:pt x="29513" y="1133497"/>
                </a:cubicBezTo>
                <a:cubicBezTo>
                  <a:pt x="609420" y="128477"/>
                  <a:pt x="609420" y="128477"/>
                  <a:pt x="609420" y="128477"/>
                </a:cubicBezTo>
                <a:cubicBezTo>
                  <a:pt x="650842" y="58022"/>
                  <a:pt x="752325" y="0"/>
                  <a:pt x="833098" y="0"/>
                </a:cubicBezTo>
                <a:cubicBezTo>
                  <a:pt x="1702959" y="0"/>
                  <a:pt x="1920424" y="0"/>
                  <a:pt x="1974790" y="0"/>
                </a:cubicBezTo>
                <a:lnTo>
                  <a:pt x="1976098" y="0"/>
                </a:lnTo>
                <a:lnTo>
                  <a:pt x="1990647" y="0"/>
                </a:lnTo>
                <a:lnTo>
                  <a:pt x="1992912" y="0"/>
                </a:lnTo>
                <a:lnTo>
                  <a:pt x="2000379" y="0"/>
                </a:lnTo>
                <a:lnTo>
                  <a:pt x="2180255" y="0"/>
                </a:lnTo>
                <a:lnTo>
                  <a:pt x="2204536" y="0"/>
                </a:lnTo>
                <a:lnTo>
                  <a:pt x="2358928" y="0"/>
                </a:lnTo>
                <a:lnTo>
                  <a:pt x="2383208" y="0"/>
                </a:lnTo>
                <a:lnTo>
                  <a:pt x="2513815" y="0"/>
                </a:lnTo>
                <a:lnTo>
                  <a:pt x="2538095" y="0"/>
                </a:lnTo>
                <a:lnTo>
                  <a:pt x="2646616" y="0"/>
                </a:lnTo>
                <a:lnTo>
                  <a:pt x="2670896" y="0"/>
                </a:lnTo>
                <a:lnTo>
                  <a:pt x="2759029" y="0"/>
                </a:lnTo>
                <a:lnTo>
                  <a:pt x="2783310" y="0"/>
                </a:lnTo>
                <a:lnTo>
                  <a:pt x="2852754" y="0"/>
                </a:lnTo>
                <a:lnTo>
                  <a:pt x="2877035" y="0"/>
                </a:lnTo>
                <a:lnTo>
                  <a:pt x="2929490" y="0"/>
                </a:lnTo>
                <a:lnTo>
                  <a:pt x="2953771" y="0"/>
                </a:lnTo>
                <a:lnTo>
                  <a:pt x="2990936" y="0"/>
                </a:lnTo>
                <a:lnTo>
                  <a:pt x="3015216" y="0"/>
                </a:lnTo>
                <a:lnTo>
                  <a:pt x="3074750" y="0"/>
                </a:lnTo>
                <a:lnTo>
                  <a:pt x="3099031" y="0"/>
                </a:lnTo>
                <a:lnTo>
                  <a:pt x="3117790" y="0"/>
                </a:lnTo>
                <a:cubicBezTo>
                  <a:pt x="3135912" y="0"/>
                  <a:pt x="3135912" y="0"/>
                  <a:pt x="3135912" y="0"/>
                </a:cubicBezTo>
                <a:lnTo>
                  <a:pt x="3142071" y="0"/>
                </a:lnTo>
                <a:lnTo>
                  <a:pt x="3143379" y="0"/>
                </a:lnTo>
                <a:lnTo>
                  <a:pt x="3157927" y="0"/>
                </a:lnTo>
                <a:lnTo>
                  <a:pt x="3160193" y="0"/>
                </a:lnTo>
                <a:lnTo>
                  <a:pt x="3347536" y="0"/>
                </a:lnTo>
                <a:cubicBezTo>
                  <a:pt x="4303193" y="0"/>
                  <a:pt x="4303193" y="0"/>
                  <a:pt x="4303193" y="0"/>
                </a:cubicBezTo>
                <a:cubicBezTo>
                  <a:pt x="4386037" y="0"/>
                  <a:pt x="4485449" y="58022"/>
                  <a:pt x="4526872" y="128477"/>
                </a:cubicBezTo>
                <a:cubicBezTo>
                  <a:pt x="5106779" y="1133497"/>
                  <a:pt x="5106779" y="1133497"/>
                  <a:pt x="5106779" y="1133497"/>
                </a:cubicBezTo>
                <a:cubicBezTo>
                  <a:pt x="5148200" y="1203952"/>
                  <a:pt x="5148200" y="1319996"/>
                  <a:pt x="5106779" y="1390451"/>
                </a:cubicBezTo>
                <a:cubicBezTo>
                  <a:pt x="4526872" y="2395471"/>
                  <a:pt x="4526872" y="2395471"/>
                  <a:pt x="4526872" y="2395471"/>
                </a:cubicBezTo>
                <a:cubicBezTo>
                  <a:pt x="4485449" y="2465926"/>
                  <a:pt x="4386037" y="2523948"/>
                  <a:pt x="4303193" y="2523948"/>
                </a:cubicBezTo>
                <a:lnTo>
                  <a:pt x="3160193" y="2523948"/>
                </a:lnTo>
                <a:lnTo>
                  <a:pt x="3143379" y="2523948"/>
                </a:lnTo>
                <a:lnTo>
                  <a:pt x="3135912" y="2523948"/>
                </a:lnTo>
                <a:lnTo>
                  <a:pt x="2000379" y="2523948"/>
                </a:lnTo>
                <a:lnTo>
                  <a:pt x="1992912" y="2523948"/>
                </a:lnTo>
                <a:lnTo>
                  <a:pt x="1976098" y="2523948"/>
                </a:lnTo>
                <a:lnTo>
                  <a:pt x="833098" y="2523948"/>
                </a:lnTo>
                <a:cubicBezTo>
                  <a:pt x="752325" y="2523948"/>
                  <a:pt x="650842" y="2465926"/>
                  <a:pt x="609420" y="2395471"/>
                </a:cubicBezTo>
                <a:cubicBezTo>
                  <a:pt x="29513" y="1390451"/>
                  <a:pt x="29513" y="1390451"/>
                  <a:pt x="29513" y="1390451"/>
                </a:cubicBezTo>
                <a:cubicBezTo>
                  <a:pt x="9837" y="1355223"/>
                  <a:pt x="0" y="1308599"/>
                  <a:pt x="0" y="1261974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25400"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 sz="1500">
              <a:solidFill>
                <a:prstClr val="black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623571-5833-61FD-93C2-D7161A8CD6EF}"/>
              </a:ext>
            </a:extLst>
          </p:cNvPr>
          <p:cNvSpPr txBox="1"/>
          <p:nvPr/>
        </p:nvSpPr>
        <p:spPr>
          <a:xfrm>
            <a:off x="1078122" y="2027410"/>
            <a:ext cx="47774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11,6 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 рублей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2026 году</a:t>
            </a:r>
            <a:endParaRPr kumimoji="0" lang="ru-RU" alt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任意多边形 70">
            <a:extLst>
              <a:ext uri="{FF2B5EF4-FFF2-40B4-BE49-F238E27FC236}">
                <a16:creationId xmlns:a16="http://schemas.microsoft.com/office/drawing/2014/main" id="{334BAC52-CCBE-47B7-17AD-8E8B4C6BFBCE}"/>
              </a:ext>
            </a:extLst>
          </p:cNvPr>
          <p:cNvSpPr>
            <a:spLocks/>
          </p:cNvSpPr>
          <p:nvPr/>
        </p:nvSpPr>
        <p:spPr bwMode="auto">
          <a:xfrm rot="5400000">
            <a:off x="4728184" y="1765600"/>
            <a:ext cx="1761393" cy="1782212"/>
          </a:xfrm>
          <a:custGeom>
            <a:avLst/>
            <a:gdLst>
              <a:gd name="connsiteX0" fmla="*/ 135606 w 5137844"/>
              <a:gd name="connsiteY0" fmla="*/ 1261974 h 2523948"/>
              <a:gd name="connsiteX1" fmla="*/ 162467 w 5137844"/>
              <a:gd name="connsiteY1" fmla="*/ 1378906 h 2523948"/>
              <a:gd name="connsiteX2" fmla="*/ 690261 w 5137844"/>
              <a:gd name="connsiteY2" fmla="*/ 2293610 h 2523948"/>
              <a:gd name="connsiteX3" fmla="*/ 893838 w 5137844"/>
              <a:gd name="connsiteY3" fmla="*/ 2410541 h 2523948"/>
              <a:gd name="connsiteX4" fmla="*/ 1084338 w 5137844"/>
              <a:gd name="connsiteY4" fmla="*/ 2410541 h 2523948"/>
              <a:gd name="connsiteX5" fmla="*/ 1934122 w 5137844"/>
              <a:gd name="connsiteY5" fmla="*/ 2410541 h 2523948"/>
              <a:gd name="connsiteX6" fmla="*/ 1949425 w 5137844"/>
              <a:gd name="connsiteY6" fmla="*/ 2410541 h 2523948"/>
              <a:gd name="connsiteX7" fmla="*/ 1956221 w 5137844"/>
              <a:gd name="connsiteY7" fmla="*/ 2410541 h 2523948"/>
              <a:gd name="connsiteX8" fmla="*/ 2124622 w 5137844"/>
              <a:gd name="connsiteY8" fmla="*/ 2410541 h 2523948"/>
              <a:gd name="connsiteX9" fmla="*/ 2139925 w 5137844"/>
              <a:gd name="connsiteY9" fmla="*/ 2410541 h 2523948"/>
              <a:gd name="connsiteX10" fmla="*/ 2146721 w 5137844"/>
              <a:gd name="connsiteY10" fmla="*/ 2410541 h 2523948"/>
              <a:gd name="connsiteX11" fmla="*/ 2989710 w 5137844"/>
              <a:gd name="connsiteY11" fmla="*/ 2410541 h 2523948"/>
              <a:gd name="connsiteX12" fmla="*/ 2996506 w 5137844"/>
              <a:gd name="connsiteY12" fmla="*/ 2410541 h 2523948"/>
              <a:gd name="connsiteX13" fmla="*/ 3011809 w 5137844"/>
              <a:gd name="connsiteY13" fmla="*/ 2410541 h 2523948"/>
              <a:gd name="connsiteX14" fmla="*/ 3180210 w 5137844"/>
              <a:gd name="connsiteY14" fmla="*/ 2410541 h 2523948"/>
              <a:gd name="connsiteX15" fmla="*/ 3187006 w 5137844"/>
              <a:gd name="connsiteY15" fmla="*/ 2410541 h 2523948"/>
              <a:gd name="connsiteX16" fmla="*/ 3202309 w 5137844"/>
              <a:gd name="connsiteY16" fmla="*/ 2410541 h 2523948"/>
              <a:gd name="connsiteX17" fmla="*/ 4052093 w 5137844"/>
              <a:gd name="connsiteY17" fmla="*/ 2410541 h 2523948"/>
              <a:gd name="connsiteX18" fmla="*/ 4242593 w 5137844"/>
              <a:gd name="connsiteY18" fmla="*/ 2410541 h 2523948"/>
              <a:gd name="connsiteX19" fmla="*/ 4446171 w 5137844"/>
              <a:gd name="connsiteY19" fmla="*/ 2293610 h 2523948"/>
              <a:gd name="connsiteX20" fmla="*/ 4973965 w 5137844"/>
              <a:gd name="connsiteY20" fmla="*/ 1378906 h 2523948"/>
              <a:gd name="connsiteX21" fmla="*/ 4973965 w 5137844"/>
              <a:gd name="connsiteY21" fmla="*/ 1145043 h 2523948"/>
              <a:gd name="connsiteX22" fmla="*/ 4446171 w 5137844"/>
              <a:gd name="connsiteY22" fmla="*/ 230339 h 2523948"/>
              <a:gd name="connsiteX23" fmla="*/ 4242593 w 5137844"/>
              <a:gd name="connsiteY23" fmla="*/ 113407 h 2523948"/>
              <a:gd name="connsiteX24" fmla="*/ 4133871 w 5137844"/>
              <a:gd name="connsiteY24" fmla="*/ 113407 h 2523948"/>
              <a:gd name="connsiteX25" fmla="*/ 4052093 w 5137844"/>
              <a:gd name="connsiteY25" fmla="*/ 113407 h 2523948"/>
              <a:gd name="connsiteX26" fmla="*/ 4050394 w 5137844"/>
              <a:gd name="connsiteY26" fmla="*/ 113407 h 2523948"/>
              <a:gd name="connsiteX27" fmla="*/ 4038503 w 5137844"/>
              <a:gd name="connsiteY27" fmla="*/ 113407 h 2523948"/>
              <a:gd name="connsiteX28" fmla="*/ 4030245 w 5137844"/>
              <a:gd name="connsiteY28" fmla="*/ 113407 h 2523948"/>
              <a:gd name="connsiteX29" fmla="*/ 4006226 w 5137844"/>
              <a:gd name="connsiteY29" fmla="*/ 113407 h 2523948"/>
              <a:gd name="connsiteX30" fmla="*/ 3943371 w 5137844"/>
              <a:gd name="connsiteY30" fmla="*/ 113407 h 2523948"/>
              <a:gd name="connsiteX31" fmla="*/ 3875656 w 5137844"/>
              <a:gd name="connsiteY31" fmla="*/ 113407 h 2523948"/>
              <a:gd name="connsiteX32" fmla="*/ 3839745 w 5137844"/>
              <a:gd name="connsiteY32" fmla="*/ 113407 h 2523948"/>
              <a:gd name="connsiteX33" fmla="*/ 3776065 w 5137844"/>
              <a:gd name="connsiteY33" fmla="*/ 113407 h 2523948"/>
              <a:gd name="connsiteX34" fmla="*/ 3685156 w 5137844"/>
              <a:gd name="connsiteY34" fmla="*/ 113407 h 2523948"/>
              <a:gd name="connsiteX35" fmla="*/ 3659911 w 5137844"/>
              <a:gd name="connsiteY35" fmla="*/ 113407 h 2523948"/>
              <a:gd name="connsiteX36" fmla="*/ 3585565 w 5137844"/>
              <a:gd name="connsiteY36" fmla="*/ 113407 h 2523948"/>
              <a:gd name="connsiteX37" fmla="*/ 3525919 w 5137844"/>
              <a:gd name="connsiteY37" fmla="*/ 113407 h 2523948"/>
              <a:gd name="connsiteX38" fmla="*/ 3469411 w 5137844"/>
              <a:gd name="connsiteY38" fmla="*/ 113407 h 2523948"/>
              <a:gd name="connsiteX39" fmla="*/ 3372816 w 5137844"/>
              <a:gd name="connsiteY39" fmla="*/ 113407 h 2523948"/>
              <a:gd name="connsiteX40" fmla="*/ 3335419 w 5137844"/>
              <a:gd name="connsiteY40" fmla="*/ 113407 h 2523948"/>
              <a:gd name="connsiteX41" fmla="*/ 3202309 w 5137844"/>
              <a:gd name="connsiteY41" fmla="*/ 113407 h 2523948"/>
              <a:gd name="connsiteX42" fmla="*/ 3200246 w 5137844"/>
              <a:gd name="connsiteY42" fmla="*/ 113407 h 2523948"/>
              <a:gd name="connsiteX43" fmla="*/ 3187006 w 5137844"/>
              <a:gd name="connsiteY43" fmla="*/ 113407 h 2523948"/>
              <a:gd name="connsiteX44" fmla="*/ 3185815 w 5137844"/>
              <a:gd name="connsiteY44" fmla="*/ 113407 h 2523948"/>
              <a:gd name="connsiteX45" fmla="*/ 3182316 w 5137844"/>
              <a:gd name="connsiteY45" fmla="*/ 113407 h 2523948"/>
              <a:gd name="connsiteX46" fmla="*/ 3180210 w 5137844"/>
              <a:gd name="connsiteY46" fmla="*/ 113407 h 2523948"/>
              <a:gd name="connsiteX47" fmla="*/ 3163716 w 5137844"/>
              <a:gd name="connsiteY47" fmla="*/ 113407 h 2523948"/>
              <a:gd name="connsiteX48" fmla="*/ 3146643 w 5137844"/>
              <a:gd name="connsiteY48" fmla="*/ 113407 h 2523948"/>
              <a:gd name="connsiteX49" fmla="*/ 3124544 w 5137844"/>
              <a:gd name="connsiteY49" fmla="*/ 113407 h 2523948"/>
              <a:gd name="connsiteX50" fmla="*/ 3070360 w 5137844"/>
              <a:gd name="connsiteY50" fmla="*/ 113407 h 2523948"/>
              <a:gd name="connsiteX51" fmla="*/ 3048262 w 5137844"/>
              <a:gd name="connsiteY51" fmla="*/ 113407 h 2523948"/>
              <a:gd name="connsiteX52" fmla="*/ 3014437 w 5137844"/>
              <a:gd name="connsiteY52" fmla="*/ 113407 h 2523948"/>
              <a:gd name="connsiteX53" fmla="*/ 3011809 w 5137844"/>
              <a:gd name="connsiteY53" fmla="*/ 113407 h 2523948"/>
              <a:gd name="connsiteX54" fmla="*/ 3009746 w 5137844"/>
              <a:gd name="connsiteY54" fmla="*/ 113407 h 2523948"/>
              <a:gd name="connsiteX55" fmla="*/ 2996506 w 5137844"/>
              <a:gd name="connsiteY55" fmla="*/ 113407 h 2523948"/>
              <a:gd name="connsiteX56" fmla="*/ 2995315 w 5137844"/>
              <a:gd name="connsiteY56" fmla="*/ 113407 h 2523948"/>
              <a:gd name="connsiteX57" fmla="*/ 2992338 w 5137844"/>
              <a:gd name="connsiteY57" fmla="*/ 113407 h 2523948"/>
              <a:gd name="connsiteX58" fmla="*/ 2989710 w 5137844"/>
              <a:gd name="connsiteY58" fmla="*/ 113407 h 2523948"/>
              <a:gd name="connsiteX59" fmla="*/ 2987648 w 5137844"/>
              <a:gd name="connsiteY59" fmla="*/ 113407 h 2523948"/>
              <a:gd name="connsiteX60" fmla="*/ 2973216 w 5137844"/>
              <a:gd name="connsiteY60" fmla="*/ 113407 h 2523948"/>
              <a:gd name="connsiteX61" fmla="*/ 2956143 w 5137844"/>
              <a:gd name="connsiteY61" fmla="*/ 113407 h 2523948"/>
              <a:gd name="connsiteX62" fmla="*/ 2944597 w 5137844"/>
              <a:gd name="connsiteY62" fmla="*/ 113407 h 2523948"/>
              <a:gd name="connsiteX63" fmla="*/ 2934044 w 5137844"/>
              <a:gd name="connsiteY63" fmla="*/ 113407 h 2523948"/>
              <a:gd name="connsiteX64" fmla="*/ 2922498 w 5137844"/>
              <a:gd name="connsiteY64" fmla="*/ 113407 h 2523948"/>
              <a:gd name="connsiteX65" fmla="*/ 2879860 w 5137844"/>
              <a:gd name="connsiteY65" fmla="*/ 113407 h 2523948"/>
              <a:gd name="connsiteX66" fmla="*/ 2859294 w 5137844"/>
              <a:gd name="connsiteY66" fmla="*/ 113407 h 2523948"/>
              <a:gd name="connsiteX67" fmla="*/ 2857762 w 5137844"/>
              <a:gd name="connsiteY67" fmla="*/ 113407 h 2523948"/>
              <a:gd name="connsiteX68" fmla="*/ 2837195 w 5137844"/>
              <a:gd name="connsiteY68" fmla="*/ 113407 h 2523948"/>
              <a:gd name="connsiteX69" fmla="*/ 2823937 w 5137844"/>
              <a:gd name="connsiteY69" fmla="*/ 113407 h 2523948"/>
              <a:gd name="connsiteX70" fmla="*/ 2801838 w 5137844"/>
              <a:gd name="connsiteY70" fmla="*/ 113407 h 2523948"/>
              <a:gd name="connsiteX71" fmla="*/ 2756982 w 5137844"/>
              <a:gd name="connsiteY71" fmla="*/ 113407 h 2523948"/>
              <a:gd name="connsiteX72" fmla="*/ 2754097 w 5137844"/>
              <a:gd name="connsiteY72" fmla="*/ 113407 h 2523948"/>
              <a:gd name="connsiteX73" fmla="*/ 2734884 w 5137844"/>
              <a:gd name="connsiteY73" fmla="*/ 113407 h 2523948"/>
              <a:gd name="connsiteX74" fmla="*/ 2731998 w 5137844"/>
              <a:gd name="connsiteY74" fmla="*/ 113407 h 2523948"/>
              <a:gd name="connsiteX75" fmla="*/ 2668794 w 5137844"/>
              <a:gd name="connsiteY75" fmla="*/ 113407 h 2523948"/>
              <a:gd name="connsiteX76" fmla="*/ 2646695 w 5137844"/>
              <a:gd name="connsiteY76" fmla="*/ 113407 h 2523948"/>
              <a:gd name="connsiteX77" fmla="*/ 2636115 w 5137844"/>
              <a:gd name="connsiteY77" fmla="*/ 113407 h 2523948"/>
              <a:gd name="connsiteX78" fmla="*/ 2614017 w 5137844"/>
              <a:gd name="connsiteY78" fmla="*/ 113407 h 2523948"/>
              <a:gd name="connsiteX79" fmla="*/ 2566482 w 5137844"/>
              <a:gd name="connsiteY79" fmla="*/ 113407 h 2523948"/>
              <a:gd name="connsiteX80" fmla="*/ 2544384 w 5137844"/>
              <a:gd name="connsiteY80" fmla="*/ 113407 h 2523948"/>
              <a:gd name="connsiteX81" fmla="*/ 2495147 w 5137844"/>
              <a:gd name="connsiteY81" fmla="*/ 113407 h 2523948"/>
              <a:gd name="connsiteX82" fmla="*/ 2473049 w 5137844"/>
              <a:gd name="connsiteY82" fmla="*/ 113407 h 2523948"/>
              <a:gd name="connsiteX83" fmla="*/ 2445615 w 5137844"/>
              <a:gd name="connsiteY83" fmla="*/ 113407 h 2523948"/>
              <a:gd name="connsiteX84" fmla="*/ 2423517 w 5137844"/>
              <a:gd name="connsiteY84" fmla="*/ 113407 h 2523948"/>
              <a:gd name="connsiteX85" fmla="*/ 2332532 w 5137844"/>
              <a:gd name="connsiteY85" fmla="*/ 113407 h 2523948"/>
              <a:gd name="connsiteX86" fmla="*/ 2310433 w 5137844"/>
              <a:gd name="connsiteY86" fmla="*/ 113407 h 2523948"/>
              <a:gd name="connsiteX87" fmla="*/ 2304647 w 5137844"/>
              <a:gd name="connsiteY87" fmla="*/ 113407 h 2523948"/>
              <a:gd name="connsiteX88" fmla="*/ 2282549 w 5137844"/>
              <a:gd name="connsiteY88" fmla="*/ 113407 h 2523948"/>
              <a:gd name="connsiteX89" fmla="*/ 2146721 w 5137844"/>
              <a:gd name="connsiteY89" fmla="*/ 113407 h 2523948"/>
              <a:gd name="connsiteX90" fmla="*/ 2142032 w 5137844"/>
              <a:gd name="connsiteY90" fmla="*/ 113407 h 2523948"/>
              <a:gd name="connsiteX91" fmla="*/ 2139925 w 5137844"/>
              <a:gd name="connsiteY91" fmla="*/ 113407 h 2523948"/>
              <a:gd name="connsiteX92" fmla="*/ 2137864 w 5137844"/>
              <a:gd name="connsiteY92" fmla="*/ 113407 h 2523948"/>
              <a:gd name="connsiteX93" fmla="*/ 2124622 w 5137844"/>
              <a:gd name="connsiteY93" fmla="*/ 113407 h 2523948"/>
              <a:gd name="connsiteX94" fmla="*/ 2123432 w 5137844"/>
              <a:gd name="connsiteY94" fmla="*/ 113407 h 2523948"/>
              <a:gd name="connsiteX95" fmla="*/ 2119933 w 5137844"/>
              <a:gd name="connsiteY95" fmla="*/ 113407 h 2523948"/>
              <a:gd name="connsiteX96" fmla="*/ 2097049 w 5137844"/>
              <a:gd name="connsiteY96" fmla="*/ 113407 h 2523948"/>
              <a:gd name="connsiteX97" fmla="*/ 1981658 w 5137844"/>
              <a:gd name="connsiteY97" fmla="*/ 113407 h 2523948"/>
              <a:gd name="connsiteX98" fmla="*/ 1956221 w 5137844"/>
              <a:gd name="connsiteY98" fmla="*/ 113407 h 2523948"/>
              <a:gd name="connsiteX99" fmla="*/ 1949425 w 5137844"/>
              <a:gd name="connsiteY99" fmla="*/ 113407 h 2523948"/>
              <a:gd name="connsiteX100" fmla="*/ 1947364 w 5137844"/>
              <a:gd name="connsiteY100" fmla="*/ 113407 h 2523948"/>
              <a:gd name="connsiteX101" fmla="*/ 1934122 w 5137844"/>
              <a:gd name="connsiteY101" fmla="*/ 113407 h 2523948"/>
              <a:gd name="connsiteX102" fmla="*/ 1932932 w 5137844"/>
              <a:gd name="connsiteY102" fmla="*/ 113407 h 2523948"/>
              <a:gd name="connsiteX103" fmla="*/ 1906549 w 5137844"/>
              <a:gd name="connsiteY103" fmla="*/ 113407 h 2523948"/>
              <a:gd name="connsiteX104" fmla="*/ 1882214 w 5137844"/>
              <a:gd name="connsiteY104" fmla="*/ 113407 h 2523948"/>
              <a:gd name="connsiteX105" fmla="*/ 1861030 w 5137844"/>
              <a:gd name="connsiteY105" fmla="*/ 113407 h 2523948"/>
              <a:gd name="connsiteX106" fmla="*/ 1791158 w 5137844"/>
              <a:gd name="connsiteY106" fmla="*/ 113407 h 2523948"/>
              <a:gd name="connsiteX107" fmla="*/ 1747978 w 5137844"/>
              <a:gd name="connsiteY107" fmla="*/ 113407 h 2523948"/>
              <a:gd name="connsiteX108" fmla="*/ 1691714 w 5137844"/>
              <a:gd name="connsiteY108" fmla="*/ 113407 h 2523948"/>
              <a:gd name="connsiteX109" fmla="*/ 1573733 w 5137844"/>
              <a:gd name="connsiteY109" fmla="*/ 113407 h 2523948"/>
              <a:gd name="connsiteX110" fmla="*/ 1557478 w 5137844"/>
              <a:gd name="connsiteY110" fmla="*/ 113407 h 2523948"/>
              <a:gd name="connsiteX111" fmla="*/ 1383233 w 5137844"/>
              <a:gd name="connsiteY111" fmla="*/ 113407 h 2523948"/>
              <a:gd name="connsiteX112" fmla="*/ 1354259 w 5137844"/>
              <a:gd name="connsiteY112" fmla="*/ 113407 h 2523948"/>
              <a:gd name="connsiteX113" fmla="*/ 1163759 w 5137844"/>
              <a:gd name="connsiteY113" fmla="*/ 113407 h 2523948"/>
              <a:gd name="connsiteX114" fmla="*/ 1084338 w 5137844"/>
              <a:gd name="connsiteY114" fmla="*/ 113407 h 2523948"/>
              <a:gd name="connsiteX115" fmla="*/ 893838 w 5137844"/>
              <a:gd name="connsiteY115" fmla="*/ 113407 h 2523948"/>
              <a:gd name="connsiteX116" fmla="*/ 690261 w 5137844"/>
              <a:gd name="connsiteY116" fmla="*/ 230339 h 2523948"/>
              <a:gd name="connsiteX117" fmla="*/ 162467 w 5137844"/>
              <a:gd name="connsiteY117" fmla="*/ 1145043 h 2523948"/>
              <a:gd name="connsiteX118" fmla="*/ 135606 w 5137844"/>
              <a:gd name="connsiteY118" fmla="*/ 1261974 h 2523948"/>
              <a:gd name="connsiteX119" fmla="*/ 0 w 5137844"/>
              <a:gd name="connsiteY119" fmla="*/ 1261974 h 2523948"/>
              <a:gd name="connsiteX120" fmla="*/ 29513 w 5137844"/>
              <a:gd name="connsiteY120" fmla="*/ 1133497 h 2523948"/>
              <a:gd name="connsiteX121" fmla="*/ 609420 w 5137844"/>
              <a:gd name="connsiteY121" fmla="*/ 128477 h 2523948"/>
              <a:gd name="connsiteX122" fmla="*/ 833098 w 5137844"/>
              <a:gd name="connsiteY122" fmla="*/ 0 h 2523948"/>
              <a:gd name="connsiteX123" fmla="*/ 1974790 w 5137844"/>
              <a:gd name="connsiteY123" fmla="*/ 0 h 2523948"/>
              <a:gd name="connsiteX124" fmla="*/ 1976098 w 5137844"/>
              <a:gd name="connsiteY124" fmla="*/ 0 h 2523948"/>
              <a:gd name="connsiteX125" fmla="*/ 1990647 w 5137844"/>
              <a:gd name="connsiteY125" fmla="*/ 0 h 2523948"/>
              <a:gd name="connsiteX126" fmla="*/ 1992912 w 5137844"/>
              <a:gd name="connsiteY126" fmla="*/ 0 h 2523948"/>
              <a:gd name="connsiteX127" fmla="*/ 2000379 w 5137844"/>
              <a:gd name="connsiteY127" fmla="*/ 0 h 2523948"/>
              <a:gd name="connsiteX128" fmla="*/ 2180255 w 5137844"/>
              <a:gd name="connsiteY128" fmla="*/ 0 h 2523948"/>
              <a:gd name="connsiteX129" fmla="*/ 2204536 w 5137844"/>
              <a:gd name="connsiteY129" fmla="*/ 0 h 2523948"/>
              <a:gd name="connsiteX130" fmla="*/ 2358928 w 5137844"/>
              <a:gd name="connsiteY130" fmla="*/ 0 h 2523948"/>
              <a:gd name="connsiteX131" fmla="*/ 2383208 w 5137844"/>
              <a:gd name="connsiteY131" fmla="*/ 0 h 2523948"/>
              <a:gd name="connsiteX132" fmla="*/ 2513815 w 5137844"/>
              <a:gd name="connsiteY132" fmla="*/ 0 h 2523948"/>
              <a:gd name="connsiteX133" fmla="*/ 2538095 w 5137844"/>
              <a:gd name="connsiteY133" fmla="*/ 0 h 2523948"/>
              <a:gd name="connsiteX134" fmla="*/ 2646616 w 5137844"/>
              <a:gd name="connsiteY134" fmla="*/ 0 h 2523948"/>
              <a:gd name="connsiteX135" fmla="*/ 2670896 w 5137844"/>
              <a:gd name="connsiteY135" fmla="*/ 0 h 2523948"/>
              <a:gd name="connsiteX136" fmla="*/ 2759029 w 5137844"/>
              <a:gd name="connsiteY136" fmla="*/ 0 h 2523948"/>
              <a:gd name="connsiteX137" fmla="*/ 2783310 w 5137844"/>
              <a:gd name="connsiteY137" fmla="*/ 0 h 2523948"/>
              <a:gd name="connsiteX138" fmla="*/ 2852754 w 5137844"/>
              <a:gd name="connsiteY138" fmla="*/ 0 h 2523948"/>
              <a:gd name="connsiteX139" fmla="*/ 2877035 w 5137844"/>
              <a:gd name="connsiteY139" fmla="*/ 0 h 2523948"/>
              <a:gd name="connsiteX140" fmla="*/ 2929490 w 5137844"/>
              <a:gd name="connsiteY140" fmla="*/ 0 h 2523948"/>
              <a:gd name="connsiteX141" fmla="*/ 2953771 w 5137844"/>
              <a:gd name="connsiteY141" fmla="*/ 0 h 2523948"/>
              <a:gd name="connsiteX142" fmla="*/ 2990936 w 5137844"/>
              <a:gd name="connsiteY142" fmla="*/ 0 h 2523948"/>
              <a:gd name="connsiteX143" fmla="*/ 3015216 w 5137844"/>
              <a:gd name="connsiteY143" fmla="*/ 0 h 2523948"/>
              <a:gd name="connsiteX144" fmla="*/ 3074750 w 5137844"/>
              <a:gd name="connsiteY144" fmla="*/ 0 h 2523948"/>
              <a:gd name="connsiteX145" fmla="*/ 3099031 w 5137844"/>
              <a:gd name="connsiteY145" fmla="*/ 0 h 2523948"/>
              <a:gd name="connsiteX146" fmla="*/ 3117790 w 5137844"/>
              <a:gd name="connsiteY146" fmla="*/ 0 h 2523948"/>
              <a:gd name="connsiteX147" fmla="*/ 3135912 w 5137844"/>
              <a:gd name="connsiteY147" fmla="*/ 0 h 2523948"/>
              <a:gd name="connsiteX148" fmla="*/ 3142071 w 5137844"/>
              <a:gd name="connsiteY148" fmla="*/ 0 h 2523948"/>
              <a:gd name="connsiteX149" fmla="*/ 3143379 w 5137844"/>
              <a:gd name="connsiteY149" fmla="*/ 0 h 2523948"/>
              <a:gd name="connsiteX150" fmla="*/ 3157927 w 5137844"/>
              <a:gd name="connsiteY150" fmla="*/ 0 h 2523948"/>
              <a:gd name="connsiteX151" fmla="*/ 3160193 w 5137844"/>
              <a:gd name="connsiteY151" fmla="*/ 0 h 2523948"/>
              <a:gd name="connsiteX152" fmla="*/ 3347536 w 5137844"/>
              <a:gd name="connsiteY152" fmla="*/ 0 h 2523948"/>
              <a:gd name="connsiteX153" fmla="*/ 4303193 w 5137844"/>
              <a:gd name="connsiteY153" fmla="*/ 0 h 2523948"/>
              <a:gd name="connsiteX154" fmla="*/ 4526872 w 5137844"/>
              <a:gd name="connsiteY154" fmla="*/ 128477 h 2523948"/>
              <a:gd name="connsiteX155" fmla="*/ 5106779 w 5137844"/>
              <a:gd name="connsiteY155" fmla="*/ 1133497 h 2523948"/>
              <a:gd name="connsiteX156" fmla="*/ 5106779 w 5137844"/>
              <a:gd name="connsiteY156" fmla="*/ 1390451 h 2523948"/>
              <a:gd name="connsiteX157" fmla="*/ 4526872 w 5137844"/>
              <a:gd name="connsiteY157" fmla="*/ 2395471 h 2523948"/>
              <a:gd name="connsiteX158" fmla="*/ 4303193 w 5137844"/>
              <a:gd name="connsiteY158" fmla="*/ 2523948 h 2523948"/>
              <a:gd name="connsiteX159" fmla="*/ 3160193 w 5137844"/>
              <a:gd name="connsiteY159" fmla="*/ 2523948 h 2523948"/>
              <a:gd name="connsiteX160" fmla="*/ 3143379 w 5137844"/>
              <a:gd name="connsiteY160" fmla="*/ 2523948 h 2523948"/>
              <a:gd name="connsiteX161" fmla="*/ 3135912 w 5137844"/>
              <a:gd name="connsiteY161" fmla="*/ 2523948 h 2523948"/>
              <a:gd name="connsiteX162" fmla="*/ 2000379 w 5137844"/>
              <a:gd name="connsiteY162" fmla="*/ 2523948 h 2523948"/>
              <a:gd name="connsiteX163" fmla="*/ 1992912 w 5137844"/>
              <a:gd name="connsiteY163" fmla="*/ 2523948 h 2523948"/>
              <a:gd name="connsiteX164" fmla="*/ 1976098 w 5137844"/>
              <a:gd name="connsiteY164" fmla="*/ 2523948 h 2523948"/>
              <a:gd name="connsiteX165" fmla="*/ 833098 w 5137844"/>
              <a:gd name="connsiteY165" fmla="*/ 2523948 h 2523948"/>
              <a:gd name="connsiteX166" fmla="*/ 609420 w 5137844"/>
              <a:gd name="connsiteY166" fmla="*/ 2395471 h 2523948"/>
              <a:gd name="connsiteX167" fmla="*/ 29513 w 5137844"/>
              <a:gd name="connsiteY167" fmla="*/ 1390451 h 2523948"/>
              <a:gd name="connsiteX168" fmla="*/ 0 w 5137844"/>
              <a:gd name="connsiteY168" fmla="*/ 1261974 h 2523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5137844" h="2523948">
                <a:moveTo>
                  <a:pt x="135606" y="1261974"/>
                </a:moveTo>
                <a:cubicBezTo>
                  <a:pt x="135606" y="1304409"/>
                  <a:pt x="144559" y="1346843"/>
                  <a:pt x="162467" y="1378906"/>
                </a:cubicBezTo>
                <a:cubicBezTo>
                  <a:pt x="162467" y="1378906"/>
                  <a:pt x="162467" y="1378906"/>
                  <a:pt x="690261" y="2293610"/>
                </a:cubicBezTo>
                <a:cubicBezTo>
                  <a:pt x="727960" y="2357733"/>
                  <a:pt x="820324" y="2410541"/>
                  <a:pt x="893838" y="2410541"/>
                </a:cubicBezTo>
                <a:lnTo>
                  <a:pt x="1084338" y="2410541"/>
                </a:lnTo>
                <a:lnTo>
                  <a:pt x="1934122" y="2410541"/>
                </a:lnTo>
                <a:lnTo>
                  <a:pt x="1949425" y="2410541"/>
                </a:lnTo>
                <a:lnTo>
                  <a:pt x="1956221" y="2410541"/>
                </a:lnTo>
                <a:lnTo>
                  <a:pt x="2124622" y="2410541"/>
                </a:lnTo>
                <a:lnTo>
                  <a:pt x="2139925" y="2410541"/>
                </a:lnTo>
                <a:lnTo>
                  <a:pt x="2146721" y="2410541"/>
                </a:lnTo>
                <a:lnTo>
                  <a:pt x="2989710" y="2410541"/>
                </a:lnTo>
                <a:lnTo>
                  <a:pt x="2996506" y="2410541"/>
                </a:lnTo>
                <a:lnTo>
                  <a:pt x="3011809" y="2410541"/>
                </a:lnTo>
                <a:lnTo>
                  <a:pt x="3180210" y="2410541"/>
                </a:lnTo>
                <a:lnTo>
                  <a:pt x="3187006" y="2410541"/>
                </a:lnTo>
                <a:lnTo>
                  <a:pt x="3202309" y="2410541"/>
                </a:lnTo>
                <a:lnTo>
                  <a:pt x="4052093" y="2410541"/>
                </a:lnTo>
                <a:lnTo>
                  <a:pt x="4242593" y="2410541"/>
                </a:lnTo>
                <a:cubicBezTo>
                  <a:pt x="4317992" y="2410541"/>
                  <a:pt x="4408471" y="2357733"/>
                  <a:pt x="4446171" y="2293610"/>
                </a:cubicBezTo>
                <a:cubicBezTo>
                  <a:pt x="4446171" y="2293610"/>
                  <a:pt x="4446171" y="2293610"/>
                  <a:pt x="4973965" y="1378906"/>
                </a:cubicBezTo>
                <a:cubicBezTo>
                  <a:pt x="5011664" y="1314782"/>
                  <a:pt x="5011664" y="1209166"/>
                  <a:pt x="4973965" y="1145043"/>
                </a:cubicBezTo>
                <a:cubicBezTo>
                  <a:pt x="4973965" y="1145043"/>
                  <a:pt x="4973965" y="1145043"/>
                  <a:pt x="4446171" y="230339"/>
                </a:cubicBezTo>
                <a:cubicBezTo>
                  <a:pt x="4408471" y="166215"/>
                  <a:pt x="4317992" y="113407"/>
                  <a:pt x="4242593" y="113407"/>
                </a:cubicBezTo>
                <a:cubicBezTo>
                  <a:pt x="4242593" y="113407"/>
                  <a:pt x="4242593" y="113407"/>
                  <a:pt x="4133871" y="113407"/>
                </a:cubicBezTo>
                <a:lnTo>
                  <a:pt x="4052093" y="113407"/>
                </a:lnTo>
                <a:lnTo>
                  <a:pt x="4050394" y="113407"/>
                </a:lnTo>
                <a:lnTo>
                  <a:pt x="4038503" y="113407"/>
                </a:lnTo>
                <a:lnTo>
                  <a:pt x="4030245" y="113407"/>
                </a:lnTo>
                <a:lnTo>
                  <a:pt x="4006226" y="113407"/>
                </a:lnTo>
                <a:lnTo>
                  <a:pt x="3943371" y="113407"/>
                </a:lnTo>
                <a:lnTo>
                  <a:pt x="3875656" y="113407"/>
                </a:lnTo>
                <a:lnTo>
                  <a:pt x="3839745" y="113407"/>
                </a:lnTo>
                <a:lnTo>
                  <a:pt x="3776065" y="113407"/>
                </a:lnTo>
                <a:lnTo>
                  <a:pt x="3685156" y="113407"/>
                </a:lnTo>
                <a:lnTo>
                  <a:pt x="3659911" y="113407"/>
                </a:lnTo>
                <a:lnTo>
                  <a:pt x="3585565" y="113407"/>
                </a:lnTo>
                <a:lnTo>
                  <a:pt x="3525919" y="113407"/>
                </a:lnTo>
                <a:lnTo>
                  <a:pt x="3469411" y="113407"/>
                </a:lnTo>
                <a:lnTo>
                  <a:pt x="3372816" y="113407"/>
                </a:lnTo>
                <a:lnTo>
                  <a:pt x="3335419" y="113407"/>
                </a:lnTo>
                <a:lnTo>
                  <a:pt x="3202309" y="113407"/>
                </a:lnTo>
                <a:lnTo>
                  <a:pt x="3200246" y="113407"/>
                </a:lnTo>
                <a:lnTo>
                  <a:pt x="3187006" y="113407"/>
                </a:lnTo>
                <a:lnTo>
                  <a:pt x="3185815" y="113407"/>
                </a:lnTo>
                <a:lnTo>
                  <a:pt x="3182316" y="113407"/>
                </a:lnTo>
                <a:lnTo>
                  <a:pt x="3180210" y="113407"/>
                </a:lnTo>
                <a:cubicBezTo>
                  <a:pt x="3180210" y="113407"/>
                  <a:pt x="3180210" y="113407"/>
                  <a:pt x="3163716" y="113407"/>
                </a:cubicBezTo>
                <a:lnTo>
                  <a:pt x="3146643" y="113407"/>
                </a:lnTo>
                <a:lnTo>
                  <a:pt x="3124544" y="113407"/>
                </a:lnTo>
                <a:lnTo>
                  <a:pt x="3070360" y="113407"/>
                </a:lnTo>
                <a:lnTo>
                  <a:pt x="3048262" y="113407"/>
                </a:lnTo>
                <a:lnTo>
                  <a:pt x="3014437" y="113407"/>
                </a:lnTo>
                <a:lnTo>
                  <a:pt x="3011809" y="113407"/>
                </a:lnTo>
                <a:lnTo>
                  <a:pt x="3009746" y="113407"/>
                </a:lnTo>
                <a:lnTo>
                  <a:pt x="2996506" y="113407"/>
                </a:lnTo>
                <a:lnTo>
                  <a:pt x="2995315" y="113407"/>
                </a:lnTo>
                <a:lnTo>
                  <a:pt x="2992338" y="113407"/>
                </a:lnTo>
                <a:lnTo>
                  <a:pt x="2989710" y="113407"/>
                </a:lnTo>
                <a:lnTo>
                  <a:pt x="2987648" y="113407"/>
                </a:lnTo>
                <a:lnTo>
                  <a:pt x="2973216" y="113407"/>
                </a:lnTo>
                <a:lnTo>
                  <a:pt x="2956143" y="113407"/>
                </a:lnTo>
                <a:lnTo>
                  <a:pt x="2944597" y="113407"/>
                </a:lnTo>
                <a:lnTo>
                  <a:pt x="2934044" y="113407"/>
                </a:lnTo>
                <a:lnTo>
                  <a:pt x="2922498" y="113407"/>
                </a:lnTo>
                <a:lnTo>
                  <a:pt x="2879860" y="113407"/>
                </a:lnTo>
                <a:lnTo>
                  <a:pt x="2859294" y="113407"/>
                </a:lnTo>
                <a:lnTo>
                  <a:pt x="2857762" y="113407"/>
                </a:lnTo>
                <a:lnTo>
                  <a:pt x="2837195" y="113407"/>
                </a:lnTo>
                <a:lnTo>
                  <a:pt x="2823937" y="113407"/>
                </a:lnTo>
                <a:lnTo>
                  <a:pt x="2801838" y="113407"/>
                </a:lnTo>
                <a:lnTo>
                  <a:pt x="2756982" y="113407"/>
                </a:lnTo>
                <a:lnTo>
                  <a:pt x="2754097" y="113407"/>
                </a:lnTo>
                <a:lnTo>
                  <a:pt x="2734884" y="113407"/>
                </a:lnTo>
                <a:lnTo>
                  <a:pt x="2731998" y="113407"/>
                </a:lnTo>
                <a:lnTo>
                  <a:pt x="2668794" y="113407"/>
                </a:lnTo>
                <a:lnTo>
                  <a:pt x="2646695" y="113407"/>
                </a:lnTo>
                <a:lnTo>
                  <a:pt x="2636115" y="113407"/>
                </a:lnTo>
                <a:lnTo>
                  <a:pt x="2614017" y="113407"/>
                </a:lnTo>
                <a:lnTo>
                  <a:pt x="2566482" y="113407"/>
                </a:lnTo>
                <a:lnTo>
                  <a:pt x="2544384" y="113407"/>
                </a:lnTo>
                <a:lnTo>
                  <a:pt x="2495147" y="113407"/>
                </a:lnTo>
                <a:lnTo>
                  <a:pt x="2473049" y="113407"/>
                </a:lnTo>
                <a:lnTo>
                  <a:pt x="2445615" y="113407"/>
                </a:lnTo>
                <a:lnTo>
                  <a:pt x="2423517" y="113407"/>
                </a:lnTo>
                <a:lnTo>
                  <a:pt x="2332532" y="113407"/>
                </a:lnTo>
                <a:lnTo>
                  <a:pt x="2310433" y="113407"/>
                </a:lnTo>
                <a:lnTo>
                  <a:pt x="2304647" y="113407"/>
                </a:lnTo>
                <a:lnTo>
                  <a:pt x="2282549" y="113407"/>
                </a:lnTo>
                <a:lnTo>
                  <a:pt x="2146721" y="113407"/>
                </a:lnTo>
                <a:lnTo>
                  <a:pt x="2142032" y="113407"/>
                </a:lnTo>
                <a:lnTo>
                  <a:pt x="2139925" y="113407"/>
                </a:lnTo>
                <a:lnTo>
                  <a:pt x="2137864" y="113407"/>
                </a:lnTo>
                <a:lnTo>
                  <a:pt x="2124622" y="113407"/>
                </a:lnTo>
                <a:lnTo>
                  <a:pt x="2123432" y="113407"/>
                </a:lnTo>
                <a:lnTo>
                  <a:pt x="2119933" y="113407"/>
                </a:lnTo>
                <a:lnTo>
                  <a:pt x="2097049" y="113407"/>
                </a:lnTo>
                <a:cubicBezTo>
                  <a:pt x="2073661" y="113407"/>
                  <a:pt x="2037517" y="113407"/>
                  <a:pt x="1981658" y="113407"/>
                </a:cubicBezTo>
                <a:lnTo>
                  <a:pt x="1956221" y="113407"/>
                </a:lnTo>
                <a:lnTo>
                  <a:pt x="1949425" y="113407"/>
                </a:lnTo>
                <a:lnTo>
                  <a:pt x="1947364" y="113407"/>
                </a:lnTo>
                <a:lnTo>
                  <a:pt x="1934122" y="113407"/>
                </a:lnTo>
                <a:lnTo>
                  <a:pt x="1932932" y="113407"/>
                </a:lnTo>
                <a:lnTo>
                  <a:pt x="1906549" y="113407"/>
                </a:lnTo>
                <a:lnTo>
                  <a:pt x="1882214" y="113407"/>
                </a:lnTo>
                <a:lnTo>
                  <a:pt x="1861030" y="113407"/>
                </a:lnTo>
                <a:lnTo>
                  <a:pt x="1791158" y="113407"/>
                </a:lnTo>
                <a:lnTo>
                  <a:pt x="1747978" y="113407"/>
                </a:lnTo>
                <a:lnTo>
                  <a:pt x="1691714" y="113407"/>
                </a:lnTo>
                <a:lnTo>
                  <a:pt x="1573733" y="113407"/>
                </a:lnTo>
                <a:lnTo>
                  <a:pt x="1557478" y="113407"/>
                </a:lnTo>
                <a:lnTo>
                  <a:pt x="1383233" y="113407"/>
                </a:lnTo>
                <a:lnTo>
                  <a:pt x="1354259" y="113407"/>
                </a:lnTo>
                <a:lnTo>
                  <a:pt x="1163759" y="113407"/>
                </a:lnTo>
                <a:lnTo>
                  <a:pt x="1084338" y="113407"/>
                </a:lnTo>
                <a:lnTo>
                  <a:pt x="893838" y="113407"/>
                </a:lnTo>
                <a:cubicBezTo>
                  <a:pt x="820324" y="113407"/>
                  <a:pt x="727960" y="166215"/>
                  <a:pt x="690261" y="230339"/>
                </a:cubicBezTo>
                <a:cubicBezTo>
                  <a:pt x="690261" y="230339"/>
                  <a:pt x="690261" y="230339"/>
                  <a:pt x="162467" y="1145043"/>
                </a:cubicBezTo>
                <a:cubicBezTo>
                  <a:pt x="144559" y="1177105"/>
                  <a:pt x="135606" y="1219539"/>
                  <a:pt x="135606" y="1261974"/>
                </a:cubicBezTo>
                <a:close/>
                <a:moveTo>
                  <a:pt x="0" y="1261974"/>
                </a:moveTo>
                <a:cubicBezTo>
                  <a:pt x="0" y="1215349"/>
                  <a:pt x="9837" y="1168725"/>
                  <a:pt x="29513" y="1133497"/>
                </a:cubicBezTo>
                <a:cubicBezTo>
                  <a:pt x="609420" y="128477"/>
                  <a:pt x="609420" y="128477"/>
                  <a:pt x="609420" y="128477"/>
                </a:cubicBezTo>
                <a:cubicBezTo>
                  <a:pt x="650842" y="58022"/>
                  <a:pt x="752325" y="0"/>
                  <a:pt x="833098" y="0"/>
                </a:cubicBezTo>
                <a:cubicBezTo>
                  <a:pt x="1702959" y="0"/>
                  <a:pt x="1920424" y="0"/>
                  <a:pt x="1974790" y="0"/>
                </a:cubicBezTo>
                <a:lnTo>
                  <a:pt x="1976098" y="0"/>
                </a:lnTo>
                <a:lnTo>
                  <a:pt x="1990647" y="0"/>
                </a:lnTo>
                <a:lnTo>
                  <a:pt x="1992912" y="0"/>
                </a:lnTo>
                <a:lnTo>
                  <a:pt x="2000379" y="0"/>
                </a:lnTo>
                <a:lnTo>
                  <a:pt x="2180255" y="0"/>
                </a:lnTo>
                <a:lnTo>
                  <a:pt x="2204536" y="0"/>
                </a:lnTo>
                <a:lnTo>
                  <a:pt x="2358928" y="0"/>
                </a:lnTo>
                <a:lnTo>
                  <a:pt x="2383208" y="0"/>
                </a:lnTo>
                <a:lnTo>
                  <a:pt x="2513815" y="0"/>
                </a:lnTo>
                <a:lnTo>
                  <a:pt x="2538095" y="0"/>
                </a:lnTo>
                <a:lnTo>
                  <a:pt x="2646616" y="0"/>
                </a:lnTo>
                <a:lnTo>
                  <a:pt x="2670896" y="0"/>
                </a:lnTo>
                <a:lnTo>
                  <a:pt x="2759029" y="0"/>
                </a:lnTo>
                <a:lnTo>
                  <a:pt x="2783310" y="0"/>
                </a:lnTo>
                <a:lnTo>
                  <a:pt x="2852754" y="0"/>
                </a:lnTo>
                <a:lnTo>
                  <a:pt x="2877035" y="0"/>
                </a:lnTo>
                <a:lnTo>
                  <a:pt x="2929490" y="0"/>
                </a:lnTo>
                <a:lnTo>
                  <a:pt x="2953771" y="0"/>
                </a:lnTo>
                <a:lnTo>
                  <a:pt x="2990936" y="0"/>
                </a:lnTo>
                <a:lnTo>
                  <a:pt x="3015216" y="0"/>
                </a:lnTo>
                <a:lnTo>
                  <a:pt x="3074750" y="0"/>
                </a:lnTo>
                <a:lnTo>
                  <a:pt x="3099031" y="0"/>
                </a:lnTo>
                <a:lnTo>
                  <a:pt x="3117790" y="0"/>
                </a:lnTo>
                <a:cubicBezTo>
                  <a:pt x="3135912" y="0"/>
                  <a:pt x="3135912" y="0"/>
                  <a:pt x="3135912" y="0"/>
                </a:cubicBezTo>
                <a:lnTo>
                  <a:pt x="3142071" y="0"/>
                </a:lnTo>
                <a:lnTo>
                  <a:pt x="3143379" y="0"/>
                </a:lnTo>
                <a:lnTo>
                  <a:pt x="3157927" y="0"/>
                </a:lnTo>
                <a:lnTo>
                  <a:pt x="3160193" y="0"/>
                </a:lnTo>
                <a:lnTo>
                  <a:pt x="3347536" y="0"/>
                </a:lnTo>
                <a:cubicBezTo>
                  <a:pt x="4303193" y="0"/>
                  <a:pt x="4303193" y="0"/>
                  <a:pt x="4303193" y="0"/>
                </a:cubicBezTo>
                <a:cubicBezTo>
                  <a:pt x="4386037" y="0"/>
                  <a:pt x="4485449" y="58022"/>
                  <a:pt x="4526872" y="128477"/>
                </a:cubicBezTo>
                <a:cubicBezTo>
                  <a:pt x="5106779" y="1133497"/>
                  <a:pt x="5106779" y="1133497"/>
                  <a:pt x="5106779" y="1133497"/>
                </a:cubicBezTo>
                <a:cubicBezTo>
                  <a:pt x="5148200" y="1203952"/>
                  <a:pt x="5148200" y="1319996"/>
                  <a:pt x="5106779" y="1390451"/>
                </a:cubicBezTo>
                <a:cubicBezTo>
                  <a:pt x="4526872" y="2395471"/>
                  <a:pt x="4526872" y="2395471"/>
                  <a:pt x="4526872" y="2395471"/>
                </a:cubicBezTo>
                <a:cubicBezTo>
                  <a:pt x="4485449" y="2465926"/>
                  <a:pt x="4386037" y="2523948"/>
                  <a:pt x="4303193" y="2523948"/>
                </a:cubicBezTo>
                <a:lnTo>
                  <a:pt x="3160193" y="2523948"/>
                </a:lnTo>
                <a:lnTo>
                  <a:pt x="3143379" y="2523948"/>
                </a:lnTo>
                <a:lnTo>
                  <a:pt x="3135912" y="2523948"/>
                </a:lnTo>
                <a:lnTo>
                  <a:pt x="2000379" y="2523948"/>
                </a:lnTo>
                <a:lnTo>
                  <a:pt x="1992912" y="2523948"/>
                </a:lnTo>
                <a:lnTo>
                  <a:pt x="1976098" y="2523948"/>
                </a:lnTo>
                <a:lnTo>
                  <a:pt x="833098" y="2523948"/>
                </a:lnTo>
                <a:cubicBezTo>
                  <a:pt x="752325" y="2523948"/>
                  <a:pt x="650842" y="2465926"/>
                  <a:pt x="609420" y="2395471"/>
                </a:cubicBezTo>
                <a:cubicBezTo>
                  <a:pt x="29513" y="1390451"/>
                  <a:pt x="29513" y="1390451"/>
                  <a:pt x="29513" y="1390451"/>
                </a:cubicBezTo>
                <a:cubicBezTo>
                  <a:pt x="9837" y="1355223"/>
                  <a:pt x="0" y="1308599"/>
                  <a:pt x="0" y="1261974"/>
                </a:cubicBezTo>
                <a:close/>
              </a:path>
            </a:pathLst>
          </a:custGeom>
          <a:solidFill>
            <a:srgbClr val="C00000"/>
          </a:solidFill>
          <a:ln w="25400"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 sz="1500">
              <a:solidFill>
                <a:prstClr val="black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8C6D7BA-F267-C842-7891-5DF130D870F2}"/>
              </a:ext>
            </a:extLst>
          </p:cNvPr>
          <p:cNvSpPr txBox="1"/>
          <p:nvPr/>
        </p:nvSpPr>
        <p:spPr>
          <a:xfrm>
            <a:off x="2922002" y="2028768"/>
            <a:ext cx="53737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11,6 </a:t>
            </a:r>
            <a:endParaRPr kumimoji="0" lang="ru-RU" alt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 рублей</a:t>
            </a:r>
            <a:endParaRPr kumimoji="0" lang="ru-RU" alt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2027 году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1FF6069-3F8F-768B-5454-D40CCCE6792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45</a:t>
            </a:fld>
            <a:endParaRPr lang="ru-RU" spc="-100" dirty="0"/>
          </a:p>
        </p:txBody>
      </p:sp>
    </p:spTree>
    <p:extLst>
      <p:ext uri="{BB962C8B-B14F-4D97-AF65-F5344CB8AC3E}">
        <p14:creationId xmlns:p14="http://schemas.microsoft.com/office/powerpoint/2010/main" val="41305883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70181" y="0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Муниципальная программа</a:t>
            </a:r>
            <a:b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«Развитие культуры городского округа </a:t>
            </a:r>
          </a:p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Семеновский на 2018-202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6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годы</a:t>
            </a:r>
          </a:p>
        </p:txBody>
      </p:sp>
      <p:grpSp>
        <p:nvGrpSpPr>
          <p:cNvPr id="6" name="Group 584"/>
          <p:cNvGrpSpPr>
            <a:grpSpLocks/>
          </p:cNvGrpSpPr>
          <p:nvPr/>
        </p:nvGrpSpPr>
        <p:grpSpPr bwMode="auto">
          <a:xfrm>
            <a:off x="3636846" y="4569142"/>
            <a:ext cx="3017520" cy="1272540"/>
            <a:chOff x="5498" y="1069"/>
            <a:chExt cx="4752" cy="2004"/>
          </a:xfrm>
        </p:grpSpPr>
        <p:sp>
          <p:nvSpPr>
            <p:cNvPr id="8" name="Freeform 590"/>
            <p:cNvSpPr>
              <a:spLocks/>
            </p:cNvSpPr>
            <p:nvPr/>
          </p:nvSpPr>
          <p:spPr bwMode="auto">
            <a:xfrm>
              <a:off x="5691" y="1162"/>
              <a:ext cx="864" cy="1895"/>
            </a:xfrm>
            <a:custGeom>
              <a:avLst/>
              <a:gdLst>
                <a:gd name="T0" fmla="+- 0 6411 5692"/>
                <a:gd name="T1" fmla="*/ T0 w 864"/>
                <a:gd name="T2" fmla="+- 0 654 654"/>
                <a:gd name="T3" fmla="*/ 654 h 2404"/>
                <a:gd name="T4" fmla="+- 0 5836 5692"/>
                <a:gd name="T5" fmla="*/ T4 w 864"/>
                <a:gd name="T6" fmla="+- 0 654 654"/>
                <a:gd name="T7" fmla="*/ 654 h 2404"/>
                <a:gd name="T8" fmla="+- 0 5780 5692"/>
                <a:gd name="T9" fmla="*/ T8 w 864"/>
                <a:gd name="T10" fmla="+- 0 665 654"/>
                <a:gd name="T11" fmla="*/ 665 h 2404"/>
                <a:gd name="T12" fmla="+- 0 5734 5692"/>
                <a:gd name="T13" fmla="*/ T12 w 864"/>
                <a:gd name="T14" fmla="+- 0 696 654"/>
                <a:gd name="T15" fmla="*/ 696 h 2404"/>
                <a:gd name="T16" fmla="+- 0 5703 5692"/>
                <a:gd name="T17" fmla="*/ T16 w 864"/>
                <a:gd name="T18" fmla="+- 0 742 654"/>
                <a:gd name="T19" fmla="*/ 742 h 2404"/>
                <a:gd name="T20" fmla="+- 0 5692 5692"/>
                <a:gd name="T21" fmla="*/ T20 w 864"/>
                <a:gd name="T22" fmla="+- 0 798 654"/>
                <a:gd name="T23" fmla="*/ 798 h 2404"/>
                <a:gd name="T24" fmla="+- 0 5692 5692"/>
                <a:gd name="T25" fmla="*/ T24 w 864"/>
                <a:gd name="T26" fmla="+- 0 2914 654"/>
                <a:gd name="T27" fmla="*/ 2914 h 2404"/>
                <a:gd name="T28" fmla="+- 0 5703 5692"/>
                <a:gd name="T29" fmla="*/ T28 w 864"/>
                <a:gd name="T30" fmla="+- 0 2970 654"/>
                <a:gd name="T31" fmla="*/ 2970 h 2404"/>
                <a:gd name="T32" fmla="+- 0 5734 5692"/>
                <a:gd name="T33" fmla="*/ T32 w 864"/>
                <a:gd name="T34" fmla="+- 0 3016 654"/>
                <a:gd name="T35" fmla="*/ 3016 h 2404"/>
                <a:gd name="T36" fmla="+- 0 5780 5692"/>
                <a:gd name="T37" fmla="*/ T36 w 864"/>
                <a:gd name="T38" fmla="+- 0 3047 654"/>
                <a:gd name="T39" fmla="*/ 3047 h 2404"/>
                <a:gd name="T40" fmla="+- 0 5836 5692"/>
                <a:gd name="T41" fmla="*/ T40 w 864"/>
                <a:gd name="T42" fmla="+- 0 3058 654"/>
                <a:gd name="T43" fmla="*/ 3058 h 2404"/>
                <a:gd name="T44" fmla="+- 0 6411 5692"/>
                <a:gd name="T45" fmla="*/ T44 w 864"/>
                <a:gd name="T46" fmla="+- 0 3058 654"/>
                <a:gd name="T47" fmla="*/ 3058 h 2404"/>
                <a:gd name="T48" fmla="+- 0 6467 5692"/>
                <a:gd name="T49" fmla="*/ T48 w 864"/>
                <a:gd name="T50" fmla="+- 0 3047 654"/>
                <a:gd name="T51" fmla="*/ 3047 h 2404"/>
                <a:gd name="T52" fmla="+- 0 6513 5692"/>
                <a:gd name="T53" fmla="*/ T52 w 864"/>
                <a:gd name="T54" fmla="+- 0 3016 654"/>
                <a:gd name="T55" fmla="*/ 3016 h 2404"/>
                <a:gd name="T56" fmla="+- 0 6544 5692"/>
                <a:gd name="T57" fmla="*/ T56 w 864"/>
                <a:gd name="T58" fmla="+- 0 2970 654"/>
                <a:gd name="T59" fmla="*/ 2970 h 2404"/>
                <a:gd name="T60" fmla="+- 0 6555 5692"/>
                <a:gd name="T61" fmla="*/ T60 w 864"/>
                <a:gd name="T62" fmla="+- 0 2914 654"/>
                <a:gd name="T63" fmla="*/ 2914 h 2404"/>
                <a:gd name="T64" fmla="+- 0 6555 5692"/>
                <a:gd name="T65" fmla="*/ T64 w 864"/>
                <a:gd name="T66" fmla="+- 0 798 654"/>
                <a:gd name="T67" fmla="*/ 798 h 2404"/>
                <a:gd name="T68" fmla="+- 0 6544 5692"/>
                <a:gd name="T69" fmla="*/ T68 w 864"/>
                <a:gd name="T70" fmla="+- 0 742 654"/>
                <a:gd name="T71" fmla="*/ 742 h 2404"/>
                <a:gd name="T72" fmla="+- 0 6513 5692"/>
                <a:gd name="T73" fmla="*/ T72 w 864"/>
                <a:gd name="T74" fmla="+- 0 696 654"/>
                <a:gd name="T75" fmla="*/ 696 h 2404"/>
                <a:gd name="T76" fmla="+- 0 6467 5692"/>
                <a:gd name="T77" fmla="*/ T76 w 864"/>
                <a:gd name="T78" fmla="+- 0 665 654"/>
                <a:gd name="T79" fmla="*/ 665 h 2404"/>
                <a:gd name="T80" fmla="+- 0 6411 5692"/>
                <a:gd name="T81" fmla="*/ T80 w 864"/>
                <a:gd name="T82" fmla="+- 0 654 654"/>
                <a:gd name="T83" fmla="*/ 654 h 240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64" h="2404">
                  <a:moveTo>
                    <a:pt x="719" y="0"/>
                  </a:moveTo>
                  <a:lnTo>
                    <a:pt x="144" y="0"/>
                  </a:lnTo>
                  <a:lnTo>
                    <a:pt x="88" y="11"/>
                  </a:lnTo>
                  <a:lnTo>
                    <a:pt x="42" y="42"/>
                  </a:lnTo>
                  <a:lnTo>
                    <a:pt x="11" y="88"/>
                  </a:lnTo>
                  <a:lnTo>
                    <a:pt x="0" y="144"/>
                  </a:lnTo>
                  <a:lnTo>
                    <a:pt x="0" y="2260"/>
                  </a:lnTo>
                  <a:lnTo>
                    <a:pt x="11" y="2316"/>
                  </a:lnTo>
                  <a:lnTo>
                    <a:pt x="42" y="2362"/>
                  </a:lnTo>
                  <a:lnTo>
                    <a:pt x="88" y="2393"/>
                  </a:lnTo>
                  <a:lnTo>
                    <a:pt x="144" y="2404"/>
                  </a:lnTo>
                  <a:lnTo>
                    <a:pt x="719" y="2404"/>
                  </a:lnTo>
                  <a:lnTo>
                    <a:pt x="775" y="2393"/>
                  </a:lnTo>
                  <a:lnTo>
                    <a:pt x="821" y="2362"/>
                  </a:lnTo>
                  <a:lnTo>
                    <a:pt x="852" y="2316"/>
                  </a:lnTo>
                  <a:lnTo>
                    <a:pt x="863" y="2260"/>
                  </a:lnTo>
                  <a:lnTo>
                    <a:pt x="863" y="144"/>
                  </a:lnTo>
                  <a:lnTo>
                    <a:pt x="852" y="88"/>
                  </a:lnTo>
                  <a:lnTo>
                    <a:pt x="821" y="42"/>
                  </a:lnTo>
                  <a:lnTo>
                    <a:pt x="775" y="11"/>
                  </a:lnTo>
                  <a:lnTo>
                    <a:pt x="719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dirty="0"/>
            </a:p>
          </p:txBody>
        </p:sp>
        <p:sp>
          <p:nvSpPr>
            <p:cNvPr id="10" name="Freeform 588"/>
            <p:cNvSpPr>
              <a:spLocks/>
            </p:cNvSpPr>
            <p:nvPr/>
          </p:nvSpPr>
          <p:spPr bwMode="auto">
            <a:xfrm>
              <a:off x="8981" y="1069"/>
              <a:ext cx="877" cy="1993"/>
            </a:xfrm>
            <a:custGeom>
              <a:avLst/>
              <a:gdLst>
                <a:gd name="T0" fmla="+- 0 8132 7412"/>
                <a:gd name="T1" fmla="*/ T0 w 864"/>
                <a:gd name="T2" fmla="+- 0 1168 1168"/>
                <a:gd name="T3" fmla="*/ 1168 h 1890"/>
                <a:gd name="T4" fmla="+- 0 7556 7412"/>
                <a:gd name="T5" fmla="*/ T4 w 864"/>
                <a:gd name="T6" fmla="+- 0 1168 1168"/>
                <a:gd name="T7" fmla="*/ 1168 h 1890"/>
                <a:gd name="T8" fmla="+- 0 7500 7412"/>
                <a:gd name="T9" fmla="*/ T8 w 864"/>
                <a:gd name="T10" fmla="+- 0 1179 1168"/>
                <a:gd name="T11" fmla="*/ 1179 h 1890"/>
                <a:gd name="T12" fmla="+- 0 7454 7412"/>
                <a:gd name="T13" fmla="*/ T12 w 864"/>
                <a:gd name="T14" fmla="+- 0 1210 1168"/>
                <a:gd name="T15" fmla="*/ 1210 h 1890"/>
                <a:gd name="T16" fmla="+- 0 7423 7412"/>
                <a:gd name="T17" fmla="*/ T16 w 864"/>
                <a:gd name="T18" fmla="+- 0 1256 1168"/>
                <a:gd name="T19" fmla="*/ 1256 h 1890"/>
                <a:gd name="T20" fmla="+- 0 7412 7412"/>
                <a:gd name="T21" fmla="*/ T20 w 864"/>
                <a:gd name="T22" fmla="+- 0 1312 1168"/>
                <a:gd name="T23" fmla="*/ 1312 h 1890"/>
                <a:gd name="T24" fmla="+- 0 7412 7412"/>
                <a:gd name="T25" fmla="*/ T24 w 864"/>
                <a:gd name="T26" fmla="+- 0 2914 1168"/>
                <a:gd name="T27" fmla="*/ 2914 h 1890"/>
                <a:gd name="T28" fmla="+- 0 7423 7412"/>
                <a:gd name="T29" fmla="*/ T28 w 864"/>
                <a:gd name="T30" fmla="+- 0 2970 1168"/>
                <a:gd name="T31" fmla="*/ 2970 h 1890"/>
                <a:gd name="T32" fmla="+- 0 7454 7412"/>
                <a:gd name="T33" fmla="*/ T32 w 864"/>
                <a:gd name="T34" fmla="+- 0 3016 1168"/>
                <a:gd name="T35" fmla="*/ 3016 h 1890"/>
                <a:gd name="T36" fmla="+- 0 7500 7412"/>
                <a:gd name="T37" fmla="*/ T36 w 864"/>
                <a:gd name="T38" fmla="+- 0 3047 1168"/>
                <a:gd name="T39" fmla="*/ 3047 h 1890"/>
                <a:gd name="T40" fmla="+- 0 7556 7412"/>
                <a:gd name="T41" fmla="*/ T40 w 864"/>
                <a:gd name="T42" fmla="+- 0 3058 1168"/>
                <a:gd name="T43" fmla="*/ 3058 h 1890"/>
                <a:gd name="T44" fmla="+- 0 8132 7412"/>
                <a:gd name="T45" fmla="*/ T44 w 864"/>
                <a:gd name="T46" fmla="+- 0 3058 1168"/>
                <a:gd name="T47" fmla="*/ 3058 h 1890"/>
                <a:gd name="T48" fmla="+- 0 8188 7412"/>
                <a:gd name="T49" fmla="*/ T48 w 864"/>
                <a:gd name="T50" fmla="+- 0 3047 1168"/>
                <a:gd name="T51" fmla="*/ 3047 h 1890"/>
                <a:gd name="T52" fmla="+- 0 8234 7412"/>
                <a:gd name="T53" fmla="*/ T52 w 864"/>
                <a:gd name="T54" fmla="+- 0 3016 1168"/>
                <a:gd name="T55" fmla="*/ 3016 h 1890"/>
                <a:gd name="T56" fmla="+- 0 8264 7412"/>
                <a:gd name="T57" fmla="*/ T56 w 864"/>
                <a:gd name="T58" fmla="+- 0 2970 1168"/>
                <a:gd name="T59" fmla="*/ 2970 h 1890"/>
                <a:gd name="T60" fmla="+- 0 8276 7412"/>
                <a:gd name="T61" fmla="*/ T60 w 864"/>
                <a:gd name="T62" fmla="+- 0 2914 1168"/>
                <a:gd name="T63" fmla="*/ 2914 h 1890"/>
                <a:gd name="T64" fmla="+- 0 8276 7412"/>
                <a:gd name="T65" fmla="*/ T64 w 864"/>
                <a:gd name="T66" fmla="+- 0 1312 1168"/>
                <a:gd name="T67" fmla="*/ 1312 h 1890"/>
                <a:gd name="T68" fmla="+- 0 8264 7412"/>
                <a:gd name="T69" fmla="*/ T68 w 864"/>
                <a:gd name="T70" fmla="+- 0 1256 1168"/>
                <a:gd name="T71" fmla="*/ 1256 h 1890"/>
                <a:gd name="T72" fmla="+- 0 8234 7412"/>
                <a:gd name="T73" fmla="*/ T72 w 864"/>
                <a:gd name="T74" fmla="+- 0 1210 1168"/>
                <a:gd name="T75" fmla="*/ 1210 h 1890"/>
                <a:gd name="T76" fmla="+- 0 8188 7412"/>
                <a:gd name="T77" fmla="*/ T76 w 864"/>
                <a:gd name="T78" fmla="+- 0 1179 1168"/>
                <a:gd name="T79" fmla="*/ 1179 h 1890"/>
                <a:gd name="T80" fmla="+- 0 8132 7412"/>
                <a:gd name="T81" fmla="*/ T80 w 864"/>
                <a:gd name="T82" fmla="+- 0 1168 1168"/>
                <a:gd name="T83" fmla="*/ 1168 h 189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64" h="1890">
                  <a:moveTo>
                    <a:pt x="720" y="0"/>
                  </a:moveTo>
                  <a:lnTo>
                    <a:pt x="144" y="0"/>
                  </a:lnTo>
                  <a:lnTo>
                    <a:pt x="88" y="11"/>
                  </a:lnTo>
                  <a:lnTo>
                    <a:pt x="42" y="42"/>
                  </a:lnTo>
                  <a:lnTo>
                    <a:pt x="11" y="88"/>
                  </a:lnTo>
                  <a:lnTo>
                    <a:pt x="0" y="144"/>
                  </a:lnTo>
                  <a:lnTo>
                    <a:pt x="0" y="1746"/>
                  </a:lnTo>
                  <a:lnTo>
                    <a:pt x="11" y="1802"/>
                  </a:lnTo>
                  <a:lnTo>
                    <a:pt x="42" y="1848"/>
                  </a:lnTo>
                  <a:lnTo>
                    <a:pt x="88" y="1879"/>
                  </a:lnTo>
                  <a:lnTo>
                    <a:pt x="144" y="1890"/>
                  </a:lnTo>
                  <a:lnTo>
                    <a:pt x="720" y="1890"/>
                  </a:lnTo>
                  <a:lnTo>
                    <a:pt x="776" y="1879"/>
                  </a:lnTo>
                  <a:lnTo>
                    <a:pt x="822" y="1848"/>
                  </a:lnTo>
                  <a:lnTo>
                    <a:pt x="852" y="1802"/>
                  </a:lnTo>
                  <a:lnTo>
                    <a:pt x="864" y="1746"/>
                  </a:lnTo>
                  <a:lnTo>
                    <a:pt x="864" y="144"/>
                  </a:lnTo>
                  <a:lnTo>
                    <a:pt x="852" y="88"/>
                  </a:lnTo>
                  <a:lnTo>
                    <a:pt x="822" y="42"/>
                  </a:lnTo>
                  <a:lnTo>
                    <a:pt x="776" y="11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dirty="0"/>
            </a:p>
          </p:txBody>
        </p:sp>
        <p:sp>
          <p:nvSpPr>
            <p:cNvPr id="12" name="Freeform 586"/>
            <p:cNvSpPr>
              <a:spLocks/>
            </p:cNvSpPr>
            <p:nvPr/>
          </p:nvSpPr>
          <p:spPr bwMode="auto">
            <a:xfrm>
              <a:off x="7409" y="1121"/>
              <a:ext cx="877" cy="1940"/>
            </a:xfrm>
            <a:custGeom>
              <a:avLst/>
              <a:gdLst>
                <a:gd name="T0" fmla="+- 0 9852 9132"/>
                <a:gd name="T1" fmla="*/ T0 w 864"/>
                <a:gd name="T2" fmla="+- 0 654 654"/>
                <a:gd name="T3" fmla="*/ 654 h 2404"/>
                <a:gd name="T4" fmla="+- 0 9276 9132"/>
                <a:gd name="T5" fmla="*/ T4 w 864"/>
                <a:gd name="T6" fmla="+- 0 654 654"/>
                <a:gd name="T7" fmla="*/ 654 h 2404"/>
                <a:gd name="T8" fmla="+- 0 9220 9132"/>
                <a:gd name="T9" fmla="*/ T8 w 864"/>
                <a:gd name="T10" fmla="+- 0 665 654"/>
                <a:gd name="T11" fmla="*/ 665 h 2404"/>
                <a:gd name="T12" fmla="+- 0 9174 9132"/>
                <a:gd name="T13" fmla="*/ T12 w 864"/>
                <a:gd name="T14" fmla="+- 0 696 654"/>
                <a:gd name="T15" fmla="*/ 696 h 2404"/>
                <a:gd name="T16" fmla="+- 0 9144 9132"/>
                <a:gd name="T17" fmla="*/ T16 w 864"/>
                <a:gd name="T18" fmla="+- 0 742 654"/>
                <a:gd name="T19" fmla="*/ 742 h 2404"/>
                <a:gd name="T20" fmla="+- 0 9132 9132"/>
                <a:gd name="T21" fmla="*/ T20 w 864"/>
                <a:gd name="T22" fmla="+- 0 798 654"/>
                <a:gd name="T23" fmla="*/ 798 h 2404"/>
                <a:gd name="T24" fmla="+- 0 9132 9132"/>
                <a:gd name="T25" fmla="*/ T24 w 864"/>
                <a:gd name="T26" fmla="+- 0 2914 654"/>
                <a:gd name="T27" fmla="*/ 2914 h 2404"/>
                <a:gd name="T28" fmla="+- 0 9144 9132"/>
                <a:gd name="T29" fmla="*/ T28 w 864"/>
                <a:gd name="T30" fmla="+- 0 2970 654"/>
                <a:gd name="T31" fmla="*/ 2970 h 2404"/>
                <a:gd name="T32" fmla="+- 0 9174 9132"/>
                <a:gd name="T33" fmla="*/ T32 w 864"/>
                <a:gd name="T34" fmla="+- 0 3016 654"/>
                <a:gd name="T35" fmla="*/ 3016 h 2404"/>
                <a:gd name="T36" fmla="+- 0 9220 9132"/>
                <a:gd name="T37" fmla="*/ T36 w 864"/>
                <a:gd name="T38" fmla="+- 0 3047 654"/>
                <a:gd name="T39" fmla="*/ 3047 h 2404"/>
                <a:gd name="T40" fmla="+- 0 9276 9132"/>
                <a:gd name="T41" fmla="*/ T40 w 864"/>
                <a:gd name="T42" fmla="+- 0 3058 654"/>
                <a:gd name="T43" fmla="*/ 3058 h 2404"/>
                <a:gd name="T44" fmla="+- 0 9852 9132"/>
                <a:gd name="T45" fmla="*/ T44 w 864"/>
                <a:gd name="T46" fmla="+- 0 3058 654"/>
                <a:gd name="T47" fmla="*/ 3058 h 2404"/>
                <a:gd name="T48" fmla="+- 0 9908 9132"/>
                <a:gd name="T49" fmla="*/ T48 w 864"/>
                <a:gd name="T50" fmla="+- 0 3047 654"/>
                <a:gd name="T51" fmla="*/ 3047 h 2404"/>
                <a:gd name="T52" fmla="+- 0 9954 9132"/>
                <a:gd name="T53" fmla="*/ T52 w 864"/>
                <a:gd name="T54" fmla="+- 0 3016 654"/>
                <a:gd name="T55" fmla="*/ 3016 h 2404"/>
                <a:gd name="T56" fmla="+- 0 9985 9132"/>
                <a:gd name="T57" fmla="*/ T56 w 864"/>
                <a:gd name="T58" fmla="+- 0 2970 654"/>
                <a:gd name="T59" fmla="*/ 2970 h 2404"/>
                <a:gd name="T60" fmla="+- 0 9996 9132"/>
                <a:gd name="T61" fmla="*/ T60 w 864"/>
                <a:gd name="T62" fmla="+- 0 2914 654"/>
                <a:gd name="T63" fmla="*/ 2914 h 2404"/>
                <a:gd name="T64" fmla="+- 0 9996 9132"/>
                <a:gd name="T65" fmla="*/ T64 w 864"/>
                <a:gd name="T66" fmla="+- 0 798 654"/>
                <a:gd name="T67" fmla="*/ 798 h 2404"/>
                <a:gd name="T68" fmla="+- 0 9985 9132"/>
                <a:gd name="T69" fmla="*/ T68 w 864"/>
                <a:gd name="T70" fmla="+- 0 742 654"/>
                <a:gd name="T71" fmla="*/ 742 h 2404"/>
                <a:gd name="T72" fmla="+- 0 9954 9132"/>
                <a:gd name="T73" fmla="*/ T72 w 864"/>
                <a:gd name="T74" fmla="+- 0 696 654"/>
                <a:gd name="T75" fmla="*/ 696 h 2404"/>
                <a:gd name="T76" fmla="+- 0 9908 9132"/>
                <a:gd name="T77" fmla="*/ T76 w 864"/>
                <a:gd name="T78" fmla="+- 0 665 654"/>
                <a:gd name="T79" fmla="*/ 665 h 2404"/>
                <a:gd name="T80" fmla="+- 0 9852 9132"/>
                <a:gd name="T81" fmla="*/ T80 w 864"/>
                <a:gd name="T82" fmla="+- 0 654 654"/>
                <a:gd name="T83" fmla="*/ 654 h 240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64" h="2404">
                  <a:moveTo>
                    <a:pt x="720" y="0"/>
                  </a:moveTo>
                  <a:lnTo>
                    <a:pt x="144" y="0"/>
                  </a:lnTo>
                  <a:lnTo>
                    <a:pt x="88" y="11"/>
                  </a:lnTo>
                  <a:lnTo>
                    <a:pt x="42" y="42"/>
                  </a:lnTo>
                  <a:lnTo>
                    <a:pt x="12" y="88"/>
                  </a:lnTo>
                  <a:lnTo>
                    <a:pt x="0" y="144"/>
                  </a:lnTo>
                  <a:lnTo>
                    <a:pt x="0" y="2260"/>
                  </a:lnTo>
                  <a:lnTo>
                    <a:pt x="12" y="2316"/>
                  </a:lnTo>
                  <a:lnTo>
                    <a:pt x="42" y="2362"/>
                  </a:lnTo>
                  <a:lnTo>
                    <a:pt x="88" y="2393"/>
                  </a:lnTo>
                  <a:lnTo>
                    <a:pt x="144" y="2404"/>
                  </a:lnTo>
                  <a:lnTo>
                    <a:pt x="720" y="2404"/>
                  </a:lnTo>
                  <a:lnTo>
                    <a:pt x="776" y="2393"/>
                  </a:lnTo>
                  <a:lnTo>
                    <a:pt x="822" y="2362"/>
                  </a:lnTo>
                  <a:lnTo>
                    <a:pt x="853" y="2316"/>
                  </a:lnTo>
                  <a:lnTo>
                    <a:pt x="864" y="2260"/>
                  </a:lnTo>
                  <a:lnTo>
                    <a:pt x="864" y="144"/>
                  </a:lnTo>
                  <a:lnTo>
                    <a:pt x="853" y="88"/>
                  </a:lnTo>
                  <a:lnTo>
                    <a:pt x="822" y="42"/>
                  </a:lnTo>
                  <a:lnTo>
                    <a:pt x="776" y="11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dirty="0"/>
            </a:p>
          </p:txBody>
        </p:sp>
        <p:cxnSp>
          <p:nvCxnSpPr>
            <p:cNvPr id="13" name="Line 585"/>
            <p:cNvCxnSpPr>
              <a:cxnSpLocks noChangeShapeType="1"/>
            </p:cNvCxnSpPr>
            <p:nvPr/>
          </p:nvCxnSpPr>
          <p:spPr bwMode="auto">
            <a:xfrm>
              <a:off x="5498" y="3073"/>
              <a:ext cx="4752" cy="0"/>
            </a:xfrm>
            <a:prstGeom prst="line">
              <a:avLst/>
            </a:prstGeom>
            <a:noFill/>
            <a:ln w="9525">
              <a:solidFill>
                <a:srgbClr val="6C99C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164909" y="92574"/>
            <a:ext cx="3241548" cy="3975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39504" rIns="91440" bIns="330096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158875" algn="l"/>
                <a:tab pos="1377950" algn="l"/>
                <a:tab pos="1416050" algn="l"/>
                <a:tab pos="1501775" algn="l"/>
                <a:tab pos="1555750" algn="l"/>
                <a:tab pos="2065338" algn="l"/>
                <a:tab pos="2092325" algn="l"/>
                <a:tab pos="2333625" algn="l"/>
                <a:tab pos="2397125" algn="l"/>
                <a:tab pos="3003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158875" algn="l"/>
                <a:tab pos="1377950" algn="l"/>
                <a:tab pos="1416050" algn="l"/>
                <a:tab pos="1501775" algn="l"/>
                <a:tab pos="1555750" algn="l"/>
                <a:tab pos="2065338" algn="l"/>
                <a:tab pos="2092325" algn="l"/>
                <a:tab pos="2333625" algn="l"/>
                <a:tab pos="2397125" algn="l"/>
                <a:tab pos="3003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158875" algn="l"/>
                <a:tab pos="1377950" algn="l"/>
                <a:tab pos="1416050" algn="l"/>
                <a:tab pos="1501775" algn="l"/>
                <a:tab pos="1555750" algn="l"/>
                <a:tab pos="2065338" algn="l"/>
                <a:tab pos="2092325" algn="l"/>
                <a:tab pos="2333625" algn="l"/>
                <a:tab pos="2397125" algn="l"/>
                <a:tab pos="3003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158875" algn="l"/>
                <a:tab pos="1377950" algn="l"/>
                <a:tab pos="1416050" algn="l"/>
                <a:tab pos="1501775" algn="l"/>
                <a:tab pos="1555750" algn="l"/>
                <a:tab pos="2065338" algn="l"/>
                <a:tab pos="2092325" algn="l"/>
                <a:tab pos="2333625" algn="l"/>
                <a:tab pos="2397125" algn="l"/>
                <a:tab pos="3003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158875" algn="l"/>
                <a:tab pos="1377950" algn="l"/>
                <a:tab pos="1416050" algn="l"/>
                <a:tab pos="1501775" algn="l"/>
                <a:tab pos="1555750" algn="l"/>
                <a:tab pos="2065338" algn="l"/>
                <a:tab pos="2092325" algn="l"/>
                <a:tab pos="2333625" algn="l"/>
                <a:tab pos="2397125" algn="l"/>
                <a:tab pos="3003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58875" algn="l"/>
                <a:tab pos="1377950" algn="l"/>
                <a:tab pos="1416050" algn="l"/>
                <a:tab pos="1501775" algn="l"/>
                <a:tab pos="1555750" algn="l"/>
                <a:tab pos="2065338" algn="l"/>
                <a:tab pos="2092325" algn="l"/>
                <a:tab pos="2333625" algn="l"/>
                <a:tab pos="2397125" algn="l"/>
                <a:tab pos="3003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58875" algn="l"/>
                <a:tab pos="1377950" algn="l"/>
                <a:tab pos="1416050" algn="l"/>
                <a:tab pos="1501775" algn="l"/>
                <a:tab pos="1555750" algn="l"/>
                <a:tab pos="2065338" algn="l"/>
                <a:tab pos="2092325" algn="l"/>
                <a:tab pos="2333625" algn="l"/>
                <a:tab pos="2397125" algn="l"/>
                <a:tab pos="3003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58875" algn="l"/>
                <a:tab pos="1377950" algn="l"/>
                <a:tab pos="1416050" algn="l"/>
                <a:tab pos="1501775" algn="l"/>
                <a:tab pos="1555750" algn="l"/>
                <a:tab pos="2065338" algn="l"/>
                <a:tab pos="2092325" algn="l"/>
                <a:tab pos="2333625" algn="l"/>
                <a:tab pos="2397125" algn="l"/>
                <a:tab pos="3003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58875" algn="l"/>
                <a:tab pos="1377950" algn="l"/>
                <a:tab pos="1416050" algn="l"/>
                <a:tab pos="1501775" algn="l"/>
                <a:tab pos="1555750" algn="l"/>
                <a:tab pos="2065338" algn="l"/>
                <a:tab pos="2092325" algn="l"/>
                <a:tab pos="2333625" algn="l"/>
                <a:tab pos="2397125" algn="l"/>
                <a:tab pos="3003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58875" algn="l"/>
                <a:tab pos="1377950" algn="l"/>
                <a:tab pos="1416050" algn="l"/>
                <a:tab pos="1501775" algn="l"/>
                <a:tab pos="1555750" algn="l"/>
                <a:tab pos="2065338" algn="l"/>
                <a:tab pos="2092325" algn="l"/>
                <a:tab pos="2333625" algn="l"/>
                <a:tab pos="2397125" algn="l"/>
                <a:tab pos="3003550" algn="l"/>
              </a:tabLst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Verdana" panose="020B0604030504040204" pitchFamily="34" charset="0"/>
                <a:cs typeface="Arial" panose="020B0604020202020204" pitchFamily="34" charset="0"/>
              </a:rPr>
              <a:t>Цель программы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58875" algn="l"/>
                <a:tab pos="1377950" algn="l"/>
                <a:tab pos="1416050" algn="l"/>
                <a:tab pos="1501775" algn="l"/>
                <a:tab pos="1555750" algn="l"/>
                <a:tab pos="2065338" algn="l"/>
                <a:tab pos="2092325" algn="l"/>
                <a:tab pos="2333625" algn="l"/>
                <a:tab pos="2397125" algn="l"/>
                <a:tab pos="3003550" algn="l"/>
              </a:tabLst>
            </a:pP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Verdana" panose="020B0604030504040204" pitchFamily="34" charset="0"/>
                <a:cs typeface="Arial" panose="020B0604020202020204" pitchFamily="34" charset="0"/>
              </a:rPr>
              <a:t>развитие культурного и духовного потенциала населения городского округа Семеновский</a:t>
            </a:r>
            <a:b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244060"/>
                </a:solidFill>
                <a:effectLst/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244060"/>
                </a:solidFill>
                <a:effectLst/>
                <a:ea typeface="Verdana" panose="020B0604030504040204" pitchFamily="34" charset="0"/>
                <a:cs typeface="Arial" panose="020B0604020202020204" pitchFamily="34" charset="0"/>
              </a:rPr>
            </a:br>
            <a:endParaRPr kumimoji="0" lang="ru-RU" altLang="ru-RU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58875" algn="l"/>
                <a:tab pos="1377950" algn="l"/>
                <a:tab pos="1416050" algn="l"/>
                <a:tab pos="1501775" algn="l"/>
                <a:tab pos="1555750" algn="l"/>
                <a:tab pos="2065338" algn="l"/>
                <a:tab pos="2092325" algn="l"/>
                <a:tab pos="2333625" algn="l"/>
                <a:tab pos="2397125" algn="l"/>
                <a:tab pos="3003550" algn="l"/>
              </a:tabLst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Verdana" panose="020B0604030504040204" pitchFamily="34" charset="0"/>
                <a:cs typeface="Arial" panose="020B0604020202020204" pitchFamily="34" charset="0"/>
              </a:rPr>
              <a:t>Срок действия программы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58875" algn="l"/>
                <a:tab pos="1377950" algn="l"/>
                <a:tab pos="1416050" algn="l"/>
                <a:tab pos="1501775" algn="l"/>
                <a:tab pos="1555750" algn="l"/>
                <a:tab pos="2065338" algn="l"/>
                <a:tab pos="2092325" algn="l"/>
                <a:tab pos="2333625" algn="l"/>
                <a:tab pos="2397125" algn="l"/>
                <a:tab pos="3003550" algn="l"/>
              </a:tabLst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0F243E"/>
                </a:solidFill>
                <a:effectLst/>
                <a:ea typeface="Verdana" panose="020B0604030504040204" pitchFamily="34" charset="0"/>
                <a:cs typeface="Arial" panose="020B0604020202020204" pitchFamily="34" charset="0"/>
              </a:rPr>
              <a:t>2018-202</a:t>
            </a:r>
            <a:r>
              <a:rPr kumimoji="0" lang="en-US" altLang="ru-RU" sz="1600" b="1" i="0" u="none" strike="noStrike" cap="none" normalizeH="0" baseline="0" dirty="0">
                <a:ln>
                  <a:noFill/>
                </a:ln>
                <a:solidFill>
                  <a:srgbClr val="0F243E"/>
                </a:solidFill>
                <a:effectLst/>
                <a:ea typeface="Verdana" panose="020B0604030504040204" pitchFamily="34" charset="0"/>
                <a:cs typeface="Arial" panose="020B0604020202020204" pitchFamily="34" charset="0"/>
              </a:rPr>
              <a:t>6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0F243E"/>
                </a:solidFill>
                <a:effectLst/>
                <a:ea typeface="Verdana" panose="020B0604030504040204" pitchFamily="34" charset="0"/>
                <a:cs typeface="Arial" panose="020B0604020202020204" pitchFamily="34" charset="0"/>
              </a:rPr>
              <a:t> годы</a:t>
            </a:r>
            <a:b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0F243E"/>
                </a:solidFill>
                <a:effectLst/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F243E"/>
                </a:solidFill>
                <a:effectLst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Verdana" panose="020B0604030504040204" pitchFamily="34" charset="0"/>
                <a:cs typeface="Arial" panose="020B0604020202020204" pitchFamily="34" charset="0"/>
              </a:rPr>
              <a:t>Расходы на выполнение программы, млн. рублей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58875" algn="l"/>
                <a:tab pos="1377950" algn="l"/>
                <a:tab pos="1416050" algn="l"/>
                <a:tab pos="1501775" algn="l"/>
                <a:tab pos="1555750" algn="l"/>
                <a:tab pos="2065338" algn="l"/>
                <a:tab pos="2092325" algn="l"/>
                <a:tab pos="2333625" algn="l"/>
                <a:tab pos="2397125" algn="l"/>
                <a:tab pos="3003550" algn="l"/>
              </a:tabLst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625748" y="542795"/>
            <a:ext cx="3017520" cy="423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Утверждена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Постановление администрации городского округа Семеновский Нижегородской области от 27.11.2017 г. №3034 "Об утверждении муниципальной программы "Развитие культуры городского округа Семеновский на 2018 – 202</a:t>
            </a:r>
            <a:r>
              <a:rPr kumimoji="0" lang="en-US" altLang="ru-RU" sz="1200" b="0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6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годы</a:t>
            </a:r>
            <a:b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Муниципальный заказчик-координатор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отдел культуры администрации городского округа Семеновский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F243E"/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</a:b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Целевая группа программы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все жители городского округа Семеновский Нижегородской области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640197" y="4290405"/>
            <a:ext cx="867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20955" algn="r">
              <a:spcBef>
                <a:spcPts val="10"/>
              </a:spcBef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Verdana" panose="020B0604030504040204" pitchFamily="34" charset="0"/>
              </a:rPr>
              <a:t>263,6</a:t>
            </a:r>
            <a:endParaRPr lang="ru-RU" sz="1200" dirty="0">
              <a:solidFill>
                <a:srgbClr val="00206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18984" y="4282502"/>
            <a:ext cx="846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275,5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749494" y="4249482"/>
            <a:ext cx="846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285,0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649234" y="5792007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ts val="1445"/>
              </a:spcBef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2025</a:t>
            </a:r>
            <a:endParaRPr lang="ru-RU" sz="1400" dirty="0">
              <a:solidFill>
                <a:srgbClr val="00206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768667" y="5792007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ts val="1445"/>
              </a:spcBef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2026</a:t>
            </a:r>
            <a:endParaRPr lang="ru-RU" sz="1400" dirty="0">
              <a:solidFill>
                <a:srgbClr val="00206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773173" y="5822442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2027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778403"/>
              </p:ext>
            </p:extLst>
          </p:nvPr>
        </p:nvGraphicFramePr>
        <p:xfrm>
          <a:off x="62230" y="6096004"/>
          <a:ext cx="6688454" cy="295542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113655">
                  <a:extLst>
                    <a:ext uri="{9D8B030D-6E8A-4147-A177-3AD203B41FA5}">
                      <a16:colId xmlns:a16="http://schemas.microsoft.com/office/drawing/2014/main" val="2521880815"/>
                    </a:ext>
                  </a:extLst>
                </a:gridCol>
                <a:gridCol w="686164">
                  <a:extLst>
                    <a:ext uri="{9D8B030D-6E8A-4147-A177-3AD203B41FA5}">
                      <a16:colId xmlns:a16="http://schemas.microsoft.com/office/drawing/2014/main" val="1558134934"/>
                    </a:ext>
                  </a:extLst>
                </a:gridCol>
                <a:gridCol w="699954">
                  <a:extLst>
                    <a:ext uri="{9D8B030D-6E8A-4147-A177-3AD203B41FA5}">
                      <a16:colId xmlns:a16="http://schemas.microsoft.com/office/drawing/2014/main" val="1602136054"/>
                    </a:ext>
                  </a:extLst>
                </a:gridCol>
                <a:gridCol w="713789">
                  <a:extLst>
                    <a:ext uri="{9D8B030D-6E8A-4147-A177-3AD203B41FA5}">
                      <a16:colId xmlns:a16="http://schemas.microsoft.com/office/drawing/2014/main" val="1749563772"/>
                    </a:ext>
                  </a:extLst>
                </a:gridCol>
                <a:gridCol w="899961">
                  <a:extLst>
                    <a:ext uri="{9D8B030D-6E8A-4147-A177-3AD203B41FA5}">
                      <a16:colId xmlns:a16="http://schemas.microsoft.com/office/drawing/2014/main" val="2568019375"/>
                    </a:ext>
                  </a:extLst>
                </a:gridCol>
                <a:gridCol w="844047">
                  <a:extLst>
                    <a:ext uri="{9D8B030D-6E8A-4147-A177-3AD203B41FA5}">
                      <a16:colId xmlns:a16="http://schemas.microsoft.com/office/drawing/2014/main" val="362438013"/>
                    </a:ext>
                  </a:extLst>
                </a:gridCol>
                <a:gridCol w="730884">
                  <a:extLst>
                    <a:ext uri="{9D8B030D-6E8A-4147-A177-3AD203B41FA5}">
                      <a16:colId xmlns:a16="http://schemas.microsoft.com/office/drawing/2014/main" val="2530007733"/>
                    </a:ext>
                  </a:extLst>
                </a:gridCol>
              </a:tblGrid>
              <a:tr h="447394"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        </a:t>
                      </a:r>
                      <a:br>
                        <a:rPr lang="ru-RU" sz="1050" dirty="0">
                          <a:effectLst/>
                        </a:rPr>
                      </a:br>
                      <a:r>
                        <a:rPr lang="ru-RU" sz="1050" dirty="0">
                          <a:effectLst/>
                        </a:rPr>
                        <a:t>        </a:t>
                      </a:r>
                      <a:r>
                        <a:rPr lang="ru-RU" sz="1200" dirty="0">
                          <a:effectLst/>
                        </a:rPr>
                        <a:t>Наименование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2875" algn="ctr">
                        <a:lnSpc>
                          <a:spcPts val="1085"/>
                        </a:lnSpc>
                        <a:spcBef>
                          <a:spcPts val="535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2023</a:t>
                      </a:r>
                    </a:p>
                    <a:p>
                      <a:pPr marL="173355" algn="ctr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год</a:t>
                      </a:r>
                      <a:endParaRPr lang="ru-RU" sz="105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42875" algn="ctr">
                        <a:lnSpc>
                          <a:spcPts val="1085"/>
                        </a:lnSpc>
                        <a:spcBef>
                          <a:spcPts val="535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2024</a:t>
                      </a:r>
                    </a:p>
                    <a:p>
                      <a:pPr marL="173355" algn="ctr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год</a:t>
                      </a:r>
                      <a:endParaRPr lang="ru-RU" sz="105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42875" algn="ctr">
                        <a:lnSpc>
                          <a:spcPts val="1085"/>
                        </a:lnSpc>
                        <a:spcBef>
                          <a:spcPts val="535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202</a:t>
                      </a:r>
                      <a:r>
                        <a:rPr lang="ru-RU" sz="1050" dirty="0">
                          <a:effectLst/>
                        </a:rPr>
                        <a:t>5</a:t>
                      </a:r>
                    </a:p>
                    <a:p>
                      <a:pPr marL="173355" algn="ctr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год</a:t>
                      </a:r>
                      <a:endParaRPr lang="ru-RU" sz="105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%</a:t>
                      </a:r>
                    </a:p>
                    <a:p>
                      <a:pPr marL="74295" marR="55880"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к</a:t>
                      </a:r>
                      <a:r>
                        <a:rPr lang="ru-RU" sz="1050" spc="-30" dirty="0">
                          <a:effectLst/>
                        </a:rPr>
                        <a:t> </a:t>
                      </a:r>
                      <a:r>
                        <a:rPr lang="ru-RU" sz="1050" dirty="0">
                          <a:effectLst/>
                        </a:rPr>
                        <a:t>2024</a:t>
                      </a:r>
                    </a:p>
                    <a:p>
                      <a:pPr marL="74295" marR="56515" algn="ctr">
                        <a:lnSpc>
                          <a:spcPts val="99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году</a:t>
                      </a:r>
                      <a:endParaRPr lang="ru-RU" sz="105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7640" algn="ctr">
                        <a:lnSpc>
                          <a:spcPts val="1085"/>
                        </a:lnSpc>
                        <a:spcBef>
                          <a:spcPts val="535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2026</a:t>
                      </a:r>
                    </a:p>
                    <a:p>
                      <a:pPr marL="200025" algn="ctr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год</a:t>
                      </a:r>
                      <a:endParaRPr lang="ru-RU" sz="105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0330" algn="ctr">
                        <a:lnSpc>
                          <a:spcPts val="1085"/>
                        </a:lnSpc>
                        <a:spcBef>
                          <a:spcPts val="535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2027</a:t>
                      </a:r>
                    </a:p>
                    <a:p>
                      <a:pPr marL="132080" algn="ctr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год</a:t>
                      </a:r>
                      <a:endParaRPr lang="ru-RU" sz="105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79942492"/>
                  </a:ext>
                </a:extLst>
              </a:tr>
              <a:tr h="749621">
                <a:tc>
                  <a:txBody>
                    <a:bodyPr/>
                    <a:lstStyle/>
                    <a:p>
                      <a:pPr>
                        <a:lnSpc>
                          <a:spcPts val="1085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Развитие</a:t>
                      </a:r>
                      <a:r>
                        <a:rPr lang="ru-RU" sz="1200" spc="8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культуры</a:t>
                      </a:r>
                      <a:r>
                        <a:rPr lang="ru-RU" sz="1200" spc="9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городского округа Семеновский,</a:t>
                      </a:r>
                    </a:p>
                    <a:p>
                      <a:pPr>
                        <a:lnSpc>
                          <a:spcPts val="1020"/>
                        </a:lnSpc>
                        <a:spcAft>
                          <a:spcPts val="0"/>
                        </a:spcAft>
                      </a:pPr>
                      <a:r>
                        <a:rPr lang="ru-RU" sz="1200" spc="-5" dirty="0">
                          <a:effectLst/>
                        </a:rPr>
                        <a:t>всего,</a:t>
                      </a:r>
                      <a:r>
                        <a:rPr lang="ru-RU" sz="1200" spc="-55" dirty="0">
                          <a:effectLst/>
                        </a:rPr>
                        <a:t> </a:t>
                      </a:r>
                      <a:r>
                        <a:rPr lang="ru-RU" sz="1200" spc="-5" dirty="0">
                          <a:effectLst/>
                        </a:rPr>
                        <a:t>в</a:t>
                      </a:r>
                      <a:r>
                        <a:rPr lang="ru-RU" sz="1200" spc="-40" dirty="0">
                          <a:effectLst/>
                        </a:rPr>
                        <a:t> </a:t>
                      </a:r>
                      <a:r>
                        <a:rPr lang="ru-RU" sz="1200" spc="-5" dirty="0">
                          <a:effectLst/>
                        </a:rPr>
                        <a:t>том</a:t>
                      </a:r>
                      <a:r>
                        <a:rPr lang="ru-RU" sz="1200" spc="-60" dirty="0">
                          <a:effectLst/>
                        </a:rPr>
                        <a:t> </a:t>
                      </a:r>
                      <a:r>
                        <a:rPr lang="ru-RU" sz="1200" spc="-5" dirty="0">
                          <a:effectLst/>
                        </a:rPr>
                        <a:t>числе</a:t>
                      </a:r>
                      <a:r>
                        <a:rPr lang="ru-RU" sz="1200" spc="-6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подпрограммы: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108585" algn="ctr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196,9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227</a:t>
                      </a:r>
                      <a:r>
                        <a:rPr lang="en-US" sz="1200" b="1" dirty="0">
                          <a:effectLst/>
                        </a:rPr>
                        <a:t>,</a:t>
                      </a:r>
                      <a:r>
                        <a:rPr lang="ru-RU" sz="1200" b="1" dirty="0">
                          <a:effectLst/>
                        </a:rPr>
                        <a:t> 4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263,6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115,9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275,5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285,0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40575606"/>
                  </a:ext>
                </a:extLst>
              </a:tr>
              <a:tr h="596062">
                <a:tc>
                  <a:txBody>
                    <a:bodyPr/>
                    <a:lstStyle/>
                    <a:p>
                      <a:pPr>
                        <a:lnSpc>
                          <a:spcPct val="98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Дополнительное образование в сфере культуры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135" marR="10858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31,5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37</a:t>
                      </a:r>
                      <a:r>
                        <a:rPr lang="en-US" sz="1200" dirty="0">
                          <a:effectLst/>
                        </a:rPr>
                        <a:t>,</a:t>
                      </a:r>
                      <a:r>
                        <a:rPr lang="ru-RU" sz="1200" dirty="0">
                          <a:effectLst/>
                        </a:rPr>
                        <a:t> 9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46,0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121,3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48,9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44,0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9570792"/>
                  </a:ext>
                </a:extLst>
              </a:tr>
              <a:tr h="213403">
                <a:tc>
                  <a:txBody>
                    <a:bodyPr/>
                    <a:lstStyle/>
                    <a:p>
                      <a:pPr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Развитие музейного дела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135" marR="108585" algn="ctr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22,6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26</a:t>
                      </a:r>
                      <a:r>
                        <a:rPr lang="en-US" sz="1200" dirty="0">
                          <a:effectLst/>
                        </a:rPr>
                        <a:t>,6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28,4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106,4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30,4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28,4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76699914"/>
                  </a:ext>
                </a:extLst>
              </a:tr>
              <a:tr h="425749">
                <a:tc>
                  <a:txBody>
                    <a:bodyPr/>
                    <a:lstStyle/>
                    <a:p>
                      <a:pPr>
                        <a:lnSpc>
                          <a:spcPts val="102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ts val="102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Библиотечное дело</a:t>
                      </a:r>
                    </a:p>
                    <a:p>
                      <a:pPr marR="160655">
                        <a:lnSpc>
                          <a:spcPts val="102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135" marR="108585" algn="ctr">
                        <a:lnSpc>
                          <a:spcPts val="102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32,7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36 </a:t>
                      </a:r>
                      <a:r>
                        <a:rPr lang="en-US" sz="1200" dirty="0">
                          <a:effectLst/>
                        </a:rPr>
                        <a:t>,5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40,5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110,8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40,3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40,1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70994403"/>
                  </a:ext>
                </a:extLst>
              </a:tr>
              <a:tr h="213403">
                <a:tc>
                  <a:txBody>
                    <a:bodyPr/>
                    <a:lstStyle/>
                    <a:p>
                      <a:pPr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200" spc="-5" dirty="0">
                          <a:effectLst/>
                        </a:rPr>
                        <a:t>Организация досуга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135" marR="108585" algn="ctr">
                        <a:spcBef>
                          <a:spcPts val="51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74,2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83</a:t>
                      </a:r>
                      <a:r>
                        <a:rPr lang="en-US" sz="1200" dirty="0">
                          <a:effectLst/>
                        </a:rPr>
                        <a:t>,9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98,5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117,4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105,7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122,3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89932901"/>
                  </a:ext>
                </a:extLst>
              </a:tr>
              <a:tr h="309790">
                <a:tc>
                  <a:txBody>
                    <a:bodyPr/>
                    <a:lstStyle/>
                    <a:p>
                      <a:pPr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Обеспечение реализации муниципальной программы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135" marR="108585" algn="ctr">
                        <a:spcBef>
                          <a:spcPts val="51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35,9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42,4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50,2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118,4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50,2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50,2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43729967"/>
                  </a:ext>
                </a:extLst>
              </a:tr>
            </a:tbl>
          </a:graphicData>
        </a:graphic>
      </p:graphicFrame>
      <p:sp>
        <p:nvSpPr>
          <p:cNvPr id="7" name="Text Box 593">
            <a:extLst>
              <a:ext uri="{FF2B5EF4-FFF2-40B4-BE49-F238E27FC236}">
                <a16:creationId xmlns:a16="http://schemas.microsoft.com/office/drawing/2014/main" id="{0783D293-79C1-1682-E2C8-33B02DAE2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149" y="3565632"/>
            <a:ext cx="3056115" cy="2188210"/>
          </a:xfrm>
          <a:prstGeom prst="rect">
            <a:avLst/>
          </a:prstGeom>
          <a:gradFill>
            <a:gsLst>
              <a:gs pos="75419">
                <a:srgbClr val="EDF6F9"/>
              </a:gs>
              <a:gs pos="97000">
                <a:srgbClr val="EDF6F9"/>
              </a:gs>
              <a:gs pos="100000">
                <a:schemeClr val="accent1">
                  <a:lumMod val="45000"/>
                  <a:lumOff val="55000"/>
                </a:schemeClr>
              </a:gs>
              <a:gs pos="99000">
                <a:schemeClr val="accent1">
                  <a:lumMod val="45000"/>
                  <a:lumOff val="55000"/>
                </a:schemeClr>
              </a:gs>
              <a:gs pos="96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44780" marR="133350" algn="ctr">
              <a:lnSpc>
                <a:spcPts val="1560"/>
              </a:lnSpc>
              <a:spcBef>
                <a:spcPts val="10"/>
              </a:spcBef>
              <a:spcAft>
                <a:spcPts val="0"/>
              </a:spcAft>
            </a:pPr>
            <a:endParaRPr lang="ru-RU" sz="1100" dirty="0">
              <a:solidFill>
                <a:srgbClr val="00206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44780" marR="133350" algn="ctr">
              <a:lnSpc>
                <a:spcPct val="98000"/>
              </a:lnSpc>
              <a:spcBef>
                <a:spcPts val="5"/>
              </a:spcBef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Расходы</a:t>
            </a:r>
            <a:r>
              <a:rPr lang="ru-RU" spc="135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</a:t>
            </a:r>
            <a:r>
              <a:rPr lang="ru-RU" spc="125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выполнение</a:t>
            </a:r>
            <a:r>
              <a:rPr lang="ru-RU" spc="-42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</a:t>
            </a:r>
          </a:p>
          <a:p>
            <a:pPr marL="144780" marR="133350" algn="ctr">
              <a:lnSpc>
                <a:spcPct val="98000"/>
              </a:lnSpc>
              <a:spcBef>
                <a:spcPts val="5"/>
              </a:spcBef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Программы</a:t>
            </a:r>
          </a:p>
          <a:p>
            <a:pPr marL="144780" marR="133350" algn="ctr">
              <a:lnSpc>
                <a:spcPct val="98000"/>
              </a:lnSpc>
              <a:spcBef>
                <a:spcPts val="5"/>
              </a:spcBef>
              <a:spcAft>
                <a:spcPts val="0"/>
              </a:spcAft>
            </a:pPr>
            <a:r>
              <a:rPr kumimoji="0" lang="ru-RU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263,6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44780" marR="133350" lvl="0" indent="0" algn="ctr" defTabSz="914400" rtl="0" eaLnBrk="1" fontAlgn="auto" latinLnBrk="0" hangingPunct="1">
              <a:lnSpc>
                <a:spcPts val="156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млн.</a:t>
            </a:r>
            <a:r>
              <a:rPr kumimoji="0" lang="ru-RU" sz="1300" b="1" i="0" u="none" strike="noStrike" kern="1200" cap="none" spc="-8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300" b="1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рублей</a:t>
            </a:r>
            <a:endParaRPr kumimoji="0" lang="en-US" sz="1300" b="1" i="0" u="none" strike="noStrike" kern="1200" cap="none" spc="-5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44780" marR="133350" algn="ctr">
              <a:lnSpc>
                <a:spcPct val="98000"/>
              </a:lnSpc>
              <a:spcBef>
                <a:spcPts val="5"/>
              </a:spcBef>
              <a:spcAft>
                <a:spcPts val="0"/>
              </a:spcAft>
            </a:pPr>
            <a:endParaRPr lang="ru-RU" sz="1100" dirty="0">
              <a:solidFill>
                <a:srgbClr val="002060"/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44780" marR="132080" algn="ctr">
              <a:lnSpc>
                <a:spcPts val="1555"/>
              </a:lnSpc>
              <a:spcAft>
                <a:spcPts val="0"/>
              </a:spcAft>
            </a:pPr>
            <a:r>
              <a:rPr lang="ru-RU" b="1" spc="-5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</a:t>
            </a:r>
            <a:r>
              <a:rPr lang="ru-RU" b="1" spc="-7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b="1" spc="-5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2025</a:t>
            </a:r>
            <a:r>
              <a:rPr lang="ru-RU" b="1" spc="-7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b="1" spc="-5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году</a:t>
            </a:r>
            <a:endParaRPr lang="ru-RU" dirty="0">
              <a:solidFill>
                <a:srgbClr val="002060"/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01E11F7-70AA-9EC4-1EFC-BC0D23F2358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46</a:t>
            </a:fld>
            <a:endParaRPr lang="ru-RU" spc="-100" dirty="0"/>
          </a:p>
        </p:txBody>
      </p:sp>
    </p:spTree>
    <p:extLst>
      <p:ext uri="{BB962C8B-B14F-4D97-AF65-F5344CB8AC3E}">
        <p14:creationId xmlns:p14="http://schemas.microsoft.com/office/powerpoint/2010/main" val="25155181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2700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Муниципальная программа</a:t>
            </a:r>
            <a:b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«Развитие культуры городского округа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Семеновский на 2018-2026 годы</a:t>
            </a:r>
          </a:p>
        </p:txBody>
      </p:sp>
      <p:grpSp>
        <p:nvGrpSpPr>
          <p:cNvPr id="22" name="Group 581"/>
          <p:cNvGrpSpPr>
            <a:grpSpLocks/>
          </p:cNvGrpSpPr>
          <p:nvPr/>
        </p:nvGrpSpPr>
        <p:grpSpPr bwMode="auto">
          <a:xfrm>
            <a:off x="200660" y="1752994"/>
            <a:ext cx="1115060" cy="1393825"/>
            <a:chOff x="196" y="887"/>
            <a:chExt cx="1984" cy="2854"/>
          </a:xfrm>
        </p:grpSpPr>
        <p:sp>
          <p:nvSpPr>
            <p:cNvPr id="23" name="Freeform 583"/>
            <p:cNvSpPr>
              <a:spLocks/>
            </p:cNvSpPr>
            <p:nvPr/>
          </p:nvSpPr>
          <p:spPr bwMode="auto">
            <a:xfrm>
              <a:off x="216" y="954"/>
              <a:ext cx="1944" cy="2767"/>
            </a:xfrm>
            <a:custGeom>
              <a:avLst/>
              <a:gdLst>
                <a:gd name="T0" fmla="+- 0 216 216"/>
                <a:gd name="T1" fmla="*/ T0 w 1944"/>
                <a:gd name="T2" fmla="+- 0 1278 954"/>
                <a:gd name="T3" fmla="*/ 1278 h 2767"/>
                <a:gd name="T4" fmla="+- 0 225 216"/>
                <a:gd name="T5" fmla="*/ T4 w 1944"/>
                <a:gd name="T6" fmla="+- 0 1204 954"/>
                <a:gd name="T7" fmla="*/ 1204 h 2767"/>
                <a:gd name="T8" fmla="+- 0 249 216"/>
                <a:gd name="T9" fmla="*/ T8 w 1944"/>
                <a:gd name="T10" fmla="+- 0 1136 954"/>
                <a:gd name="T11" fmla="*/ 1136 h 2767"/>
                <a:gd name="T12" fmla="+- 0 287 216"/>
                <a:gd name="T13" fmla="*/ T12 w 1944"/>
                <a:gd name="T14" fmla="+- 0 1076 954"/>
                <a:gd name="T15" fmla="*/ 1076 h 2767"/>
                <a:gd name="T16" fmla="+- 0 338 216"/>
                <a:gd name="T17" fmla="*/ T16 w 1944"/>
                <a:gd name="T18" fmla="+- 0 1026 954"/>
                <a:gd name="T19" fmla="*/ 1026 h 2767"/>
                <a:gd name="T20" fmla="+- 0 398 216"/>
                <a:gd name="T21" fmla="*/ T20 w 1944"/>
                <a:gd name="T22" fmla="+- 0 987 954"/>
                <a:gd name="T23" fmla="*/ 987 h 2767"/>
                <a:gd name="T24" fmla="+- 0 466 216"/>
                <a:gd name="T25" fmla="*/ T24 w 1944"/>
                <a:gd name="T26" fmla="+- 0 963 954"/>
                <a:gd name="T27" fmla="*/ 963 h 2767"/>
                <a:gd name="T28" fmla="+- 0 540 216"/>
                <a:gd name="T29" fmla="*/ T28 w 1944"/>
                <a:gd name="T30" fmla="+- 0 954 954"/>
                <a:gd name="T31" fmla="*/ 954 h 2767"/>
                <a:gd name="T32" fmla="+- 0 1836 216"/>
                <a:gd name="T33" fmla="*/ T32 w 1944"/>
                <a:gd name="T34" fmla="+- 0 954 954"/>
                <a:gd name="T35" fmla="*/ 954 h 2767"/>
                <a:gd name="T36" fmla="+- 0 1910 216"/>
                <a:gd name="T37" fmla="*/ T36 w 1944"/>
                <a:gd name="T38" fmla="+- 0 963 954"/>
                <a:gd name="T39" fmla="*/ 963 h 2767"/>
                <a:gd name="T40" fmla="+- 0 1979 216"/>
                <a:gd name="T41" fmla="*/ T40 w 1944"/>
                <a:gd name="T42" fmla="+- 0 987 954"/>
                <a:gd name="T43" fmla="*/ 987 h 2767"/>
                <a:gd name="T44" fmla="+- 0 2039 216"/>
                <a:gd name="T45" fmla="*/ T44 w 1944"/>
                <a:gd name="T46" fmla="+- 0 1026 954"/>
                <a:gd name="T47" fmla="*/ 1026 h 2767"/>
                <a:gd name="T48" fmla="+- 0 2089 216"/>
                <a:gd name="T49" fmla="*/ T48 w 1944"/>
                <a:gd name="T50" fmla="+- 0 1076 954"/>
                <a:gd name="T51" fmla="*/ 1076 h 2767"/>
                <a:gd name="T52" fmla="+- 0 2127 216"/>
                <a:gd name="T53" fmla="*/ T52 w 1944"/>
                <a:gd name="T54" fmla="+- 0 1136 954"/>
                <a:gd name="T55" fmla="*/ 1136 h 2767"/>
                <a:gd name="T56" fmla="+- 0 2151 216"/>
                <a:gd name="T57" fmla="*/ T56 w 1944"/>
                <a:gd name="T58" fmla="+- 0 1204 954"/>
                <a:gd name="T59" fmla="*/ 1204 h 2767"/>
                <a:gd name="T60" fmla="+- 0 2160 216"/>
                <a:gd name="T61" fmla="*/ T60 w 1944"/>
                <a:gd name="T62" fmla="+- 0 1278 954"/>
                <a:gd name="T63" fmla="*/ 1278 h 2767"/>
                <a:gd name="T64" fmla="+- 0 2160 216"/>
                <a:gd name="T65" fmla="*/ T64 w 1944"/>
                <a:gd name="T66" fmla="+- 0 3397 954"/>
                <a:gd name="T67" fmla="*/ 3397 h 2767"/>
                <a:gd name="T68" fmla="+- 0 2151 216"/>
                <a:gd name="T69" fmla="*/ T68 w 1944"/>
                <a:gd name="T70" fmla="+- 0 3471 954"/>
                <a:gd name="T71" fmla="*/ 3471 h 2767"/>
                <a:gd name="T72" fmla="+- 0 2127 216"/>
                <a:gd name="T73" fmla="*/ T72 w 1944"/>
                <a:gd name="T74" fmla="+- 0 3539 954"/>
                <a:gd name="T75" fmla="*/ 3539 h 2767"/>
                <a:gd name="T76" fmla="+- 0 2089 216"/>
                <a:gd name="T77" fmla="*/ T76 w 1944"/>
                <a:gd name="T78" fmla="+- 0 3599 954"/>
                <a:gd name="T79" fmla="*/ 3599 h 2767"/>
                <a:gd name="T80" fmla="+- 0 2039 216"/>
                <a:gd name="T81" fmla="*/ T80 w 1944"/>
                <a:gd name="T82" fmla="+- 0 3649 954"/>
                <a:gd name="T83" fmla="*/ 3649 h 2767"/>
                <a:gd name="T84" fmla="+- 0 1979 216"/>
                <a:gd name="T85" fmla="*/ T84 w 1944"/>
                <a:gd name="T86" fmla="+- 0 3688 954"/>
                <a:gd name="T87" fmla="*/ 3688 h 2767"/>
                <a:gd name="T88" fmla="+- 0 1910 216"/>
                <a:gd name="T89" fmla="*/ T88 w 1944"/>
                <a:gd name="T90" fmla="+- 0 3712 954"/>
                <a:gd name="T91" fmla="*/ 3712 h 2767"/>
                <a:gd name="T92" fmla="+- 0 1836 216"/>
                <a:gd name="T93" fmla="*/ T92 w 1944"/>
                <a:gd name="T94" fmla="+- 0 3721 954"/>
                <a:gd name="T95" fmla="*/ 3721 h 2767"/>
                <a:gd name="T96" fmla="+- 0 540 216"/>
                <a:gd name="T97" fmla="*/ T96 w 1944"/>
                <a:gd name="T98" fmla="+- 0 3721 954"/>
                <a:gd name="T99" fmla="*/ 3721 h 2767"/>
                <a:gd name="T100" fmla="+- 0 466 216"/>
                <a:gd name="T101" fmla="*/ T100 w 1944"/>
                <a:gd name="T102" fmla="+- 0 3712 954"/>
                <a:gd name="T103" fmla="*/ 3712 h 2767"/>
                <a:gd name="T104" fmla="+- 0 398 216"/>
                <a:gd name="T105" fmla="*/ T104 w 1944"/>
                <a:gd name="T106" fmla="+- 0 3688 954"/>
                <a:gd name="T107" fmla="*/ 3688 h 2767"/>
                <a:gd name="T108" fmla="+- 0 338 216"/>
                <a:gd name="T109" fmla="*/ T108 w 1944"/>
                <a:gd name="T110" fmla="+- 0 3649 954"/>
                <a:gd name="T111" fmla="*/ 3649 h 2767"/>
                <a:gd name="T112" fmla="+- 0 287 216"/>
                <a:gd name="T113" fmla="*/ T112 w 1944"/>
                <a:gd name="T114" fmla="+- 0 3599 954"/>
                <a:gd name="T115" fmla="*/ 3599 h 2767"/>
                <a:gd name="T116" fmla="+- 0 249 216"/>
                <a:gd name="T117" fmla="*/ T116 w 1944"/>
                <a:gd name="T118" fmla="+- 0 3539 954"/>
                <a:gd name="T119" fmla="*/ 3539 h 2767"/>
                <a:gd name="T120" fmla="+- 0 225 216"/>
                <a:gd name="T121" fmla="*/ T120 w 1944"/>
                <a:gd name="T122" fmla="+- 0 3471 954"/>
                <a:gd name="T123" fmla="*/ 3471 h 2767"/>
                <a:gd name="T124" fmla="+- 0 216 216"/>
                <a:gd name="T125" fmla="*/ T124 w 1944"/>
                <a:gd name="T126" fmla="+- 0 3397 954"/>
                <a:gd name="T127" fmla="*/ 3397 h 2767"/>
                <a:gd name="T128" fmla="+- 0 216 216"/>
                <a:gd name="T129" fmla="*/ T128 w 1944"/>
                <a:gd name="T130" fmla="+- 0 1278 954"/>
                <a:gd name="T131" fmla="*/ 1278 h 276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1944" h="2767">
                  <a:moveTo>
                    <a:pt x="0" y="324"/>
                  </a:moveTo>
                  <a:lnTo>
                    <a:pt x="9" y="250"/>
                  </a:lnTo>
                  <a:lnTo>
                    <a:pt x="33" y="182"/>
                  </a:lnTo>
                  <a:lnTo>
                    <a:pt x="71" y="122"/>
                  </a:lnTo>
                  <a:lnTo>
                    <a:pt x="122" y="72"/>
                  </a:lnTo>
                  <a:lnTo>
                    <a:pt x="182" y="33"/>
                  </a:lnTo>
                  <a:lnTo>
                    <a:pt x="250" y="9"/>
                  </a:lnTo>
                  <a:lnTo>
                    <a:pt x="324" y="0"/>
                  </a:lnTo>
                  <a:lnTo>
                    <a:pt x="1620" y="0"/>
                  </a:lnTo>
                  <a:lnTo>
                    <a:pt x="1694" y="9"/>
                  </a:lnTo>
                  <a:lnTo>
                    <a:pt x="1763" y="33"/>
                  </a:lnTo>
                  <a:lnTo>
                    <a:pt x="1823" y="72"/>
                  </a:lnTo>
                  <a:lnTo>
                    <a:pt x="1873" y="122"/>
                  </a:lnTo>
                  <a:lnTo>
                    <a:pt x="1911" y="182"/>
                  </a:lnTo>
                  <a:lnTo>
                    <a:pt x="1935" y="250"/>
                  </a:lnTo>
                  <a:lnTo>
                    <a:pt x="1944" y="324"/>
                  </a:lnTo>
                  <a:lnTo>
                    <a:pt x="1944" y="2443"/>
                  </a:lnTo>
                  <a:lnTo>
                    <a:pt x="1935" y="2517"/>
                  </a:lnTo>
                  <a:lnTo>
                    <a:pt x="1911" y="2585"/>
                  </a:lnTo>
                  <a:lnTo>
                    <a:pt x="1873" y="2645"/>
                  </a:lnTo>
                  <a:lnTo>
                    <a:pt x="1823" y="2695"/>
                  </a:lnTo>
                  <a:lnTo>
                    <a:pt x="1763" y="2734"/>
                  </a:lnTo>
                  <a:lnTo>
                    <a:pt x="1694" y="2758"/>
                  </a:lnTo>
                  <a:lnTo>
                    <a:pt x="1620" y="2767"/>
                  </a:lnTo>
                  <a:lnTo>
                    <a:pt x="324" y="2767"/>
                  </a:lnTo>
                  <a:lnTo>
                    <a:pt x="250" y="2758"/>
                  </a:lnTo>
                  <a:lnTo>
                    <a:pt x="182" y="2734"/>
                  </a:lnTo>
                  <a:lnTo>
                    <a:pt x="122" y="2695"/>
                  </a:lnTo>
                  <a:lnTo>
                    <a:pt x="71" y="2645"/>
                  </a:lnTo>
                  <a:lnTo>
                    <a:pt x="33" y="2585"/>
                  </a:lnTo>
                  <a:lnTo>
                    <a:pt x="9" y="2517"/>
                  </a:lnTo>
                  <a:lnTo>
                    <a:pt x="0" y="2443"/>
                  </a:lnTo>
                  <a:lnTo>
                    <a:pt x="0" y="324"/>
                  </a:lnTo>
                  <a:close/>
                </a:path>
              </a:pathLst>
            </a:custGeom>
            <a:noFill/>
            <a:ln w="25400">
              <a:solidFill>
                <a:srgbClr val="6C99C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4" name="Text Box 582"/>
            <p:cNvSpPr txBox="1">
              <a:spLocks noChangeArrowheads="1"/>
            </p:cNvSpPr>
            <p:nvPr/>
          </p:nvSpPr>
          <p:spPr bwMode="auto">
            <a:xfrm>
              <a:off x="196" y="887"/>
              <a:ext cx="1984" cy="2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5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solidFill>
                  <a:srgbClr val="002060"/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endParaRPr>
            </a:p>
            <a:p>
              <a:pPr marL="161290" marR="161925" algn="ctr">
                <a:lnSpc>
                  <a:spcPts val="1815"/>
                </a:lnSpc>
                <a:spcAft>
                  <a:spcPts val="0"/>
                </a:spcAft>
              </a:pPr>
              <a:r>
                <a:rPr lang="ru-RU" sz="2200" dirty="0">
                  <a:solidFill>
                    <a:srgbClr val="002060"/>
                  </a:solidFill>
                  <a:effectLst/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2023</a:t>
              </a:r>
            </a:p>
            <a:p>
              <a:pPr marL="161925" marR="161925" algn="ctr">
                <a:lnSpc>
                  <a:spcPts val="1800"/>
                </a:lnSpc>
                <a:spcAft>
                  <a:spcPts val="0"/>
                </a:spcAft>
              </a:pPr>
              <a:r>
                <a:rPr lang="ru-RU" sz="1600" dirty="0">
                  <a:solidFill>
                    <a:srgbClr val="002060"/>
                  </a:solidFill>
                  <a:effectLst/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год</a:t>
              </a:r>
            </a:p>
            <a:p>
              <a:pPr marL="161925" marR="161925" algn="ctr">
                <a:lnSpc>
                  <a:spcPts val="2645"/>
                </a:lnSpc>
                <a:spcAft>
                  <a:spcPts val="0"/>
                </a:spcAft>
              </a:pPr>
              <a:r>
                <a:rPr lang="ru-RU" sz="2200" b="1" dirty="0">
                  <a:solidFill>
                    <a:srgbClr val="002060"/>
                  </a:solidFill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4 366</a:t>
              </a:r>
            </a:p>
            <a:p>
              <a:pPr marL="161925" marR="161925" algn="ctr">
                <a:lnSpc>
                  <a:spcPts val="1565"/>
                </a:lnSpc>
                <a:spcAft>
                  <a:spcPts val="0"/>
                </a:spcAft>
              </a:pPr>
              <a:r>
                <a:rPr lang="ru-RU" sz="1300" dirty="0">
                  <a:solidFill>
                    <a:srgbClr val="002060"/>
                  </a:solidFill>
                  <a:effectLst/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рублей</a:t>
              </a:r>
              <a:endParaRPr lang="ru-RU" sz="1100" dirty="0">
                <a:solidFill>
                  <a:srgbClr val="002060"/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5" name="Group 578"/>
          <p:cNvGrpSpPr>
            <a:grpSpLocks/>
          </p:cNvGrpSpPr>
          <p:nvPr/>
        </p:nvGrpSpPr>
        <p:grpSpPr bwMode="auto">
          <a:xfrm>
            <a:off x="1427480" y="1762519"/>
            <a:ext cx="1214120" cy="1366520"/>
            <a:chOff x="2275" y="1501"/>
            <a:chExt cx="1984" cy="2240"/>
          </a:xfrm>
        </p:grpSpPr>
        <p:sp>
          <p:nvSpPr>
            <p:cNvPr id="26" name="Freeform 580"/>
            <p:cNvSpPr>
              <a:spLocks/>
            </p:cNvSpPr>
            <p:nvPr/>
          </p:nvSpPr>
          <p:spPr bwMode="auto">
            <a:xfrm>
              <a:off x="2295" y="1521"/>
              <a:ext cx="1944" cy="2200"/>
            </a:xfrm>
            <a:custGeom>
              <a:avLst/>
              <a:gdLst>
                <a:gd name="T0" fmla="+- 0 2295 2295"/>
                <a:gd name="T1" fmla="*/ T0 w 1944"/>
                <a:gd name="T2" fmla="+- 0 1845 1521"/>
                <a:gd name="T3" fmla="*/ 1845 h 2200"/>
                <a:gd name="T4" fmla="+- 0 2304 2295"/>
                <a:gd name="T5" fmla="*/ T4 w 1944"/>
                <a:gd name="T6" fmla="+- 0 1771 1521"/>
                <a:gd name="T7" fmla="*/ 1771 h 2200"/>
                <a:gd name="T8" fmla="+- 0 2328 2295"/>
                <a:gd name="T9" fmla="*/ T8 w 1944"/>
                <a:gd name="T10" fmla="+- 0 1703 1521"/>
                <a:gd name="T11" fmla="*/ 1703 h 2200"/>
                <a:gd name="T12" fmla="+- 0 2366 2295"/>
                <a:gd name="T13" fmla="*/ T12 w 1944"/>
                <a:gd name="T14" fmla="+- 0 1643 1521"/>
                <a:gd name="T15" fmla="*/ 1643 h 2200"/>
                <a:gd name="T16" fmla="+- 0 2417 2295"/>
                <a:gd name="T17" fmla="*/ T16 w 1944"/>
                <a:gd name="T18" fmla="+- 0 1593 1521"/>
                <a:gd name="T19" fmla="*/ 1593 h 2200"/>
                <a:gd name="T20" fmla="+- 0 2477 2295"/>
                <a:gd name="T21" fmla="*/ T20 w 1944"/>
                <a:gd name="T22" fmla="+- 0 1554 1521"/>
                <a:gd name="T23" fmla="*/ 1554 h 2200"/>
                <a:gd name="T24" fmla="+- 0 2545 2295"/>
                <a:gd name="T25" fmla="*/ T24 w 1944"/>
                <a:gd name="T26" fmla="+- 0 1530 1521"/>
                <a:gd name="T27" fmla="*/ 1530 h 2200"/>
                <a:gd name="T28" fmla="+- 0 2619 2295"/>
                <a:gd name="T29" fmla="*/ T28 w 1944"/>
                <a:gd name="T30" fmla="+- 0 1521 1521"/>
                <a:gd name="T31" fmla="*/ 1521 h 2200"/>
                <a:gd name="T32" fmla="+- 0 3915 2295"/>
                <a:gd name="T33" fmla="*/ T32 w 1944"/>
                <a:gd name="T34" fmla="+- 0 1521 1521"/>
                <a:gd name="T35" fmla="*/ 1521 h 2200"/>
                <a:gd name="T36" fmla="+- 0 3989 2295"/>
                <a:gd name="T37" fmla="*/ T36 w 1944"/>
                <a:gd name="T38" fmla="+- 0 1530 1521"/>
                <a:gd name="T39" fmla="*/ 1530 h 2200"/>
                <a:gd name="T40" fmla="+- 0 4058 2295"/>
                <a:gd name="T41" fmla="*/ T40 w 1944"/>
                <a:gd name="T42" fmla="+- 0 1554 1521"/>
                <a:gd name="T43" fmla="*/ 1554 h 2200"/>
                <a:gd name="T44" fmla="+- 0 4118 2295"/>
                <a:gd name="T45" fmla="*/ T44 w 1944"/>
                <a:gd name="T46" fmla="+- 0 1593 1521"/>
                <a:gd name="T47" fmla="*/ 1593 h 2200"/>
                <a:gd name="T48" fmla="+- 0 4168 2295"/>
                <a:gd name="T49" fmla="*/ T48 w 1944"/>
                <a:gd name="T50" fmla="+- 0 1643 1521"/>
                <a:gd name="T51" fmla="*/ 1643 h 2200"/>
                <a:gd name="T52" fmla="+- 0 4206 2295"/>
                <a:gd name="T53" fmla="*/ T52 w 1944"/>
                <a:gd name="T54" fmla="+- 0 1703 1521"/>
                <a:gd name="T55" fmla="*/ 1703 h 2200"/>
                <a:gd name="T56" fmla="+- 0 4230 2295"/>
                <a:gd name="T57" fmla="*/ T56 w 1944"/>
                <a:gd name="T58" fmla="+- 0 1771 1521"/>
                <a:gd name="T59" fmla="*/ 1771 h 2200"/>
                <a:gd name="T60" fmla="+- 0 4239 2295"/>
                <a:gd name="T61" fmla="*/ T60 w 1944"/>
                <a:gd name="T62" fmla="+- 0 1845 1521"/>
                <a:gd name="T63" fmla="*/ 1845 h 2200"/>
                <a:gd name="T64" fmla="+- 0 4239 2295"/>
                <a:gd name="T65" fmla="*/ T64 w 1944"/>
                <a:gd name="T66" fmla="+- 0 3397 1521"/>
                <a:gd name="T67" fmla="*/ 3397 h 2200"/>
                <a:gd name="T68" fmla="+- 0 4230 2295"/>
                <a:gd name="T69" fmla="*/ T68 w 1944"/>
                <a:gd name="T70" fmla="+- 0 3471 1521"/>
                <a:gd name="T71" fmla="*/ 3471 h 2200"/>
                <a:gd name="T72" fmla="+- 0 4206 2295"/>
                <a:gd name="T73" fmla="*/ T72 w 1944"/>
                <a:gd name="T74" fmla="+- 0 3539 1521"/>
                <a:gd name="T75" fmla="*/ 3539 h 2200"/>
                <a:gd name="T76" fmla="+- 0 4168 2295"/>
                <a:gd name="T77" fmla="*/ T76 w 1944"/>
                <a:gd name="T78" fmla="+- 0 3599 1521"/>
                <a:gd name="T79" fmla="*/ 3599 h 2200"/>
                <a:gd name="T80" fmla="+- 0 4118 2295"/>
                <a:gd name="T81" fmla="*/ T80 w 1944"/>
                <a:gd name="T82" fmla="+- 0 3649 1521"/>
                <a:gd name="T83" fmla="*/ 3649 h 2200"/>
                <a:gd name="T84" fmla="+- 0 4058 2295"/>
                <a:gd name="T85" fmla="*/ T84 w 1944"/>
                <a:gd name="T86" fmla="+- 0 3688 1521"/>
                <a:gd name="T87" fmla="*/ 3688 h 2200"/>
                <a:gd name="T88" fmla="+- 0 3989 2295"/>
                <a:gd name="T89" fmla="*/ T88 w 1944"/>
                <a:gd name="T90" fmla="+- 0 3712 1521"/>
                <a:gd name="T91" fmla="*/ 3712 h 2200"/>
                <a:gd name="T92" fmla="+- 0 3915 2295"/>
                <a:gd name="T93" fmla="*/ T92 w 1944"/>
                <a:gd name="T94" fmla="+- 0 3721 1521"/>
                <a:gd name="T95" fmla="*/ 3721 h 2200"/>
                <a:gd name="T96" fmla="+- 0 2619 2295"/>
                <a:gd name="T97" fmla="*/ T96 w 1944"/>
                <a:gd name="T98" fmla="+- 0 3721 1521"/>
                <a:gd name="T99" fmla="*/ 3721 h 2200"/>
                <a:gd name="T100" fmla="+- 0 2545 2295"/>
                <a:gd name="T101" fmla="*/ T100 w 1944"/>
                <a:gd name="T102" fmla="+- 0 3712 1521"/>
                <a:gd name="T103" fmla="*/ 3712 h 2200"/>
                <a:gd name="T104" fmla="+- 0 2477 2295"/>
                <a:gd name="T105" fmla="*/ T104 w 1944"/>
                <a:gd name="T106" fmla="+- 0 3688 1521"/>
                <a:gd name="T107" fmla="*/ 3688 h 2200"/>
                <a:gd name="T108" fmla="+- 0 2417 2295"/>
                <a:gd name="T109" fmla="*/ T108 w 1944"/>
                <a:gd name="T110" fmla="+- 0 3649 1521"/>
                <a:gd name="T111" fmla="*/ 3649 h 2200"/>
                <a:gd name="T112" fmla="+- 0 2366 2295"/>
                <a:gd name="T113" fmla="*/ T112 w 1944"/>
                <a:gd name="T114" fmla="+- 0 3599 1521"/>
                <a:gd name="T115" fmla="*/ 3599 h 2200"/>
                <a:gd name="T116" fmla="+- 0 2328 2295"/>
                <a:gd name="T117" fmla="*/ T116 w 1944"/>
                <a:gd name="T118" fmla="+- 0 3539 1521"/>
                <a:gd name="T119" fmla="*/ 3539 h 2200"/>
                <a:gd name="T120" fmla="+- 0 2304 2295"/>
                <a:gd name="T121" fmla="*/ T120 w 1944"/>
                <a:gd name="T122" fmla="+- 0 3471 1521"/>
                <a:gd name="T123" fmla="*/ 3471 h 2200"/>
                <a:gd name="T124" fmla="+- 0 2295 2295"/>
                <a:gd name="T125" fmla="*/ T124 w 1944"/>
                <a:gd name="T126" fmla="+- 0 3397 1521"/>
                <a:gd name="T127" fmla="*/ 3397 h 2200"/>
                <a:gd name="T128" fmla="+- 0 2295 2295"/>
                <a:gd name="T129" fmla="*/ T128 w 1944"/>
                <a:gd name="T130" fmla="+- 0 1845 1521"/>
                <a:gd name="T131" fmla="*/ 1845 h 220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1944" h="2200">
                  <a:moveTo>
                    <a:pt x="0" y="324"/>
                  </a:moveTo>
                  <a:lnTo>
                    <a:pt x="9" y="250"/>
                  </a:lnTo>
                  <a:lnTo>
                    <a:pt x="33" y="182"/>
                  </a:lnTo>
                  <a:lnTo>
                    <a:pt x="71" y="122"/>
                  </a:lnTo>
                  <a:lnTo>
                    <a:pt x="122" y="72"/>
                  </a:lnTo>
                  <a:lnTo>
                    <a:pt x="182" y="33"/>
                  </a:lnTo>
                  <a:lnTo>
                    <a:pt x="250" y="9"/>
                  </a:lnTo>
                  <a:lnTo>
                    <a:pt x="324" y="0"/>
                  </a:lnTo>
                  <a:lnTo>
                    <a:pt x="1620" y="0"/>
                  </a:lnTo>
                  <a:lnTo>
                    <a:pt x="1694" y="9"/>
                  </a:lnTo>
                  <a:lnTo>
                    <a:pt x="1763" y="33"/>
                  </a:lnTo>
                  <a:lnTo>
                    <a:pt x="1823" y="72"/>
                  </a:lnTo>
                  <a:lnTo>
                    <a:pt x="1873" y="122"/>
                  </a:lnTo>
                  <a:lnTo>
                    <a:pt x="1911" y="182"/>
                  </a:lnTo>
                  <a:lnTo>
                    <a:pt x="1935" y="250"/>
                  </a:lnTo>
                  <a:lnTo>
                    <a:pt x="1944" y="324"/>
                  </a:lnTo>
                  <a:lnTo>
                    <a:pt x="1944" y="1876"/>
                  </a:lnTo>
                  <a:lnTo>
                    <a:pt x="1935" y="1950"/>
                  </a:lnTo>
                  <a:lnTo>
                    <a:pt x="1911" y="2018"/>
                  </a:lnTo>
                  <a:lnTo>
                    <a:pt x="1873" y="2078"/>
                  </a:lnTo>
                  <a:lnTo>
                    <a:pt x="1823" y="2128"/>
                  </a:lnTo>
                  <a:lnTo>
                    <a:pt x="1763" y="2167"/>
                  </a:lnTo>
                  <a:lnTo>
                    <a:pt x="1694" y="2191"/>
                  </a:lnTo>
                  <a:lnTo>
                    <a:pt x="1620" y="2200"/>
                  </a:lnTo>
                  <a:lnTo>
                    <a:pt x="324" y="2200"/>
                  </a:lnTo>
                  <a:lnTo>
                    <a:pt x="250" y="2191"/>
                  </a:lnTo>
                  <a:lnTo>
                    <a:pt x="182" y="2167"/>
                  </a:lnTo>
                  <a:lnTo>
                    <a:pt x="122" y="2128"/>
                  </a:lnTo>
                  <a:lnTo>
                    <a:pt x="71" y="2078"/>
                  </a:lnTo>
                  <a:lnTo>
                    <a:pt x="33" y="2018"/>
                  </a:lnTo>
                  <a:lnTo>
                    <a:pt x="9" y="1950"/>
                  </a:lnTo>
                  <a:lnTo>
                    <a:pt x="0" y="1876"/>
                  </a:lnTo>
                  <a:lnTo>
                    <a:pt x="0" y="324"/>
                  </a:lnTo>
                  <a:close/>
                </a:path>
              </a:pathLst>
            </a:custGeom>
            <a:noFill/>
            <a:ln w="25400">
              <a:solidFill>
                <a:srgbClr val="6C99C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7" name="Text Box 579"/>
            <p:cNvSpPr txBox="1">
              <a:spLocks noChangeArrowheads="1"/>
            </p:cNvSpPr>
            <p:nvPr/>
          </p:nvSpPr>
          <p:spPr bwMode="auto">
            <a:xfrm>
              <a:off x="2275" y="1501"/>
              <a:ext cx="1984" cy="2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61925" marR="161925" algn="ctr">
                <a:lnSpc>
                  <a:spcPts val="1815"/>
                </a:lnSpc>
                <a:spcAft>
                  <a:spcPts val="0"/>
                </a:spcAft>
              </a:pPr>
              <a:r>
                <a:rPr lang="ru-RU" sz="1500" dirty="0">
                  <a:solidFill>
                    <a:srgbClr val="6C99C5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1925" marR="161925" algn="ctr">
                <a:lnSpc>
                  <a:spcPts val="1815"/>
                </a:lnSpc>
                <a:spcAft>
                  <a:spcPts val="0"/>
                </a:spcAft>
              </a:pPr>
              <a:r>
                <a:rPr lang="ru-RU" sz="2200" dirty="0">
                  <a:solidFill>
                    <a:srgbClr val="002060"/>
                  </a:solidFill>
                  <a:effectLst/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2024</a:t>
              </a:r>
            </a:p>
            <a:p>
              <a:pPr marL="162560" marR="161925" algn="ctr">
                <a:lnSpc>
                  <a:spcPts val="1800"/>
                </a:lnSpc>
                <a:spcAft>
                  <a:spcPts val="0"/>
                </a:spcAft>
              </a:pPr>
              <a:r>
                <a:rPr lang="ru-RU" sz="1600" dirty="0">
                  <a:solidFill>
                    <a:srgbClr val="002060"/>
                  </a:solidFill>
                  <a:effectLst/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год</a:t>
              </a:r>
            </a:p>
            <a:p>
              <a:pPr marL="161925" marR="161925" algn="ctr">
                <a:lnSpc>
                  <a:spcPts val="2645"/>
                </a:lnSpc>
                <a:spcAft>
                  <a:spcPts val="0"/>
                </a:spcAft>
              </a:pPr>
              <a:r>
                <a:rPr lang="ru-RU" sz="2200" b="1" dirty="0">
                  <a:solidFill>
                    <a:srgbClr val="002060"/>
                  </a:solidFill>
                  <a:effectLst/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5 008</a:t>
              </a:r>
              <a:endParaRPr lang="ru-RU" sz="2200" dirty="0">
                <a:solidFill>
                  <a:srgbClr val="002060"/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endParaRPr>
            </a:p>
            <a:p>
              <a:pPr marL="161925" marR="161925" algn="ctr">
                <a:lnSpc>
                  <a:spcPts val="1565"/>
                </a:lnSpc>
                <a:spcAft>
                  <a:spcPts val="0"/>
                </a:spcAft>
              </a:pPr>
              <a:r>
                <a:rPr lang="ru-RU" sz="1400" dirty="0">
                  <a:solidFill>
                    <a:srgbClr val="002060"/>
                  </a:solidFill>
                  <a:effectLst/>
                  <a:ea typeface="Verdana" panose="020B0604030504040204" pitchFamily="34" charset="0"/>
                  <a:cs typeface="Segoe UI" panose="020B0502040204020203" pitchFamily="34" charset="0"/>
                </a:rPr>
                <a:t>рублей</a:t>
              </a:r>
            </a:p>
          </p:txBody>
        </p:sp>
      </p:grpSp>
      <p:grpSp>
        <p:nvGrpSpPr>
          <p:cNvPr id="28" name="Group 575"/>
          <p:cNvGrpSpPr>
            <a:grpSpLocks/>
          </p:cNvGrpSpPr>
          <p:nvPr/>
        </p:nvGrpSpPr>
        <p:grpSpPr bwMode="auto">
          <a:xfrm>
            <a:off x="2700020" y="1425334"/>
            <a:ext cx="1259840" cy="1708785"/>
            <a:chOff x="4354" y="1841"/>
            <a:chExt cx="1984" cy="1899"/>
          </a:xfrm>
        </p:grpSpPr>
        <p:sp>
          <p:nvSpPr>
            <p:cNvPr id="29" name="Freeform 577"/>
            <p:cNvSpPr>
              <a:spLocks/>
            </p:cNvSpPr>
            <p:nvPr/>
          </p:nvSpPr>
          <p:spPr bwMode="auto">
            <a:xfrm>
              <a:off x="4374" y="1861"/>
              <a:ext cx="1944" cy="1859"/>
            </a:xfrm>
            <a:custGeom>
              <a:avLst/>
              <a:gdLst>
                <a:gd name="T0" fmla="+- 0 4374 4374"/>
                <a:gd name="T1" fmla="*/ T0 w 1944"/>
                <a:gd name="T2" fmla="+- 0 2171 1862"/>
                <a:gd name="T3" fmla="*/ 2171 h 1859"/>
                <a:gd name="T4" fmla="+- 0 4382 4374"/>
                <a:gd name="T5" fmla="*/ T4 w 1944"/>
                <a:gd name="T6" fmla="+- 0 2100 1862"/>
                <a:gd name="T7" fmla="*/ 2100 h 1859"/>
                <a:gd name="T8" fmla="+- 0 4406 4374"/>
                <a:gd name="T9" fmla="*/ T8 w 1944"/>
                <a:gd name="T10" fmla="+- 0 2035 1862"/>
                <a:gd name="T11" fmla="*/ 2035 h 1859"/>
                <a:gd name="T12" fmla="+- 0 4442 4374"/>
                <a:gd name="T13" fmla="*/ T12 w 1944"/>
                <a:gd name="T14" fmla="+- 0 1978 1862"/>
                <a:gd name="T15" fmla="*/ 1978 h 1859"/>
                <a:gd name="T16" fmla="+- 0 4490 4374"/>
                <a:gd name="T17" fmla="*/ T16 w 1944"/>
                <a:gd name="T18" fmla="+- 0 1930 1862"/>
                <a:gd name="T19" fmla="*/ 1930 h 1859"/>
                <a:gd name="T20" fmla="+- 0 4548 4374"/>
                <a:gd name="T21" fmla="*/ T20 w 1944"/>
                <a:gd name="T22" fmla="+- 0 1893 1862"/>
                <a:gd name="T23" fmla="*/ 1893 h 1859"/>
                <a:gd name="T24" fmla="+- 0 4613 4374"/>
                <a:gd name="T25" fmla="*/ T24 w 1944"/>
                <a:gd name="T26" fmla="+- 0 1870 1862"/>
                <a:gd name="T27" fmla="*/ 1870 h 1859"/>
                <a:gd name="T28" fmla="+- 0 4684 4374"/>
                <a:gd name="T29" fmla="*/ T28 w 1944"/>
                <a:gd name="T30" fmla="+- 0 1862 1862"/>
                <a:gd name="T31" fmla="*/ 1862 h 1859"/>
                <a:gd name="T32" fmla="+- 0 6008 4374"/>
                <a:gd name="T33" fmla="*/ T32 w 1944"/>
                <a:gd name="T34" fmla="+- 0 1862 1862"/>
                <a:gd name="T35" fmla="*/ 1862 h 1859"/>
                <a:gd name="T36" fmla="+- 0 6079 4374"/>
                <a:gd name="T37" fmla="*/ T36 w 1944"/>
                <a:gd name="T38" fmla="+- 0 1870 1862"/>
                <a:gd name="T39" fmla="*/ 1870 h 1859"/>
                <a:gd name="T40" fmla="+- 0 6144 4374"/>
                <a:gd name="T41" fmla="*/ T40 w 1944"/>
                <a:gd name="T42" fmla="+- 0 1893 1862"/>
                <a:gd name="T43" fmla="*/ 1893 h 1859"/>
                <a:gd name="T44" fmla="+- 0 6202 4374"/>
                <a:gd name="T45" fmla="*/ T44 w 1944"/>
                <a:gd name="T46" fmla="+- 0 1930 1862"/>
                <a:gd name="T47" fmla="*/ 1930 h 1859"/>
                <a:gd name="T48" fmla="+- 0 6250 4374"/>
                <a:gd name="T49" fmla="*/ T48 w 1944"/>
                <a:gd name="T50" fmla="+- 0 1978 1862"/>
                <a:gd name="T51" fmla="*/ 1978 h 1859"/>
                <a:gd name="T52" fmla="+- 0 6286 4374"/>
                <a:gd name="T53" fmla="*/ T52 w 1944"/>
                <a:gd name="T54" fmla="+- 0 2035 1862"/>
                <a:gd name="T55" fmla="*/ 2035 h 1859"/>
                <a:gd name="T56" fmla="+- 0 6310 4374"/>
                <a:gd name="T57" fmla="*/ T56 w 1944"/>
                <a:gd name="T58" fmla="+- 0 2100 1862"/>
                <a:gd name="T59" fmla="*/ 2100 h 1859"/>
                <a:gd name="T60" fmla="+- 0 6318 4374"/>
                <a:gd name="T61" fmla="*/ T60 w 1944"/>
                <a:gd name="T62" fmla="+- 0 2171 1862"/>
                <a:gd name="T63" fmla="*/ 2171 h 1859"/>
                <a:gd name="T64" fmla="+- 0 6318 4374"/>
                <a:gd name="T65" fmla="*/ T64 w 1944"/>
                <a:gd name="T66" fmla="+- 0 3411 1862"/>
                <a:gd name="T67" fmla="*/ 3411 h 1859"/>
                <a:gd name="T68" fmla="+- 0 6310 4374"/>
                <a:gd name="T69" fmla="*/ T68 w 1944"/>
                <a:gd name="T70" fmla="+- 0 3482 1862"/>
                <a:gd name="T71" fmla="*/ 3482 h 1859"/>
                <a:gd name="T72" fmla="+- 0 6286 4374"/>
                <a:gd name="T73" fmla="*/ T72 w 1944"/>
                <a:gd name="T74" fmla="+- 0 3547 1862"/>
                <a:gd name="T75" fmla="*/ 3547 h 1859"/>
                <a:gd name="T76" fmla="+- 0 6250 4374"/>
                <a:gd name="T77" fmla="*/ T76 w 1944"/>
                <a:gd name="T78" fmla="+- 0 3605 1862"/>
                <a:gd name="T79" fmla="*/ 3605 h 1859"/>
                <a:gd name="T80" fmla="+- 0 6202 4374"/>
                <a:gd name="T81" fmla="*/ T80 w 1944"/>
                <a:gd name="T82" fmla="+- 0 3653 1862"/>
                <a:gd name="T83" fmla="*/ 3653 h 1859"/>
                <a:gd name="T84" fmla="+- 0 6144 4374"/>
                <a:gd name="T85" fmla="*/ T84 w 1944"/>
                <a:gd name="T86" fmla="+- 0 3689 1862"/>
                <a:gd name="T87" fmla="*/ 3689 h 1859"/>
                <a:gd name="T88" fmla="+- 0 6079 4374"/>
                <a:gd name="T89" fmla="*/ T88 w 1944"/>
                <a:gd name="T90" fmla="+- 0 3712 1862"/>
                <a:gd name="T91" fmla="*/ 3712 h 1859"/>
                <a:gd name="T92" fmla="+- 0 6008 4374"/>
                <a:gd name="T93" fmla="*/ T92 w 1944"/>
                <a:gd name="T94" fmla="+- 0 3721 1862"/>
                <a:gd name="T95" fmla="*/ 3721 h 1859"/>
                <a:gd name="T96" fmla="+- 0 4684 4374"/>
                <a:gd name="T97" fmla="*/ T96 w 1944"/>
                <a:gd name="T98" fmla="+- 0 3721 1862"/>
                <a:gd name="T99" fmla="*/ 3721 h 1859"/>
                <a:gd name="T100" fmla="+- 0 4613 4374"/>
                <a:gd name="T101" fmla="*/ T100 w 1944"/>
                <a:gd name="T102" fmla="+- 0 3712 1862"/>
                <a:gd name="T103" fmla="*/ 3712 h 1859"/>
                <a:gd name="T104" fmla="+- 0 4548 4374"/>
                <a:gd name="T105" fmla="*/ T104 w 1944"/>
                <a:gd name="T106" fmla="+- 0 3689 1862"/>
                <a:gd name="T107" fmla="*/ 3689 h 1859"/>
                <a:gd name="T108" fmla="+- 0 4490 4374"/>
                <a:gd name="T109" fmla="*/ T108 w 1944"/>
                <a:gd name="T110" fmla="+- 0 3653 1862"/>
                <a:gd name="T111" fmla="*/ 3653 h 1859"/>
                <a:gd name="T112" fmla="+- 0 4442 4374"/>
                <a:gd name="T113" fmla="*/ T112 w 1944"/>
                <a:gd name="T114" fmla="+- 0 3605 1862"/>
                <a:gd name="T115" fmla="*/ 3605 h 1859"/>
                <a:gd name="T116" fmla="+- 0 4406 4374"/>
                <a:gd name="T117" fmla="*/ T116 w 1944"/>
                <a:gd name="T118" fmla="+- 0 3547 1862"/>
                <a:gd name="T119" fmla="*/ 3547 h 1859"/>
                <a:gd name="T120" fmla="+- 0 4382 4374"/>
                <a:gd name="T121" fmla="*/ T120 w 1944"/>
                <a:gd name="T122" fmla="+- 0 3482 1862"/>
                <a:gd name="T123" fmla="*/ 3482 h 1859"/>
                <a:gd name="T124" fmla="+- 0 4374 4374"/>
                <a:gd name="T125" fmla="*/ T124 w 1944"/>
                <a:gd name="T126" fmla="+- 0 3411 1862"/>
                <a:gd name="T127" fmla="*/ 3411 h 1859"/>
                <a:gd name="T128" fmla="+- 0 4374 4374"/>
                <a:gd name="T129" fmla="*/ T128 w 1944"/>
                <a:gd name="T130" fmla="+- 0 2171 1862"/>
                <a:gd name="T131" fmla="*/ 2171 h 18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1944" h="1859">
                  <a:moveTo>
                    <a:pt x="0" y="309"/>
                  </a:moveTo>
                  <a:lnTo>
                    <a:pt x="8" y="238"/>
                  </a:lnTo>
                  <a:lnTo>
                    <a:pt x="32" y="173"/>
                  </a:lnTo>
                  <a:lnTo>
                    <a:pt x="68" y="116"/>
                  </a:lnTo>
                  <a:lnTo>
                    <a:pt x="116" y="68"/>
                  </a:lnTo>
                  <a:lnTo>
                    <a:pt x="174" y="31"/>
                  </a:lnTo>
                  <a:lnTo>
                    <a:pt x="239" y="8"/>
                  </a:lnTo>
                  <a:lnTo>
                    <a:pt x="310" y="0"/>
                  </a:lnTo>
                  <a:lnTo>
                    <a:pt x="1634" y="0"/>
                  </a:lnTo>
                  <a:lnTo>
                    <a:pt x="1705" y="8"/>
                  </a:lnTo>
                  <a:lnTo>
                    <a:pt x="1770" y="31"/>
                  </a:lnTo>
                  <a:lnTo>
                    <a:pt x="1828" y="68"/>
                  </a:lnTo>
                  <a:lnTo>
                    <a:pt x="1876" y="116"/>
                  </a:lnTo>
                  <a:lnTo>
                    <a:pt x="1912" y="173"/>
                  </a:lnTo>
                  <a:lnTo>
                    <a:pt x="1936" y="238"/>
                  </a:lnTo>
                  <a:lnTo>
                    <a:pt x="1944" y="309"/>
                  </a:lnTo>
                  <a:lnTo>
                    <a:pt x="1944" y="1549"/>
                  </a:lnTo>
                  <a:lnTo>
                    <a:pt x="1936" y="1620"/>
                  </a:lnTo>
                  <a:lnTo>
                    <a:pt x="1912" y="1685"/>
                  </a:lnTo>
                  <a:lnTo>
                    <a:pt x="1876" y="1743"/>
                  </a:lnTo>
                  <a:lnTo>
                    <a:pt x="1828" y="1791"/>
                  </a:lnTo>
                  <a:lnTo>
                    <a:pt x="1770" y="1827"/>
                  </a:lnTo>
                  <a:lnTo>
                    <a:pt x="1705" y="1850"/>
                  </a:lnTo>
                  <a:lnTo>
                    <a:pt x="1634" y="1859"/>
                  </a:lnTo>
                  <a:lnTo>
                    <a:pt x="310" y="1859"/>
                  </a:lnTo>
                  <a:lnTo>
                    <a:pt x="239" y="1850"/>
                  </a:lnTo>
                  <a:lnTo>
                    <a:pt x="174" y="1827"/>
                  </a:lnTo>
                  <a:lnTo>
                    <a:pt x="116" y="1791"/>
                  </a:lnTo>
                  <a:lnTo>
                    <a:pt x="68" y="1743"/>
                  </a:lnTo>
                  <a:lnTo>
                    <a:pt x="32" y="1685"/>
                  </a:lnTo>
                  <a:lnTo>
                    <a:pt x="8" y="1620"/>
                  </a:lnTo>
                  <a:lnTo>
                    <a:pt x="0" y="1549"/>
                  </a:lnTo>
                  <a:lnTo>
                    <a:pt x="0" y="309"/>
                  </a:lnTo>
                  <a:close/>
                </a:path>
              </a:pathLst>
            </a:custGeom>
            <a:noFill/>
            <a:ln w="25400">
              <a:solidFill>
                <a:srgbClr val="6C99C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30" name="Text Box 576"/>
            <p:cNvSpPr txBox="1">
              <a:spLocks noChangeArrowheads="1"/>
            </p:cNvSpPr>
            <p:nvPr/>
          </p:nvSpPr>
          <p:spPr bwMode="auto">
            <a:xfrm>
              <a:off x="4354" y="1841"/>
              <a:ext cx="1984" cy="1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61925" marR="161925" algn="ctr">
                <a:lnSpc>
                  <a:spcPts val="1815"/>
                </a:lnSpc>
                <a:spcBef>
                  <a:spcPts val="785"/>
                </a:spcBef>
                <a:spcAft>
                  <a:spcPts val="0"/>
                </a:spcAft>
              </a:pPr>
              <a:r>
                <a:rPr lang="ru-RU" sz="1500" dirty="0">
                  <a:solidFill>
                    <a:srgbClr val="6C99C5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1925" marR="161925" algn="ctr">
                <a:lnSpc>
                  <a:spcPts val="1815"/>
                </a:lnSpc>
                <a:spcBef>
                  <a:spcPts val="785"/>
                </a:spcBef>
                <a:spcAft>
                  <a:spcPts val="0"/>
                </a:spcAft>
              </a:pPr>
              <a:r>
                <a:rPr lang="ru-RU" sz="2200" dirty="0">
                  <a:solidFill>
                    <a:srgbClr val="002060"/>
                  </a:solidFill>
                  <a:effectLst/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2025</a:t>
              </a:r>
            </a:p>
            <a:p>
              <a:pPr marL="162560" marR="161290" algn="ctr">
                <a:lnSpc>
                  <a:spcPts val="1795"/>
                </a:lnSpc>
                <a:spcAft>
                  <a:spcPts val="0"/>
                </a:spcAft>
              </a:pPr>
              <a:r>
                <a:rPr lang="ru-RU" sz="1600" dirty="0">
                  <a:solidFill>
                    <a:srgbClr val="002060"/>
                  </a:solidFill>
                  <a:effectLst/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год</a:t>
              </a:r>
            </a:p>
            <a:p>
              <a:pPr marL="162560" marR="161290" algn="ctr">
                <a:lnSpc>
                  <a:spcPts val="2645"/>
                </a:lnSpc>
                <a:spcAft>
                  <a:spcPts val="0"/>
                </a:spcAft>
              </a:pPr>
              <a:r>
                <a:rPr lang="ru-RU" sz="2200" b="1" spc="-10" dirty="0">
                  <a:solidFill>
                    <a:srgbClr val="002060"/>
                  </a:solidFill>
                  <a:effectLst/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5 </a:t>
              </a:r>
              <a:r>
                <a:rPr lang="en-US" sz="2200" b="1" spc="-10" dirty="0">
                  <a:solidFill>
                    <a:srgbClr val="002060"/>
                  </a:solidFill>
                  <a:effectLst/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806</a:t>
              </a:r>
              <a:endParaRPr lang="ru-RU" sz="2200" dirty="0">
                <a:solidFill>
                  <a:srgbClr val="002060"/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endParaRPr>
            </a:p>
            <a:p>
              <a:pPr marL="161925" marR="161925" algn="ctr">
                <a:lnSpc>
                  <a:spcPts val="1565"/>
                </a:lnSpc>
                <a:spcAft>
                  <a:spcPts val="0"/>
                </a:spcAft>
              </a:pPr>
              <a:r>
                <a:rPr lang="ru-RU" sz="1300" dirty="0">
                  <a:solidFill>
                    <a:srgbClr val="002060"/>
                  </a:solidFill>
                  <a:effectLst/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рублей</a:t>
              </a:r>
            </a:p>
          </p:txBody>
        </p:sp>
      </p:grpSp>
      <p:grpSp>
        <p:nvGrpSpPr>
          <p:cNvPr id="31" name="Group 572"/>
          <p:cNvGrpSpPr>
            <a:grpSpLocks/>
          </p:cNvGrpSpPr>
          <p:nvPr/>
        </p:nvGrpSpPr>
        <p:grpSpPr bwMode="auto">
          <a:xfrm>
            <a:off x="4031615" y="1794904"/>
            <a:ext cx="1282700" cy="1325245"/>
            <a:chOff x="6453" y="1633"/>
            <a:chExt cx="2020" cy="2087"/>
          </a:xfrm>
        </p:grpSpPr>
        <p:sp>
          <p:nvSpPr>
            <p:cNvPr id="32" name="Freeform 574"/>
            <p:cNvSpPr>
              <a:spLocks/>
            </p:cNvSpPr>
            <p:nvPr/>
          </p:nvSpPr>
          <p:spPr bwMode="auto">
            <a:xfrm>
              <a:off x="6453" y="1633"/>
              <a:ext cx="1944" cy="2087"/>
            </a:xfrm>
            <a:custGeom>
              <a:avLst/>
              <a:gdLst>
                <a:gd name="T0" fmla="+- 0 6453 6453"/>
                <a:gd name="T1" fmla="*/ T0 w 1944"/>
                <a:gd name="T2" fmla="+- 0 2306 2024"/>
                <a:gd name="T3" fmla="*/ 2306 h 1697"/>
                <a:gd name="T4" fmla="+- 0 6463 6453"/>
                <a:gd name="T5" fmla="*/ T4 w 1944"/>
                <a:gd name="T6" fmla="+- 0 2231 2024"/>
                <a:gd name="T7" fmla="*/ 2231 h 1697"/>
                <a:gd name="T8" fmla="+- 0 6492 6453"/>
                <a:gd name="T9" fmla="*/ T8 w 1944"/>
                <a:gd name="T10" fmla="+- 0 2164 2024"/>
                <a:gd name="T11" fmla="*/ 2164 h 1697"/>
                <a:gd name="T12" fmla="+- 0 6536 6453"/>
                <a:gd name="T13" fmla="*/ T12 w 1944"/>
                <a:gd name="T14" fmla="+- 0 2106 2024"/>
                <a:gd name="T15" fmla="*/ 2106 h 1697"/>
                <a:gd name="T16" fmla="+- 0 6593 6453"/>
                <a:gd name="T17" fmla="*/ T16 w 1944"/>
                <a:gd name="T18" fmla="+- 0 2062 2024"/>
                <a:gd name="T19" fmla="*/ 2062 h 1697"/>
                <a:gd name="T20" fmla="+- 0 6661 6453"/>
                <a:gd name="T21" fmla="*/ T20 w 1944"/>
                <a:gd name="T22" fmla="+- 0 2034 2024"/>
                <a:gd name="T23" fmla="*/ 2034 h 1697"/>
                <a:gd name="T24" fmla="+- 0 6736 6453"/>
                <a:gd name="T25" fmla="*/ T24 w 1944"/>
                <a:gd name="T26" fmla="+- 0 2024 2024"/>
                <a:gd name="T27" fmla="*/ 2024 h 1697"/>
                <a:gd name="T28" fmla="+- 0 8114 6453"/>
                <a:gd name="T29" fmla="*/ T28 w 1944"/>
                <a:gd name="T30" fmla="+- 0 2024 2024"/>
                <a:gd name="T31" fmla="*/ 2024 h 1697"/>
                <a:gd name="T32" fmla="+- 0 8189 6453"/>
                <a:gd name="T33" fmla="*/ T32 w 1944"/>
                <a:gd name="T34" fmla="+- 0 2034 2024"/>
                <a:gd name="T35" fmla="*/ 2034 h 1697"/>
                <a:gd name="T36" fmla="+- 0 8257 6453"/>
                <a:gd name="T37" fmla="*/ T36 w 1944"/>
                <a:gd name="T38" fmla="+- 0 2062 2024"/>
                <a:gd name="T39" fmla="*/ 2062 h 1697"/>
                <a:gd name="T40" fmla="+- 0 8314 6453"/>
                <a:gd name="T41" fmla="*/ T40 w 1944"/>
                <a:gd name="T42" fmla="+- 0 2106 2024"/>
                <a:gd name="T43" fmla="*/ 2106 h 1697"/>
                <a:gd name="T44" fmla="+- 0 8358 6453"/>
                <a:gd name="T45" fmla="*/ T44 w 1944"/>
                <a:gd name="T46" fmla="+- 0 2164 2024"/>
                <a:gd name="T47" fmla="*/ 2164 h 1697"/>
                <a:gd name="T48" fmla="+- 0 8387 6453"/>
                <a:gd name="T49" fmla="*/ T48 w 1944"/>
                <a:gd name="T50" fmla="+- 0 2231 2024"/>
                <a:gd name="T51" fmla="*/ 2231 h 1697"/>
                <a:gd name="T52" fmla="+- 0 8397 6453"/>
                <a:gd name="T53" fmla="*/ T52 w 1944"/>
                <a:gd name="T54" fmla="+- 0 2306 2024"/>
                <a:gd name="T55" fmla="*/ 2306 h 1697"/>
                <a:gd name="T56" fmla="+- 0 8397 6453"/>
                <a:gd name="T57" fmla="*/ T56 w 1944"/>
                <a:gd name="T58" fmla="+- 0 3438 2024"/>
                <a:gd name="T59" fmla="*/ 3438 h 1697"/>
                <a:gd name="T60" fmla="+- 0 8387 6453"/>
                <a:gd name="T61" fmla="*/ T60 w 1944"/>
                <a:gd name="T62" fmla="+- 0 3513 2024"/>
                <a:gd name="T63" fmla="*/ 3513 h 1697"/>
                <a:gd name="T64" fmla="+- 0 8358 6453"/>
                <a:gd name="T65" fmla="*/ T64 w 1944"/>
                <a:gd name="T66" fmla="+- 0 3581 2024"/>
                <a:gd name="T67" fmla="*/ 3581 h 1697"/>
                <a:gd name="T68" fmla="+- 0 8314 6453"/>
                <a:gd name="T69" fmla="*/ T68 w 1944"/>
                <a:gd name="T70" fmla="+- 0 3638 2024"/>
                <a:gd name="T71" fmla="*/ 3638 h 1697"/>
                <a:gd name="T72" fmla="+- 0 8257 6453"/>
                <a:gd name="T73" fmla="*/ T72 w 1944"/>
                <a:gd name="T74" fmla="+- 0 3682 2024"/>
                <a:gd name="T75" fmla="*/ 3682 h 1697"/>
                <a:gd name="T76" fmla="+- 0 8189 6453"/>
                <a:gd name="T77" fmla="*/ T76 w 1944"/>
                <a:gd name="T78" fmla="+- 0 3710 2024"/>
                <a:gd name="T79" fmla="*/ 3710 h 1697"/>
                <a:gd name="T80" fmla="+- 0 8114 6453"/>
                <a:gd name="T81" fmla="*/ T80 w 1944"/>
                <a:gd name="T82" fmla="+- 0 3721 2024"/>
                <a:gd name="T83" fmla="*/ 3721 h 1697"/>
                <a:gd name="T84" fmla="+- 0 6736 6453"/>
                <a:gd name="T85" fmla="*/ T84 w 1944"/>
                <a:gd name="T86" fmla="+- 0 3721 2024"/>
                <a:gd name="T87" fmla="*/ 3721 h 1697"/>
                <a:gd name="T88" fmla="+- 0 6661 6453"/>
                <a:gd name="T89" fmla="*/ T88 w 1944"/>
                <a:gd name="T90" fmla="+- 0 3710 2024"/>
                <a:gd name="T91" fmla="*/ 3710 h 1697"/>
                <a:gd name="T92" fmla="+- 0 6593 6453"/>
                <a:gd name="T93" fmla="*/ T92 w 1944"/>
                <a:gd name="T94" fmla="+- 0 3682 2024"/>
                <a:gd name="T95" fmla="*/ 3682 h 1697"/>
                <a:gd name="T96" fmla="+- 0 6536 6453"/>
                <a:gd name="T97" fmla="*/ T96 w 1944"/>
                <a:gd name="T98" fmla="+- 0 3638 2024"/>
                <a:gd name="T99" fmla="*/ 3638 h 1697"/>
                <a:gd name="T100" fmla="+- 0 6492 6453"/>
                <a:gd name="T101" fmla="*/ T100 w 1944"/>
                <a:gd name="T102" fmla="+- 0 3581 2024"/>
                <a:gd name="T103" fmla="*/ 3581 h 1697"/>
                <a:gd name="T104" fmla="+- 0 6463 6453"/>
                <a:gd name="T105" fmla="*/ T104 w 1944"/>
                <a:gd name="T106" fmla="+- 0 3513 2024"/>
                <a:gd name="T107" fmla="*/ 3513 h 1697"/>
                <a:gd name="T108" fmla="+- 0 6453 6453"/>
                <a:gd name="T109" fmla="*/ T108 w 1944"/>
                <a:gd name="T110" fmla="+- 0 3438 2024"/>
                <a:gd name="T111" fmla="*/ 3438 h 1697"/>
                <a:gd name="T112" fmla="+- 0 6453 6453"/>
                <a:gd name="T113" fmla="*/ T112 w 1944"/>
                <a:gd name="T114" fmla="+- 0 2306 2024"/>
                <a:gd name="T115" fmla="*/ 2306 h 169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</a:cxnLst>
              <a:rect l="0" t="0" r="r" b="b"/>
              <a:pathLst>
                <a:path w="1944" h="1697">
                  <a:moveTo>
                    <a:pt x="0" y="282"/>
                  </a:moveTo>
                  <a:lnTo>
                    <a:pt x="10" y="207"/>
                  </a:lnTo>
                  <a:lnTo>
                    <a:pt x="39" y="140"/>
                  </a:lnTo>
                  <a:lnTo>
                    <a:pt x="83" y="82"/>
                  </a:lnTo>
                  <a:lnTo>
                    <a:pt x="140" y="38"/>
                  </a:lnTo>
                  <a:lnTo>
                    <a:pt x="208" y="10"/>
                  </a:lnTo>
                  <a:lnTo>
                    <a:pt x="283" y="0"/>
                  </a:lnTo>
                  <a:lnTo>
                    <a:pt x="1661" y="0"/>
                  </a:lnTo>
                  <a:lnTo>
                    <a:pt x="1736" y="10"/>
                  </a:lnTo>
                  <a:lnTo>
                    <a:pt x="1804" y="38"/>
                  </a:lnTo>
                  <a:lnTo>
                    <a:pt x="1861" y="82"/>
                  </a:lnTo>
                  <a:lnTo>
                    <a:pt x="1905" y="140"/>
                  </a:lnTo>
                  <a:lnTo>
                    <a:pt x="1934" y="207"/>
                  </a:lnTo>
                  <a:lnTo>
                    <a:pt x="1944" y="282"/>
                  </a:lnTo>
                  <a:lnTo>
                    <a:pt x="1944" y="1414"/>
                  </a:lnTo>
                  <a:lnTo>
                    <a:pt x="1934" y="1489"/>
                  </a:lnTo>
                  <a:lnTo>
                    <a:pt x="1905" y="1557"/>
                  </a:lnTo>
                  <a:lnTo>
                    <a:pt x="1861" y="1614"/>
                  </a:lnTo>
                  <a:lnTo>
                    <a:pt x="1804" y="1658"/>
                  </a:lnTo>
                  <a:lnTo>
                    <a:pt x="1736" y="1686"/>
                  </a:lnTo>
                  <a:lnTo>
                    <a:pt x="1661" y="1697"/>
                  </a:lnTo>
                  <a:lnTo>
                    <a:pt x="283" y="1697"/>
                  </a:lnTo>
                  <a:lnTo>
                    <a:pt x="208" y="1686"/>
                  </a:lnTo>
                  <a:lnTo>
                    <a:pt x="140" y="1658"/>
                  </a:lnTo>
                  <a:lnTo>
                    <a:pt x="83" y="1614"/>
                  </a:lnTo>
                  <a:lnTo>
                    <a:pt x="39" y="1557"/>
                  </a:lnTo>
                  <a:lnTo>
                    <a:pt x="10" y="1489"/>
                  </a:lnTo>
                  <a:lnTo>
                    <a:pt x="0" y="1414"/>
                  </a:lnTo>
                  <a:lnTo>
                    <a:pt x="0" y="282"/>
                  </a:lnTo>
                  <a:close/>
                </a:path>
              </a:pathLst>
            </a:custGeom>
            <a:noFill/>
            <a:ln w="25400">
              <a:solidFill>
                <a:srgbClr val="6C99C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33" name="Text Box 573"/>
            <p:cNvSpPr txBox="1">
              <a:spLocks noChangeArrowheads="1"/>
            </p:cNvSpPr>
            <p:nvPr/>
          </p:nvSpPr>
          <p:spPr bwMode="auto">
            <a:xfrm>
              <a:off x="6489" y="1995"/>
              <a:ext cx="1984" cy="1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62560" marR="161925" algn="ctr">
                <a:lnSpc>
                  <a:spcPts val="1815"/>
                </a:lnSpc>
                <a:spcBef>
                  <a:spcPts val="15"/>
                </a:spcBef>
                <a:spcAft>
                  <a:spcPts val="0"/>
                </a:spcAft>
              </a:pPr>
              <a:r>
                <a:rPr lang="ru-RU" sz="2200" dirty="0">
                  <a:solidFill>
                    <a:srgbClr val="002060"/>
                  </a:solidFill>
                  <a:effectLst/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2026</a:t>
              </a:r>
            </a:p>
            <a:p>
              <a:pPr marL="162560" marR="161290" algn="ctr">
                <a:lnSpc>
                  <a:spcPts val="1800"/>
                </a:lnSpc>
                <a:spcAft>
                  <a:spcPts val="0"/>
                </a:spcAft>
              </a:pPr>
              <a:r>
                <a:rPr lang="ru-RU" sz="1600" dirty="0">
                  <a:solidFill>
                    <a:srgbClr val="002060"/>
                  </a:solidFill>
                  <a:effectLst/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год</a:t>
              </a:r>
            </a:p>
            <a:p>
              <a:pPr marL="162560" marR="160655" algn="ctr">
                <a:lnSpc>
                  <a:spcPts val="2645"/>
                </a:lnSpc>
                <a:spcAft>
                  <a:spcPts val="0"/>
                </a:spcAft>
              </a:pPr>
              <a:r>
                <a:rPr lang="ru-RU" sz="2200" b="1" dirty="0">
                  <a:solidFill>
                    <a:srgbClr val="002060"/>
                  </a:solidFill>
                  <a:effectLst/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6 126</a:t>
              </a:r>
              <a:endParaRPr lang="ru-RU" sz="2200" dirty="0">
                <a:solidFill>
                  <a:srgbClr val="002060"/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endParaRPr>
            </a:p>
            <a:p>
              <a:pPr marL="162560" marR="161925" algn="ctr">
                <a:lnSpc>
                  <a:spcPts val="1565"/>
                </a:lnSpc>
                <a:spcAft>
                  <a:spcPts val="0"/>
                </a:spcAft>
              </a:pPr>
              <a:r>
                <a:rPr lang="ru-RU" sz="1300" dirty="0">
                  <a:solidFill>
                    <a:srgbClr val="002060"/>
                  </a:solidFill>
                  <a:effectLst/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рублей</a:t>
              </a:r>
            </a:p>
          </p:txBody>
        </p:sp>
      </p:grpSp>
      <p:grpSp>
        <p:nvGrpSpPr>
          <p:cNvPr id="34" name="Group 569"/>
          <p:cNvGrpSpPr>
            <a:grpSpLocks/>
          </p:cNvGrpSpPr>
          <p:nvPr/>
        </p:nvGrpSpPr>
        <p:grpSpPr bwMode="auto">
          <a:xfrm>
            <a:off x="5420223" y="1588962"/>
            <a:ext cx="1247111" cy="1560086"/>
            <a:chOff x="8532" y="1594"/>
            <a:chExt cx="2021" cy="2204"/>
          </a:xfrm>
        </p:grpSpPr>
        <p:sp>
          <p:nvSpPr>
            <p:cNvPr id="35" name="Freeform 571"/>
            <p:cNvSpPr>
              <a:spLocks/>
            </p:cNvSpPr>
            <p:nvPr/>
          </p:nvSpPr>
          <p:spPr bwMode="auto">
            <a:xfrm>
              <a:off x="8532" y="1861"/>
              <a:ext cx="1944" cy="1859"/>
            </a:xfrm>
            <a:custGeom>
              <a:avLst/>
              <a:gdLst>
                <a:gd name="T0" fmla="+- 0 8532 8532"/>
                <a:gd name="T1" fmla="*/ T0 w 1944"/>
                <a:gd name="T2" fmla="+- 0 2171 1862"/>
                <a:gd name="T3" fmla="*/ 2171 h 1859"/>
                <a:gd name="T4" fmla="+- 0 8540 8532"/>
                <a:gd name="T5" fmla="*/ T4 w 1944"/>
                <a:gd name="T6" fmla="+- 0 2100 1862"/>
                <a:gd name="T7" fmla="*/ 2100 h 1859"/>
                <a:gd name="T8" fmla="+- 0 8564 8532"/>
                <a:gd name="T9" fmla="*/ T8 w 1944"/>
                <a:gd name="T10" fmla="+- 0 2035 1862"/>
                <a:gd name="T11" fmla="*/ 2035 h 1859"/>
                <a:gd name="T12" fmla="+- 0 8600 8532"/>
                <a:gd name="T13" fmla="*/ T12 w 1944"/>
                <a:gd name="T14" fmla="+- 0 1978 1862"/>
                <a:gd name="T15" fmla="*/ 1978 h 1859"/>
                <a:gd name="T16" fmla="+- 0 8648 8532"/>
                <a:gd name="T17" fmla="*/ T16 w 1944"/>
                <a:gd name="T18" fmla="+- 0 1930 1862"/>
                <a:gd name="T19" fmla="*/ 1930 h 1859"/>
                <a:gd name="T20" fmla="+- 0 8706 8532"/>
                <a:gd name="T21" fmla="*/ T20 w 1944"/>
                <a:gd name="T22" fmla="+- 0 1893 1862"/>
                <a:gd name="T23" fmla="*/ 1893 h 1859"/>
                <a:gd name="T24" fmla="+- 0 8771 8532"/>
                <a:gd name="T25" fmla="*/ T24 w 1944"/>
                <a:gd name="T26" fmla="+- 0 1870 1862"/>
                <a:gd name="T27" fmla="*/ 1870 h 1859"/>
                <a:gd name="T28" fmla="+- 0 8842 8532"/>
                <a:gd name="T29" fmla="*/ T28 w 1944"/>
                <a:gd name="T30" fmla="+- 0 1862 1862"/>
                <a:gd name="T31" fmla="*/ 1862 h 1859"/>
                <a:gd name="T32" fmla="+- 0 10166 8532"/>
                <a:gd name="T33" fmla="*/ T32 w 1944"/>
                <a:gd name="T34" fmla="+- 0 1862 1862"/>
                <a:gd name="T35" fmla="*/ 1862 h 1859"/>
                <a:gd name="T36" fmla="+- 0 10237 8532"/>
                <a:gd name="T37" fmla="*/ T36 w 1944"/>
                <a:gd name="T38" fmla="+- 0 1870 1862"/>
                <a:gd name="T39" fmla="*/ 1870 h 1859"/>
                <a:gd name="T40" fmla="+- 0 10302 8532"/>
                <a:gd name="T41" fmla="*/ T40 w 1944"/>
                <a:gd name="T42" fmla="+- 0 1893 1862"/>
                <a:gd name="T43" fmla="*/ 1893 h 1859"/>
                <a:gd name="T44" fmla="+- 0 10360 8532"/>
                <a:gd name="T45" fmla="*/ T44 w 1944"/>
                <a:gd name="T46" fmla="+- 0 1930 1862"/>
                <a:gd name="T47" fmla="*/ 1930 h 1859"/>
                <a:gd name="T48" fmla="+- 0 10408 8532"/>
                <a:gd name="T49" fmla="*/ T48 w 1944"/>
                <a:gd name="T50" fmla="+- 0 1978 1862"/>
                <a:gd name="T51" fmla="*/ 1978 h 1859"/>
                <a:gd name="T52" fmla="+- 0 10444 8532"/>
                <a:gd name="T53" fmla="*/ T52 w 1944"/>
                <a:gd name="T54" fmla="+- 0 2035 1862"/>
                <a:gd name="T55" fmla="*/ 2035 h 1859"/>
                <a:gd name="T56" fmla="+- 0 10468 8532"/>
                <a:gd name="T57" fmla="*/ T56 w 1944"/>
                <a:gd name="T58" fmla="+- 0 2100 1862"/>
                <a:gd name="T59" fmla="*/ 2100 h 1859"/>
                <a:gd name="T60" fmla="+- 0 10476 8532"/>
                <a:gd name="T61" fmla="*/ T60 w 1944"/>
                <a:gd name="T62" fmla="+- 0 2171 1862"/>
                <a:gd name="T63" fmla="*/ 2171 h 1859"/>
                <a:gd name="T64" fmla="+- 0 10476 8532"/>
                <a:gd name="T65" fmla="*/ T64 w 1944"/>
                <a:gd name="T66" fmla="+- 0 3411 1862"/>
                <a:gd name="T67" fmla="*/ 3411 h 1859"/>
                <a:gd name="T68" fmla="+- 0 10468 8532"/>
                <a:gd name="T69" fmla="*/ T68 w 1944"/>
                <a:gd name="T70" fmla="+- 0 3482 1862"/>
                <a:gd name="T71" fmla="*/ 3482 h 1859"/>
                <a:gd name="T72" fmla="+- 0 10444 8532"/>
                <a:gd name="T73" fmla="*/ T72 w 1944"/>
                <a:gd name="T74" fmla="+- 0 3547 1862"/>
                <a:gd name="T75" fmla="*/ 3547 h 1859"/>
                <a:gd name="T76" fmla="+- 0 10408 8532"/>
                <a:gd name="T77" fmla="*/ T76 w 1944"/>
                <a:gd name="T78" fmla="+- 0 3605 1862"/>
                <a:gd name="T79" fmla="*/ 3605 h 1859"/>
                <a:gd name="T80" fmla="+- 0 10360 8532"/>
                <a:gd name="T81" fmla="*/ T80 w 1944"/>
                <a:gd name="T82" fmla="+- 0 3653 1862"/>
                <a:gd name="T83" fmla="*/ 3653 h 1859"/>
                <a:gd name="T84" fmla="+- 0 10302 8532"/>
                <a:gd name="T85" fmla="*/ T84 w 1944"/>
                <a:gd name="T86" fmla="+- 0 3689 1862"/>
                <a:gd name="T87" fmla="*/ 3689 h 1859"/>
                <a:gd name="T88" fmla="+- 0 10237 8532"/>
                <a:gd name="T89" fmla="*/ T88 w 1944"/>
                <a:gd name="T90" fmla="+- 0 3712 1862"/>
                <a:gd name="T91" fmla="*/ 3712 h 1859"/>
                <a:gd name="T92" fmla="+- 0 10166 8532"/>
                <a:gd name="T93" fmla="*/ T92 w 1944"/>
                <a:gd name="T94" fmla="+- 0 3721 1862"/>
                <a:gd name="T95" fmla="*/ 3721 h 1859"/>
                <a:gd name="T96" fmla="+- 0 8842 8532"/>
                <a:gd name="T97" fmla="*/ T96 w 1944"/>
                <a:gd name="T98" fmla="+- 0 3721 1862"/>
                <a:gd name="T99" fmla="*/ 3721 h 1859"/>
                <a:gd name="T100" fmla="+- 0 8771 8532"/>
                <a:gd name="T101" fmla="*/ T100 w 1944"/>
                <a:gd name="T102" fmla="+- 0 3712 1862"/>
                <a:gd name="T103" fmla="*/ 3712 h 1859"/>
                <a:gd name="T104" fmla="+- 0 8706 8532"/>
                <a:gd name="T105" fmla="*/ T104 w 1944"/>
                <a:gd name="T106" fmla="+- 0 3689 1862"/>
                <a:gd name="T107" fmla="*/ 3689 h 1859"/>
                <a:gd name="T108" fmla="+- 0 8648 8532"/>
                <a:gd name="T109" fmla="*/ T108 w 1944"/>
                <a:gd name="T110" fmla="+- 0 3653 1862"/>
                <a:gd name="T111" fmla="*/ 3653 h 1859"/>
                <a:gd name="T112" fmla="+- 0 8600 8532"/>
                <a:gd name="T113" fmla="*/ T112 w 1944"/>
                <a:gd name="T114" fmla="+- 0 3605 1862"/>
                <a:gd name="T115" fmla="*/ 3605 h 1859"/>
                <a:gd name="T116" fmla="+- 0 8564 8532"/>
                <a:gd name="T117" fmla="*/ T116 w 1944"/>
                <a:gd name="T118" fmla="+- 0 3547 1862"/>
                <a:gd name="T119" fmla="*/ 3547 h 1859"/>
                <a:gd name="T120" fmla="+- 0 8540 8532"/>
                <a:gd name="T121" fmla="*/ T120 w 1944"/>
                <a:gd name="T122" fmla="+- 0 3482 1862"/>
                <a:gd name="T123" fmla="*/ 3482 h 1859"/>
                <a:gd name="T124" fmla="+- 0 8532 8532"/>
                <a:gd name="T125" fmla="*/ T124 w 1944"/>
                <a:gd name="T126" fmla="+- 0 3411 1862"/>
                <a:gd name="T127" fmla="*/ 3411 h 1859"/>
                <a:gd name="T128" fmla="+- 0 8532 8532"/>
                <a:gd name="T129" fmla="*/ T128 w 1944"/>
                <a:gd name="T130" fmla="+- 0 2171 1862"/>
                <a:gd name="T131" fmla="*/ 2171 h 18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1944" h="1859">
                  <a:moveTo>
                    <a:pt x="0" y="309"/>
                  </a:moveTo>
                  <a:lnTo>
                    <a:pt x="8" y="238"/>
                  </a:lnTo>
                  <a:lnTo>
                    <a:pt x="32" y="173"/>
                  </a:lnTo>
                  <a:lnTo>
                    <a:pt x="68" y="116"/>
                  </a:lnTo>
                  <a:lnTo>
                    <a:pt x="116" y="68"/>
                  </a:lnTo>
                  <a:lnTo>
                    <a:pt x="174" y="31"/>
                  </a:lnTo>
                  <a:lnTo>
                    <a:pt x="239" y="8"/>
                  </a:lnTo>
                  <a:lnTo>
                    <a:pt x="310" y="0"/>
                  </a:lnTo>
                  <a:lnTo>
                    <a:pt x="1634" y="0"/>
                  </a:lnTo>
                  <a:lnTo>
                    <a:pt x="1705" y="8"/>
                  </a:lnTo>
                  <a:lnTo>
                    <a:pt x="1770" y="31"/>
                  </a:lnTo>
                  <a:lnTo>
                    <a:pt x="1828" y="68"/>
                  </a:lnTo>
                  <a:lnTo>
                    <a:pt x="1876" y="116"/>
                  </a:lnTo>
                  <a:lnTo>
                    <a:pt x="1912" y="173"/>
                  </a:lnTo>
                  <a:lnTo>
                    <a:pt x="1936" y="238"/>
                  </a:lnTo>
                  <a:lnTo>
                    <a:pt x="1944" y="309"/>
                  </a:lnTo>
                  <a:lnTo>
                    <a:pt x="1944" y="1549"/>
                  </a:lnTo>
                  <a:lnTo>
                    <a:pt x="1936" y="1620"/>
                  </a:lnTo>
                  <a:lnTo>
                    <a:pt x="1912" y="1685"/>
                  </a:lnTo>
                  <a:lnTo>
                    <a:pt x="1876" y="1743"/>
                  </a:lnTo>
                  <a:lnTo>
                    <a:pt x="1828" y="1791"/>
                  </a:lnTo>
                  <a:lnTo>
                    <a:pt x="1770" y="1827"/>
                  </a:lnTo>
                  <a:lnTo>
                    <a:pt x="1705" y="1850"/>
                  </a:lnTo>
                  <a:lnTo>
                    <a:pt x="1634" y="1859"/>
                  </a:lnTo>
                  <a:lnTo>
                    <a:pt x="310" y="1859"/>
                  </a:lnTo>
                  <a:lnTo>
                    <a:pt x="239" y="1850"/>
                  </a:lnTo>
                  <a:lnTo>
                    <a:pt x="174" y="1827"/>
                  </a:lnTo>
                  <a:lnTo>
                    <a:pt x="116" y="1791"/>
                  </a:lnTo>
                  <a:lnTo>
                    <a:pt x="68" y="1743"/>
                  </a:lnTo>
                  <a:lnTo>
                    <a:pt x="32" y="1685"/>
                  </a:lnTo>
                  <a:lnTo>
                    <a:pt x="8" y="1620"/>
                  </a:lnTo>
                  <a:lnTo>
                    <a:pt x="0" y="1549"/>
                  </a:lnTo>
                  <a:lnTo>
                    <a:pt x="0" y="309"/>
                  </a:lnTo>
                  <a:close/>
                </a:path>
              </a:pathLst>
            </a:custGeom>
            <a:noFill/>
            <a:ln w="25400">
              <a:solidFill>
                <a:srgbClr val="6C99C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36" name="Text Box 570"/>
            <p:cNvSpPr txBox="1">
              <a:spLocks noChangeArrowheads="1"/>
            </p:cNvSpPr>
            <p:nvPr/>
          </p:nvSpPr>
          <p:spPr bwMode="auto">
            <a:xfrm>
              <a:off x="8569" y="1594"/>
              <a:ext cx="1984" cy="2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62560" marR="161290" algn="ctr">
                <a:lnSpc>
                  <a:spcPts val="1815"/>
                </a:lnSpc>
                <a:spcBef>
                  <a:spcPts val="785"/>
                </a:spcBef>
                <a:spcAft>
                  <a:spcPts val="0"/>
                </a:spcAft>
              </a:pPr>
              <a:endParaRPr lang="ru-RU" sz="2200" dirty="0">
                <a:solidFill>
                  <a:srgbClr val="002060"/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endParaRPr>
            </a:p>
            <a:p>
              <a:pPr marL="162560" marR="161290" algn="ctr">
                <a:lnSpc>
                  <a:spcPts val="1815"/>
                </a:lnSpc>
                <a:spcBef>
                  <a:spcPts val="785"/>
                </a:spcBef>
                <a:spcAft>
                  <a:spcPts val="0"/>
                </a:spcAft>
              </a:pPr>
              <a:r>
                <a:rPr lang="ru-RU" sz="2200" dirty="0">
                  <a:solidFill>
                    <a:srgbClr val="002060"/>
                  </a:solidFill>
                  <a:effectLst/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2027</a:t>
              </a:r>
            </a:p>
            <a:p>
              <a:pPr marL="162560" marR="160020" algn="ctr">
                <a:lnSpc>
                  <a:spcPts val="1795"/>
                </a:lnSpc>
                <a:spcAft>
                  <a:spcPts val="0"/>
                </a:spcAft>
              </a:pPr>
              <a:r>
                <a:rPr lang="ru-RU" sz="1600" dirty="0">
                  <a:solidFill>
                    <a:srgbClr val="002060"/>
                  </a:solidFill>
                  <a:effectLst/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год</a:t>
              </a:r>
            </a:p>
            <a:p>
              <a:pPr marL="162560" marR="160020" algn="ctr">
                <a:lnSpc>
                  <a:spcPts val="1795"/>
                </a:lnSpc>
                <a:spcAft>
                  <a:spcPts val="0"/>
                </a:spcAft>
              </a:pPr>
              <a:endParaRPr lang="ru-RU" sz="1600" dirty="0">
                <a:solidFill>
                  <a:srgbClr val="002060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endParaRPr>
            </a:p>
            <a:p>
              <a:pPr marL="162560" marR="160020" algn="ctr">
                <a:lnSpc>
                  <a:spcPts val="1795"/>
                </a:lnSpc>
                <a:spcAft>
                  <a:spcPts val="0"/>
                </a:spcAft>
              </a:pPr>
              <a:r>
                <a:rPr lang="ru-RU" sz="2200" b="1" spc="-10" dirty="0">
                  <a:solidFill>
                    <a:srgbClr val="002060"/>
                  </a:solidFill>
                  <a:effectLst/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6 358</a:t>
              </a:r>
              <a:endParaRPr lang="ru-RU" sz="2200" dirty="0">
                <a:solidFill>
                  <a:srgbClr val="002060"/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endParaRPr>
            </a:p>
            <a:p>
              <a:pPr marL="162560" marR="161290" algn="ctr">
                <a:lnSpc>
                  <a:spcPts val="1565"/>
                </a:lnSpc>
                <a:spcAft>
                  <a:spcPts val="0"/>
                </a:spcAft>
              </a:pPr>
              <a:r>
                <a:rPr lang="ru-RU" sz="1300" dirty="0">
                  <a:solidFill>
                    <a:srgbClr val="002060"/>
                  </a:solidFill>
                  <a:effectLst/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рублей</a:t>
              </a:r>
            </a:p>
          </p:txBody>
        </p:sp>
      </p:grpSp>
      <p:sp>
        <p:nvSpPr>
          <p:cNvPr id="37" name="Rectangle 39"/>
          <p:cNvSpPr>
            <a:spLocks noChangeArrowheads="1"/>
          </p:cNvSpPr>
          <p:nvPr/>
        </p:nvSpPr>
        <p:spPr bwMode="auto">
          <a:xfrm>
            <a:off x="62230" y="950391"/>
            <a:ext cx="54973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</a:t>
            </a:r>
            <a:r>
              <a:rPr lang="ru-RU" altLang="ru-RU" sz="1400" dirty="0" bmk="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ак меняются расходы на культуру в расчете </a:t>
            </a:r>
            <a:r>
              <a:rPr lang="ru-RU" altLang="ru-RU" sz="14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одного жителя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городского округа Семеновский 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39" name="Rectangle 46"/>
          <p:cNvSpPr>
            <a:spLocks noChangeArrowheads="1"/>
          </p:cNvSpPr>
          <p:nvPr/>
        </p:nvSpPr>
        <p:spPr bwMode="auto">
          <a:xfrm>
            <a:off x="222885" y="2756656"/>
            <a:ext cx="653669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Основные индикаторы достижения цели и показатели непосредственных результатов муниципальной программы</a:t>
            </a:r>
            <a:endParaRPr kumimoji="0" lang="ru-RU" altLang="ru-RU" sz="16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651395"/>
              </p:ext>
            </p:extLst>
          </p:nvPr>
        </p:nvGraphicFramePr>
        <p:xfrm>
          <a:off x="76200" y="3697982"/>
          <a:ext cx="6682740" cy="540163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306662219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48026631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1292801414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553287348"/>
                    </a:ext>
                  </a:extLst>
                </a:gridCol>
                <a:gridCol w="874501">
                  <a:extLst>
                    <a:ext uri="{9D8B030D-6E8A-4147-A177-3AD203B41FA5}">
                      <a16:colId xmlns:a16="http://schemas.microsoft.com/office/drawing/2014/main" val="1171927273"/>
                    </a:ext>
                  </a:extLst>
                </a:gridCol>
                <a:gridCol w="779039">
                  <a:extLst>
                    <a:ext uri="{9D8B030D-6E8A-4147-A177-3AD203B41FA5}">
                      <a16:colId xmlns:a16="http://schemas.microsoft.com/office/drawing/2014/main" val="3381889233"/>
                    </a:ext>
                  </a:extLst>
                </a:gridCol>
              </a:tblGrid>
              <a:tr h="254026">
                <a:tc>
                  <a:txBody>
                    <a:bodyPr/>
                    <a:lstStyle/>
                    <a:p>
                      <a:pPr marL="617855">
                        <a:spcBef>
                          <a:spcPts val="945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Наименование 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3665" marR="113665" algn="ctr">
                        <a:spcBef>
                          <a:spcPts val="945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2022год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114300" marR="106680" algn="ctr">
                        <a:spcBef>
                          <a:spcPts val="945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2023</a:t>
                      </a:r>
                      <a:r>
                        <a:rPr lang="ru-RU" sz="1050" spc="5" dirty="0">
                          <a:effectLst/>
                        </a:rPr>
                        <a:t> </a:t>
                      </a:r>
                      <a:r>
                        <a:rPr lang="ru-RU" sz="1050" dirty="0">
                          <a:effectLst/>
                        </a:rPr>
                        <a:t>год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114300" marR="106680" algn="ctr">
                        <a:spcBef>
                          <a:spcPts val="945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2024</a:t>
                      </a:r>
                      <a:r>
                        <a:rPr lang="ru-RU" sz="1050" spc="5" dirty="0">
                          <a:effectLst/>
                        </a:rPr>
                        <a:t> </a:t>
                      </a:r>
                      <a:r>
                        <a:rPr lang="ru-RU" sz="1050" dirty="0">
                          <a:effectLst/>
                        </a:rPr>
                        <a:t>год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107950" marR="107950" algn="ctr">
                        <a:spcBef>
                          <a:spcPts val="945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2025год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107950" marR="164465" algn="ctr">
                        <a:spcBef>
                          <a:spcPts val="945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2026 г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70387759"/>
                  </a:ext>
                </a:extLst>
              </a:tr>
              <a:tr h="650030">
                <a:tc>
                  <a:txBody>
                    <a:bodyPr/>
                    <a:lstStyle/>
                    <a:p>
                      <a:pPr marL="8890">
                        <a:lnSpc>
                          <a:spcPct val="980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Охват дополнительным образованием в сфере </a:t>
                      </a:r>
                      <a:br>
                        <a:rPr lang="ru-RU" sz="1050" dirty="0">
                          <a:effectLst/>
                        </a:rPr>
                      </a:br>
                      <a:r>
                        <a:rPr lang="ru-RU" sz="1050" dirty="0">
                          <a:effectLst/>
                        </a:rPr>
                        <a:t>культуры детей от общего количества детей в возрасте от 5 до 18 лет,</a:t>
                      </a:r>
                      <a:r>
                        <a:rPr lang="ru-RU" sz="1050" spc="-45" dirty="0">
                          <a:effectLst/>
                        </a:rPr>
                        <a:t> </a:t>
                      </a:r>
                      <a:r>
                        <a:rPr lang="ru-RU" sz="1050" dirty="0">
                          <a:effectLst/>
                        </a:rPr>
                        <a:t>%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</a:p>
                    <a:p>
                      <a:pPr marL="113665" marR="113665"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12,0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</a:p>
                    <a:p>
                      <a:pPr marL="114300" marR="107950"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12,0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</a:p>
                    <a:p>
                      <a:pPr marL="114300" marR="107950"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12,0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</a:p>
                    <a:p>
                      <a:pPr marL="114300" marR="107950"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12,0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</a:p>
                    <a:p>
                      <a:pPr marL="114300" marR="107950"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12,0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32959709"/>
                  </a:ext>
                </a:extLst>
              </a:tr>
              <a:tr h="650030">
                <a:tc>
                  <a:txBody>
                    <a:bodyPr/>
                    <a:lstStyle/>
                    <a:p>
                      <a:pPr marL="8890">
                        <a:lnSpc>
                          <a:spcPct val="98000"/>
                        </a:lnSpc>
                        <a:spcBef>
                          <a:spcPts val="635"/>
                        </a:spcBef>
                        <a:spcAft>
                          <a:spcPts val="0"/>
                        </a:spcAft>
                      </a:pPr>
                      <a:r>
                        <a:rPr lang="ru-RU" sz="1050" spc="10" dirty="0">
                          <a:effectLst/>
                        </a:rPr>
                        <a:t>Количество участников награжденных в </a:t>
                      </a:r>
                      <a:br>
                        <a:rPr lang="ru-RU" sz="1050" spc="10" dirty="0">
                          <a:effectLst/>
                        </a:rPr>
                      </a:br>
                      <a:r>
                        <a:rPr lang="ru-RU" sz="1050" spc="10" dirty="0">
                          <a:effectLst/>
                        </a:rPr>
                        <a:t>международных, всероссийских, межрегиональных и областных фестивалях и конкурсах, человек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100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</a:p>
                    <a:p>
                      <a:pPr marL="6985"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100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</a:p>
                    <a:p>
                      <a:pPr marL="6985"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100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</a:p>
                    <a:p>
                      <a:pPr marL="6985"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100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</a:p>
                    <a:p>
                      <a:pPr marL="6985"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100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21267817"/>
                  </a:ext>
                </a:extLst>
              </a:tr>
              <a:tr h="484098">
                <a:tc>
                  <a:txBody>
                    <a:bodyPr/>
                    <a:lstStyle/>
                    <a:p>
                      <a:pPr marL="8890">
                        <a:lnSpc>
                          <a:spcPts val="1085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ru-RU" sz="1050" spc="-55" dirty="0">
                          <a:effectLst/>
                        </a:rPr>
                        <a:t>Фактическая обеспеченность учреждениями культуры в </a:t>
                      </a:r>
                      <a:br>
                        <a:rPr lang="ru-RU" sz="1050" spc="-55" dirty="0">
                          <a:effectLst/>
                        </a:rPr>
                      </a:br>
                      <a:r>
                        <a:rPr lang="ru-RU" sz="1050" spc="-55" dirty="0">
                          <a:effectLst/>
                        </a:rPr>
                        <a:t>городском округе музеями, ед.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035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1035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1035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1035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1035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56607660"/>
                  </a:ext>
                </a:extLst>
              </a:tr>
              <a:tr h="276329">
                <a:tc>
                  <a:txBody>
                    <a:bodyPr/>
                    <a:lstStyle/>
                    <a:p>
                      <a:pPr marL="8890">
                        <a:lnSpc>
                          <a:spcPts val="108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Количество посетителей музеев,</a:t>
                      </a:r>
                      <a:r>
                        <a:rPr lang="ru-RU" sz="1050" spc="-60" dirty="0">
                          <a:effectLst/>
                        </a:rPr>
                        <a:t> </a:t>
                      </a:r>
                      <a:r>
                        <a:rPr lang="ru-RU" sz="1050" dirty="0">
                          <a:effectLst/>
                        </a:rPr>
                        <a:t>человек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95920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97945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98154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98876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99101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29105893"/>
                  </a:ext>
                </a:extLst>
              </a:tr>
              <a:tr h="315804">
                <a:tc>
                  <a:txBody>
                    <a:bodyPr/>
                    <a:lstStyle/>
                    <a:p>
                      <a:pPr marL="8890" marR="556895">
                        <a:lnSpc>
                          <a:spcPts val="108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1050" spc="5" dirty="0">
                          <a:effectLst/>
                        </a:rPr>
                        <a:t>Количество предметов музейного фонда,</a:t>
                      </a:r>
                      <a:r>
                        <a:rPr lang="ru-RU" sz="1050" spc="-60" dirty="0">
                          <a:effectLst/>
                        </a:rPr>
                        <a:t> единиц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27832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28401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28401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28401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28401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22743118"/>
                  </a:ext>
                </a:extLst>
              </a:tr>
              <a:tr h="434231">
                <a:tc>
                  <a:txBody>
                    <a:bodyPr/>
                    <a:lstStyle/>
                    <a:p>
                      <a:pPr marL="8890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Фактическая обеспеченность учреждениями культуры в городском округе библиотеками, ед.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3665" marR="112395" algn="ctr">
                        <a:spcBef>
                          <a:spcPts val="63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22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4300" marR="105410" algn="ctr">
                        <a:spcBef>
                          <a:spcPts val="63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22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4300" marR="105410" algn="ctr">
                        <a:spcBef>
                          <a:spcPts val="63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22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4300" marR="105410" algn="ctr">
                        <a:spcBef>
                          <a:spcPts val="63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22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4300" marR="105410" algn="ctr">
                        <a:spcBef>
                          <a:spcPts val="63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22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50424199"/>
                  </a:ext>
                </a:extLst>
              </a:tr>
              <a:tr h="331594">
                <a:tc>
                  <a:txBody>
                    <a:bodyPr/>
                    <a:lstStyle/>
                    <a:p>
                      <a:pPr marL="8890">
                        <a:lnSpc>
                          <a:spcPct val="98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Количество пользователей библиотек,</a:t>
                      </a:r>
                      <a:r>
                        <a:rPr lang="ru-RU" sz="1050" spc="-5" dirty="0">
                          <a:effectLst/>
                        </a:rPr>
                        <a:t> </a:t>
                      </a:r>
                      <a:r>
                        <a:rPr lang="ru-RU" sz="1050" dirty="0">
                          <a:effectLst/>
                        </a:rPr>
                        <a:t>человек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22689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22182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20700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20700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20700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60689824"/>
                  </a:ext>
                </a:extLst>
              </a:tr>
              <a:tr h="650030">
                <a:tc>
                  <a:txBody>
                    <a:bodyPr/>
                    <a:lstStyle/>
                    <a:p>
                      <a:pPr marL="8890" marR="77470">
                        <a:lnSpc>
                          <a:spcPct val="98000"/>
                        </a:lnSpc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Фактическая обеспеченность учреждениями культуры в городском округе клубами и </a:t>
                      </a:r>
                      <a:br>
                        <a:rPr lang="ru-RU" sz="1050" dirty="0">
                          <a:effectLst/>
                        </a:rPr>
                      </a:br>
                      <a:r>
                        <a:rPr lang="ru-RU" sz="1050" dirty="0">
                          <a:effectLst/>
                        </a:rPr>
                        <a:t>учреждениями клубного типа, ед.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</a:p>
                    <a:p>
                      <a:pPr marL="113665" marR="113665" algn="ctr">
                        <a:spcBef>
                          <a:spcPts val="94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26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</a:p>
                    <a:p>
                      <a:pPr marL="114300" marR="106680" algn="ctr">
                        <a:spcBef>
                          <a:spcPts val="94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26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</a:p>
                    <a:p>
                      <a:pPr marL="114300" marR="106680" algn="ctr">
                        <a:spcBef>
                          <a:spcPts val="94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26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</a:p>
                    <a:p>
                      <a:pPr marL="114300" marR="106680" algn="ctr">
                        <a:spcBef>
                          <a:spcPts val="94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26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</a:p>
                    <a:p>
                      <a:pPr marL="114300" marR="106680" algn="ctr">
                        <a:spcBef>
                          <a:spcPts val="94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26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25800070"/>
                  </a:ext>
                </a:extLst>
              </a:tr>
              <a:tr h="388243">
                <a:tc>
                  <a:txBody>
                    <a:bodyPr/>
                    <a:lstStyle/>
                    <a:p>
                      <a:pPr marL="8890" marR="556895">
                        <a:lnSpc>
                          <a:spcPts val="108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Количество участников клубных формирований,</a:t>
                      </a:r>
                      <a:r>
                        <a:rPr lang="ru-RU" sz="1050" spc="-40" dirty="0">
                          <a:effectLst/>
                        </a:rPr>
                        <a:t> </a:t>
                      </a:r>
                      <a:r>
                        <a:rPr lang="ru-RU" sz="1050" dirty="0">
                          <a:effectLst/>
                        </a:rPr>
                        <a:t>человек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277</a:t>
                      </a:r>
                      <a:r>
                        <a:rPr lang="ru-RU" sz="1050">
                          <a:effectLst/>
                        </a:rPr>
                        <a:t>0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27</a:t>
                      </a:r>
                      <a:r>
                        <a:rPr lang="ru-RU" sz="1050">
                          <a:effectLst/>
                        </a:rPr>
                        <a:t>75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2775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2775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2775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88175267"/>
                  </a:ext>
                </a:extLst>
              </a:tr>
              <a:tr h="388243">
                <a:tc>
                  <a:txBody>
                    <a:bodyPr/>
                    <a:lstStyle/>
                    <a:p>
                      <a:pPr marL="8890">
                        <a:lnSpc>
                          <a:spcPts val="108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Количество культурно-массовых мероприятий, единиц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5805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5810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5815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5820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5820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9315743"/>
                  </a:ext>
                </a:extLst>
              </a:tr>
              <a:tr h="578974">
                <a:tc>
                  <a:txBody>
                    <a:bodyPr/>
                    <a:lstStyle/>
                    <a:p>
                      <a:pPr marL="8890" marR="556895">
                        <a:lnSpc>
                          <a:spcPts val="108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Увеличение количества творческих коллективов, имеющие звание «Народный самодеятельный </a:t>
                      </a:r>
                      <a:r>
                        <a:rPr lang="ru-RU" sz="1050" dirty="0" err="1">
                          <a:effectLst/>
                        </a:rPr>
                        <a:t>коллектив,ед</a:t>
                      </a:r>
                      <a:r>
                        <a:rPr lang="ru-RU" sz="1050" dirty="0">
                          <a:effectLst/>
                        </a:rPr>
                        <a:t>.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3665" marR="113665" algn="ctr">
                        <a:lnSpc>
                          <a:spcPts val="1085"/>
                        </a:lnSpc>
                        <a:spcBef>
                          <a:spcPts val="63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</a:p>
                    <a:p>
                      <a:pPr marL="113665" marR="113665" algn="ctr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12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0" marR="107950" algn="ctr">
                        <a:lnSpc>
                          <a:spcPts val="1085"/>
                        </a:lnSpc>
                        <a:spcBef>
                          <a:spcPts val="63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</a:p>
                    <a:p>
                      <a:pPr marL="114300" marR="107315" algn="ctr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11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0" marR="107950" algn="ctr">
                        <a:lnSpc>
                          <a:spcPts val="1085"/>
                        </a:lnSpc>
                        <a:spcBef>
                          <a:spcPts val="63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</a:p>
                    <a:p>
                      <a:pPr marL="114300" marR="107315" algn="ctr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11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0" marR="107950" algn="ctr">
                        <a:lnSpc>
                          <a:spcPts val="1085"/>
                        </a:lnSpc>
                        <a:spcBef>
                          <a:spcPts val="63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</a:p>
                    <a:p>
                      <a:pPr marL="114300" marR="107315" algn="ctr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11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0" marR="107950" algn="ctr">
                        <a:lnSpc>
                          <a:spcPts val="1085"/>
                        </a:lnSpc>
                        <a:spcBef>
                          <a:spcPts val="63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</a:p>
                    <a:p>
                      <a:pPr marL="114300" marR="107315" algn="ctr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11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38727885"/>
                  </a:ext>
                </a:extLst>
              </a:tr>
            </a:tbl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05F5A28-9A39-C2AA-3DE4-98AB46E5908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47</a:t>
            </a:fld>
            <a:endParaRPr lang="ru-RU" spc="-100" dirty="0"/>
          </a:p>
        </p:txBody>
      </p:sp>
    </p:spTree>
    <p:extLst>
      <p:ext uri="{BB962C8B-B14F-4D97-AF65-F5344CB8AC3E}">
        <p14:creationId xmlns:p14="http://schemas.microsoft.com/office/powerpoint/2010/main" val="10845425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Муниципальная программа</a:t>
            </a:r>
            <a:b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«Развитие физической культуры, спорта и молодежной политики и патриотического воспитания молодежи в городском округе Семеновский» на 2018-2026 годы</a:t>
            </a:r>
          </a:p>
        </p:txBody>
      </p:sp>
      <p:grpSp>
        <p:nvGrpSpPr>
          <p:cNvPr id="6" name="Group 558"/>
          <p:cNvGrpSpPr>
            <a:grpSpLocks/>
          </p:cNvGrpSpPr>
          <p:nvPr/>
        </p:nvGrpSpPr>
        <p:grpSpPr bwMode="auto">
          <a:xfrm>
            <a:off x="3453213" y="4327098"/>
            <a:ext cx="3016885" cy="1045375"/>
            <a:chOff x="5466" y="-217"/>
            <a:chExt cx="4751" cy="2761"/>
          </a:xfrm>
          <a:solidFill>
            <a:schemeClr val="tx2"/>
          </a:solidFill>
        </p:grpSpPr>
        <p:sp>
          <p:nvSpPr>
            <p:cNvPr id="8" name="Freeform 564"/>
            <p:cNvSpPr>
              <a:spLocks/>
            </p:cNvSpPr>
            <p:nvPr/>
          </p:nvSpPr>
          <p:spPr bwMode="auto">
            <a:xfrm>
              <a:off x="7410" y="-217"/>
              <a:ext cx="864" cy="2558"/>
            </a:xfrm>
            <a:custGeom>
              <a:avLst/>
              <a:gdLst>
                <a:gd name="T0" fmla="+- 0 6399 5679"/>
                <a:gd name="T1" fmla="*/ T0 w 864"/>
                <a:gd name="T2" fmla="+- 0 578 578"/>
                <a:gd name="T3" fmla="*/ 578 h 2685"/>
                <a:gd name="T4" fmla="+- 0 5823 5679"/>
                <a:gd name="T5" fmla="*/ T4 w 864"/>
                <a:gd name="T6" fmla="+- 0 578 578"/>
                <a:gd name="T7" fmla="*/ 578 h 2685"/>
                <a:gd name="T8" fmla="+- 0 5767 5679"/>
                <a:gd name="T9" fmla="*/ T8 w 864"/>
                <a:gd name="T10" fmla="+- 0 589 578"/>
                <a:gd name="T11" fmla="*/ 589 h 2685"/>
                <a:gd name="T12" fmla="+- 0 5721 5679"/>
                <a:gd name="T13" fmla="*/ T12 w 864"/>
                <a:gd name="T14" fmla="+- 0 620 578"/>
                <a:gd name="T15" fmla="*/ 620 h 2685"/>
                <a:gd name="T16" fmla="+- 0 5690 5679"/>
                <a:gd name="T17" fmla="*/ T16 w 864"/>
                <a:gd name="T18" fmla="+- 0 666 578"/>
                <a:gd name="T19" fmla="*/ 666 h 2685"/>
                <a:gd name="T20" fmla="+- 0 5679 5679"/>
                <a:gd name="T21" fmla="*/ T20 w 864"/>
                <a:gd name="T22" fmla="+- 0 722 578"/>
                <a:gd name="T23" fmla="*/ 722 h 2685"/>
                <a:gd name="T24" fmla="+- 0 5679 5679"/>
                <a:gd name="T25" fmla="*/ T24 w 864"/>
                <a:gd name="T26" fmla="+- 0 3118 578"/>
                <a:gd name="T27" fmla="*/ 3118 h 2685"/>
                <a:gd name="T28" fmla="+- 0 5690 5679"/>
                <a:gd name="T29" fmla="*/ T28 w 864"/>
                <a:gd name="T30" fmla="+- 0 3174 578"/>
                <a:gd name="T31" fmla="*/ 3174 h 2685"/>
                <a:gd name="T32" fmla="+- 0 5721 5679"/>
                <a:gd name="T33" fmla="*/ T32 w 864"/>
                <a:gd name="T34" fmla="+- 0 3220 578"/>
                <a:gd name="T35" fmla="*/ 3220 h 2685"/>
                <a:gd name="T36" fmla="+- 0 5767 5679"/>
                <a:gd name="T37" fmla="*/ T36 w 864"/>
                <a:gd name="T38" fmla="+- 0 3251 578"/>
                <a:gd name="T39" fmla="*/ 3251 h 2685"/>
                <a:gd name="T40" fmla="+- 0 5823 5679"/>
                <a:gd name="T41" fmla="*/ T40 w 864"/>
                <a:gd name="T42" fmla="+- 0 3262 578"/>
                <a:gd name="T43" fmla="*/ 3262 h 2685"/>
                <a:gd name="T44" fmla="+- 0 6399 5679"/>
                <a:gd name="T45" fmla="*/ T44 w 864"/>
                <a:gd name="T46" fmla="+- 0 3262 578"/>
                <a:gd name="T47" fmla="*/ 3262 h 2685"/>
                <a:gd name="T48" fmla="+- 0 6455 5679"/>
                <a:gd name="T49" fmla="*/ T48 w 864"/>
                <a:gd name="T50" fmla="+- 0 3251 578"/>
                <a:gd name="T51" fmla="*/ 3251 h 2685"/>
                <a:gd name="T52" fmla="+- 0 6500 5679"/>
                <a:gd name="T53" fmla="*/ T52 w 864"/>
                <a:gd name="T54" fmla="+- 0 3220 578"/>
                <a:gd name="T55" fmla="*/ 3220 h 2685"/>
                <a:gd name="T56" fmla="+- 0 6531 5679"/>
                <a:gd name="T57" fmla="*/ T56 w 864"/>
                <a:gd name="T58" fmla="+- 0 3174 578"/>
                <a:gd name="T59" fmla="*/ 3174 h 2685"/>
                <a:gd name="T60" fmla="+- 0 6543 5679"/>
                <a:gd name="T61" fmla="*/ T60 w 864"/>
                <a:gd name="T62" fmla="+- 0 3118 578"/>
                <a:gd name="T63" fmla="*/ 3118 h 2685"/>
                <a:gd name="T64" fmla="+- 0 6543 5679"/>
                <a:gd name="T65" fmla="*/ T64 w 864"/>
                <a:gd name="T66" fmla="+- 0 722 578"/>
                <a:gd name="T67" fmla="*/ 722 h 2685"/>
                <a:gd name="T68" fmla="+- 0 6531 5679"/>
                <a:gd name="T69" fmla="*/ T68 w 864"/>
                <a:gd name="T70" fmla="+- 0 666 578"/>
                <a:gd name="T71" fmla="*/ 666 h 2685"/>
                <a:gd name="T72" fmla="+- 0 6500 5679"/>
                <a:gd name="T73" fmla="*/ T72 w 864"/>
                <a:gd name="T74" fmla="+- 0 620 578"/>
                <a:gd name="T75" fmla="*/ 620 h 2685"/>
                <a:gd name="T76" fmla="+- 0 6455 5679"/>
                <a:gd name="T77" fmla="*/ T76 w 864"/>
                <a:gd name="T78" fmla="+- 0 589 578"/>
                <a:gd name="T79" fmla="*/ 589 h 2685"/>
                <a:gd name="T80" fmla="+- 0 6399 5679"/>
                <a:gd name="T81" fmla="*/ T80 w 864"/>
                <a:gd name="T82" fmla="+- 0 578 578"/>
                <a:gd name="T83" fmla="*/ 578 h 268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64" h="2685">
                  <a:moveTo>
                    <a:pt x="720" y="0"/>
                  </a:moveTo>
                  <a:lnTo>
                    <a:pt x="144" y="0"/>
                  </a:lnTo>
                  <a:lnTo>
                    <a:pt x="88" y="11"/>
                  </a:lnTo>
                  <a:lnTo>
                    <a:pt x="42" y="42"/>
                  </a:lnTo>
                  <a:lnTo>
                    <a:pt x="11" y="88"/>
                  </a:lnTo>
                  <a:lnTo>
                    <a:pt x="0" y="144"/>
                  </a:lnTo>
                  <a:lnTo>
                    <a:pt x="0" y="2540"/>
                  </a:lnTo>
                  <a:lnTo>
                    <a:pt x="11" y="2596"/>
                  </a:lnTo>
                  <a:lnTo>
                    <a:pt x="42" y="2642"/>
                  </a:lnTo>
                  <a:lnTo>
                    <a:pt x="88" y="2673"/>
                  </a:lnTo>
                  <a:lnTo>
                    <a:pt x="144" y="2684"/>
                  </a:lnTo>
                  <a:lnTo>
                    <a:pt x="720" y="2684"/>
                  </a:lnTo>
                  <a:lnTo>
                    <a:pt x="776" y="2673"/>
                  </a:lnTo>
                  <a:lnTo>
                    <a:pt x="821" y="2642"/>
                  </a:lnTo>
                  <a:lnTo>
                    <a:pt x="852" y="2596"/>
                  </a:lnTo>
                  <a:lnTo>
                    <a:pt x="864" y="2540"/>
                  </a:lnTo>
                  <a:lnTo>
                    <a:pt x="864" y="144"/>
                  </a:lnTo>
                  <a:lnTo>
                    <a:pt x="852" y="88"/>
                  </a:lnTo>
                  <a:lnTo>
                    <a:pt x="821" y="42"/>
                  </a:lnTo>
                  <a:lnTo>
                    <a:pt x="776" y="11"/>
                  </a:lnTo>
                  <a:lnTo>
                    <a:pt x="7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0" name="Freeform 560"/>
            <p:cNvSpPr>
              <a:spLocks/>
            </p:cNvSpPr>
            <p:nvPr/>
          </p:nvSpPr>
          <p:spPr bwMode="auto">
            <a:xfrm>
              <a:off x="9094" y="-115"/>
              <a:ext cx="864" cy="2439"/>
            </a:xfrm>
            <a:custGeom>
              <a:avLst/>
              <a:gdLst>
                <a:gd name="T0" fmla="+- 0 9839 9119"/>
                <a:gd name="T1" fmla="*/ T0 w 864"/>
                <a:gd name="T2" fmla="+- 0 956 956"/>
                <a:gd name="T3" fmla="*/ 956 h 2306"/>
                <a:gd name="T4" fmla="+- 0 9263 9119"/>
                <a:gd name="T5" fmla="*/ T4 w 864"/>
                <a:gd name="T6" fmla="+- 0 956 956"/>
                <a:gd name="T7" fmla="*/ 956 h 2306"/>
                <a:gd name="T8" fmla="+- 0 9207 9119"/>
                <a:gd name="T9" fmla="*/ T8 w 864"/>
                <a:gd name="T10" fmla="+- 0 968 956"/>
                <a:gd name="T11" fmla="*/ 968 h 2306"/>
                <a:gd name="T12" fmla="+- 0 9162 9119"/>
                <a:gd name="T13" fmla="*/ T12 w 864"/>
                <a:gd name="T14" fmla="+- 0 999 956"/>
                <a:gd name="T15" fmla="*/ 999 h 2306"/>
                <a:gd name="T16" fmla="+- 0 9131 9119"/>
                <a:gd name="T17" fmla="*/ T16 w 864"/>
                <a:gd name="T18" fmla="+- 0 1044 956"/>
                <a:gd name="T19" fmla="*/ 1044 h 2306"/>
                <a:gd name="T20" fmla="+- 0 9119 9119"/>
                <a:gd name="T21" fmla="*/ T20 w 864"/>
                <a:gd name="T22" fmla="+- 0 1100 956"/>
                <a:gd name="T23" fmla="*/ 1100 h 2306"/>
                <a:gd name="T24" fmla="+- 0 9119 9119"/>
                <a:gd name="T25" fmla="*/ T24 w 864"/>
                <a:gd name="T26" fmla="+- 0 3118 956"/>
                <a:gd name="T27" fmla="*/ 3118 h 2306"/>
                <a:gd name="T28" fmla="+- 0 9131 9119"/>
                <a:gd name="T29" fmla="*/ T28 w 864"/>
                <a:gd name="T30" fmla="+- 0 3174 956"/>
                <a:gd name="T31" fmla="*/ 3174 h 2306"/>
                <a:gd name="T32" fmla="+- 0 9162 9119"/>
                <a:gd name="T33" fmla="*/ T32 w 864"/>
                <a:gd name="T34" fmla="+- 0 3220 956"/>
                <a:gd name="T35" fmla="*/ 3220 h 2306"/>
                <a:gd name="T36" fmla="+- 0 9207 9119"/>
                <a:gd name="T37" fmla="*/ T36 w 864"/>
                <a:gd name="T38" fmla="+- 0 3251 956"/>
                <a:gd name="T39" fmla="*/ 3251 h 2306"/>
                <a:gd name="T40" fmla="+- 0 9263 9119"/>
                <a:gd name="T41" fmla="*/ T40 w 864"/>
                <a:gd name="T42" fmla="+- 0 3262 956"/>
                <a:gd name="T43" fmla="*/ 3262 h 2306"/>
                <a:gd name="T44" fmla="+- 0 9839 9119"/>
                <a:gd name="T45" fmla="*/ T44 w 864"/>
                <a:gd name="T46" fmla="+- 0 3262 956"/>
                <a:gd name="T47" fmla="*/ 3262 h 2306"/>
                <a:gd name="T48" fmla="+- 0 9895 9119"/>
                <a:gd name="T49" fmla="*/ T48 w 864"/>
                <a:gd name="T50" fmla="+- 0 3251 956"/>
                <a:gd name="T51" fmla="*/ 3251 h 2306"/>
                <a:gd name="T52" fmla="+- 0 9941 9119"/>
                <a:gd name="T53" fmla="*/ T52 w 864"/>
                <a:gd name="T54" fmla="+- 0 3220 956"/>
                <a:gd name="T55" fmla="*/ 3220 h 2306"/>
                <a:gd name="T56" fmla="+- 0 9972 9119"/>
                <a:gd name="T57" fmla="*/ T56 w 864"/>
                <a:gd name="T58" fmla="+- 0 3174 956"/>
                <a:gd name="T59" fmla="*/ 3174 h 2306"/>
                <a:gd name="T60" fmla="+- 0 9983 9119"/>
                <a:gd name="T61" fmla="*/ T60 w 864"/>
                <a:gd name="T62" fmla="+- 0 3118 956"/>
                <a:gd name="T63" fmla="*/ 3118 h 2306"/>
                <a:gd name="T64" fmla="+- 0 9983 9119"/>
                <a:gd name="T65" fmla="*/ T64 w 864"/>
                <a:gd name="T66" fmla="+- 0 1100 956"/>
                <a:gd name="T67" fmla="*/ 1100 h 2306"/>
                <a:gd name="T68" fmla="+- 0 9972 9119"/>
                <a:gd name="T69" fmla="*/ T68 w 864"/>
                <a:gd name="T70" fmla="+- 0 1044 956"/>
                <a:gd name="T71" fmla="*/ 1044 h 2306"/>
                <a:gd name="T72" fmla="+- 0 9941 9119"/>
                <a:gd name="T73" fmla="*/ T72 w 864"/>
                <a:gd name="T74" fmla="+- 0 999 956"/>
                <a:gd name="T75" fmla="*/ 999 h 2306"/>
                <a:gd name="T76" fmla="+- 0 9895 9119"/>
                <a:gd name="T77" fmla="*/ T76 w 864"/>
                <a:gd name="T78" fmla="+- 0 968 956"/>
                <a:gd name="T79" fmla="*/ 968 h 2306"/>
                <a:gd name="T80" fmla="+- 0 9839 9119"/>
                <a:gd name="T81" fmla="*/ T80 w 864"/>
                <a:gd name="T82" fmla="+- 0 956 956"/>
                <a:gd name="T83" fmla="*/ 956 h 230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64" h="2306">
                  <a:moveTo>
                    <a:pt x="720" y="0"/>
                  </a:moveTo>
                  <a:lnTo>
                    <a:pt x="144" y="0"/>
                  </a:lnTo>
                  <a:lnTo>
                    <a:pt x="88" y="12"/>
                  </a:lnTo>
                  <a:lnTo>
                    <a:pt x="43" y="43"/>
                  </a:lnTo>
                  <a:lnTo>
                    <a:pt x="12" y="88"/>
                  </a:lnTo>
                  <a:lnTo>
                    <a:pt x="0" y="144"/>
                  </a:lnTo>
                  <a:lnTo>
                    <a:pt x="0" y="2162"/>
                  </a:lnTo>
                  <a:lnTo>
                    <a:pt x="12" y="2218"/>
                  </a:lnTo>
                  <a:lnTo>
                    <a:pt x="43" y="2264"/>
                  </a:lnTo>
                  <a:lnTo>
                    <a:pt x="88" y="2295"/>
                  </a:lnTo>
                  <a:lnTo>
                    <a:pt x="144" y="2306"/>
                  </a:lnTo>
                  <a:lnTo>
                    <a:pt x="720" y="2306"/>
                  </a:lnTo>
                  <a:lnTo>
                    <a:pt x="776" y="2295"/>
                  </a:lnTo>
                  <a:lnTo>
                    <a:pt x="822" y="2264"/>
                  </a:lnTo>
                  <a:lnTo>
                    <a:pt x="853" y="2218"/>
                  </a:lnTo>
                  <a:lnTo>
                    <a:pt x="864" y="2162"/>
                  </a:lnTo>
                  <a:lnTo>
                    <a:pt x="864" y="144"/>
                  </a:lnTo>
                  <a:lnTo>
                    <a:pt x="853" y="88"/>
                  </a:lnTo>
                  <a:lnTo>
                    <a:pt x="822" y="43"/>
                  </a:lnTo>
                  <a:lnTo>
                    <a:pt x="776" y="12"/>
                  </a:lnTo>
                  <a:lnTo>
                    <a:pt x="7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cxnSp>
          <p:nvCxnSpPr>
            <p:cNvPr id="11" name="Line 559"/>
            <p:cNvCxnSpPr>
              <a:cxnSpLocks noChangeShapeType="1"/>
            </p:cNvCxnSpPr>
            <p:nvPr/>
          </p:nvCxnSpPr>
          <p:spPr bwMode="auto">
            <a:xfrm>
              <a:off x="5466" y="2544"/>
              <a:ext cx="4751" cy="0"/>
            </a:xfrm>
            <a:prstGeom prst="line">
              <a:avLst/>
            </a:prstGeom>
            <a:grpFill/>
            <a:ln w="9525">
              <a:solidFill>
                <a:schemeClr val="tx2"/>
              </a:solidFill>
              <a:prstDash val="solid"/>
              <a:round/>
              <a:headEnd/>
              <a:tailEnd/>
            </a:ln>
          </p:spPr>
        </p:cxnSp>
      </p:grpSp>
      <p:sp>
        <p:nvSpPr>
          <p:cNvPr id="12" name="Freeform 560"/>
          <p:cNvSpPr>
            <a:spLocks/>
          </p:cNvSpPr>
          <p:nvPr/>
        </p:nvSpPr>
        <p:spPr bwMode="auto">
          <a:xfrm>
            <a:off x="3631966" y="4292420"/>
            <a:ext cx="548640" cy="1057804"/>
          </a:xfrm>
          <a:custGeom>
            <a:avLst/>
            <a:gdLst>
              <a:gd name="T0" fmla="+- 0 9839 9119"/>
              <a:gd name="T1" fmla="*/ T0 w 864"/>
              <a:gd name="T2" fmla="+- 0 956 956"/>
              <a:gd name="T3" fmla="*/ 956 h 2306"/>
              <a:gd name="T4" fmla="+- 0 9263 9119"/>
              <a:gd name="T5" fmla="*/ T4 w 864"/>
              <a:gd name="T6" fmla="+- 0 956 956"/>
              <a:gd name="T7" fmla="*/ 956 h 2306"/>
              <a:gd name="T8" fmla="+- 0 9207 9119"/>
              <a:gd name="T9" fmla="*/ T8 w 864"/>
              <a:gd name="T10" fmla="+- 0 968 956"/>
              <a:gd name="T11" fmla="*/ 968 h 2306"/>
              <a:gd name="T12" fmla="+- 0 9162 9119"/>
              <a:gd name="T13" fmla="*/ T12 w 864"/>
              <a:gd name="T14" fmla="+- 0 999 956"/>
              <a:gd name="T15" fmla="*/ 999 h 2306"/>
              <a:gd name="T16" fmla="+- 0 9131 9119"/>
              <a:gd name="T17" fmla="*/ T16 w 864"/>
              <a:gd name="T18" fmla="+- 0 1044 956"/>
              <a:gd name="T19" fmla="*/ 1044 h 2306"/>
              <a:gd name="T20" fmla="+- 0 9119 9119"/>
              <a:gd name="T21" fmla="*/ T20 w 864"/>
              <a:gd name="T22" fmla="+- 0 1100 956"/>
              <a:gd name="T23" fmla="*/ 1100 h 2306"/>
              <a:gd name="T24" fmla="+- 0 9119 9119"/>
              <a:gd name="T25" fmla="*/ T24 w 864"/>
              <a:gd name="T26" fmla="+- 0 3118 956"/>
              <a:gd name="T27" fmla="*/ 3118 h 2306"/>
              <a:gd name="T28" fmla="+- 0 9131 9119"/>
              <a:gd name="T29" fmla="*/ T28 w 864"/>
              <a:gd name="T30" fmla="+- 0 3174 956"/>
              <a:gd name="T31" fmla="*/ 3174 h 2306"/>
              <a:gd name="T32" fmla="+- 0 9162 9119"/>
              <a:gd name="T33" fmla="*/ T32 w 864"/>
              <a:gd name="T34" fmla="+- 0 3220 956"/>
              <a:gd name="T35" fmla="*/ 3220 h 2306"/>
              <a:gd name="T36" fmla="+- 0 9207 9119"/>
              <a:gd name="T37" fmla="*/ T36 w 864"/>
              <a:gd name="T38" fmla="+- 0 3251 956"/>
              <a:gd name="T39" fmla="*/ 3251 h 2306"/>
              <a:gd name="T40" fmla="+- 0 9263 9119"/>
              <a:gd name="T41" fmla="*/ T40 w 864"/>
              <a:gd name="T42" fmla="+- 0 3262 956"/>
              <a:gd name="T43" fmla="*/ 3262 h 2306"/>
              <a:gd name="T44" fmla="+- 0 9839 9119"/>
              <a:gd name="T45" fmla="*/ T44 w 864"/>
              <a:gd name="T46" fmla="+- 0 3262 956"/>
              <a:gd name="T47" fmla="*/ 3262 h 2306"/>
              <a:gd name="T48" fmla="+- 0 9895 9119"/>
              <a:gd name="T49" fmla="*/ T48 w 864"/>
              <a:gd name="T50" fmla="+- 0 3251 956"/>
              <a:gd name="T51" fmla="*/ 3251 h 2306"/>
              <a:gd name="T52" fmla="+- 0 9941 9119"/>
              <a:gd name="T53" fmla="*/ T52 w 864"/>
              <a:gd name="T54" fmla="+- 0 3220 956"/>
              <a:gd name="T55" fmla="*/ 3220 h 2306"/>
              <a:gd name="T56" fmla="+- 0 9972 9119"/>
              <a:gd name="T57" fmla="*/ T56 w 864"/>
              <a:gd name="T58" fmla="+- 0 3174 956"/>
              <a:gd name="T59" fmla="*/ 3174 h 2306"/>
              <a:gd name="T60" fmla="+- 0 9983 9119"/>
              <a:gd name="T61" fmla="*/ T60 w 864"/>
              <a:gd name="T62" fmla="+- 0 3118 956"/>
              <a:gd name="T63" fmla="*/ 3118 h 2306"/>
              <a:gd name="T64" fmla="+- 0 9983 9119"/>
              <a:gd name="T65" fmla="*/ T64 w 864"/>
              <a:gd name="T66" fmla="+- 0 1100 956"/>
              <a:gd name="T67" fmla="*/ 1100 h 2306"/>
              <a:gd name="T68" fmla="+- 0 9972 9119"/>
              <a:gd name="T69" fmla="*/ T68 w 864"/>
              <a:gd name="T70" fmla="+- 0 1044 956"/>
              <a:gd name="T71" fmla="*/ 1044 h 2306"/>
              <a:gd name="T72" fmla="+- 0 9941 9119"/>
              <a:gd name="T73" fmla="*/ T72 w 864"/>
              <a:gd name="T74" fmla="+- 0 999 956"/>
              <a:gd name="T75" fmla="*/ 999 h 2306"/>
              <a:gd name="T76" fmla="+- 0 9895 9119"/>
              <a:gd name="T77" fmla="*/ T76 w 864"/>
              <a:gd name="T78" fmla="+- 0 968 956"/>
              <a:gd name="T79" fmla="*/ 968 h 2306"/>
              <a:gd name="T80" fmla="+- 0 9839 9119"/>
              <a:gd name="T81" fmla="*/ T80 w 864"/>
              <a:gd name="T82" fmla="+- 0 956 956"/>
              <a:gd name="T83" fmla="*/ 956 h 230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</a:cxnLst>
            <a:rect l="0" t="0" r="r" b="b"/>
            <a:pathLst>
              <a:path w="864" h="2306">
                <a:moveTo>
                  <a:pt x="720" y="0"/>
                </a:moveTo>
                <a:lnTo>
                  <a:pt x="144" y="0"/>
                </a:lnTo>
                <a:lnTo>
                  <a:pt x="88" y="12"/>
                </a:lnTo>
                <a:lnTo>
                  <a:pt x="43" y="43"/>
                </a:lnTo>
                <a:lnTo>
                  <a:pt x="12" y="88"/>
                </a:lnTo>
                <a:lnTo>
                  <a:pt x="0" y="144"/>
                </a:lnTo>
                <a:lnTo>
                  <a:pt x="0" y="2162"/>
                </a:lnTo>
                <a:lnTo>
                  <a:pt x="12" y="2218"/>
                </a:lnTo>
                <a:lnTo>
                  <a:pt x="43" y="2264"/>
                </a:lnTo>
                <a:lnTo>
                  <a:pt x="88" y="2295"/>
                </a:lnTo>
                <a:lnTo>
                  <a:pt x="144" y="2306"/>
                </a:lnTo>
                <a:lnTo>
                  <a:pt x="720" y="2306"/>
                </a:lnTo>
                <a:lnTo>
                  <a:pt x="776" y="2295"/>
                </a:lnTo>
                <a:lnTo>
                  <a:pt x="822" y="2264"/>
                </a:lnTo>
                <a:lnTo>
                  <a:pt x="853" y="2218"/>
                </a:lnTo>
                <a:lnTo>
                  <a:pt x="864" y="2162"/>
                </a:lnTo>
                <a:lnTo>
                  <a:pt x="864" y="144"/>
                </a:lnTo>
                <a:lnTo>
                  <a:pt x="853" y="88"/>
                </a:lnTo>
                <a:lnTo>
                  <a:pt x="822" y="43"/>
                </a:lnTo>
                <a:lnTo>
                  <a:pt x="776" y="12"/>
                </a:lnTo>
                <a:lnTo>
                  <a:pt x="72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491230" y="3980838"/>
            <a:ext cx="846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</a:rPr>
              <a:t>135,3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538303" y="3988827"/>
            <a:ext cx="846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142,5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572676" y="3990325"/>
            <a:ext cx="846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139,8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527297" y="5295613"/>
            <a:ext cx="774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b="1" dirty="0"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2025</a:t>
            </a:r>
            <a:endParaRPr lang="ru-RU" sz="14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574369" y="5295613"/>
            <a:ext cx="774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b="1" dirty="0"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2026</a:t>
            </a:r>
            <a:endParaRPr lang="ru-RU" sz="14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43657" y="5299758"/>
            <a:ext cx="2016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61035" marR="568960" algn="ctr">
              <a:spcAft>
                <a:spcPts val="0"/>
              </a:spcAft>
            </a:pPr>
            <a:r>
              <a:rPr lang="ru-RU" b="1" dirty="0"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2027</a:t>
            </a:r>
            <a:endParaRPr lang="ru-RU" sz="14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124200" y="1121585"/>
            <a:ext cx="3980307" cy="2931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indent="180340">
              <a:lnSpc>
                <a:spcPts val="1565"/>
              </a:lnSpc>
              <a:spcBef>
                <a:spcPts val="605"/>
              </a:spcBef>
              <a:spcAft>
                <a:spcPts val="0"/>
              </a:spcAft>
            </a:pPr>
            <a:r>
              <a:rPr lang="ru-RU" sz="1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            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Утверждена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70510" marR="358140">
              <a:lnSpc>
                <a:spcPts val="1325"/>
              </a:lnSpc>
              <a:spcAft>
                <a:spcPts val="0"/>
              </a:spcAft>
            </a:pPr>
            <a:r>
              <a:rPr lang="ru-RU" sz="1400" dirty="0">
                <a:solidFill>
                  <a:srgbClr val="244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Постановление администрации городского округа Семеновский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244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Нижегородской области от 24.11.2017 г.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244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№ 3020 "Об утверждении муниципальной программы "Развитие физической культуры, спорта и молодежной политики и патриотического воспитания молодежи в городском округе Семеновский на 2018-2026 годы".</a:t>
            </a:r>
          </a:p>
          <a:p>
            <a:pPr marL="270510" marR="358140">
              <a:lnSpc>
                <a:spcPts val="1325"/>
              </a:lnSpc>
              <a:spcAft>
                <a:spcPts val="0"/>
              </a:spcAft>
            </a:pPr>
            <a:r>
              <a:rPr lang="ru-RU" sz="13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Муниципальный</a:t>
            </a:r>
            <a:r>
              <a:rPr lang="ru-RU" sz="1300" b="1" spc="5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заказчик-координатор</a:t>
            </a:r>
            <a:r>
              <a:rPr lang="ru-RU" sz="1300" b="1" spc="5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spc="-1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1300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70510" marR="376555">
              <a:lnSpc>
                <a:spcPct val="98000"/>
              </a:lnSpc>
              <a:spcAft>
                <a:spcPts val="0"/>
              </a:spcAft>
            </a:pPr>
            <a:r>
              <a:rPr lang="ru-RU" sz="1400" spc="-1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отдел по спорту и молодежной </a:t>
            </a:r>
            <a:r>
              <a:rPr lang="ru-RU" sz="1400" spc="-100" dirty="0">
                <a:solidFill>
                  <a:srgbClr val="0F243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политике администрации городского округа Семеновский</a:t>
            </a:r>
          </a:p>
        </p:txBody>
      </p:sp>
      <p:sp>
        <p:nvSpPr>
          <p:cNvPr id="23" name="Rectangle 18"/>
          <p:cNvSpPr>
            <a:spLocks noChangeArrowheads="1"/>
          </p:cNvSpPr>
          <p:nvPr/>
        </p:nvSpPr>
        <p:spPr bwMode="auto">
          <a:xfrm>
            <a:off x="98818" y="1095349"/>
            <a:ext cx="3357842" cy="2439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Цель программы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Создание условий, обеспечивающих возможность гражданам систематически заниматься физической культурой и спортом; для подготовки спортсменов к участию в соревнованиях на областной, всероссийской и международной спортивных аренах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Срок действия программы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50" b="0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2018-2026 годы</a:t>
            </a:r>
            <a:endParaRPr kumimoji="0" lang="ru-RU" altLang="ru-RU" sz="1250" b="0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086979"/>
              </p:ext>
            </p:extLst>
          </p:nvPr>
        </p:nvGraphicFramePr>
        <p:xfrm>
          <a:off x="62230" y="5596835"/>
          <a:ext cx="6661496" cy="349735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528570">
                  <a:extLst>
                    <a:ext uri="{9D8B030D-6E8A-4147-A177-3AD203B41FA5}">
                      <a16:colId xmlns:a16="http://schemas.microsoft.com/office/drawing/2014/main" val="552745411"/>
                    </a:ext>
                  </a:extLst>
                </a:gridCol>
                <a:gridCol w="696023">
                  <a:extLst>
                    <a:ext uri="{9D8B030D-6E8A-4147-A177-3AD203B41FA5}">
                      <a16:colId xmlns:a16="http://schemas.microsoft.com/office/drawing/2014/main" val="572769353"/>
                    </a:ext>
                  </a:extLst>
                </a:gridCol>
                <a:gridCol w="707559">
                  <a:extLst>
                    <a:ext uri="{9D8B030D-6E8A-4147-A177-3AD203B41FA5}">
                      <a16:colId xmlns:a16="http://schemas.microsoft.com/office/drawing/2014/main" val="2970629860"/>
                    </a:ext>
                  </a:extLst>
                </a:gridCol>
                <a:gridCol w="636583">
                  <a:extLst>
                    <a:ext uri="{9D8B030D-6E8A-4147-A177-3AD203B41FA5}">
                      <a16:colId xmlns:a16="http://schemas.microsoft.com/office/drawing/2014/main" val="3342710732"/>
                    </a:ext>
                  </a:extLst>
                </a:gridCol>
                <a:gridCol w="740635">
                  <a:extLst>
                    <a:ext uri="{9D8B030D-6E8A-4147-A177-3AD203B41FA5}">
                      <a16:colId xmlns:a16="http://schemas.microsoft.com/office/drawing/2014/main" val="2934307409"/>
                    </a:ext>
                  </a:extLst>
                </a:gridCol>
                <a:gridCol w="662450">
                  <a:extLst>
                    <a:ext uri="{9D8B030D-6E8A-4147-A177-3AD203B41FA5}">
                      <a16:colId xmlns:a16="http://schemas.microsoft.com/office/drawing/2014/main" val="490194339"/>
                    </a:ext>
                  </a:extLst>
                </a:gridCol>
                <a:gridCol w="689676">
                  <a:extLst>
                    <a:ext uri="{9D8B030D-6E8A-4147-A177-3AD203B41FA5}">
                      <a16:colId xmlns:a16="http://schemas.microsoft.com/office/drawing/2014/main" val="2336732583"/>
                    </a:ext>
                  </a:extLst>
                </a:gridCol>
              </a:tblGrid>
              <a:tr h="608357">
                <a:tc>
                  <a:txBody>
                    <a:bodyPr/>
                    <a:lstStyle/>
                    <a:p>
                      <a:pPr algn="ctr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Наименование</a:t>
                      </a:r>
                      <a:endParaRPr lang="ru-RU" sz="1100" b="1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marL="141605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2023</a:t>
                      </a:r>
                    </a:p>
                    <a:p>
                      <a:pPr marL="172085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год</a:t>
                      </a:r>
                      <a:endParaRPr lang="ru-RU" sz="11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marL="141605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2024</a:t>
                      </a:r>
                    </a:p>
                    <a:p>
                      <a:pPr marL="172085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год</a:t>
                      </a:r>
                      <a:endParaRPr lang="ru-RU" sz="11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marL="141605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2025</a:t>
                      </a:r>
                    </a:p>
                    <a:p>
                      <a:pPr marL="172085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год</a:t>
                      </a:r>
                      <a:endParaRPr lang="ru-RU" sz="11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1605" marR="136525" indent="31750">
                        <a:spcBef>
                          <a:spcPts val="535"/>
                        </a:spcBef>
                        <a:spcAft>
                          <a:spcPts val="0"/>
                        </a:spcAft>
                      </a:pPr>
                      <a:br>
                        <a:rPr lang="ru-RU" sz="1100" dirty="0">
                          <a:effectLst/>
                        </a:rPr>
                      </a:br>
                      <a:r>
                        <a:rPr lang="ru-RU" sz="1100" dirty="0">
                          <a:effectLst/>
                        </a:rPr>
                        <a:t>%</a:t>
                      </a:r>
                      <a:r>
                        <a:rPr lang="ru-RU" sz="1100" spc="1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к</a:t>
                      </a:r>
                      <a:r>
                        <a:rPr lang="ru-RU" sz="1100" spc="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2024 году</a:t>
                      </a:r>
                      <a:endParaRPr lang="ru-RU" sz="11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marL="141605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2026</a:t>
                      </a:r>
                    </a:p>
                    <a:p>
                      <a:pPr marL="172085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год</a:t>
                      </a:r>
                      <a:endParaRPr lang="ru-RU" sz="11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marL="140970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2027</a:t>
                      </a:r>
                      <a:r>
                        <a:rPr lang="ru-RU" sz="1100" baseline="0" dirty="0">
                          <a:effectLst/>
                        </a:rPr>
                        <a:t> </a:t>
                      </a:r>
                      <a:br>
                        <a:rPr lang="ru-RU" sz="1100" baseline="0" dirty="0">
                          <a:effectLst/>
                        </a:rPr>
                      </a:br>
                      <a:r>
                        <a:rPr lang="ru-RU" sz="1100" baseline="0" dirty="0">
                          <a:effectLst/>
                        </a:rPr>
                        <a:t>   </a:t>
                      </a:r>
                      <a:r>
                        <a:rPr lang="ru-RU" sz="1100" dirty="0">
                          <a:effectLst/>
                        </a:rPr>
                        <a:t>год</a:t>
                      </a:r>
                      <a:endParaRPr lang="ru-RU" sz="11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07907659"/>
                  </a:ext>
                </a:extLst>
              </a:tr>
              <a:tr h="829578">
                <a:tc>
                  <a:txBody>
                    <a:bodyPr/>
                    <a:lstStyle/>
                    <a:p>
                      <a:pPr marL="8255" marR="81915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Развитие</a:t>
                      </a:r>
                      <a:r>
                        <a:rPr lang="ru-RU" sz="1200" spc="1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физической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культуры, спорта и молодежной политики и патриотического воспитания молодежи в г.о.Семеновский,</a:t>
                      </a:r>
                      <a:r>
                        <a:rPr lang="ru-RU" sz="1200" spc="-5" dirty="0">
                          <a:effectLst/>
                        </a:rPr>
                        <a:t> в том числе</a:t>
                      </a:r>
                      <a:r>
                        <a:rPr lang="ru-RU" sz="1200" spc="-220" dirty="0">
                          <a:effectLst/>
                        </a:rPr>
                        <a:t>         </a:t>
                      </a:r>
                      <a:r>
                        <a:rPr lang="ru-RU" sz="1200" dirty="0">
                          <a:effectLst/>
                        </a:rPr>
                        <a:t>подпрограммы: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 108,5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127,8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135,3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105,9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142,5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139,8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02876614"/>
                  </a:ext>
                </a:extLst>
              </a:tr>
              <a:tr h="331831">
                <a:tc>
                  <a:txBody>
                    <a:bodyPr/>
                    <a:lstStyle/>
                    <a:p>
                      <a:pPr marL="8255"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ru-RU" sz="1200" spc="-5" dirty="0">
                          <a:effectLst/>
                        </a:rPr>
                        <a:t>Развитие</a:t>
                      </a:r>
                      <a:r>
                        <a:rPr lang="ru-RU" sz="1200" spc="-60" dirty="0">
                          <a:effectLst/>
                        </a:rPr>
                        <a:t> </a:t>
                      </a:r>
                      <a:r>
                        <a:rPr lang="ru-RU" sz="1200" spc="-5" dirty="0">
                          <a:effectLst/>
                        </a:rPr>
                        <a:t>физической</a:t>
                      </a:r>
                      <a:r>
                        <a:rPr lang="ru-RU" sz="1200" spc="-100" dirty="0">
                          <a:effectLst/>
                        </a:rPr>
                        <a:t> </a:t>
                      </a:r>
                      <a:r>
                        <a:rPr lang="ru-RU" sz="1200" spc="-5" dirty="0">
                          <a:effectLst/>
                        </a:rPr>
                        <a:t>культуры</a:t>
                      </a:r>
                      <a:r>
                        <a:rPr lang="ru-RU" sz="1200" spc="-100" dirty="0">
                          <a:effectLst/>
                        </a:rPr>
                        <a:t> </a:t>
                      </a:r>
                      <a:r>
                        <a:rPr lang="ru-RU" sz="1200" spc="-5" dirty="0">
                          <a:effectLst/>
                        </a:rPr>
                        <a:t>и</a:t>
                      </a:r>
                      <a:r>
                        <a:rPr lang="ru-RU" sz="1200" spc="-60" dirty="0">
                          <a:effectLst/>
                        </a:rPr>
                        <a:t> </a:t>
                      </a:r>
                      <a:r>
                        <a:rPr lang="ru-RU" sz="1200" spc="-5" dirty="0">
                          <a:effectLst/>
                        </a:rPr>
                        <a:t>массового</a:t>
                      </a:r>
                      <a:r>
                        <a:rPr lang="ru-RU" sz="1200" spc="-75" dirty="0">
                          <a:effectLst/>
                        </a:rPr>
                        <a:t> </a:t>
                      </a:r>
                      <a:r>
                        <a:rPr lang="ru-RU" sz="1200" spc="-5" dirty="0">
                          <a:effectLst/>
                        </a:rPr>
                        <a:t>спорта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46,9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53,3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50,2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94,2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58,6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55,9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95195673"/>
                  </a:ext>
                </a:extLst>
              </a:tr>
              <a:tr h="487723">
                <a:tc>
                  <a:txBody>
                    <a:bodyPr/>
                    <a:lstStyle/>
                    <a:p>
                      <a:pPr marL="8255">
                        <a:lnSpc>
                          <a:spcPct val="98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ru-RU" sz="1200" spc="-5" dirty="0">
                          <a:effectLst/>
                        </a:rPr>
                        <a:t>Развитие</a:t>
                      </a:r>
                      <a:r>
                        <a:rPr lang="ru-RU" sz="1200" spc="-60" dirty="0">
                          <a:effectLst/>
                        </a:rPr>
                        <a:t> </a:t>
                      </a:r>
                      <a:r>
                        <a:rPr lang="ru-RU" sz="1200" spc="-5" dirty="0">
                          <a:effectLst/>
                        </a:rPr>
                        <a:t>спорта</a:t>
                      </a:r>
                      <a:r>
                        <a:rPr lang="ru-RU" sz="1200" spc="-75" dirty="0">
                          <a:effectLst/>
                        </a:rPr>
                        <a:t> </a:t>
                      </a:r>
                      <a:r>
                        <a:rPr lang="ru-RU" sz="1200" spc="-5" dirty="0">
                          <a:effectLst/>
                        </a:rPr>
                        <a:t>высших</a:t>
                      </a:r>
                      <a:r>
                        <a:rPr lang="ru-RU" sz="1200" spc="-60" dirty="0">
                          <a:effectLst/>
                        </a:rPr>
                        <a:t> </a:t>
                      </a:r>
                      <a:r>
                        <a:rPr lang="ru-RU" sz="1200" spc="-5" dirty="0">
                          <a:effectLst/>
                        </a:rPr>
                        <a:t>достижений</a:t>
                      </a:r>
                      <a:r>
                        <a:rPr lang="ru-RU" sz="1200" spc="-105" dirty="0">
                          <a:effectLst/>
                        </a:rPr>
                        <a:t> </a:t>
                      </a:r>
                      <a:r>
                        <a:rPr lang="ru-RU" sz="1200" spc="-5" dirty="0">
                          <a:effectLst/>
                        </a:rPr>
                        <a:t>и</a:t>
                      </a:r>
                      <a:r>
                        <a:rPr lang="ru-RU" sz="1200" spc="-6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системы</a:t>
                      </a:r>
                      <a:r>
                        <a:rPr lang="ru-RU" sz="1200" spc="-26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подготовки</a:t>
                      </a:r>
                      <a:r>
                        <a:rPr lang="ru-RU" sz="1200" spc="-7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спортивного</a:t>
                      </a:r>
                      <a:r>
                        <a:rPr lang="ru-RU" sz="1200" spc="-4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резерва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25,7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32,3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34,9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108,1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34,9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34,9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41827754"/>
                  </a:ext>
                </a:extLst>
              </a:tr>
              <a:tr h="178763">
                <a:tc>
                  <a:txBody>
                    <a:bodyPr/>
                    <a:lstStyle/>
                    <a:p>
                      <a:pPr marL="8255">
                        <a:lnSpc>
                          <a:spcPct val="98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ru-RU" sz="1200" spc="-5" dirty="0">
                          <a:effectLst/>
                        </a:rPr>
                        <a:t>Развитие молодежной политики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0,3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0,4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0,4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0,4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0,4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26618620"/>
                  </a:ext>
                </a:extLst>
              </a:tr>
              <a:tr h="3695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«Патриотическое воспитание молодежи»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0,1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0,1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86506531"/>
                  </a:ext>
                </a:extLst>
              </a:tr>
              <a:tr h="405161">
                <a:tc>
                  <a:txBody>
                    <a:bodyPr/>
                    <a:lstStyle/>
                    <a:p>
                      <a:pPr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Обеспечение</a:t>
                      </a:r>
                      <a:r>
                        <a:rPr lang="ru-RU" sz="1200" spc="4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реализации</a:t>
                      </a:r>
                      <a:r>
                        <a:rPr lang="ru-RU" sz="1200" spc="3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муниципальной</a:t>
                      </a:r>
                      <a:r>
                        <a:rPr lang="ru-RU" sz="1200" spc="3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программы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35,5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41,7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49,8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119,1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48,6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48,6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03298317"/>
                  </a:ext>
                </a:extLst>
              </a:tr>
            </a:tbl>
          </a:graphicData>
        </a:graphic>
      </p:graphicFrame>
      <p:sp>
        <p:nvSpPr>
          <p:cNvPr id="7" name="Text Box 567">
            <a:extLst>
              <a:ext uri="{FF2B5EF4-FFF2-40B4-BE49-F238E27FC236}">
                <a16:creationId xmlns:a16="http://schemas.microsoft.com/office/drawing/2014/main" id="{A0C4E5FC-5F30-5C1B-400F-97FABA33D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270" y="4089844"/>
            <a:ext cx="2181803" cy="2094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44780" marR="131445" algn="ctr">
              <a:spcBef>
                <a:spcPts val="3365"/>
              </a:spcBef>
              <a:spcAft>
                <a:spcPts val="0"/>
              </a:spcAft>
            </a:pPr>
            <a:r>
              <a:rPr lang="ru-RU" sz="3300" b="1" dirty="0"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135,3</a:t>
            </a:r>
            <a:endParaRPr lang="ru-RU" sz="1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44780" marR="133350" algn="ctr">
              <a:lnSpc>
                <a:spcPts val="1560"/>
              </a:lnSpc>
              <a:spcBef>
                <a:spcPts val="10"/>
              </a:spcBef>
              <a:spcAft>
                <a:spcPts val="0"/>
              </a:spcAft>
            </a:pPr>
            <a:r>
              <a:rPr lang="ru-RU" sz="1300" b="1" spc="-5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</a:t>
            </a:r>
            <a:r>
              <a:rPr lang="ru-RU" sz="1300" b="1" spc="-85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b="1" spc="-5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рублей</a:t>
            </a:r>
            <a:endParaRPr lang="ru-RU" sz="1100" dirty="0">
              <a:solidFill>
                <a:schemeClr val="tx2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44780" marR="132715" algn="ctr">
              <a:lnSpc>
                <a:spcPct val="98000"/>
              </a:lnSpc>
              <a:spcBef>
                <a:spcPts val="5"/>
              </a:spcBef>
              <a:spcAft>
                <a:spcPts val="0"/>
              </a:spcAft>
            </a:pPr>
            <a:r>
              <a:rPr lang="ru-RU" sz="1300" b="1" dirty="0">
                <a:solidFill>
                  <a:schemeClr val="tx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расходы</a:t>
            </a:r>
            <a:r>
              <a:rPr lang="ru-RU" sz="1300" b="1" spc="135" dirty="0">
                <a:solidFill>
                  <a:schemeClr val="tx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b="1" dirty="0">
                <a:solidFill>
                  <a:schemeClr val="tx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</a:t>
            </a:r>
            <a:r>
              <a:rPr lang="ru-RU" sz="1300" b="1" spc="130" dirty="0">
                <a:solidFill>
                  <a:schemeClr val="tx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b="1" dirty="0">
                <a:solidFill>
                  <a:schemeClr val="tx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выполнение</a:t>
            </a:r>
            <a:r>
              <a:rPr lang="ru-RU" sz="1300" b="1" spc="-420" dirty="0">
                <a:solidFill>
                  <a:schemeClr val="tx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b="1" dirty="0">
                <a:solidFill>
                  <a:schemeClr val="tx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программы</a:t>
            </a:r>
            <a:endParaRPr lang="ru-RU" sz="1100" b="1" dirty="0">
              <a:solidFill>
                <a:schemeClr val="tx2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44780" marR="132080" algn="ctr">
              <a:lnSpc>
                <a:spcPts val="1555"/>
              </a:lnSpc>
              <a:spcAft>
                <a:spcPts val="0"/>
              </a:spcAft>
            </a:pPr>
            <a:r>
              <a:rPr lang="ru-RU" sz="1300" b="1" spc="-5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</a:t>
            </a:r>
            <a:r>
              <a:rPr lang="ru-RU" sz="1300" b="1" spc="-70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b="1" spc="-5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2025</a:t>
            </a:r>
            <a:r>
              <a:rPr lang="ru-RU" sz="1300" b="1" spc="-70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b="1" spc="-5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году</a:t>
            </a:r>
            <a:endParaRPr lang="ru-RU" sz="1100" dirty="0">
              <a:solidFill>
                <a:schemeClr val="tx2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C30106A-501E-7E8B-4867-DC27F4ECABD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48</a:t>
            </a:fld>
            <a:endParaRPr lang="ru-RU" spc="-1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7127DC-0E93-4541-1A2A-7D240199EAAF}"/>
              </a:ext>
            </a:extLst>
          </p:cNvPr>
          <p:cNvSpPr txBox="1"/>
          <p:nvPr/>
        </p:nvSpPr>
        <p:spPr>
          <a:xfrm>
            <a:off x="-252806" y="3452938"/>
            <a:ext cx="4105985" cy="6369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0510" marR="376555">
              <a:lnSpc>
                <a:spcPct val="980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Целевая</a:t>
            </a:r>
            <a:r>
              <a:rPr lang="ru-RU" sz="1400" b="1" spc="19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группа</a:t>
            </a:r>
            <a:r>
              <a:rPr lang="ru-RU" sz="1400" b="1" spc="14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программы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70510">
              <a:lnSpc>
                <a:spcPts val="1335"/>
              </a:lnSpc>
              <a:spcAft>
                <a:spcPts val="0"/>
              </a:spcAft>
            </a:pPr>
            <a:r>
              <a:rPr lang="ru-RU" sz="1400" spc="-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все</a:t>
            </a:r>
            <a:r>
              <a:rPr lang="ru-RU" sz="1400" spc="-11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spc="-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жители</a:t>
            </a:r>
            <a:r>
              <a:rPr lang="ru-RU" sz="1400" spc="-9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городского округа </a:t>
            </a:r>
          </a:p>
          <a:p>
            <a:pPr marL="270510">
              <a:lnSpc>
                <a:spcPts val="1335"/>
              </a:lnSpc>
              <a:spcAft>
                <a:spcPts val="0"/>
              </a:spcAft>
            </a:pPr>
            <a:r>
              <a:rPr lang="ru-RU" sz="1400" spc="-9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Семеновский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8797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Муниципальная программа</a:t>
            </a:r>
            <a:b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«Развитие физической культуры, спорта и молодежной политики и патриотического воспитания молодежи в городском округе Семеновский» на 2018-2026 годы</a:t>
            </a:r>
          </a:p>
        </p:txBody>
      </p:sp>
      <p:sp>
        <p:nvSpPr>
          <p:cNvPr id="4" name="Freeform 557"/>
          <p:cNvSpPr>
            <a:spLocks/>
          </p:cNvSpPr>
          <p:nvPr/>
        </p:nvSpPr>
        <p:spPr bwMode="auto">
          <a:xfrm>
            <a:off x="221998" y="2438400"/>
            <a:ext cx="1142355" cy="1512007"/>
          </a:xfrm>
          <a:custGeom>
            <a:avLst/>
            <a:gdLst>
              <a:gd name="T0" fmla="+- 0 216 216"/>
              <a:gd name="T1" fmla="*/ T0 w 1944"/>
              <a:gd name="T2" fmla="+- 0 555 231"/>
              <a:gd name="T3" fmla="*/ 555 h 3298"/>
              <a:gd name="T4" fmla="+- 0 225 216"/>
              <a:gd name="T5" fmla="*/ T4 w 1944"/>
              <a:gd name="T6" fmla="+- 0 481 231"/>
              <a:gd name="T7" fmla="*/ 481 h 3298"/>
              <a:gd name="T8" fmla="+- 0 249 216"/>
              <a:gd name="T9" fmla="*/ T8 w 1944"/>
              <a:gd name="T10" fmla="+- 0 412 231"/>
              <a:gd name="T11" fmla="*/ 412 h 3298"/>
              <a:gd name="T12" fmla="+- 0 287 216"/>
              <a:gd name="T13" fmla="*/ T12 w 1944"/>
              <a:gd name="T14" fmla="+- 0 352 231"/>
              <a:gd name="T15" fmla="*/ 352 h 3298"/>
              <a:gd name="T16" fmla="+- 0 337 216"/>
              <a:gd name="T17" fmla="*/ T16 w 1944"/>
              <a:gd name="T18" fmla="+- 0 302 231"/>
              <a:gd name="T19" fmla="*/ 302 h 3298"/>
              <a:gd name="T20" fmla="+- 0 398 216"/>
              <a:gd name="T21" fmla="*/ T20 w 1944"/>
              <a:gd name="T22" fmla="+- 0 264 231"/>
              <a:gd name="T23" fmla="*/ 264 h 3298"/>
              <a:gd name="T24" fmla="+- 0 466 216"/>
              <a:gd name="T25" fmla="*/ T24 w 1944"/>
              <a:gd name="T26" fmla="+- 0 239 231"/>
              <a:gd name="T27" fmla="*/ 239 h 3298"/>
              <a:gd name="T28" fmla="+- 0 540 216"/>
              <a:gd name="T29" fmla="*/ T28 w 1944"/>
              <a:gd name="T30" fmla="+- 0 231 231"/>
              <a:gd name="T31" fmla="*/ 231 h 3298"/>
              <a:gd name="T32" fmla="+- 0 1836 216"/>
              <a:gd name="T33" fmla="*/ T32 w 1944"/>
              <a:gd name="T34" fmla="+- 0 231 231"/>
              <a:gd name="T35" fmla="*/ 231 h 3298"/>
              <a:gd name="T36" fmla="+- 0 1910 216"/>
              <a:gd name="T37" fmla="*/ T36 w 1944"/>
              <a:gd name="T38" fmla="+- 0 239 231"/>
              <a:gd name="T39" fmla="*/ 239 h 3298"/>
              <a:gd name="T40" fmla="+- 0 1978 216"/>
              <a:gd name="T41" fmla="*/ T40 w 1944"/>
              <a:gd name="T42" fmla="+- 0 264 231"/>
              <a:gd name="T43" fmla="*/ 264 h 3298"/>
              <a:gd name="T44" fmla="+- 0 2038 216"/>
              <a:gd name="T45" fmla="*/ T44 w 1944"/>
              <a:gd name="T46" fmla="+- 0 302 231"/>
              <a:gd name="T47" fmla="*/ 302 h 3298"/>
              <a:gd name="T48" fmla="+- 0 2089 216"/>
              <a:gd name="T49" fmla="*/ T48 w 1944"/>
              <a:gd name="T50" fmla="+- 0 352 231"/>
              <a:gd name="T51" fmla="*/ 352 h 3298"/>
              <a:gd name="T52" fmla="+- 0 2127 216"/>
              <a:gd name="T53" fmla="*/ T52 w 1944"/>
              <a:gd name="T54" fmla="+- 0 412 231"/>
              <a:gd name="T55" fmla="*/ 412 h 3298"/>
              <a:gd name="T56" fmla="+- 0 2151 216"/>
              <a:gd name="T57" fmla="*/ T56 w 1944"/>
              <a:gd name="T58" fmla="+- 0 481 231"/>
              <a:gd name="T59" fmla="*/ 481 h 3298"/>
              <a:gd name="T60" fmla="+- 0 2160 216"/>
              <a:gd name="T61" fmla="*/ T60 w 1944"/>
              <a:gd name="T62" fmla="+- 0 555 231"/>
              <a:gd name="T63" fmla="*/ 555 h 3298"/>
              <a:gd name="T64" fmla="+- 0 2160 216"/>
              <a:gd name="T65" fmla="*/ T64 w 1944"/>
              <a:gd name="T66" fmla="+- 0 3205 231"/>
              <a:gd name="T67" fmla="*/ 3205 h 3298"/>
              <a:gd name="T68" fmla="+- 0 2151 216"/>
              <a:gd name="T69" fmla="*/ T68 w 1944"/>
              <a:gd name="T70" fmla="+- 0 3279 231"/>
              <a:gd name="T71" fmla="*/ 3279 h 3298"/>
              <a:gd name="T72" fmla="+- 0 2127 216"/>
              <a:gd name="T73" fmla="*/ T72 w 1944"/>
              <a:gd name="T74" fmla="+- 0 3347 231"/>
              <a:gd name="T75" fmla="*/ 3347 h 3298"/>
              <a:gd name="T76" fmla="+- 0 2089 216"/>
              <a:gd name="T77" fmla="*/ T76 w 1944"/>
              <a:gd name="T78" fmla="+- 0 3407 231"/>
              <a:gd name="T79" fmla="*/ 3407 h 3298"/>
              <a:gd name="T80" fmla="+- 0 2038 216"/>
              <a:gd name="T81" fmla="*/ T80 w 1944"/>
              <a:gd name="T82" fmla="+- 0 3457 231"/>
              <a:gd name="T83" fmla="*/ 3457 h 3298"/>
              <a:gd name="T84" fmla="+- 0 1978 216"/>
              <a:gd name="T85" fmla="*/ T84 w 1944"/>
              <a:gd name="T86" fmla="+- 0 3495 231"/>
              <a:gd name="T87" fmla="*/ 3495 h 3298"/>
              <a:gd name="T88" fmla="+- 0 1910 216"/>
              <a:gd name="T89" fmla="*/ T88 w 1944"/>
              <a:gd name="T90" fmla="+- 0 3520 231"/>
              <a:gd name="T91" fmla="*/ 3520 h 3298"/>
              <a:gd name="T92" fmla="+- 0 1836 216"/>
              <a:gd name="T93" fmla="*/ T92 w 1944"/>
              <a:gd name="T94" fmla="+- 0 3528 231"/>
              <a:gd name="T95" fmla="*/ 3528 h 3298"/>
              <a:gd name="T96" fmla="+- 0 540 216"/>
              <a:gd name="T97" fmla="*/ T96 w 1944"/>
              <a:gd name="T98" fmla="+- 0 3528 231"/>
              <a:gd name="T99" fmla="*/ 3528 h 3298"/>
              <a:gd name="T100" fmla="+- 0 466 216"/>
              <a:gd name="T101" fmla="*/ T100 w 1944"/>
              <a:gd name="T102" fmla="+- 0 3520 231"/>
              <a:gd name="T103" fmla="*/ 3520 h 3298"/>
              <a:gd name="T104" fmla="+- 0 398 216"/>
              <a:gd name="T105" fmla="*/ T104 w 1944"/>
              <a:gd name="T106" fmla="+- 0 3495 231"/>
              <a:gd name="T107" fmla="*/ 3495 h 3298"/>
              <a:gd name="T108" fmla="+- 0 337 216"/>
              <a:gd name="T109" fmla="*/ T108 w 1944"/>
              <a:gd name="T110" fmla="+- 0 3457 231"/>
              <a:gd name="T111" fmla="*/ 3457 h 3298"/>
              <a:gd name="T112" fmla="+- 0 287 216"/>
              <a:gd name="T113" fmla="*/ T112 w 1944"/>
              <a:gd name="T114" fmla="+- 0 3407 231"/>
              <a:gd name="T115" fmla="*/ 3407 h 3298"/>
              <a:gd name="T116" fmla="+- 0 249 216"/>
              <a:gd name="T117" fmla="*/ T116 w 1944"/>
              <a:gd name="T118" fmla="+- 0 3347 231"/>
              <a:gd name="T119" fmla="*/ 3347 h 3298"/>
              <a:gd name="T120" fmla="+- 0 225 216"/>
              <a:gd name="T121" fmla="*/ T120 w 1944"/>
              <a:gd name="T122" fmla="+- 0 3279 231"/>
              <a:gd name="T123" fmla="*/ 3279 h 3298"/>
              <a:gd name="T124" fmla="+- 0 216 216"/>
              <a:gd name="T125" fmla="*/ T124 w 1944"/>
              <a:gd name="T126" fmla="+- 0 3205 231"/>
              <a:gd name="T127" fmla="*/ 3205 h 3298"/>
              <a:gd name="T128" fmla="+- 0 216 216"/>
              <a:gd name="T129" fmla="*/ T128 w 1944"/>
              <a:gd name="T130" fmla="+- 0 555 231"/>
              <a:gd name="T131" fmla="*/ 555 h 329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1944" h="3298">
                <a:moveTo>
                  <a:pt x="0" y="324"/>
                </a:moveTo>
                <a:lnTo>
                  <a:pt x="9" y="250"/>
                </a:lnTo>
                <a:lnTo>
                  <a:pt x="33" y="181"/>
                </a:lnTo>
                <a:lnTo>
                  <a:pt x="71" y="121"/>
                </a:lnTo>
                <a:lnTo>
                  <a:pt x="121" y="71"/>
                </a:lnTo>
                <a:lnTo>
                  <a:pt x="182" y="33"/>
                </a:lnTo>
                <a:lnTo>
                  <a:pt x="250" y="8"/>
                </a:lnTo>
                <a:lnTo>
                  <a:pt x="324" y="0"/>
                </a:lnTo>
                <a:lnTo>
                  <a:pt x="1620" y="0"/>
                </a:lnTo>
                <a:lnTo>
                  <a:pt x="1694" y="8"/>
                </a:lnTo>
                <a:lnTo>
                  <a:pt x="1762" y="33"/>
                </a:lnTo>
                <a:lnTo>
                  <a:pt x="1822" y="71"/>
                </a:lnTo>
                <a:lnTo>
                  <a:pt x="1873" y="121"/>
                </a:lnTo>
                <a:lnTo>
                  <a:pt x="1911" y="181"/>
                </a:lnTo>
                <a:lnTo>
                  <a:pt x="1935" y="250"/>
                </a:lnTo>
                <a:lnTo>
                  <a:pt x="1944" y="324"/>
                </a:lnTo>
                <a:lnTo>
                  <a:pt x="1944" y="2974"/>
                </a:lnTo>
                <a:lnTo>
                  <a:pt x="1935" y="3048"/>
                </a:lnTo>
                <a:lnTo>
                  <a:pt x="1911" y="3116"/>
                </a:lnTo>
                <a:lnTo>
                  <a:pt x="1873" y="3176"/>
                </a:lnTo>
                <a:lnTo>
                  <a:pt x="1822" y="3226"/>
                </a:lnTo>
                <a:lnTo>
                  <a:pt x="1762" y="3264"/>
                </a:lnTo>
                <a:lnTo>
                  <a:pt x="1694" y="3289"/>
                </a:lnTo>
                <a:lnTo>
                  <a:pt x="1620" y="3297"/>
                </a:lnTo>
                <a:lnTo>
                  <a:pt x="324" y="3297"/>
                </a:lnTo>
                <a:lnTo>
                  <a:pt x="250" y="3289"/>
                </a:lnTo>
                <a:lnTo>
                  <a:pt x="182" y="3264"/>
                </a:lnTo>
                <a:lnTo>
                  <a:pt x="121" y="3226"/>
                </a:lnTo>
                <a:lnTo>
                  <a:pt x="71" y="3176"/>
                </a:lnTo>
                <a:lnTo>
                  <a:pt x="33" y="3116"/>
                </a:lnTo>
                <a:lnTo>
                  <a:pt x="9" y="3048"/>
                </a:lnTo>
                <a:lnTo>
                  <a:pt x="0" y="2974"/>
                </a:lnTo>
                <a:lnTo>
                  <a:pt x="0" y="324"/>
                </a:lnTo>
                <a:close/>
              </a:path>
            </a:pathLst>
          </a:custGeom>
          <a:noFill/>
          <a:ln w="25400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7" name="Freeform 554"/>
          <p:cNvSpPr>
            <a:spLocks/>
          </p:cNvSpPr>
          <p:nvPr/>
        </p:nvSpPr>
        <p:spPr bwMode="auto">
          <a:xfrm>
            <a:off x="1506878" y="2187647"/>
            <a:ext cx="1204077" cy="1750060"/>
          </a:xfrm>
          <a:custGeom>
            <a:avLst/>
            <a:gdLst>
              <a:gd name="T0" fmla="+- 0 2349 2349"/>
              <a:gd name="T1" fmla="*/ T0 w 1944"/>
              <a:gd name="T2" fmla="+- 0 1091 767"/>
              <a:gd name="T3" fmla="*/ 1091 h 2756"/>
              <a:gd name="T4" fmla="+- 0 2358 2349"/>
              <a:gd name="T5" fmla="*/ T4 w 1944"/>
              <a:gd name="T6" fmla="+- 0 1016 767"/>
              <a:gd name="T7" fmla="*/ 1016 h 2756"/>
              <a:gd name="T8" fmla="+- 0 2382 2349"/>
              <a:gd name="T9" fmla="*/ T8 w 1944"/>
              <a:gd name="T10" fmla="+- 0 948 767"/>
              <a:gd name="T11" fmla="*/ 948 h 2756"/>
              <a:gd name="T12" fmla="+- 0 2420 2349"/>
              <a:gd name="T13" fmla="*/ T12 w 1944"/>
              <a:gd name="T14" fmla="+- 0 888 767"/>
              <a:gd name="T15" fmla="*/ 888 h 2756"/>
              <a:gd name="T16" fmla="+- 0 2470 2349"/>
              <a:gd name="T17" fmla="*/ T16 w 1944"/>
              <a:gd name="T18" fmla="+- 0 838 767"/>
              <a:gd name="T19" fmla="*/ 838 h 2756"/>
              <a:gd name="T20" fmla="+- 0 2530 2349"/>
              <a:gd name="T21" fmla="*/ T20 w 1944"/>
              <a:gd name="T22" fmla="+- 0 800 767"/>
              <a:gd name="T23" fmla="*/ 800 h 2756"/>
              <a:gd name="T24" fmla="+- 0 2599 2349"/>
              <a:gd name="T25" fmla="*/ T24 w 1944"/>
              <a:gd name="T26" fmla="+- 0 775 767"/>
              <a:gd name="T27" fmla="*/ 775 h 2756"/>
              <a:gd name="T28" fmla="+- 0 2673 2349"/>
              <a:gd name="T29" fmla="*/ T28 w 1944"/>
              <a:gd name="T30" fmla="+- 0 767 767"/>
              <a:gd name="T31" fmla="*/ 767 h 2756"/>
              <a:gd name="T32" fmla="+- 0 3969 2349"/>
              <a:gd name="T33" fmla="*/ T32 w 1944"/>
              <a:gd name="T34" fmla="+- 0 767 767"/>
              <a:gd name="T35" fmla="*/ 767 h 2756"/>
              <a:gd name="T36" fmla="+- 0 4043 2349"/>
              <a:gd name="T37" fmla="*/ T36 w 1944"/>
              <a:gd name="T38" fmla="+- 0 775 767"/>
              <a:gd name="T39" fmla="*/ 775 h 2756"/>
              <a:gd name="T40" fmla="+- 0 4111 2349"/>
              <a:gd name="T41" fmla="*/ T40 w 1944"/>
              <a:gd name="T42" fmla="+- 0 800 767"/>
              <a:gd name="T43" fmla="*/ 800 h 2756"/>
              <a:gd name="T44" fmla="+- 0 4171 2349"/>
              <a:gd name="T45" fmla="*/ T44 w 1944"/>
              <a:gd name="T46" fmla="+- 0 838 767"/>
              <a:gd name="T47" fmla="*/ 838 h 2756"/>
              <a:gd name="T48" fmla="+- 0 4222 2349"/>
              <a:gd name="T49" fmla="*/ T48 w 1944"/>
              <a:gd name="T50" fmla="+- 0 888 767"/>
              <a:gd name="T51" fmla="*/ 888 h 2756"/>
              <a:gd name="T52" fmla="+- 0 4260 2349"/>
              <a:gd name="T53" fmla="*/ T52 w 1944"/>
              <a:gd name="T54" fmla="+- 0 948 767"/>
              <a:gd name="T55" fmla="*/ 948 h 2756"/>
              <a:gd name="T56" fmla="+- 0 4284 2349"/>
              <a:gd name="T57" fmla="*/ T56 w 1944"/>
              <a:gd name="T58" fmla="+- 0 1016 767"/>
              <a:gd name="T59" fmla="*/ 1016 h 2756"/>
              <a:gd name="T60" fmla="+- 0 4293 2349"/>
              <a:gd name="T61" fmla="*/ T60 w 1944"/>
              <a:gd name="T62" fmla="+- 0 1091 767"/>
              <a:gd name="T63" fmla="*/ 1091 h 2756"/>
              <a:gd name="T64" fmla="+- 0 4293 2349"/>
              <a:gd name="T65" fmla="*/ T64 w 1944"/>
              <a:gd name="T66" fmla="+- 0 3199 767"/>
              <a:gd name="T67" fmla="*/ 3199 h 2756"/>
              <a:gd name="T68" fmla="+- 0 4284 2349"/>
              <a:gd name="T69" fmla="*/ T68 w 1944"/>
              <a:gd name="T70" fmla="+- 0 3273 767"/>
              <a:gd name="T71" fmla="*/ 3273 h 2756"/>
              <a:gd name="T72" fmla="+- 0 4260 2349"/>
              <a:gd name="T73" fmla="*/ T72 w 1944"/>
              <a:gd name="T74" fmla="+- 0 3341 767"/>
              <a:gd name="T75" fmla="*/ 3341 h 2756"/>
              <a:gd name="T76" fmla="+- 0 4222 2349"/>
              <a:gd name="T77" fmla="*/ T76 w 1944"/>
              <a:gd name="T78" fmla="+- 0 3401 767"/>
              <a:gd name="T79" fmla="*/ 3401 h 2756"/>
              <a:gd name="T80" fmla="+- 0 4171 2349"/>
              <a:gd name="T81" fmla="*/ T80 w 1944"/>
              <a:gd name="T82" fmla="+- 0 3451 767"/>
              <a:gd name="T83" fmla="*/ 3451 h 2756"/>
              <a:gd name="T84" fmla="+- 0 4111 2349"/>
              <a:gd name="T85" fmla="*/ T84 w 1944"/>
              <a:gd name="T86" fmla="+- 0 3490 767"/>
              <a:gd name="T87" fmla="*/ 3490 h 2756"/>
              <a:gd name="T88" fmla="+- 0 4043 2349"/>
              <a:gd name="T89" fmla="*/ T88 w 1944"/>
              <a:gd name="T90" fmla="+- 0 3514 767"/>
              <a:gd name="T91" fmla="*/ 3514 h 2756"/>
              <a:gd name="T92" fmla="+- 0 3969 2349"/>
              <a:gd name="T93" fmla="*/ T92 w 1944"/>
              <a:gd name="T94" fmla="+- 0 3523 767"/>
              <a:gd name="T95" fmla="*/ 3523 h 2756"/>
              <a:gd name="T96" fmla="+- 0 2673 2349"/>
              <a:gd name="T97" fmla="*/ T96 w 1944"/>
              <a:gd name="T98" fmla="+- 0 3523 767"/>
              <a:gd name="T99" fmla="*/ 3523 h 2756"/>
              <a:gd name="T100" fmla="+- 0 2599 2349"/>
              <a:gd name="T101" fmla="*/ T100 w 1944"/>
              <a:gd name="T102" fmla="+- 0 3514 767"/>
              <a:gd name="T103" fmla="*/ 3514 h 2756"/>
              <a:gd name="T104" fmla="+- 0 2530 2349"/>
              <a:gd name="T105" fmla="*/ T104 w 1944"/>
              <a:gd name="T106" fmla="+- 0 3490 767"/>
              <a:gd name="T107" fmla="*/ 3490 h 2756"/>
              <a:gd name="T108" fmla="+- 0 2470 2349"/>
              <a:gd name="T109" fmla="*/ T108 w 1944"/>
              <a:gd name="T110" fmla="+- 0 3451 767"/>
              <a:gd name="T111" fmla="*/ 3451 h 2756"/>
              <a:gd name="T112" fmla="+- 0 2420 2349"/>
              <a:gd name="T113" fmla="*/ T112 w 1944"/>
              <a:gd name="T114" fmla="+- 0 3401 767"/>
              <a:gd name="T115" fmla="*/ 3401 h 2756"/>
              <a:gd name="T116" fmla="+- 0 2382 2349"/>
              <a:gd name="T117" fmla="*/ T116 w 1944"/>
              <a:gd name="T118" fmla="+- 0 3341 767"/>
              <a:gd name="T119" fmla="*/ 3341 h 2756"/>
              <a:gd name="T120" fmla="+- 0 2358 2349"/>
              <a:gd name="T121" fmla="*/ T120 w 1944"/>
              <a:gd name="T122" fmla="+- 0 3273 767"/>
              <a:gd name="T123" fmla="*/ 3273 h 2756"/>
              <a:gd name="T124" fmla="+- 0 2349 2349"/>
              <a:gd name="T125" fmla="*/ T124 w 1944"/>
              <a:gd name="T126" fmla="+- 0 3199 767"/>
              <a:gd name="T127" fmla="*/ 3199 h 2756"/>
              <a:gd name="T128" fmla="+- 0 2349 2349"/>
              <a:gd name="T129" fmla="*/ T128 w 1944"/>
              <a:gd name="T130" fmla="+- 0 1091 767"/>
              <a:gd name="T131" fmla="*/ 1091 h 275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1944" h="2756">
                <a:moveTo>
                  <a:pt x="0" y="324"/>
                </a:moveTo>
                <a:lnTo>
                  <a:pt x="9" y="249"/>
                </a:lnTo>
                <a:lnTo>
                  <a:pt x="33" y="181"/>
                </a:lnTo>
                <a:lnTo>
                  <a:pt x="71" y="121"/>
                </a:lnTo>
                <a:lnTo>
                  <a:pt x="121" y="71"/>
                </a:lnTo>
                <a:lnTo>
                  <a:pt x="181" y="33"/>
                </a:lnTo>
                <a:lnTo>
                  <a:pt x="250" y="8"/>
                </a:lnTo>
                <a:lnTo>
                  <a:pt x="324" y="0"/>
                </a:lnTo>
                <a:lnTo>
                  <a:pt x="1620" y="0"/>
                </a:lnTo>
                <a:lnTo>
                  <a:pt x="1694" y="8"/>
                </a:lnTo>
                <a:lnTo>
                  <a:pt x="1762" y="33"/>
                </a:lnTo>
                <a:lnTo>
                  <a:pt x="1822" y="71"/>
                </a:lnTo>
                <a:lnTo>
                  <a:pt x="1873" y="121"/>
                </a:lnTo>
                <a:lnTo>
                  <a:pt x="1911" y="181"/>
                </a:lnTo>
                <a:lnTo>
                  <a:pt x="1935" y="249"/>
                </a:lnTo>
                <a:lnTo>
                  <a:pt x="1944" y="324"/>
                </a:lnTo>
                <a:lnTo>
                  <a:pt x="1944" y="2432"/>
                </a:lnTo>
                <a:lnTo>
                  <a:pt x="1935" y="2506"/>
                </a:lnTo>
                <a:lnTo>
                  <a:pt x="1911" y="2574"/>
                </a:lnTo>
                <a:lnTo>
                  <a:pt x="1873" y="2634"/>
                </a:lnTo>
                <a:lnTo>
                  <a:pt x="1822" y="2684"/>
                </a:lnTo>
                <a:lnTo>
                  <a:pt x="1762" y="2723"/>
                </a:lnTo>
                <a:lnTo>
                  <a:pt x="1694" y="2747"/>
                </a:lnTo>
                <a:lnTo>
                  <a:pt x="1620" y="2756"/>
                </a:lnTo>
                <a:lnTo>
                  <a:pt x="324" y="2756"/>
                </a:lnTo>
                <a:lnTo>
                  <a:pt x="250" y="2747"/>
                </a:lnTo>
                <a:lnTo>
                  <a:pt x="181" y="2723"/>
                </a:lnTo>
                <a:lnTo>
                  <a:pt x="121" y="2684"/>
                </a:lnTo>
                <a:lnTo>
                  <a:pt x="71" y="2634"/>
                </a:lnTo>
                <a:lnTo>
                  <a:pt x="33" y="2574"/>
                </a:lnTo>
                <a:lnTo>
                  <a:pt x="9" y="2506"/>
                </a:lnTo>
                <a:lnTo>
                  <a:pt x="0" y="2432"/>
                </a:lnTo>
                <a:lnTo>
                  <a:pt x="0" y="324"/>
                </a:lnTo>
                <a:close/>
              </a:path>
            </a:pathLst>
          </a:custGeom>
          <a:noFill/>
          <a:ln w="25400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10" name="Freeform 551"/>
          <p:cNvSpPr>
            <a:spLocks/>
          </p:cNvSpPr>
          <p:nvPr/>
        </p:nvSpPr>
        <p:spPr bwMode="auto">
          <a:xfrm>
            <a:off x="2845905" y="1976750"/>
            <a:ext cx="1234440" cy="1980714"/>
          </a:xfrm>
          <a:custGeom>
            <a:avLst/>
            <a:gdLst>
              <a:gd name="T0" fmla="+- 0 4482 4482"/>
              <a:gd name="T1" fmla="*/ T0 w 1944"/>
              <a:gd name="T2" fmla="+- 0 966 642"/>
              <a:gd name="T3" fmla="*/ 966 h 2881"/>
              <a:gd name="T4" fmla="+- 0 4491 4482"/>
              <a:gd name="T5" fmla="*/ T4 w 1944"/>
              <a:gd name="T6" fmla="+- 0 892 642"/>
              <a:gd name="T7" fmla="*/ 892 h 2881"/>
              <a:gd name="T8" fmla="+- 0 4515 4482"/>
              <a:gd name="T9" fmla="*/ T8 w 1944"/>
              <a:gd name="T10" fmla="+- 0 824 642"/>
              <a:gd name="T11" fmla="*/ 824 h 2881"/>
              <a:gd name="T12" fmla="+- 0 4553 4482"/>
              <a:gd name="T13" fmla="*/ T12 w 1944"/>
              <a:gd name="T14" fmla="+- 0 764 642"/>
              <a:gd name="T15" fmla="*/ 764 h 2881"/>
              <a:gd name="T16" fmla="+- 0 4603 4482"/>
              <a:gd name="T17" fmla="*/ T16 w 1944"/>
              <a:gd name="T18" fmla="+- 0 713 642"/>
              <a:gd name="T19" fmla="*/ 713 h 2881"/>
              <a:gd name="T20" fmla="+- 0 4663 4482"/>
              <a:gd name="T21" fmla="*/ T20 w 1944"/>
              <a:gd name="T22" fmla="+- 0 675 642"/>
              <a:gd name="T23" fmla="*/ 675 h 2881"/>
              <a:gd name="T24" fmla="+- 0 4732 4482"/>
              <a:gd name="T25" fmla="*/ T24 w 1944"/>
              <a:gd name="T26" fmla="+- 0 651 642"/>
              <a:gd name="T27" fmla="*/ 651 h 2881"/>
              <a:gd name="T28" fmla="+- 0 4806 4482"/>
              <a:gd name="T29" fmla="*/ T28 w 1944"/>
              <a:gd name="T30" fmla="+- 0 642 642"/>
              <a:gd name="T31" fmla="*/ 642 h 2881"/>
              <a:gd name="T32" fmla="+- 0 6102 4482"/>
              <a:gd name="T33" fmla="*/ T32 w 1944"/>
              <a:gd name="T34" fmla="+- 0 642 642"/>
              <a:gd name="T35" fmla="*/ 642 h 2881"/>
              <a:gd name="T36" fmla="+- 0 6176 4482"/>
              <a:gd name="T37" fmla="*/ T36 w 1944"/>
              <a:gd name="T38" fmla="+- 0 651 642"/>
              <a:gd name="T39" fmla="*/ 651 h 2881"/>
              <a:gd name="T40" fmla="+- 0 6244 4482"/>
              <a:gd name="T41" fmla="*/ T40 w 1944"/>
              <a:gd name="T42" fmla="+- 0 675 642"/>
              <a:gd name="T43" fmla="*/ 675 h 2881"/>
              <a:gd name="T44" fmla="+- 0 6304 4482"/>
              <a:gd name="T45" fmla="*/ T44 w 1944"/>
              <a:gd name="T46" fmla="+- 0 713 642"/>
              <a:gd name="T47" fmla="*/ 713 h 2881"/>
              <a:gd name="T48" fmla="+- 0 6355 4482"/>
              <a:gd name="T49" fmla="*/ T48 w 1944"/>
              <a:gd name="T50" fmla="+- 0 764 642"/>
              <a:gd name="T51" fmla="*/ 764 h 2881"/>
              <a:gd name="T52" fmla="+- 0 6393 4482"/>
              <a:gd name="T53" fmla="*/ T52 w 1944"/>
              <a:gd name="T54" fmla="+- 0 824 642"/>
              <a:gd name="T55" fmla="*/ 824 h 2881"/>
              <a:gd name="T56" fmla="+- 0 6417 4482"/>
              <a:gd name="T57" fmla="*/ T56 w 1944"/>
              <a:gd name="T58" fmla="+- 0 892 642"/>
              <a:gd name="T59" fmla="*/ 892 h 2881"/>
              <a:gd name="T60" fmla="+- 0 6426 4482"/>
              <a:gd name="T61" fmla="*/ T60 w 1944"/>
              <a:gd name="T62" fmla="+- 0 966 642"/>
              <a:gd name="T63" fmla="*/ 966 h 2881"/>
              <a:gd name="T64" fmla="+- 0 6426 4482"/>
              <a:gd name="T65" fmla="*/ T64 w 1944"/>
              <a:gd name="T66" fmla="+- 0 3199 642"/>
              <a:gd name="T67" fmla="*/ 3199 h 2881"/>
              <a:gd name="T68" fmla="+- 0 6417 4482"/>
              <a:gd name="T69" fmla="*/ T68 w 1944"/>
              <a:gd name="T70" fmla="+- 0 3273 642"/>
              <a:gd name="T71" fmla="*/ 3273 h 2881"/>
              <a:gd name="T72" fmla="+- 0 6393 4482"/>
              <a:gd name="T73" fmla="*/ T72 w 1944"/>
              <a:gd name="T74" fmla="+- 0 3341 642"/>
              <a:gd name="T75" fmla="*/ 3341 h 2881"/>
              <a:gd name="T76" fmla="+- 0 6355 4482"/>
              <a:gd name="T77" fmla="*/ T76 w 1944"/>
              <a:gd name="T78" fmla="+- 0 3401 642"/>
              <a:gd name="T79" fmla="*/ 3401 h 2881"/>
              <a:gd name="T80" fmla="+- 0 6304 4482"/>
              <a:gd name="T81" fmla="*/ T80 w 1944"/>
              <a:gd name="T82" fmla="+- 0 3451 642"/>
              <a:gd name="T83" fmla="*/ 3451 h 2881"/>
              <a:gd name="T84" fmla="+- 0 6244 4482"/>
              <a:gd name="T85" fmla="*/ T84 w 1944"/>
              <a:gd name="T86" fmla="+- 0 3490 642"/>
              <a:gd name="T87" fmla="*/ 3490 h 2881"/>
              <a:gd name="T88" fmla="+- 0 6176 4482"/>
              <a:gd name="T89" fmla="*/ T88 w 1944"/>
              <a:gd name="T90" fmla="+- 0 3514 642"/>
              <a:gd name="T91" fmla="*/ 3514 h 2881"/>
              <a:gd name="T92" fmla="+- 0 6102 4482"/>
              <a:gd name="T93" fmla="*/ T92 w 1944"/>
              <a:gd name="T94" fmla="+- 0 3523 642"/>
              <a:gd name="T95" fmla="*/ 3523 h 2881"/>
              <a:gd name="T96" fmla="+- 0 4806 4482"/>
              <a:gd name="T97" fmla="*/ T96 w 1944"/>
              <a:gd name="T98" fmla="+- 0 3523 642"/>
              <a:gd name="T99" fmla="*/ 3523 h 2881"/>
              <a:gd name="T100" fmla="+- 0 4732 4482"/>
              <a:gd name="T101" fmla="*/ T100 w 1944"/>
              <a:gd name="T102" fmla="+- 0 3514 642"/>
              <a:gd name="T103" fmla="*/ 3514 h 2881"/>
              <a:gd name="T104" fmla="+- 0 4663 4482"/>
              <a:gd name="T105" fmla="*/ T104 w 1944"/>
              <a:gd name="T106" fmla="+- 0 3490 642"/>
              <a:gd name="T107" fmla="*/ 3490 h 2881"/>
              <a:gd name="T108" fmla="+- 0 4603 4482"/>
              <a:gd name="T109" fmla="*/ T108 w 1944"/>
              <a:gd name="T110" fmla="+- 0 3451 642"/>
              <a:gd name="T111" fmla="*/ 3451 h 2881"/>
              <a:gd name="T112" fmla="+- 0 4553 4482"/>
              <a:gd name="T113" fmla="*/ T112 w 1944"/>
              <a:gd name="T114" fmla="+- 0 3401 642"/>
              <a:gd name="T115" fmla="*/ 3401 h 2881"/>
              <a:gd name="T116" fmla="+- 0 4515 4482"/>
              <a:gd name="T117" fmla="*/ T116 w 1944"/>
              <a:gd name="T118" fmla="+- 0 3341 642"/>
              <a:gd name="T119" fmla="*/ 3341 h 2881"/>
              <a:gd name="T120" fmla="+- 0 4491 4482"/>
              <a:gd name="T121" fmla="*/ T120 w 1944"/>
              <a:gd name="T122" fmla="+- 0 3273 642"/>
              <a:gd name="T123" fmla="*/ 3273 h 2881"/>
              <a:gd name="T124" fmla="+- 0 4482 4482"/>
              <a:gd name="T125" fmla="*/ T124 w 1944"/>
              <a:gd name="T126" fmla="+- 0 3199 642"/>
              <a:gd name="T127" fmla="*/ 3199 h 2881"/>
              <a:gd name="T128" fmla="+- 0 4482 4482"/>
              <a:gd name="T129" fmla="*/ T128 w 1944"/>
              <a:gd name="T130" fmla="+- 0 966 642"/>
              <a:gd name="T131" fmla="*/ 966 h 288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1944" h="2881">
                <a:moveTo>
                  <a:pt x="0" y="324"/>
                </a:moveTo>
                <a:lnTo>
                  <a:pt x="9" y="250"/>
                </a:lnTo>
                <a:lnTo>
                  <a:pt x="33" y="182"/>
                </a:lnTo>
                <a:lnTo>
                  <a:pt x="71" y="122"/>
                </a:lnTo>
                <a:lnTo>
                  <a:pt x="121" y="71"/>
                </a:lnTo>
                <a:lnTo>
                  <a:pt x="181" y="33"/>
                </a:lnTo>
                <a:lnTo>
                  <a:pt x="250" y="9"/>
                </a:lnTo>
                <a:lnTo>
                  <a:pt x="324" y="0"/>
                </a:lnTo>
                <a:lnTo>
                  <a:pt x="1620" y="0"/>
                </a:lnTo>
                <a:lnTo>
                  <a:pt x="1694" y="9"/>
                </a:lnTo>
                <a:lnTo>
                  <a:pt x="1762" y="33"/>
                </a:lnTo>
                <a:lnTo>
                  <a:pt x="1822" y="71"/>
                </a:lnTo>
                <a:lnTo>
                  <a:pt x="1873" y="122"/>
                </a:lnTo>
                <a:lnTo>
                  <a:pt x="1911" y="182"/>
                </a:lnTo>
                <a:lnTo>
                  <a:pt x="1935" y="250"/>
                </a:lnTo>
                <a:lnTo>
                  <a:pt x="1944" y="324"/>
                </a:lnTo>
                <a:lnTo>
                  <a:pt x="1944" y="2557"/>
                </a:lnTo>
                <a:lnTo>
                  <a:pt x="1935" y="2631"/>
                </a:lnTo>
                <a:lnTo>
                  <a:pt x="1911" y="2699"/>
                </a:lnTo>
                <a:lnTo>
                  <a:pt x="1873" y="2759"/>
                </a:lnTo>
                <a:lnTo>
                  <a:pt x="1822" y="2809"/>
                </a:lnTo>
                <a:lnTo>
                  <a:pt x="1762" y="2848"/>
                </a:lnTo>
                <a:lnTo>
                  <a:pt x="1694" y="2872"/>
                </a:lnTo>
                <a:lnTo>
                  <a:pt x="1620" y="2881"/>
                </a:lnTo>
                <a:lnTo>
                  <a:pt x="324" y="2881"/>
                </a:lnTo>
                <a:lnTo>
                  <a:pt x="250" y="2872"/>
                </a:lnTo>
                <a:lnTo>
                  <a:pt x="181" y="2848"/>
                </a:lnTo>
                <a:lnTo>
                  <a:pt x="121" y="2809"/>
                </a:lnTo>
                <a:lnTo>
                  <a:pt x="71" y="2759"/>
                </a:lnTo>
                <a:lnTo>
                  <a:pt x="33" y="2699"/>
                </a:lnTo>
                <a:lnTo>
                  <a:pt x="9" y="2631"/>
                </a:lnTo>
                <a:lnTo>
                  <a:pt x="0" y="2557"/>
                </a:lnTo>
                <a:lnTo>
                  <a:pt x="0" y="324"/>
                </a:lnTo>
                <a:close/>
              </a:path>
            </a:pathLst>
          </a:custGeom>
          <a:noFill/>
          <a:ln w="25400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grpSp>
        <p:nvGrpSpPr>
          <p:cNvPr id="12" name="Group 543"/>
          <p:cNvGrpSpPr>
            <a:grpSpLocks/>
          </p:cNvGrpSpPr>
          <p:nvPr/>
        </p:nvGrpSpPr>
        <p:grpSpPr bwMode="auto">
          <a:xfrm>
            <a:off x="5560969" y="1849267"/>
            <a:ext cx="1234440" cy="2289973"/>
            <a:chOff x="8748" y="1447"/>
            <a:chExt cx="1944" cy="2255"/>
          </a:xfrm>
        </p:grpSpPr>
        <p:sp>
          <p:nvSpPr>
            <p:cNvPr id="13" name="Freeform 545"/>
            <p:cNvSpPr>
              <a:spLocks/>
            </p:cNvSpPr>
            <p:nvPr/>
          </p:nvSpPr>
          <p:spPr bwMode="auto">
            <a:xfrm>
              <a:off x="8748" y="1447"/>
              <a:ext cx="1944" cy="2076"/>
            </a:xfrm>
            <a:custGeom>
              <a:avLst/>
              <a:gdLst>
                <a:gd name="T0" fmla="+- 0 8748 8748"/>
                <a:gd name="T1" fmla="*/ T0 w 1944"/>
                <a:gd name="T2" fmla="+- 0 1771 1447"/>
                <a:gd name="T3" fmla="*/ 1771 h 2076"/>
                <a:gd name="T4" fmla="+- 0 8757 8748"/>
                <a:gd name="T5" fmla="*/ T4 w 1944"/>
                <a:gd name="T6" fmla="+- 0 1697 1447"/>
                <a:gd name="T7" fmla="*/ 1697 h 2076"/>
                <a:gd name="T8" fmla="+- 0 8781 8748"/>
                <a:gd name="T9" fmla="*/ T8 w 1944"/>
                <a:gd name="T10" fmla="+- 0 1629 1447"/>
                <a:gd name="T11" fmla="*/ 1629 h 2076"/>
                <a:gd name="T12" fmla="+- 0 8819 8748"/>
                <a:gd name="T13" fmla="*/ T12 w 1944"/>
                <a:gd name="T14" fmla="+- 0 1568 1447"/>
                <a:gd name="T15" fmla="*/ 1568 h 2076"/>
                <a:gd name="T16" fmla="+- 0 8869 8748"/>
                <a:gd name="T17" fmla="*/ T16 w 1944"/>
                <a:gd name="T18" fmla="+- 0 1518 1447"/>
                <a:gd name="T19" fmla="*/ 1518 h 2076"/>
                <a:gd name="T20" fmla="+- 0 8929 8748"/>
                <a:gd name="T21" fmla="*/ T20 w 1944"/>
                <a:gd name="T22" fmla="+- 0 1480 1447"/>
                <a:gd name="T23" fmla="*/ 1480 h 2076"/>
                <a:gd name="T24" fmla="+- 0 8998 8748"/>
                <a:gd name="T25" fmla="*/ T24 w 1944"/>
                <a:gd name="T26" fmla="+- 0 1456 1447"/>
                <a:gd name="T27" fmla="*/ 1456 h 2076"/>
                <a:gd name="T28" fmla="+- 0 9072 8748"/>
                <a:gd name="T29" fmla="*/ T28 w 1944"/>
                <a:gd name="T30" fmla="+- 0 1447 1447"/>
                <a:gd name="T31" fmla="*/ 1447 h 2076"/>
                <a:gd name="T32" fmla="+- 0 10368 8748"/>
                <a:gd name="T33" fmla="*/ T32 w 1944"/>
                <a:gd name="T34" fmla="+- 0 1447 1447"/>
                <a:gd name="T35" fmla="*/ 1447 h 2076"/>
                <a:gd name="T36" fmla="+- 0 10442 8748"/>
                <a:gd name="T37" fmla="*/ T36 w 1944"/>
                <a:gd name="T38" fmla="+- 0 1456 1447"/>
                <a:gd name="T39" fmla="*/ 1456 h 2076"/>
                <a:gd name="T40" fmla="+- 0 10510 8748"/>
                <a:gd name="T41" fmla="*/ T40 w 1944"/>
                <a:gd name="T42" fmla="+- 0 1480 1447"/>
                <a:gd name="T43" fmla="*/ 1480 h 2076"/>
                <a:gd name="T44" fmla="+- 0 10570 8748"/>
                <a:gd name="T45" fmla="*/ T44 w 1944"/>
                <a:gd name="T46" fmla="+- 0 1518 1447"/>
                <a:gd name="T47" fmla="*/ 1518 h 2076"/>
                <a:gd name="T48" fmla="+- 0 10621 8748"/>
                <a:gd name="T49" fmla="*/ T48 w 1944"/>
                <a:gd name="T50" fmla="+- 0 1568 1447"/>
                <a:gd name="T51" fmla="*/ 1568 h 2076"/>
                <a:gd name="T52" fmla="+- 0 10659 8748"/>
                <a:gd name="T53" fmla="*/ T52 w 1944"/>
                <a:gd name="T54" fmla="+- 0 1629 1447"/>
                <a:gd name="T55" fmla="*/ 1629 h 2076"/>
                <a:gd name="T56" fmla="+- 0 10683 8748"/>
                <a:gd name="T57" fmla="*/ T56 w 1944"/>
                <a:gd name="T58" fmla="+- 0 1697 1447"/>
                <a:gd name="T59" fmla="*/ 1697 h 2076"/>
                <a:gd name="T60" fmla="+- 0 10692 8748"/>
                <a:gd name="T61" fmla="*/ T60 w 1944"/>
                <a:gd name="T62" fmla="+- 0 1771 1447"/>
                <a:gd name="T63" fmla="*/ 1771 h 2076"/>
                <a:gd name="T64" fmla="+- 0 10692 8748"/>
                <a:gd name="T65" fmla="*/ T64 w 1944"/>
                <a:gd name="T66" fmla="+- 0 3199 1447"/>
                <a:gd name="T67" fmla="*/ 3199 h 2076"/>
                <a:gd name="T68" fmla="+- 0 10683 8748"/>
                <a:gd name="T69" fmla="*/ T68 w 1944"/>
                <a:gd name="T70" fmla="+- 0 3273 1447"/>
                <a:gd name="T71" fmla="*/ 3273 h 2076"/>
                <a:gd name="T72" fmla="+- 0 10659 8748"/>
                <a:gd name="T73" fmla="*/ T72 w 1944"/>
                <a:gd name="T74" fmla="+- 0 3341 1447"/>
                <a:gd name="T75" fmla="*/ 3341 h 2076"/>
                <a:gd name="T76" fmla="+- 0 10621 8748"/>
                <a:gd name="T77" fmla="*/ T76 w 1944"/>
                <a:gd name="T78" fmla="+- 0 3401 1447"/>
                <a:gd name="T79" fmla="*/ 3401 h 2076"/>
                <a:gd name="T80" fmla="+- 0 10570 8748"/>
                <a:gd name="T81" fmla="*/ T80 w 1944"/>
                <a:gd name="T82" fmla="+- 0 3451 1447"/>
                <a:gd name="T83" fmla="*/ 3451 h 2076"/>
                <a:gd name="T84" fmla="+- 0 10510 8748"/>
                <a:gd name="T85" fmla="*/ T84 w 1944"/>
                <a:gd name="T86" fmla="+- 0 3490 1447"/>
                <a:gd name="T87" fmla="*/ 3490 h 2076"/>
                <a:gd name="T88" fmla="+- 0 10442 8748"/>
                <a:gd name="T89" fmla="*/ T88 w 1944"/>
                <a:gd name="T90" fmla="+- 0 3514 1447"/>
                <a:gd name="T91" fmla="*/ 3514 h 2076"/>
                <a:gd name="T92" fmla="+- 0 10368 8748"/>
                <a:gd name="T93" fmla="*/ T92 w 1944"/>
                <a:gd name="T94" fmla="+- 0 3523 1447"/>
                <a:gd name="T95" fmla="*/ 3523 h 2076"/>
                <a:gd name="T96" fmla="+- 0 9072 8748"/>
                <a:gd name="T97" fmla="*/ T96 w 1944"/>
                <a:gd name="T98" fmla="+- 0 3523 1447"/>
                <a:gd name="T99" fmla="*/ 3523 h 2076"/>
                <a:gd name="T100" fmla="+- 0 8998 8748"/>
                <a:gd name="T101" fmla="*/ T100 w 1944"/>
                <a:gd name="T102" fmla="+- 0 3514 1447"/>
                <a:gd name="T103" fmla="*/ 3514 h 2076"/>
                <a:gd name="T104" fmla="+- 0 8929 8748"/>
                <a:gd name="T105" fmla="*/ T104 w 1944"/>
                <a:gd name="T106" fmla="+- 0 3490 1447"/>
                <a:gd name="T107" fmla="*/ 3490 h 2076"/>
                <a:gd name="T108" fmla="+- 0 8869 8748"/>
                <a:gd name="T109" fmla="*/ T108 w 1944"/>
                <a:gd name="T110" fmla="+- 0 3451 1447"/>
                <a:gd name="T111" fmla="*/ 3451 h 2076"/>
                <a:gd name="T112" fmla="+- 0 8819 8748"/>
                <a:gd name="T113" fmla="*/ T112 w 1944"/>
                <a:gd name="T114" fmla="+- 0 3401 1447"/>
                <a:gd name="T115" fmla="*/ 3401 h 2076"/>
                <a:gd name="T116" fmla="+- 0 8781 8748"/>
                <a:gd name="T117" fmla="*/ T116 w 1944"/>
                <a:gd name="T118" fmla="+- 0 3341 1447"/>
                <a:gd name="T119" fmla="*/ 3341 h 2076"/>
                <a:gd name="T120" fmla="+- 0 8757 8748"/>
                <a:gd name="T121" fmla="*/ T120 w 1944"/>
                <a:gd name="T122" fmla="+- 0 3273 1447"/>
                <a:gd name="T123" fmla="*/ 3273 h 2076"/>
                <a:gd name="T124" fmla="+- 0 8748 8748"/>
                <a:gd name="T125" fmla="*/ T124 w 1944"/>
                <a:gd name="T126" fmla="+- 0 3199 1447"/>
                <a:gd name="T127" fmla="*/ 3199 h 2076"/>
                <a:gd name="T128" fmla="+- 0 8748 8748"/>
                <a:gd name="T129" fmla="*/ T128 w 1944"/>
                <a:gd name="T130" fmla="+- 0 1771 1447"/>
                <a:gd name="T131" fmla="*/ 1771 h 207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1944" h="2076">
                  <a:moveTo>
                    <a:pt x="0" y="324"/>
                  </a:moveTo>
                  <a:lnTo>
                    <a:pt x="9" y="250"/>
                  </a:lnTo>
                  <a:lnTo>
                    <a:pt x="33" y="182"/>
                  </a:lnTo>
                  <a:lnTo>
                    <a:pt x="71" y="121"/>
                  </a:lnTo>
                  <a:lnTo>
                    <a:pt x="121" y="71"/>
                  </a:lnTo>
                  <a:lnTo>
                    <a:pt x="181" y="33"/>
                  </a:lnTo>
                  <a:lnTo>
                    <a:pt x="250" y="9"/>
                  </a:lnTo>
                  <a:lnTo>
                    <a:pt x="324" y="0"/>
                  </a:lnTo>
                  <a:lnTo>
                    <a:pt x="1620" y="0"/>
                  </a:lnTo>
                  <a:lnTo>
                    <a:pt x="1694" y="9"/>
                  </a:lnTo>
                  <a:lnTo>
                    <a:pt x="1762" y="33"/>
                  </a:lnTo>
                  <a:lnTo>
                    <a:pt x="1822" y="71"/>
                  </a:lnTo>
                  <a:lnTo>
                    <a:pt x="1873" y="121"/>
                  </a:lnTo>
                  <a:lnTo>
                    <a:pt x="1911" y="182"/>
                  </a:lnTo>
                  <a:lnTo>
                    <a:pt x="1935" y="250"/>
                  </a:lnTo>
                  <a:lnTo>
                    <a:pt x="1944" y="324"/>
                  </a:lnTo>
                  <a:lnTo>
                    <a:pt x="1944" y="1752"/>
                  </a:lnTo>
                  <a:lnTo>
                    <a:pt x="1935" y="1826"/>
                  </a:lnTo>
                  <a:lnTo>
                    <a:pt x="1911" y="1894"/>
                  </a:lnTo>
                  <a:lnTo>
                    <a:pt x="1873" y="1954"/>
                  </a:lnTo>
                  <a:lnTo>
                    <a:pt x="1822" y="2004"/>
                  </a:lnTo>
                  <a:lnTo>
                    <a:pt x="1762" y="2043"/>
                  </a:lnTo>
                  <a:lnTo>
                    <a:pt x="1694" y="2067"/>
                  </a:lnTo>
                  <a:lnTo>
                    <a:pt x="1620" y="2076"/>
                  </a:lnTo>
                  <a:lnTo>
                    <a:pt x="324" y="2076"/>
                  </a:lnTo>
                  <a:lnTo>
                    <a:pt x="250" y="2067"/>
                  </a:lnTo>
                  <a:lnTo>
                    <a:pt x="181" y="2043"/>
                  </a:lnTo>
                  <a:lnTo>
                    <a:pt x="121" y="2004"/>
                  </a:lnTo>
                  <a:lnTo>
                    <a:pt x="71" y="1954"/>
                  </a:lnTo>
                  <a:lnTo>
                    <a:pt x="33" y="1894"/>
                  </a:lnTo>
                  <a:lnTo>
                    <a:pt x="9" y="1826"/>
                  </a:lnTo>
                  <a:lnTo>
                    <a:pt x="0" y="1752"/>
                  </a:lnTo>
                  <a:lnTo>
                    <a:pt x="0" y="324"/>
                  </a:lnTo>
                  <a:close/>
                </a:path>
              </a:pathLst>
            </a:custGeom>
            <a:noFill/>
            <a:ln w="25400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4" name="Text Box 544"/>
            <p:cNvSpPr txBox="1">
              <a:spLocks noChangeArrowheads="1"/>
            </p:cNvSpPr>
            <p:nvPr/>
          </p:nvSpPr>
          <p:spPr bwMode="auto">
            <a:xfrm>
              <a:off x="8853" y="1676"/>
              <a:ext cx="1746" cy="2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62560" marR="160655" algn="ctr">
                <a:lnSpc>
                  <a:spcPts val="1575"/>
                </a:lnSpc>
                <a:spcAft>
                  <a:spcPts val="0"/>
                </a:spcAft>
              </a:pPr>
              <a:r>
                <a:rPr lang="ru-RU" sz="1300" dirty="0">
                  <a:solidFill>
                    <a:srgbClr val="FF9A7B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2560" marR="160655" algn="ctr">
                <a:lnSpc>
                  <a:spcPts val="1575"/>
                </a:lnSpc>
                <a:spcAft>
                  <a:spcPts val="0"/>
                </a:spcAft>
              </a:pPr>
              <a:endParaRPr lang="ru-RU" sz="2200" dirty="0"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endParaRPr>
            </a:p>
            <a:p>
              <a:pPr marL="162560" marR="160655" algn="ctr">
                <a:lnSpc>
                  <a:spcPts val="1575"/>
                </a:lnSpc>
                <a:spcAft>
                  <a:spcPts val="0"/>
                </a:spcAft>
              </a:pPr>
              <a:endParaRPr lang="ru-RU" sz="2200" dirty="0">
                <a:solidFill>
                  <a:schemeClr val="tx2">
                    <a:lumMod val="50000"/>
                  </a:schemeClr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endParaRPr>
            </a:p>
            <a:p>
              <a:pPr marL="162560" marR="160655" algn="ctr">
                <a:lnSpc>
                  <a:spcPts val="1575"/>
                </a:lnSpc>
                <a:spcAft>
                  <a:spcPts val="0"/>
                </a:spcAft>
              </a:pPr>
              <a:r>
                <a:rPr lang="ru-RU" sz="2000" b="1" dirty="0">
                  <a:solidFill>
                    <a:schemeClr val="tx2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2027</a:t>
              </a:r>
            </a:p>
            <a:p>
              <a:pPr marL="162560" marR="160655" algn="ctr">
                <a:lnSpc>
                  <a:spcPts val="1560"/>
                </a:lnSpc>
                <a:spcAft>
                  <a:spcPts val="0"/>
                </a:spcAft>
              </a:pPr>
              <a:r>
                <a:rPr lang="ru-RU" sz="2000" dirty="0">
                  <a:solidFill>
                    <a:schemeClr val="tx2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год</a:t>
              </a:r>
            </a:p>
            <a:p>
              <a:pPr marL="162560" marR="159385" algn="ctr">
                <a:lnSpc>
                  <a:spcPts val="2650"/>
                </a:lnSpc>
                <a:spcAft>
                  <a:spcPts val="0"/>
                </a:spcAft>
              </a:pPr>
              <a:r>
                <a:rPr lang="ru-RU" sz="2000" b="1" dirty="0">
                  <a:solidFill>
                    <a:schemeClr val="tx2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3 119</a:t>
              </a:r>
              <a:endParaRPr lang="ru-RU" sz="2000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marL="162560" marR="161290" algn="ctr">
                <a:lnSpc>
                  <a:spcPts val="1565"/>
                </a:lnSpc>
                <a:spcAft>
                  <a:spcPts val="0"/>
                </a:spcAft>
              </a:pPr>
              <a:r>
                <a:rPr lang="ru-RU" sz="1400" dirty="0">
                  <a:solidFill>
                    <a:schemeClr val="tx2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рублей</a:t>
              </a:r>
            </a:p>
          </p:txBody>
        </p:sp>
      </p:grpSp>
      <p:grpSp>
        <p:nvGrpSpPr>
          <p:cNvPr id="15" name="Group 555"/>
          <p:cNvGrpSpPr>
            <a:grpSpLocks/>
          </p:cNvGrpSpPr>
          <p:nvPr/>
        </p:nvGrpSpPr>
        <p:grpSpPr bwMode="auto">
          <a:xfrm>
            <a:off x="4214215" y="1287766"/>
            <a:ext cx="1259840" cy="2656552"/>
            <a:chOff x="199" y="-496"/>
            <a:chExt cx="1984" cy="4024"/>
          </a:xfrm>
        </p:grpSpPr>
        <p:sp>
          <p:nvSpPr>
            <p:cNvPr id="16" name="Freeform 557"/>
            <p:cNvSpPr>
              <a:spLocks/>
            </p:cNvSpPr>
            <p:nvPr/>
          </p:nvSpPr>
          <p:spPr bwMode="auto">
            <a:xfrm>
              <a:off x="216" y="230"/>
              <a:ext cx="1944" cy="3298"/>
            </a:xfrm>
            <a:custGeom>
              <a:avLst/>
              <a:gdLst>
                <a:gd name="T0" fmla="+- 0 216 216"/>
                <a:gd name="T1" fmla="*/ T0 w 1944"/>
                <a:gd name="T2" fmla="+- 0 555 231"/>
                <a:gd name="T3" fmla="*/ 555 h 3298"/>
                <a:gd name="T4" fmla="+- 0 225 216"/>
                <a:gd name="T5" fmla="*/ T4 w 1944"/>
                <a:gd name="T6" fmla="+- 0 481 231"/>
                <a:gd name="T7" fmla="*/ 481 h 3298"/>
                <a:gd name="T8" fmla="+- 0 249 216"/>
                <a:gd name="T9" fmla="*/ T8 w 1944"/>
                <a:gd name="T10" fmla="+- 0 412 231"/>
                <a:gd name="T11" fmla="*/ 412 h 3298"/>
                <a:gd name="T12" fmla="+- 0 287 216"/>
                <a:gd name="T13" fmla="*/ T12 w 1944"/>
                <a:gd name="T14" fmla="+- 0 352 231"/>
                <a:gd name="T15" fmla="*/ 352 h 3298"/>
                <a:gd name="T16" fmla="+- 0 337 216"/>
                <a:gd name="T17" fmla="*/ T16 w 1944"/>
                <a:gd name="T18" fmla="+- 0 302 231"/>
                <a:gd name="T19" fmla="*/ 302 h 3298"/>
                <a:gd name="T20" fmla="+- 0 398 216"/>
                <a:gd name="T21" fmla="*/ T20 w 1944"/>
                <a:gd name="T22" fmla="+- 0 264 231"/>
                <a:gd name="T23" fmla="*/ 264 h 3298"/>
                <a:gd name="T24" fmla="+- 0 466 216"/>
                <a:gd name="T25" fmla="*/ T24 w 1944"/>
                <a:gd name="T26" fmla="+- 0 239 231"/>
                <a:gd name="T27" fmla="*/ 239 h 3298"/>
                <a:gd name="T28" fmla="+- 0 540 216"/>
                <a:gd name="T29" fmla="*/ T28 w 1944"/>
                <a:gd name="T30" fmla="+- 0 231 231"/>
                <a:gd name="T31" fmla="*/ 231 h 3298"/>
                <a:gd name="T32" fmla="+- 0 1836 216"/>
                <a:gd name="T33" fmla="*/ T32 w 1944"/>
                <a:gd name="T34" fmla="+- 0 231 231"/>
                <a:gd name="T35" fmla="*/ 231 h 3298"/>
                <a:gd name="T36" fmla="+- 0 1910 216"/>
                <a:gd name="T37" fmla="*/ T36 w 1944"/>
                <a:gd name="T38" fmla="+- 0 239 231"/>
                <a:gd name="T39" fmla="*/ 239 h 3298"/>
                <a:gd name="T40" fmla="+- 0 1978 216"/>
                <a:gd name="T41" fmla="*/ T40 w 1944"/>
                <a:gd name="T42" fmla="+- 0 264 231"/>
                <a:gd name="T43" fmla="*/ 264 h 3298"/>
                <a:gd name="T44" fmla="+- 0 2038 216"/>
                <a:gd name="T45" fmla="*/ T44 w 1944"/>
                <a:gd name="T46" fmla="+- 0 302 231"/>
                <a:gd name="T47" fmla="*/ 302 h 3298"/>
                <a:gd name="T48" fmla="+- 0 2089 216"/>
                <a:gd name="T49" fmla="*/ T48 w 1944"/>
                <a:gd name="T50" fmla="+- 0 352 231"/>
                <a:gd name="T51" fmla="*/ 352 h 3298"/>
                <a:gd name="T52" fmla="+- 0 2127 216"/>
                <a:gd name="T53" fmla="*/ T52 w 1944"/>
                <a:gd name="T54" fmla="+- 0 412 231"/>
                <a:gd name="T55" fmla="*/ 412 h 3298"/>
                <a:gd name="T56" fmla="+- 0 2151 216"/>
                <a:gd name="T57" fmla="*/ T56 w 1944"/>
                <a:gd name="T58" fmla="+- 0 481 231"/>
                <a:gd name="T59" fmla="*/ 481 h 3298"/>
                <a:gd name="T60" fmla="+- 0 2160 216"/>
                <a:gd name="T61" fmla="*/ T60 w 1944"/>
                <a:gd name="T62" fmla="+- 0 555 231"/>
                <a:gd name="T63" fmla="*/ 555 h 3298"/>
                <a:gd name="T64" fmla="+- 0 2160 216"/>
                <a:gd name="T65" fmla="*/ T64 w 1944"/>
                <a:gd name="T66" fmla="+- 0 3205 231"/>
                <a:gd name="T67" fmla="*/ 3205 h 3298"/>
                <a:gd name="T68" fmla="+- 0 2151 216"/>
                <a:gd name="T69" fmla="*/ T68 w 1944"/>
                <a:gd name="T70" fmla="+- 0 3279 231"/>
                <a:gd name="T71" fmla="*/ 3279 h 3298"/>
                <a:gd name="T72" fmla="+- 0 2127 216"/>
                <a:gd name="T73" fmla="*/ T72 w 1944"/>
                <a:gd name="T74" fmla="+- 0 3347 231"/>
                <a:gd name="T75" fmla="*/ 3347 h 3298"/>
                <a:gd name="T76" fmla="+- 0 2089 216"/>
                <a:gd name="T77" fmla="*/ T76 w 1944"/>
                <a:gd name="T78" fmla="+- 0 3407 231"/>
                <a:gd name="T79" fmla="*/ 3407 h 3298"/>
                <a:gd name="T80" fmla="+- 0 2038 216"/>
                <a:gd name="T81" fmla="*/ T80 w 1944"/>
                <a:gd name="T82" fmla="+- 0 3457 231"/>
                <a:gd name="T83" fmla="*/ 3457 h 3298"/>
                <a:gd name="T84" fmla="+- 0 1978 216"/>
                <a:gd name="T85" fmla="*/ T84 w 1944"/>
                <a:gd name="T86" fmla="+- 0 3495 231"/>
                <a:gd name="T87" fmla="*/ 3495 h 3298"/>
                <a:gd name="T88" fmla="+- 0 1910 216"/>
                <a:gd name="T89" fmla="*/ T88 w 1944"/>
                <a:gd name="T90" fmla="+- 0 3520 231"/>
                <a:gd name="T91" fmla="*/ 3520 h 3298"/>
                <a:gd name="T92" fmla="+- 0 1836 216"/>
                <a:gd name="T93" fmla="*/ T92 w 1944"/>
                <a:gd name="T94" fmla="+- 0 3528 231"/>
                <a:gd name="T95" fmla="*/ 3528 h 3298"/>
                <a:gd name="T96" fmla="+- 0 540 216"/>
                <a:gd name="T97" fmla="*/ T96 w 1944"/>
                <a:gd name="T98" fmla="+- 0 3528 231"/>
                <a:gd name="T99" fmla="*/ 3528 h 3298"/>
                <a:gd name="T100" fmla="+- 0 466 216"/>
                <a:gd name="T101" fmla="*/ T100 w 1944"/>
                <a:gd name="T102" fmla="+- 0 3520 231"/>
                <a:gd name="T103" fmla="*/ 3520 h 3298"/>
                <a:gd name="T104" fmla="+- 0 398 216"/>
                <a:gd name="T105" fmla="*/ T104 w 1944"/>
                <a:gd name="T106" fmla="+- 0 3495 231"/>
                <a:gd name="T107" fmla="*/ 3495 h 3298"/>
                <a:gd name="T108" fmla="+- 0 337 216"/>
                <a:gd name="T109" fmla="*/ T108 w 1944"/>
                <a:gd name="T110" fmla="+- 0 3457 231"/>
                <a:gd name="T111" fmla="*/ 3457 h 3298"/>
                <a:gd name="T112" fmla="+- 0 287 216"/>
                <a:gd name="T113" fmla="*/ T112 w 1944"/>
                <a:gd name="T114" fmla="+- 0 3407 231"/>
                <a:gd name="T115" fmla="*/ 3407 h 3298"/>
                <a:gd name="T116" fmla="+- 0 249 216"/>
                <a:gd name="T117" fmla="*/ T116 w 1944"/>
                <a:gd name="T118" fmla="+- 0 3347 231"/>
                <a:gd name="T119" fmla="*/ 3347 h 3298"/>
                <a:gd name="T120" fmla="+- 0 225 216"/>
                <a:gd name="T121" fmla="*/ T120 w 1944"/>
                <a:gd name="T122" fmla="+- 0 3279 231"/>
                <a:gd name="T123" fmla="*/ 3279 h 3298"/>
                <a:gd name="T124" fmla="+- 0 216 216"/>
                <a:gd name="T125" fmla="*/ T124 w 1944"/>
                <a:gd name="T126" fmla="+- 0 3205 231"/>
                <a:gd name="T127" fmla="*/ 3205 h 3298"/>
                <a:gd name="T128" fmla="+- 0 216 216"/>
                <a:gd name="T129" fmla="*/ T128 w 1944"/>
                <a:gd name="T130" fmla="+- 0 555 231"/>
                <a:gd name="T131" fmla="*/ 555 h 329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1944" h="3298">
                  <a:moveTo>
                    <a:pt x="0" y="324"/>
                  </a:moveTo>
                  <a:lnTo>
                    <a:pt x="9" y="250"/>
                  </a:lnTo>
                  <a:lnTo>
                    <a:pt x="33" y="181"/>
                  </a:lnTo>
                  <a:lnTo>
                    <a:pt x="71" y="121"/>
                  </a:lnTo>
                  <a:lnTo>
                    <a:pt x="121" y="71"/>
                  </a:lnTo>
                  <a:lnTo>
                    <a:pt x="182" y="33"/>
                  </a:lnTo>
                  <a:lnTo>
                    <a:pt x="250" y="8"/>
                  </a:lnTo>
                  <a:lnTo>
                    <a:pt x="324" y="0"/>
                  </a:lnTo>
                  <a:lnTo>
                    <a:pt x="1620" y="0"/>
                  </a:lnTo>
                  <a:lnTo>
                    <a:pt x="1694" y="8"/>
                  </a:lnTo>
                  <a:lnTo>
                    <a:pt x="1762" y="33"/>
                  </a:lnTo>
                  <a:lnTo>
                    <a:pt x="1822" y="71"/>
                  </a:lnTo>
                  <a:lnTo>
                    <a:pt x="1873" y="121"/>
                  </a:lnTo>
                  <a:lnTo>
                    <a:pt x="1911" y="181"/>
                  </a:lnTo>
                  <a:lnTo>
                    <a:pt x="1935" y="250"/>
                  </a:lnTo>
                  <a:lnTo>
                    <a:pt x="1944" y="324"/>
                  </a:lnTo>
                  <a:lnTo>
                    <a:pt x="1944" y="2974"/>
                  </a:lnTo>
                  <a:lnTo>
                    <a:pt x="1935" y="3048"/>
                  </a:lnTo>
                  <a:lnTo>
                    <a:pt x="1911" y="3116"/>
                  </a:lnTo>
                  <a:lnTo>
                    <a:pt x="1873" y="3176"/>
                  </a:lnTo>
                  <a:lnTo>
                    <a:pt x="1822" y="3226"/>
                  </a:lnTo>
                  <a:lnTo>
                    <a:pt x="1762" y="3264"/>
                  </a:lnTo>
                  <a:lnTo>
                    <a:pt x="1694" y="3289"/>
                  </a:lnTo>
                  <a:lnTo>
                    <a:pt x="1620" y="3297"/>
                  </a:lnTo>
                  <a:lnTo>
                    <a:pt x="324" y="3297"/>
                  </a:lnTo>
                  <a:lnTo>
                    <a:pt x="250" y="3289"/>
                  </a:lnTo>
                  <a:lnTo>
                    <a:pt x="182" y="3264"/>
                  </a:lnTo>
                  <a:lnTo>
                    <a:pt x="121" y="3226"/>
                  </a:lnTo>
                  <a:lnTo>
                    <a:pt x="71" y="3176"/>
                  </a:lnTo>
                  <a:lnTo>
                    <a:pt x="33" y="3116"/>
                  </a:lnTo>
                  <a:lnTo>
                    <a:pt x="9" y="3048"/>
                  </a:lnTo>
                  <a:lnTo>
                    <a:pt x="0" y="2974"/>
                  </a:lnTo>
                  <a:lnTo>
                    <a:pt x="0" y="324"/>
                  </a:lnTo>
                  <a:close/>
                </a:path>
              </a:pathLst>
            </a:custGeom>
            <a:noFill/>
            <a:ln w="25400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7" name="Text Box 556"/>
            <p:cNvSpPr txBox="1">
              <a:spLocks noChangeArrowheads="1"/>
            </p:cNvSpPr>
            <p:nvPr/>
          </p:nvSpPr>
          <p:spPr bwMode="auto">
            <a:xfrm>
              <a:off x="199" y="-496"/>
              <a:ext cx="1984" cy="3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3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13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13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13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1290" marR="161925" algn="ctr">
                <a:lnSpc>
                  <a:spcPts val="1575"/>
                </a:lnSpc>
                <a:spcAft>
                  <a:spcPts val="0"/>
                </a:spcAft>
              </a:pPr>
              <a:r>
                <a:rPr lang="ru-RU" sz="1300" dirty="0">
                  <a:solidFill>
                    <a:schemeClr val="accent6">
                      <a:lumMod val="75000"/>
                    </a:schemeClr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solidFill>
                  <a:schemeClr val="accent6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1290" marR="161925" algn="ctr">
                <a:lnSpc>
                  <a:spcPts val="1575"/>
                </a:lnSpc>
                <a:spcAft>
                  <a:spcPts val="0"/>
                </a:spcAft>
              </a:pPr>
              <a:endParaRPr lang="ru-RU" sz="2200" dirty="0">
                <a:solidFill>
                  <a:schemeClr val="accent6">
                    <a:lumMod val="75000"/>
                  </a:schemeClr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endParaRPr>
            </a:p>
            <a:p>
              <a:pPr marL="161290" marR="161925" algn="ctr">
                <a:lnSpc>
                  <a:spcPts val="1575"/>
                </a:lnSpc>
                <a:spcAft>
                  <a:spcPts val="0"/>
                </a:spcAft>
              </a:pPr>
              <a:endParaRPr lang="ru-RU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marL="161290" marR="161925" algn="ctr">
                <a:lnSpc>
                  <a:spcPts val="1575"/>
                </a:lnSpc>
                <a:spcAft>
                  <a:spcPts val="0"/>
                </a:spcAft>
              </a:pPr>
              <a:r>
                <a:rPr lang="ru-RU" sz="2000" b="1" dirty="0">
                  <a:solidFill>
                    <a:schemeClr val="tx2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2026</a:t>
              </a:r>
            </a:p>
            <a:p>
              <a:pPr marL="161925" marR="161925" algn="ctr">
                <a:lnSpc>
                  <a:spcPts val="1560"/>
                </a:lnSpc>
                <a:spcAft>
                  <a:spcPts val="0"/>
                </a:spcAft>
              </a:pPr>
              <a:r>
                <a:rPr lang="ru-RU" sz="2000" dirty="0">
                  <a:solidFill>
                    <a:schemeClr val="tx2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год</a:t>
              </a:r>
            </a:p>
            <a:p>
              <a:pPr marL="162560" marR="161925" algn="ctr">
                <a:lnSpc>
                  <a:spcPts val="2650"/>
                </a:lnSpc>
                <a:spcAft>
                  <a:spcPts val="0"/>
                </a:spcAft>
              </a:pPr>
              <a:r>
                <a:rPr lang="ru-RU" sz="2000" b="1" dirty="0">
                  <a:solidFill>
                    <a:schemeClr val="tx2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3 168</a:t>
              </a:r>
              <a:endParaRPr lang="ru-RU" sz="2000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marL="161290" marR="161925" algn="ctr">
                <a:lnSpc>
                  <a:spcPts val="1565"/>
                </a:lnSpc>
                <a:spcAft>
                  <a:spcPts val="0"/>
                </a:spcAft>
              </a:pPr>
              <a:r>
                <a:rPr lang="ru-RU" sz="1400" dirty="0"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рублей</a:t>
              </a:r>
            </a:p>
          </p:txBody>
        </p:sp>
      </p:grp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195864" y="1114976"/>
            <a:ext cx="67056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Как меняются расходы на физическую культуру и спорт в расчете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 одного жителя городского округа Семеновский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22"/>
          <p:cNvSpPr>
            <a:spLocks noChangeArrowheads="1"/>
          </p:cNvSpPr>
          <p:nvPr/>
        </p:nvSpPr>
        <p:spPr bwMode="auto">
          <a:xfrm>
            <a:off x="-115227" y="3553058"/>
            <a:ext cx="7156704" cy="1000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Основные индикаторы достижения цели и показатели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непосредственных результатов муниципальной программы</a:t>
            </a:r>
            <a:endParaRPr kumimoji="0" lang="ru-RU" altLang="ru-RU" sz="160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091766"/>
              </p:ext>
            </p:extLst>
          </p:nvPr>
        </p:nvGraphicFramePr>
        <p:xfrm>
          <a:off x="49529" y="4599007"/>
          <a:ext cx="6781800" cy="440752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324100">
                  <a:extLst>
                    <a:ext uri="{9D8B030D-6E8A-4147-A177-3AD203B41FA5}">
                      <a16:colId xmlns:a16="http://schemas.microsoft.com/office/drawing/2014/main" val="738245828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1000018649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5627424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113905985"/>
                    </a:ext>
                  </a:extLst>
                </a:gridCol>
                <a:gridCol w="687949">
                  <a:extLst>
                    <a:ext uri="{9D8B030D-6E8A-4147-A177-3AD203B41FA5}">
                      <a16:colId xmlns:a16="http://schemas.microsoft.com/office/drawing/2014/main" val="1101099631"/>
                    </a:ext>
                  </a:extLst>
                </a:gridCol>
                <a:gridCol w="722461">
                  <a:extLst>
                    <a:ext uri="{9D8B030D-6E8A-4147-A177-3AD203B41FA5}">
                      <a16:colId xmlns:a16="http://schemas.microsoft.com/office/drawing/2014/main" val="3310106045"/>
                    </a:ext>
                  </a:extLst>
                </a:gridCol>
                <a:gridCol w="608890">
                  <a:extLst>
                    <a:ext uri="{9D8B030D-6E8A-4147-A177-3AD203B41FA5}">
                      <a16:colId xmlns:a16="http://schemas.microsoft.com/office/drawing/2014/main" val="3635785225"/>
                    </a:ext>
                  </a:extLst>
                </a:gridCol>
              </a:tblGrid>
              <a:tr h="687196">
                <a:tc>
                  <a:txBody>
                    <a:bodyPr/>
                    <a:lstStyle/>
                    <a:p>
                      <a:pPr algn="ctr"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Наименование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156845" marR="156845"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2022</a:t>
                      </a:r>
                    </a:p>
                    <a:p>
                      <a:pPr marL="158115" marR="156845"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157480" marR="156845"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2023</a:t>
                      </a:r>
                    </a:p>
                    <a:p>
                      <a:pPr marL="158115" marR="156845"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8115" marR="156845"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58115" marR="156845"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2024</a:t>
                      </a:r>
                    </a:p>
                    <a:p>
                      <a:pPr marL="158115" marR="156210"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год</a:t>
                      </a:r>
                    </a:p>
                    <a:p>
                      <a:pPr marL="158115" marR="156845"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158115" marR="156845"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% к 2023</a:t>
                      </a:r>
                    </a:p>
                    <a:p>
                      <a:pPr marL="158115" marR="156210"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году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158115" marR="156845"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2025</a:t>
                      </a:r>
                    </a:p>
                    <a:p>
                      <a:pPr marL="158115" marR="155575"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85725" indent="22860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2026</a:t>
                      </a:r>
                    </a:p>
                    <a:p>
                      <a:pPr marL="85725" indent="90170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53649641"/>
                  </a:ext>
                </a:extLst>
              </a:tr>
              <a:tr h="922128">
                <a:tc>
                  <a:txBody>
                    <a:bodyPr/>
                    <a:lstStyle/>
                    <a:p>
                      <a:pPr marL="8890" marR="98425" algn="l">
                        <a:lnSpc>
                          <a:spcPct val="98000"/>
                        </a:lnSpc>
                        <a:spcBef>
                          <a:spcPts val="275"/>
                        </a:spcBef>
                        <a:spcAft>
                          <a:spcPts val="0"/>
                        </a:spcAft>
                        <a:tabLst>
                          <a:tab pos="1503045" algn="l"/>
                          <a:tab pos="1798320" algn="l"/>
                        </a:tabLst>
                      </a:pPr>
                      <a:r>
                        <a:rPr lang="ru-RU" sz="1100" dirty="0">
                          <a:effectLst/>
                        </a:rPr>
                        <a:t>Доля</a:t>
                      </a:r>
                      <a:r>
                        <a:rPr lang="ru-RU" sz="1100" spc="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граждан</a:t>
                      </a:r>
                      <a:r>
                        <a:rPr lang="ru-RU" sz="1100" spc="5" dirty="0">
                          <a:effectLst/>
                        </a:rPr>
                        <a:t> городского округа Семеновский</a:t>
                      </a:r>
                      <a:r>
                        <a:rPr lang="ru-RU" sz="1100" dirty="0">
                          <a:effectLst/>
                        </a:rPr>
                        <a:t>, систематически</a:t>
                      </a:r>
                      <a:r>
                        <a:rPr lang="ru-RU" sz="1100" spc="-37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занимающихся физической</a:t>
                      </a:r>
                      <a:r>
                        <a:rPr lang="ru-RU" sz="1100" spc="-37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культурой</a:t>
                      </a:r>
                      <a:r>
                        <a:rPr lang="ru-RU" sz="1100" spc="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и</a:t>
                      </a:r>
                      <a:r>
                        <a:rPr lang="ru-RU" sz="1100" spc="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спортом,</a:t>
                      </a:r>
                      <a:r>
                        <a:rPr lang="ru-RU" sz="1100" spc="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в</a:t>
                      </a:r>
                      <a:r>
                        <a:rPr lang="ru-RU" sz="1100" spc="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общей</a:t>
                      </a:r>
                      <a:r>
                        <a:rPr lang="ru-RU" sz="1100" spc="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численности</a:t>
                      </a:r>
                      <a:r>
                        <a:rPr lang="ru-RU" sz="1100" spc="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населения</a:t>
                      </a:r>
                      <a:r>
                        <a:rPr lang="ru-RU" sz="1100" spc="5" dirty="0">
                          <a:effectLst/>
                        </a:rPr>
                        <a:t> округа</a:t>
                      </a:r>
                      <a:r>
                        <a:rPr lang="ru-RU" sz="1100" dirty="0">
                          <a:effectLst/>
                        </a:rPr>
                        <a:t>,</a:t>
                      </a:r>
                      <a:r>
                        <a:rPr lang="ru-RU" sz="1100" spc="-4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%</a:t>
                      </a:r>
                      <a:endParaRPr lang="ru-RU" sz="11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marL="158115" marR="15684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22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marL="158115" marR="15684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22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22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100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marL="158115" marR="15684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22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marL="149225" marR="19304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53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38505640"/>
                  </a:ext>
                </a:extLst>
              </a:tr>
              <a:tr h="505822">
                <a:tc>
                  <a:txBody>
                    <a:bodyPr/>
                    <a:lstStyle/>
                    <a:p>
                      <a:pPr marL="8890" marR="98425" algn="just">
                        <a:lnSpc>
                          <a:spcPct val="98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Обеспеченность городской округ Семеновский спортивными залами, %</a:t>
                      </a:r>
                      <a:endParaRPr lang="ru-RU" sz="11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8115" marR="15684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50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8115" marR="15684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50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8115" marR="15684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50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8115" marR="15684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8115" marR="15684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50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49225" marR="19304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50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86140125"/>
                  </a:ext>
                </a:extLst>
              </a:tr>
              <a:tr h="505822">
                <a:tc>
                  <a:txBody>
                    <a:bodyPr/>
                    <a:lstStyle/>
                    <a:p>
                      <a:pPr marL="8890" marR="98425">
                        <a:lnSpc>
                          <a:spcPct val="98000"/>
                        </a:lnSpc>
                        <a:spcBef>
                          <a:spcPts val="255"/>
                        </a:spcBef>
                        <a:spcAft>
                          <a:spcPts val="0"/>
                        </a:spcAft>
                        <a:tabLst>
                          <a:tab pos="572770" algn="l"/>
                          <a:tab pos="1645920" algn="l"/>
                        </a:tabLst>
                      </a:pPr>
                      <a:r>
                        <a:rPr lang="ru-RU" sz="1100">
                          <a:effectLst/>
                        </a:rPr>
                        <a:t>Обеспеченность городской округ Семеновский плоскостными сооружениями, %</a:t>
                      </a:r>
                      <a:endParaRPr lang="ru-RU" sz="110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8115" marR="156845" algn="ctr">
                        <a:spcBef>
                          <a:spcPts val="97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65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8115" marR="156845" algn="ctr">
                        <a:spcBef>
                          <a:spcPts val="97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65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8115" marR="156210" algn="ctr">
                        <a:spcBef>
                          <a:spcPts val="97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65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8115" marR="156845" algn="ctr">
                        <a:spcBef>
                          <a:spcPts val="97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8115" marR="156210" algn="ctr">
                        <a:spcBef>
                          <a:spcPts val="97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65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49225" marR="193040" algn="ctr">
                        <a:spcBef>
                          <a:spcPts val="97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65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04400338"/>
                  </a:ext>
                </a:extLst>
              </a:tr>
              <a:tr h="437703">
                <a:tc>
                  <a:txBody>
                    <a:bodyPr/>
                    <a:lstStyle/>
                    <a:p>
                      <a:pPr marL="8890" marR="99060" algn="just">
                        <a:lnSpc>
                          <a:spcPct val="98000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ru-RU" sz="1100" spc="-5" dirty="0">
                          <a:effectLst/>
                        </a:rPr>
                        <a:t>Обеспеченность городской округ Семеновский бассейнами, %</a:t>
                      </a:r>
                      <a:endParaRPr lang="ru-RU" sz="11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13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13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13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13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13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73675290"/>
                  </a:ext>
                </a:extLst>
              </a:tr>
              <a:tr h="843035">
                <a:tc>
                  <a:txBody>
                    <a:bodyPr/>
                    <a:lstStyle/>
                    <a:p>
                      <a:pPr marL="8890" marR="99060" algn="just">
                        <a:lnSpc>
                          <a:spcPct val="98000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ru-RU" sz="1100" spc="-5" dirty="0">
                          <a:effectLst/>
                        </a:rPr>
                        <a:t>Доля занимающихся в спортивных школах от общей численности детей до 17 лет, занимающихся физической культурой и спортом, %</a:t>
                      </a:r>
                      <a:endParaRPr lang="ru-RU" sz="11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39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39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39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39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39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78142510"/>
                  </a:ext>
                </a:extLst>
              </a:tr>
              <a:tr h="505822">
                <a:tc>
                  <a:txBody>
                    <a:bodyPr/>
                    <a:lstStyle/>
                    <a:p>
                      <a:pPr marL="8890" marR="99060" algn="just">
                        <a:lnSpc>
                          <a:spcPct val="98000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Доля квалицированных специалистов учреждений спорта, %</a:t>
                      </a:r>
                      <a:endParaRPr lang="ru-RU" sz="11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17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17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4191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06129751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C42383A2-8EF4-3999-8054-2E57F7835C43}"/>
              </a:ext>
            </a:extLst>
          </p:cNvPr>
          <p:cNvSpPr txBox="1"/>
          <p:nvPr/>
        </p:nvSpPr>
        <p:spPr>
          <a:xfrm>
            <a:off x="-1004776" y="2419065"/>
            <a:ext cx="3577280" cy="13324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"/>
              </a:spcBef>
              <a:spcAft>
                <a:spcPts val="0"/>
              </a:spcAft>
            </a:pPr>
            <a:endParaRPr lang="ru-RU" dirty="0">
              <a:solidFill>
                <a:schemeClr val="accent6">
                  <a:lumMod val="75000"/>
                </a:schemeClr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61925" marR="161925" algn="ctr">
              <a:lnSpc>
                <a:spcPts val="1575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2023</a:t>
            </a:r>
          </a:p>
          <a:p>
            <a:pPr marL="162560" marR="161925" algn="ctr">
              <a:lnSpc>
                <a:spcPts val="1560"/>
              </a:lnSpc>
              <a:spcAft>
                <a:spcPts val="0"/>
              </a:spcAft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год</a:t>
            </a:r>
          </a:p>
          <a:p>
            <a:pPr marL="162560" marR="160655" algn="ctr">
              <a:lnSpc>
                <a:spcPts val="265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2 406</a:t>
            </a:r>
            <a:endParaRPr lang="ru-RU" sz="2000" dirty="0">
              <a:solidFill>
                <a:schemeClr val="tx2">
                  <a:lumMod val="50000"/>
                </a:schemeClr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62560" marR="160655" algn="ctr">
              <a:lnSpc>
                <a:spcPts val="1565"/>
              </a:lnSpc>
              <a:spcAft>
                <a:spcPts val="0"/>
              </a:spcAft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рубля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51D320D-80C9-96E1-F184-997DA325D865}"/>
              </a:ext>
            </a:extLst>
          </p:cNvPr>
          <p:cNvSpPr txBox="1"/>
          <p:nvPr/>
        </p:nvSpPr>
        <p:spPr>
          <a:xfrm>
            <a:off x="76200" y="2362200"/>
            <a:ext cx="4022124" cy="1331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"/>
              </a:spcBef>
              <a:spcAft>
                <a:spcPts val="0"/>
              </a:spcAft>
            </a:pPr>
            <a:endParaRPr lang="ru-RU" sz="1800" dirty="0">
              <a:solidFill>
                <a:schemeClr val="accent6">
                  <a:lumMod val="75000"/>
                </a:schemeClr>
              </a:solidFill>
              <a:effectLst/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161925" marR="161925" algn="ctr">
              <a:lnSpc>
                <a:spcPts val="1575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024</a:t>
            </a:r>
          </a:p>
          <a:p>
            <a:pPr marL="162560" marR="161925" algn="ctr">
              <a:lnSpc>
                <a:spcPts val="1560"/>
              </a:lnSpc>
              <a:spcAft>
                <a:spcPts val="0"/>
              </a:spcAft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год</a:t>
            </a:r>
          </a:p>
          <a:p>
            <a:pPr marL="162560" marR="160655" algn="ctr">
              <a:lnSpc>
                <a:spcPts val="265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2 816</a:t>
            </a:r>
            <a:endParaRPr lang="ru-RU" sz="2000" dirty="0">
              <a:solidFill>
                <a:schemeClr val="tx2">
                  <a:lumMod val="50000"/>
                </a:schemeClr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62560" marR="160655" algn="ctr">
              <a:lnSpc>
                <a:spcPts val="1565"/>
              </a:lnSpc>
              <a:spcAft>
                <a:spcPts val="0"/>
              </a:spcAft>
            </a:pPr>
            <a:r>
              <a:rPr lang="ru-RU" sz="14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рубля</a:t>
            </a:r>
          </a:p>
        </p:txBody>
      </p:sp>
      <p:sp>
        <p:nvSpPr>
          <p:cNvPr id="20" name="Номер слайда 19">
            <a:extLst>
              <a:ext uri="{FF2B5EF4-FFF2-40B4-BE49-F238E27FC236}">
                <a16:creationId xmlns:a16="http://schemas.microsoft.com/office/drawing/2014/main" id="{32520EE7-A2A9-19E9-3AE3-62DB481C435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49</a:t>
            </a:fld>
            <a:endParaRPr lang="ru-RU" spc="-1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7E5D905-F8DF-4BC3-FB1D-008A0FCEA822}"/>
              </a:ext>
            </a:extLst>
          </p:cNvPr>
          <p:cNvSpPr txBox="1"/>
          <p:nvPr/>
        </p:nvSpPr>
        <p:spPr>
          <a:xfrm>
            <a:off x="2755558" y="2401578"/>
            <a:ext cx="1388098" cy="1331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"/>
              </a:spcBef>
              <a:spcAft>
                <a:spcPts val="0"/>
              </a:spcAft>
            </a:pPr>
            <a:endParaRPr lang="ru-RU" sz="1800" dirty="0">
              <a:solidFill>
                <a:schemeClr val="tx2">
                  <a:lumMod val="50000"/>
                </a:schemeClr>
              </a:solidFill>
              <a:effectLst/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161925" marR="161925" algn="ctr">
              <a:lnSpc>
                <a:spcPts val="1575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2025</a:t>
            </a:r>
          </a:p>
          <a:p>
            <a:pPr marL="162560" marR="161925" algn="ctr">
              <a:lnSpc>
                <a:spcPts val="1560"/>
              </a:lnSpc>
              <a:spcAft>
                <a:spcPts val="0"/>
              </a:spcAft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год</a:t>
            </a:r>
          </a:p>
          <a:p>
            <a:pPr marL="162560" marR="160655" algn="ctr">
              <a:lnSpc>
                <a:spcPts val="2650"/>
              </a:lnSpc>
              <a:spcAft>
                <a:spcPts val="0"/>
              </a:spcAft>
            </a:pP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890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62560" marR="160655" algn="ctr">
              <a:lnSpc>
                <a:spcPts val="1565"/>
              </a:lnSpc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рубля</a:t>
            </a:r>
          </a:p>
        </p:txBody>
      </p:sp>
    </p:spTree>
    <p:extLst>
      <p:ext uri="{BB962C8B-B14F-4D97-AF65-F5344CB8AC3E}">
        <p14:creationId xmlns:p14="http://schemas.microsoft.com/office/powerpoint/2010/main" val="2925829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4232" y="5931610"/>
            <a:ext cx="648335" cy="588645"/>
            <a:chOff x="505926" y="6332185"/>
            <a:chExt cx="648335" cy="58864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5926" y="6332185"/>
              <a:ext cx="647761" cy="58832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4616" y="6344856"/>
              <a:ext cx="568274" cy="503999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694621" y="7932257"/>
            <a:ext cx="609600" cy="586740"/>
            <a:chOff x="506011" y="8043706"/>
            <a:chExt cx="609600" cy="586740"/>
          </a:xfrm>
        </p:grpSpPr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6011" y="8043706"/>
              <a:ext cx="609534" cy="58668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4616" y="8055788"/>
              <a:ext cx="529196" cy="503999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715555" y="6822428"/>
            <a:ext cx="609600" cy="588645"/>
            <a:chOff x="506011" y="7194770"/>
            <a:chExt cx="609600" cy="588645"/>
          </a:xfrm>
        </p:grpSpPr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6011" y="7194770"/>
              <a:ext cx="609534" cy="58832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4616" y="7208075"/>
              <a:ext cx="529196" cy="503999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370862" y="301531"/>
            <a:ext cx="6279687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spc="-5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С</a:t>
            </a:r>
            <a:r>
              <a:rPr lang="ru-RU" sz="2000" b="1" spc="-204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Т</a:t>
            </a:r>
            <a:r>
              <a:rPr lang="ru-RU" sz="2000" b="1" spc="-195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Р</a:t>
            </a:r>
            <a:r>
              <a:rPr lang="ru-RU" sz="2000" b="1" spc="-13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У</a:t>
            </a:r>
            <a:r>
              <a:rPr lang="ru-RU" sz="2000" b="1" spc="-185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К</a:t>
            </a:r>
            <a:r>
              <a:rPr lang="ru-RU" sz="2000" b="1" spc="-11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Т</a:t>
            </a:r>
            <a:r>
              <a:rPr lang="ru-RU" sz="2000" b="1" spc="-13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У</a:t>
            </a:r>
            <a:r>
              <a:rPr lang="ru-RU" sz="2000" b="1" spc="-24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Р</a:t>
            </a:r>
            <a:r>
              <a:rPr lang="ru-RU" sz="2000" b="1" spc="-185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А</a:t>
            </a:r>
            <a:r>
              <a:rPr lang="ru-RU" sz="2000" b="1" spc="-18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 </a:t>
            </a:r>
            <a:r>
              <a:rPr lang="ru-RU" sz="2000" b="1" spc="-145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Б</a:t>
            </a:r>
            <a:r>
              <a:rPr lang="ru-RU" sz="2000" b="1" spc="-19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ЮД</a:t>
            </a:r>
            <a:r>
              <a:rPr lang="ru-RU" sz="2000" b="1" spc="-21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Ж</a:t>
            </a:r>
            <a:r>
              <a:rPr lang="ru-RU" sz="2000" b="1" spc="-145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Е</a:t>
            </a:r>
            <a:r>
              <a:rPr lang="ru-RU" sz="2000" b="1" spc="-24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Т</a:t>
            </a:r>
            <a:r>
              <a:rPr lang="ru-RU" sz="2000" b="1" spc="-185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А ГОРОДСКОГО ОКРУГА</a:t>
            </a:r>
            <a:br>
              <a:rPr lang="ru-RU" sz="2000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</a:br>
            <a:endParaRPr sz="2000" dirty="0">
              <a:solidFill>
                <a:srgbClr val="0080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27043" y="4724400"/>
            <a:ext cx="6192520" cy="0"/>
          </a:xfrm>
          <a:custGeom>
            <a:avLst/>
            <a:gdLst/>
            <a:ahLst/>
            <a:cxnLst/>
            <a:rect l="l" t="t" r="r" b="b"/>
            <a:pathLst>
              <a:path w="6192520">
                <a:moveTo>
                  <a:pt x="0" y="0"/>
                </a:moveTo>
                <a:lnTo>
                  <a:pt x="6191973" y="0"/>
                </a:lnTo>
              </a:path>
            </a:pathLst>
          </a:custGeom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 flipV="1">
            <a:off x="302767" y="615720"/>
            <a:ext cx="6192520" cy="70080"/>
          </a:xfrm>
          <a:custGeom>
            <a:avLst/>
            <a:gdLst/>
            <a:ahLst/>
            <a:cxnLst/>
            <a:rect l="l" t="t" r="r" b="b"/>
            <a:pathLst>
              <a:path w="6192520">
                <a:moveTo>
                  <a:pt x="0" y="0"/>
                </a:moveTo>
                <a:lnTo>
                  <a:pt x="6191973" y="0"/>
                </a:lnTo>
              </a:path>
            </a:pathLst>
          </a:custGeom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544309" y="8786521"/>
            <a:ext cx="260985" cy="227329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z="1200" spc="-100" dirty="0">
                <a:solidFill>
                  <a:srgbClr val="888888"/>
                </a:solidFill>
                <a:latin typeface="Verdana"/>
                <a:cs typeface="Verdana"/>
              </a:rPr>
              <a:t>5</a:t>
            </a:fld>
            <a:endParaRPr sz="1200">
              <a:latin typeface="Verdana"/>
              <a:cs typeface="Verdana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3B437A-484F-49F0-D9F0-D364DBA611CA}"/>
              </a:ext>
            </a:extLst>
          </p:cNvPr>
          <p:cNvSpPr txBox="1"/>
          <p:nvPr/>
        </p:nvSpPr>
        <p:spPr>
          <a:xfrm>
            <a:off x="0" y="762000"/>
            <a:ext cx="200469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ru-RU" spc="-5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spc="-5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ГОРОДСКОГО ОКРУГА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E689BE-C61D-7022-FE57-E24EC5F7FA25}"/>
              </a:ext>
            </a:extLst>
          </p:cNvPr>
          <p:cNvSpPr txBox="1"/>
          <p:nvPr/>
        </p:nvSpPr>
        <p:spPr>
          <a:xfrm>
            <a:off x="1752600" y="685800"/>
            <a:ext cx="475947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br>
              <a:rPr lang="ru-RU" spc="-50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денежные средства, направляемые органами местного самоуправления из бюджета городского округа на решение вопросов местного значения</a:t>
            </a:r>
            <a:endParaRPr lang="ru-RU" spc="-50" dirty="0">
              <a:solidFill>
                <a:srgbClr val="008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3FE903-5263-0C12-55DF-C8A5FC5F2C2A}"/>
              </a:ext>
            </a:extLst>
          </p:cNvPr>
          <p:cNvSpPr txBox="1"/>
          <p:nvPr/>
        </p:nvSpPr>
        <p:spPr>
          <a:xfrm>
            <a:off x="17975" y="2232381"/>
            <a:ext cx="20046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ru-RU" spc="-5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spc="-5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РАСХОДЫ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E748F3-9B78-0DD4-7175-9053BDDC10E6}"/>
              </a:ext>
            </a:extLst>
          </p:cNvPr>
          <p:cNvSpPr txBox="1"/>
          <p:nvPr/>
        </p:nvSpPr>
        <p:spPr>
          <a:xfrm>
            <a:off x="1828800" y="1905000"/>
            <a:ext cx="475947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br>
              <a:rPr lang="ru-RU" spc="-50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социального </a:t>
            </a:r>
            <a:r>
              <a:rPr lang="ru-RU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характера, </a:t>
            </a:r>
            <a:r>
              <a:rPr lang="ru-RU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которым </a:t>
            </a:r>
            <a:r>
              <a:rPr lang="ru-RU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относятся </a:t>
            </a:r>
            <a:r>
              <a:rPr lang="ru-RU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</a:t>
            </a:r>
            <a:r>
              <a:rPr lang="ru-RU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образование,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здравоохранение,</a:t>
            </a:r>
            <a:r>
              <a:rPr lang="ru-RU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культуру,</a:t>
            </a:r>
            <a:r>
              <a:rPr lang="ru-RU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социальную</a:t>
            </a:r>
            <a:r>
              <a:rPr lang="ru-RU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политику, </a:t>
            </a:r>
            <a:r>
              <a:rPr lang="ru-RU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физкультуру</a:t>
            </a:r>
            <a:r>
              <a:rPr lang="ru-RU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pc="-50" dirty="0">
              <a:solidFill>
                <a:srgbClr val="008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7F01E57-2948-2FF9-40F8-7F6A73B1AF28}"/>
              </a:ext>
            </a:extLst>
          </p:cNvPr>
          <p:cNvSpPr txBox="1"/>
          <p:nvPr/>
        </p:nvSpPr>
        <p:spPr>
          <a:xfrm>
            <a:off x="93828" y="3399366"/>
            <a:ext cx="20046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ru-RU" spc="-5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spc="-5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</a:t>
            </a:r>
          </a:p>
          <a:p>
            <a:pPr algn="ctr"/>
            <a:r>
              <a:rPr lang="ru-RU" b="1" spc="-5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AD67529-2ACE-7AF7-4785-F8CB5896F0A1}"/>
              </a:ext>
            </a:extLst>
          </p:cNvPr>
          <p:cNvSpPr txBox="1"/>
          <p:nvPr/>
        </p:nvSpPr>
        <p:spPr>
          <a:xfrm>
            <a:off x="1729078" y="3195834"/>
            <a:ext cx="481523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br>
              <a:rPr lang="ru-RU" spc="-50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оды </a:t>
            </a:r>
            <a:r>
              <a:rPr lang="ru-RU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</a:t>
            </a:r>
            <a:r>
              <a:rPr lang="ru-RU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ищн</a:t>
            </a:r>
            <a:r>
              <a:rPr lang="ru-RU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ьн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ое </a:t>
            </a:r>
            <a:r>
              <a:rPr lang="ru-RU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яйство,  </a:t>
            </a:r>
            <a:r>
              <a:rPr lang="ru-RU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общегосударственные</a:t>
            </a:r>
            <a:r>
              <a:rPr lang="ru-RU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вопросы,</a:t>
            </a:r>
            <a:r>
              <a:rPr lang="ru-RU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охрану</a:t>
            </a:r>
            <a:r>
              <a:rPr lang="ru-RU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окружающей</a:t>
            </a:r>
            <a:r>
              <a:rPr lang="ru-RU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среды,  </a:t>
            </a:r>
            <a:r>
              <a:rPr lang="ru-RU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обслуживание</a:t>
            </a:r>
            <a:r>
              <a:rPr lang="ru-RU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</a:t>
            </a:r>
            <a:r>
              <a:rPr lang="ru-RU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pc="-50" dirty="0">
              <a:solidFill>
                <a:srgbClr val="008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338929E-81B2-73EF-3E84-17BE050B8B7A}"/>
              </a:ext>
            </a:extLst>
          </p:cNvPr>
          <p:cNvSpPr txBox="1"/>
          <p:nvPr/>
        </p:nvSpPr>
        <p:spPr>
          <a:xfrm>
            <a:off x="526099" y="4724400"/>
            <a:ext cx="637000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9530">
              <a:lnSpc>
                <a:spcPct val="100000"/>
              </a:lnSpc>
            </a:pPr>
            <a:r>
              <a:rPr lang="ru-RU" sz="1600" b="1" spc="-10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</a:t>
            </a:r>
            <a:r>
              <a:rPr lang="ru-RU" sz="1600" b="1" spc="-8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Б</a:t>
            </a:r>
            <a:r>
              <a:rPr lang="ru-RU" sz="1600" b="1" spc="-1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А</a:t>
            </a:r>
            <a:r>
              <a:rPr lang="ru-RU" sz="1600" b="1" spc="-12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ЛАНСИ</a:t>
            </a:r>
            <a:r>
              <a:rPr lang="ru-RU" sz="1600" b="1" spc="-15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РО</a:t>
            </a:r>
            <a:r>
              <a:rPr lang="ru-RU" sz="1600" b="1" spc="-12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В</a:t>
            </a:r>
            <a:r>
              <a:rPr lang="ru-RU" sz="1600" b="1" spc="-14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АННО</a:t>
            </a:r>
            <a:r>
              <a:rPr lang="ru-RU" sz="1600" b="1" spc="-9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</a:t>
            </a:r>
            <a:r>
              <a:rPr lang="ru-RU" sz="1600" b="1" spc="-15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ТЬ</a:t>
            </a:r>
            <a:r>
              <a:rPr lang="ru-RU" sz="1600" b="1" spc="-17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  </a:t>
            </a:r>
            <a:r>
              <a:rPr lang="ru-RU" sz="1600" b="1" spc="7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МУНИЦИПАЛЬНОГО</a:t>
            </a:r>
            <a:r>
              <a:rPr lang="ru-RU" sz="1600" b="1" spc="-15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spc="-14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Б</a:t>
            </a:r>
            <a:r>
              <a:rPr lang="ru-RU" sz="1600" b="1" spc="-21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Ю</a:t>
            </a:r>
            <a:r>
              <a:rPr lang="ru-RU" sz="1600" b="1" spc="-15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Д</a:t>
            </a:r>
            <a:r>
              <a:rPr lang="ru-RU" sz="1600" b="1" spc="-19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Ж</a:t>
            </a:r>
            <a:r>
              <a:rPr lang="ru-RU" sz="1600" b="1" spc="-16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Е</a:t>
            </a:r>
            <a:r>
              <a:rPr lang="ru-RU" sz="1600" b="1" spc="-18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ТА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4E4D6D0-2AD9-8FA2-27AB-2E3A1AC890C0}"/>
              </a:ext>
            </a:extLst>
          </p:cNvPr>
          <p:cNvSpPr txBox="1"/>
          <p:nvPr/>
        </p:nvSpPr>
        <p:spPr>
          <a:xfrm>
            <a:off x="152400" y="4419600"/>
            <a:ext cx="655035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br>
              <a:rPr lang="ru-RU" spc="-50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pc="-50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br>
              <a:rPr lang="ru-RU" spc="-105" dirty="0">
                <a:solidFill>
                  <a:srgbClr val="3B69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pc="-105" dirty="0">
                <a:solidFill>
                  <a:srgbClr val="3B69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Сбалансированность </a:t>
            </a:r>
            <a:r>
              <a:rPr lang="ru-RU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доходам и </a:t>
            </a:r>
            <a:r>
              <a:rPr lang="ru-RU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расходам </a:t>
            </a:r>
            <a:r>
              <a:rPr lang="ru-RU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основополагающее </a:t>
            </a:r>
            <a:r>
              <a:rPr lang="ru-RU" spc="-3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требование,</a:t>
            </a:r>
            <a:r>
              <a:rPr lang="ru-RU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предъявляемое </a:t>
            </a:r>
            <a:r>
              <a:rPr lang="ru-RU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органам местного самоуправления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pc="-50" dirty="0">
              <a:solidFill>
                <a:srgbClr val="008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08E4272-0E47-C4E8-A8CF-745208D782EE}"/>
              </a:ext>
            </a:extLst>
          </p:cNvPr>
          <p:cNvSpPr txBox="1"/>
          <p:nvPr/>
        </p:nvSpPr>
        <p:spPr>
          <a:xfrm>
            <a:off x="302767" y="5890460"/>
            <a:ext cx="48213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47470">
              <a:lnSpc>
                <a:spcPct val="100000"/>
              </a:lnSpc>
              <a:spcBef>
                <a:spcPts val="5"/>
              </a:spcBef>
            </a:pP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БЕЗДЕФИЦИТНЫЙ БЮДЖЕТ</a:t>
            </a:r>
          </a:p>
          <a:p>
            <a:pPr marL="1347470">
              <a:lnSpc>
                <a:spcPct val="100000"/>
              </a:lnSpc>
            </a:pPr>
            <a:r>
              <a:rPr lang="ru-RU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r>
              <a:rPr lang="ru-RU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r>
              <a:rPr lang="ru-RU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равны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8D048F0-3FFC-A181-4EBB-848EE5B21BDA}"/>
              </a:ext>
            </a:extLst>
          </p:cNvPr>
          <p:cNvSpPr txBox="1"/>
          <p:nvPr/>
        </p:nvSpPr>
        <p:spPr>
          <a:xfrm>
            <a:off x="304800" y="6477000"/>
            <a:ext cx="5842660" cy="129266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1348740">
              <a:lnSpc>
                <a:spcPct val="100000"/>
              </a:lnSpc>
            </a:pP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ДЕФИЦИТ, РАСХОДЫ ПРЕВЫШАЮТ ДОХОД</a:t>
            </a:r>
            <a:r>
              <a:rPr lang="ru-RU" sz="1800" b="1" spc="-14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Ы</a:t>
            </a:r>
            <a:endParaRPr lang="ru-RU" sz="18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348740" marR="5080">
              <a:lnSpc>
                <a:spcPct val="100000"/>
              </a:lnSpc>
              <a:spcBef>
                <a:spcPts val="5"/>
              </a:spcBef>
            </a:pPr>
            <a:r>
              <a:rPr lang="ru-RU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</a:t>
            </a:r>
            <a:r>
              <a:rPr lang="ru-RU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покрытия</a:t>
            </a:r>
            <a:r>
              <a:rPr lang="ru-RU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дефицита,</a:t>
            </a:r>
            <a:r>
              <a:rPr lang="ru-RU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</a:t>
            </a:r>
            <a:r>
              <a:rPr lang="ru-RU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</a:t>
            </a:r>
            <a:r>
              <a:rPr lang="ru-RU" spc="-3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остатки </a:t>
            </a:r>
            <a:r>
              <a:rPr lang="ru-RU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</a:t>
            </a:r>
            <a:r>
              <a:rPr lang="ru-RU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привлечь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</a:t>
            </a:r>
            <a:r>
              <a:rPr lang="ru-RU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долг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lang="ru-RU" sz="1800" b="1" dirty="0">
              <a:solidFill>
                <a:srgbClr val="77933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D037009-C996-9DFE-92EA-9E567B986BD7}"/>
              </a:ext>
            </a:extLst>
          </p:cNvPr>
          <p:cNvSpPr txBox="1"/>
          <p:nvPr/>
        </p:nvSpPr>
        <p:spPr>
          <a:xfrm>
            <a:off x="304800" y="7905571"/>
            <a:ext cx="58426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47470">
              <a:lnSpc>
                <a:spcPct val="100000"/>
              </a:lnSpc>
            </a:pPr>
            <a:r>
              <a:rPr lang="ru-RU" sz="1800" b="1" kern="1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ПРОФИЦИТ, ДОХОДЫ ПРЕВЫШАЮТ РАСХОДЫ</a:t>
            </a:r>
          </a:p>
          <a:p>
            <a:pPr marL="1347470">
              <a:lnSpc>
                <a:spcPct val="100000"/>
              </a:lnSpc>
            </a:pPr>
            <a:r>
              <a:rPr lang="ru-RU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</a:t>
            </a:r>
            <a:r>
              <a:rPr lang="ru-RU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накапливать</a:t>
            </a:r>
            <a:r>
              <a:rPr lang="ru-RU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резервы,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погашать</a:t>
            </a:r>
            <a:r>
              <a:rPr lang="ru-RU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имеющиеся</a:t>
            </a:r>
            <a:r>
              <a:rPr lang="ru-RU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долги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41"/>
          <p:cNvSpPr txBox="1">
            <a:spLocks noChangeArrowheads="1"/>
          </p:cNvSpPr>
          <p:nvPr/>
        </p:nvSpPr>
        <p:spPr bwMode="auto">
          <a:xfrm>
            <a:off x="3900169" y="7427536"/>
            <a:ext cx="2293620" cy="2293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50495" marR="107950" algn="ctr">
              <a:spcBef>
                <a:spcPts val="3465"/>
              </a:spcBef>
              <a:spcAft>
                <a:spcPts val="0"/>
              </a:spcAft>
            </a:pPr>
            <a:r>
              <a:rPr lang="ru-RU" sz="33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52,0</a:t>
            </a:r>
            <a:endParaRPr lang="ru-RU" sz="1100" dirty="0">
              <a:solidFill>
                <a:srgbClr val="00206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49860" marR="109220" algn="ctr">
              <a:lnSpc>
                <a:spcPts val="1560"/>
              </a:lnSpc>
              <a:spcBef>
                <a:spcPts val="10"/>
              </a:spcBef>
              <a:spcAft>
                <a:spcPts val="0"/>
              </a:spcAft>
            </a:pPr>
            <a:r>
              <a:rPr lang="ru-RU" sz="1300" b="1" spc="-5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млн.</a:t>
            </a:r>
            <a:r>
              <a:rPr lang="ru-RU" sz="1300" b="1" spc="-85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b="1" spc="-5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рублей</a:t>
            </a:r>
            <a:endParaRPr lang="ru-RU" sz="1100" dirty="0">
              <a:solidFill>
                <a:srgbClr val="00206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5" name="Group 532"/>
          <p:cNvGrpSpPr>
            <a:grpSpLocks/>
          </p:cNvGrpSpPr>
          <p:nvPr/>
        </p:nvGrpSpPr>
        <p:grpSpPr bwMode="auto">
          <a:xfrm>
            <a:off x="3614414" y="5469444"/>
            <a:ext cx="3016885" cy="1694886"/>
            <a:chOff x="5607" y="721"/>
            <a:chExt cx="4751" cy="2607"/>
          </a:xfrm>
        </p:grpSpPr>
        <p:pic>
          <p:nvPicPr>
            <p:cNvPr id="6" name="Picture 53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" y="1013"/>
              <a:ext cx="1004" cy="2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Freeform 538"/>
            <p:cNvSpPr>
              <a:spLocks/>
            </p:cNvSpPr>
            <p:nvPr/>
          </p:nvSpPr>
          <p:spPr bwMode="auto">
            <a:xfrm>
              <a:off x="5862" y="1036"/>
              <a:ext cx="864" cy="2179"/>
            </a:xfrm>
            <a:custGeom>
              <a:avLst/>
              <a:gdLst>
                <a:gd name="T0" fmla="+- 0 6520 5800"/>
                <a:gd name="T1" fmla="*/ T0 w 864"/>
                <a:gd name="T2" fmla="+- 0 748 748"/>
                <a:gd name="T3" fmla="*/ 748 h 2467"/>
                <a:gd name="T4" fmla="+- 0 5944 5800"/>
                <a:gd name="T5" fmla="*/ T4 w 864"/>
                <a:gd name="T6" fmla="+- 0 748 748"/>
                <a:gd name="T7" fmla="*/ 748 h 2467"/>
                <a:gd name="T8" fmla="+- 0 5888 5800"/>
                <a:gd name="T9" fmla="*/ T8 w 864"/>
                <a:gd name="T10" fmla="+- 0 759 748"/>
                <a:gd name="T11" fmla="*/ 759 h 2467"/>
                <a:gd name="T12" fmla="+- 0 5842 5800"/>
                <a:gd name="T13" fmla="*/ T12 w 864"/>
                <a:gd name="T14" fmla="+- 0 790 748"/>
                <a:gd name="T15" fmla="*/ 790 h 2467"/>
                <a:gd name="T16" fmla="+- 0 5811 5800"/>
                <a:gd name="T17" fmla="*/ T16 w 864"/>
                <a:gd name="T18" fmla="+- 0 836 748"/>
                <a:gd name="T19" fmla="*/ 836 h 2467"/>
                <a:gd name="T20" fmla="+- 0 5800 5800"/>
                <a:gd name="T21" fmla="*/ T20 w 864"/>
                <a:gd name="T22" fmla="+- 0 892 748"/>
                <a:gd name="T23" fmla="*/ 892 h 2467"/>
                <a:gd name="T24" fmla="+- 0 5800 5800"/>
                <a:gd name="T25" fmla="*/ T24 w 864"/>
                <a:gd name="T26" fmla="+- 0 3071 748"/>
                <a:gd name="T27" fmla="*/ 3071 h 2467"/>
                <a:gd name="T28" fmla="+- 0 5811 5800"/>
                <a:gd name="T29" fmla="*/ T28 w 864"/>
                <a:gd name="T30" fmla="+- 0 3127 748"/>
                <a:gd name="T31" fmla="*/ 3127 h 2467"/>
                <a:gd name="T32" fmla="+- 0 5842 5800"/>
                <a:gd name="T33" fmla="*/ T32 w 864"/>
                <a:gd name="T34" fmla="+- 0 3173 748"/>
                <a:gd name="T35" fmla="*/ 3173 h 2467"/>
                <a:gd name="T36" fmla="+- 0 5888 5800"/>
                <a:gd name="T37" fmla="*/ T36 w 864"/>
                <a:gd name="T38" fmla="+- 0 3204 748"/>
                <a:gd name="T39" fmla="*/ 3204 h 2467"/>
                <a:gd name="T40" fmla="+- 0 5944 5800"/>
                <a:gd name="T41" fmla="*/ T40 w 864"/>
                <a:gd name="T42" fmla="+- 0 3215 748"/>
                <a:gd name="T43" fmla="*/ 3215 h 2467"/>
                <a:gd name="T44" fmla="+- 0 6520 5800"/>
                <a:gd name="T45" fmla="*/ T44 w 864"/>
                <a:gd name="T46" fmla="+- 0 3215 748"/>
                <a:gd name="T47" fmla="*/ 3215 h 2467"/>
                <a:gd name="T48" fmla="+- 0 6576 5800"/>
                <a:gd name="T49" fmla="*/ T48 w 864"/>
                <a:gd name="T50" fmla="+- 0 3204 748"/>
                <a:gd name="T51" fmla="*/ 3204 h 2467"/>
                <a:gd name="T52" fmla="+- 0 6622 5800"/>
                <a:gd name="T53" fmla="*/ T52 w 864"/>
                <a:gd name="T54" fmla="+- 0 3173 748"/>
                <a:gd name="T55" fmla="*/ 3173 h 2467"/>
                <a:gd name="T56" fmla="+- 0 6652 5800"/>
                <a:gd name="T57" fmla="*/ T56 w 864"/>
                <a:gd name="T58" fmla="+- 0 3127 748"/>
                <a:gd name="T59" fmla="*/ 3127 h 2467"/>
                <a:gd name="T60" fmla="+- 0 6664 5800"/>
                <a:gd name="T61" fmla="*/ T60 w 864"/>
                <a:gd name="T62" fmla="+- 0 3071 748"/>
                <a:gd name="T63" fmla="*/ 3071 h 2467"/>
                <a:gd name="T64" fmla="+- 0 6664 5800"/>
                <a:gd name="T65" fmla="*/ T64 w 864"/>
                <a:gd name="T66" fmla="+- 0 892 748"/>
                <a:gd name="T67" fmla="*/ 892 h 2467"/>
                <a:gd name="T68" fmla="+- 0 6652 5800"/>
                <a:gd name="T69" fmla="*/ T68 w 864"/>
                <a:gd name="T70" fmla="+- 0 836 748"/>
                <a:gd name="T71" fmla="*/ 836 h 2467"/>
                <a:gd name="T72" fmla="+- 0 6622 5800"/>
                <a:gd name="T73" fmla="*/ T72 w 864"/>
                <a:gd name="T74" fmla="+- 0 790 748"/>
                <a:gd name="T75" fmla="*/ 790 h 2467"/>
                <a:gd name="T76" fmla="+- 0 6576 5800"/>
                <a:gd name="T77" fmla="*/ T76 w 864"/>
                <a:gd name="T78" fmla="+- 0 759 748"/>
                <a:gd name="T79" fmla="*/ 759 h 2467"/>
                <a:gd name="T80" fmla="+- 0 6520 5800"/>
                <a:gd name="T81" fmla="*/ T80 w 864"/>
                <a:gd name="T82" fmla="+- 0 748 748"/>
                <a:gd name="T83" fmla="*/ 748 h 246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64" h="2467">
                  <a:moveTo>
                    <a:pt x="720" y="0"/>
                  </a:moveTo>
                  <a:lnTo>
                    <a:pt x="144" y="0"/>
                  </a:lnTo>
                  <a:lnTo>
                    <a:pt x="88" y="11"/>
                  </a:lnTo>
                  <a:lnTo>
                    <a:pt x="42" y="42"/>
                  </a:lnTo>
                  <a:lnTo>
                    <a:pt x="11" y="88"/>
                  </a:lnTo>
                  <a:lnTo>
                    <a:pt x="0" y="144"/>
                  </a:lnTo>
                  <a:lnTo>
                    <a:pt x="0" y="2323"/>
                  </a:lnTo>
                  <a:lnTo>
                    <a:pt x="11" y="2379"/>
                  </a:lnTo>
                  <a:lnTo>
                    <a:pt x="42" y="2425"/>
                  </a:lnTo>
                  <a:lnTo>
                    <a:pt x="88" y="2456"/>
                  </a:lnTo>
                  <a:lnTo>
                    <a:pt x="144" y="2467"/>
                  </a:lnTo>
                  <a:lnTo>
                    <a:pt x="720" y="2467"/>
                  </a:lnTo>
                  <a:lnTo>
                    <a:pt x="776" y="2456"/>
                  </a:lnTo>
                  <a:lnTo>
                    <a:pt x="822" y="2425"/>
                  </a:lnTo>
                  <a:lnTo>
                    <a:pt x="852" y="2379"/>
                  </a:lnTo>
                  <a:lnTo>
                    <a:pt x="864" y="2323"/>
                  </a:lnTo>
                  <a:lnTo>
                    <a:pt x="864" y="144"/>
                  </a:lnTo>
                  <a:lnTo>
                    <a:pt x="852" y="88"/>
                  </a:lnTo>
                  <a:lnTo>
                    <a:pt x="822" y="42"/>
                  </a:lnTo>
                  <a:lnTo>
                    <a:pt x="776" y="11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dirty="0"/>
            </a:p>
          </p:txBody>
        </p:sp>
        <p:pic>
          <p:nvPicPr>
            <p:cNvPr id="8" name="Picture 53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2" y="748"/>
              <a:ext cx="1004" cy="2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Freeform 536"/>
            <p:cNvSpPr>
              <a:spLocks/>
            </p:cNvSpPr>
            <p:nvPr/>
          </p:nvSpPr>
          <p:spPr bwMode="auto">
            <a:xfrm>
              <a:off x="7520" y="721"/>
              <a:ext cx="864" cy="2494"/>
            </a:xfrm>
            <a:custGeom>
              <a:avLst/>
              <a:gdLst>
                <a:gd name="T0" fmla="+- 0 8240 7520"/>
                <a:gd name="T1" fmla="*/ T0 w 864"/>
                <a:gd name="T2" fmla="+- 0 1009 1009"/>
                <a:gd name="T3" fmla="*/ 1009 h 2206"/>
                <a:gd name="T4" fmla="+- 0 7664 7520"/>
                <a:gd name="T5" fmla="*/ T4 w 864"/>
                <a:gd name="T6" fmla="+- 0 1009 1009"/>
                <a:gd name="T7" fmla="*/ 1009 h 2206"/>
                <a:gd name="T8" fmla="+- 0 7608 7520"/>
                <a:gd name="T9" fmla="*/ T8 w 864"/>
                <a:gd name="T10" fmla="+- 0 1020 1009"/>
                <a:gd name="T11" fmla="*/ 1020 h 2206"/>
                <a:gd name="T12" fmla="+- 0 7563 7520"/>
                <a:gd name="T13" fmla="*/ T12 w 864"/>
                <a:gd name="T14" fmla="+- 0 1051 1009"/>
                <a:gd name="T15" fmla="*/ 1051 h 2206"/>
                <a:gd name="T16" fmla="+- 0 7532 7520"/>
                <a:gd name="T17" fmla="*/ T16 w 864"/>
                <a:gd name="T18" fmla="+- 0 1097 1009"/>
                <a:gd name="T19" fmla="*/ 1097 h 2206"/>
                <a:gd name="T20" fmla="+- 0 7520 7520"/>
                <a:gd name="T21" fmla="*/ T20 w 864"/>
                <a:gd name="T22" fmla="+- 0 1153 1009"/>
                <a:gd name="T23" fmla="*/ 1153 h 2206"/>
                <a:gd name="T24" fmla="+- 0 7520 7520"/>
                <a:gd name="T25" fmla="*/ T24 w 864"/>
                <a:gd name="T26" fmla="+- 0 3071 1009"/>
                <a:gd name="T27" fmla="*/ 3071 h 2206"/>
                <a:gd name="T28" fmla="+- 0 7532 7520"/>
                <a:gd name="T29" fmla="*/ T28 w 864"/>
                <a:gd name="T30" fmla="+- 0 3127 1009"/>
                <a:gd name="T31" fmla="*/ 3127 h 2206"/>
                <a:gd name="T32" fmla="+- 0 7563 7520"/>
                <a:gd name="T33" fmla="*/ T32 w 864"/>
                <a:gd name="T34" fmla="+- 0 3173 1009"/>
                <a:gd name="T35" fmla="*/ 3173 h 2206"/>
                <a:gd name="T36" fmla="+- 0 7608 7520"/>
                <a:gd name="T37" fmla="*/ T36 w 864"/>
                <a:gd name="T38" fmla="+- 0 3204 1009"/>
                <a:gd name="T39" fmla="*/ 3204 h 2206"/>
                <a:gd name="T40" fmla="+- 0 7664 7520"/>
                <a:gd name="T41" fmla="*/ T40 w 864"/>
                <a:gd name="T42" fmla="+- 0 3215 1009"/>
                <a:gd name="T43" fmla="*/ 3215 h 2206"/>
                <a:gd name="T44" fmla="+- 0 8240 7520"/>
                <a:gd name="T45" fmla="*/ T44 w 864"/>
                <a:gd name="T46" fmla="+- 0 3215 1009"/>
                <a:gd name="T47" fmla="*/ 3215 h 2206"/>
                <a:gd name="T48" fmla="+- 0 8296 7520"/>
                <a:gd name="T49" fmla="*/ T48 w 864"/>
                <a:gd name="T50" fmla="+- 0 3204 1009"/>
                <a:gd name="T51" fmla="*/ 3204 h 2206"/>
                <a:gd name="T52" fmla="+- 0 8342 7520"/>
                <a:gd name="T53" fmla="*/ T52 w 864"/>
                <a:gd name="T54" fmla="+- 0 3173 1009"/>
                <a:gd name="T55" fmla="*/ 3173 h 2206"/>
                <a:gd name="T56" fmla="+- 0 8373 7520"/>
                <a:gd name="T57" fmla="*/ T56 w 864"/>
                <a:gd name="T58" fmla="+- 0 3127 1009"/>
                <a:gd name="T59" fmla="*/ 3127 h 2206"/>
                <a:gd name="T60" fmla="+- 0 8384 7520"/>
                <a:gd name="T61" fmla="*/ T60 w 864"/>
                <a:gd name="T62" fmla="+- 0 3071 1009"/>
                <a:gd name="T63" fmla="*/ 3071 h 2206"/>
                <a:gd name="T64" fmla="+- 0 8384 7520"/>
                <a:gd name="T65" fmla="*/ T64 w 864"/>
                <a:gd name="T66" fmla="+- 0 1153 1009"/>
                <a:gd name="T67" fmla="*/ 1153 h 2206"/>
                <a:gd name="T68" fmla="+- 0 8373 7520"/>
                <a:gd name="T69" fmla="*/ T68 w 864"/>
                <a:gd name="T70" fmla="+- 0 1097 1009"/>
                <a:gd name="T71" fmla="*/ 1097 h 2206"/>
                <a:gd name="T72" fmla="+- 0 8342 7520"/>
                <a:gd name="T73" fmla="*/ T72 w 864"/>
                <a:gd name="T74" fmla="+- 0 1051 1009"/>
                <a:gd name="T75" fmla="*/ 1051 h 2206"/>
                <a:gd name="T76" fmla="+- 0 8296 7520"/>
                <a:gd name="T77" fmla="*/ T76 w 864"/>
                <a:gd name="T78" fmla="+- 0 1020 1009"/>
                <a:gd name="T79" fmla="*/ 1020 h 2206"/>
                <a:gd name="T80" fmla="+- 0 8240 7520"/>
                <a:gd name="T81" fmla="*/ T80 w 864"/>
                <a:gd name="T82" fmla="+- 0 1009 1009"/>
                <a:gd name="T83" fmla="*/ 1009 h 220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64" h="2206">
                  <a:moveTo>
                    <a:pt x="720" y="0"/>
                  </a:moveTo>
                  <a:lnTo>
                    <a:pt x="144" y="0"/>
                  </a:lnTo>
                  <a:lnTo>
                    <a:pt x="88" y="11"/>
                  </a:lnTo>
                  <a:lnTo>
                    <a:pt x="43" y="42"/>
                  </a:lnTo>
                  <a:lnTo>
                    <a:pt x="12" y="88"/>
                  </a:lnTo>
                  <a:lnTo>
                    <a:pt x="0" y="144"/>
                  </a:lnTo>
                  <a:lnTo>
                    <a:pt x="0" y="2062"/>
                  </a:lnTo>
                  <a:lnTo>
                    <a:pt x="12" y="2118"/>
                  </a:lnTo>
                  <a:lnTo>
                    <a:pt x="43" y="2164"/>
                  </a:lnTo>
                  <a:lnTo>
                    <a:pt x="88" y="2195"/>
                  </a:lnTo>
                  <a:lnTo>
                    <a:pt x="144" y="2206"/>
                  </a:lnTo>
                  <a:lnTo>
                    <a:pt x="720" y="2206"/>
                  </a:lnTo>
                  <a:lnTo>
                    <a:pt x="776" y="2195"/>
                  </a:lnTo>
                  <a:lnTo>
                    <a:pt x="822" y="2164"/>
                  </a:lnTo>
                  <a:lnTo>
                    <a:pt x="853" y="2118"/>
                  </a:lnTo>
                  <a:lnTo>
                    <a:pt x="864" y="2062"/>
                  </a:lnTo>
                  <a:lnTo>
                    <a:pt x="864" y="144"/>
                  </a:lnTo>
                  <a:lnTo>
                    <a:pt x="853" y="88"/>
                  </a:lnTo>
                  <a:lnTo>
                    <a:pt x="822" y="42"/>
                  </a:lnTo>
                  <a:lnTo>
                    <a:pt x="776" y="11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1" name="Freeform 534"/>
            <p:cNvSpPr>
              <a:spLocks/>
            </p:cNvSpPr>
            <p:nvPr/>
          </p:nvSpPr>
          <p:spPr bwMode="auto">
            <a:xfrm>
              <a:off x="9240" y="888"/>
              <a:ext cx="864" cy="2327"/>
            </a:xfrm>
            <a:custGeom>
              <a:avLst/>
              <a:gdLst>
                <a:gd name="T0" fmla="+- 0 9961 9241"/>
                <a:gd name="T1" fmla="*/ T0 w 864"/>
                <a:gd name="T2" fmla="+- 0 541 541"/>
                <a:gd name="T3" fmla="*/ 541 h 2674"/>
                <a:gd name="T4" fmla="+- 0 9385 9241"/>
                <a:gd name="T5" fmla="*/ T4 w 864"/>
                <a:gd name="T6" fmla="+- 0 541 541"/>
                <a:gd name="T7" fmla="*/ 541 h 2674"/>
                <a:gd name="T8" fmla="+- 0 9329 9241"/>
                <a:gd name="T9" fmla="*/ T8 w 864"/>
                <a:gd name="T10" fmla="+- 0 552 541"/>
                <a:gd name="T11" fmla="*/ 552 h 2674"/>
                <a:gd name="T12" fmla="+- 0 9283 9241"/>
                <a:gd name="T13" fmla="*/ T12 w 864"/>
                <a:gd name="T14" fmla="+- 0 583 541"/>
                <a:gd name="T15" fmla="*/ 583 h 2674"/>
                <a:gd name="T16" fmla="+- 0 9252 9241"/>
                <a:gd name="T17" fmla="*/ T16 w 864"/>
                <a:gd name="T18" fmla="+- 0 629 541"/>
                <a:gd name="T19" fmla="*/ 629 h 2674"/>
                <a:gd name="T20" fmla="+- 0 9241 9241"/>
                <a:gd name="T21" fmla="*/ T20 w 864"/>
                <a:gd name="T22" fmla="+- 0 685 541"/>
                <a:gd name="T23" fmla="*/ 685 h 2674"/>
                <a:gd name="T24" fmla="+- 0 9241 9241"/>
                <a:gd name="T25" fmla="*/ T24 w 864"/>
                <a:gd name="T26" fmla="+- 0 3071 541"/>
                <a:gd name="T27" fmla="*/ 3071 h 2674"/>
                <a:gd name="T28" fmla="+- 0 9252 9241"/>
                <a:gd name="T29" fmla="*/ T28 w 864"/>
                <a:gd name="T30" fmla="+- 0 3127 541"/>
                <a:gd name="T31" fmla="*/ 3127 h 2674"/>
                <a:gd name="T32" fmla="+- 0 9283 9241"/>
                <a:gd name="T33" fmla="*/ T32 w 864"/>
                <a:gd name="T34" fmla="+- 0 3173 541"/>
                <a:gd name="T35" fmla="*/ 3173 h 2674"/>
                <a:gd name="T36" fmla="+- 0 9329 9241"/>
                <a:gd name="T37" fmla="*/ T36 w 864"/>
                <a:gd name="T38" fmla="+- 0 3204 541"/>
                <a:gd name="T39" fmla="*/ 3204 h 2674"/>
                <a:gd name="T40" fmla="+- 0 9385 9241"/>
                <a:gd name="T41" fmla="*/ T40 w 864"/>
                <a:gd name="T42" fmla="+- 0 3215 541"/>
                <a:gd name="T43" fmla="*/ 3215 h 2674"/>
                <a:gd name="T44" fmla="+- 0 9961 9241"/>
                <a:gd name="T45" fmla="*/ T44 w 864"/>
                <a:gd name="T46" fmla="+- 0 3215 541"/>
                <a:gd name="T47" fmla="*/ 3215 h 2674"/>
                <a:gd name="T48" fmla="+- 0 10017 9241"/>
                <a:gd name="T49" fmla="*/ T48 w 864"/>
                <a:gd name="T50" fmla="+- 0 3204 541"/>
                <a:gd name="T51" fmla="*/ 3204 h 2674"/>
                <a:gd name="T52" fmla="+- 0 10062 9241"/>
                <a:gd name="T53" fmla="*/ T52 w 864"/>
                <a:gd name="T54" fmla="+- 0 3173 541"/>
                <a:gd name="T55" fmla="*/ 3173 h 2674"/>
                <a:gd name="T56" fmla="+- 0 10093 9241"/>
                <a:gd name="T57" fmla="*/ T56 w 864"/>
                <a:gd name="T58" fmla="+- 0 3127 541"/>
                <a:gd name="T59" fmla="*/ 3127 h 2674"/>
                <a:gd name="T60" fmla="+- 0 10105 9241"/>
                <a:gd name="T61" fmla="*/ T60 w 864"/>
                <a:gd name="T62" fmla="+- 0 3071 541"/>
                <a:gd name="T63" fmla="*/ 3071 h 2674"/>
                <a:gd name="T64" fmla="+- 0 10105 9241"/>
                <a:gd name="T65" fmla="*/ T64 w 864"/>
                <a:gd name="T66" fmla="+- 0 685 541"/>
                <a:gd name="T67" fmla="*/ 685 h 2674"/>
                <a:gd name="T68" fmla="+- 0 10093 9241"/>
                <a:gd name="T69" fmla="*/ T68 w 864"/>
                <a:gd name="T70" fmla="+- 0 629 541"/>
                <a:gd name="T71" fmla="*/ 629 h 2674"/>
                <a:gd name="T72" fmla="+- 0 10062 9241"/>
                <a:gd name="T73" fmla="*/ T72 w 864"/>
                <a:gd name="T74" fmla="+- 0 583 541"/>
                <a:gd name="T75" fmla="*/ 583 h 2674"/>
                <a:gd name="T76" fmla="+- 0 10017 9241"/>
                <a:gd name="T77" fmla="*/ T76 w 864"/>
                <a:gd name="T78" fmla="+- 0 552 541"/>
                <a:gd name="T79" fmla="*/ 552 h 2674"/>
                <a:gd name="T80" fmla="+- 0 9961 9241"/>
                <a:gd name="T81" fmla="*/ T80 w 864"/>
                <a:gd name="T82" fmla="+- 0 541 541"/>
                <a:gd name="T83" fmla="*/ 541 h 267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64" h="2674">
                  <a:moveTo>
                    <a:pt x="720" y="0"/>
                  </a:moveTo>
                  <a:lnTo>
                    <a:pt x="144" y="0"/>
                  </a:lnTo>
                  <a:lnTo>
                    <a:pt x="88" y="11"/>
                  </a:lnTo>
                  <a:lnTo>
                    <a:pt x="42" y="42"/>
                  </a:lnTo>
                  <a:lnTo>
                    <a:pt x="11" y="88"/>
                  </a:lnTo>
                  <a:lnTo>
                    <a:pt x="0" y="144"/>
                  </a:lnTo>
                  <a:lnTo>
                    <a:pt x="0" y="2530"/>
                  </a:lnTo>
                  <a:lnTo>
                    <a:pt x="11" y="2586"/>
                  </a:lnTo>
                  <a:lnTo>
                    <a:pt x="42" y="2632"/>
                  </a:lnTo>
                  <a:lnTo>
                    <a:pt x="88" y="2663"/>
                  </a:lnTo>
                  <a:lnTo>
                    <a:pt x="144" y="2674"/>
                  </a:lnTo>
                  <a:lnTo>
                    <a:pt x="720" y="2674"/>
                  </a:lnTo>
                  <a:lnTo>
                    <a:pt x="776" y="2663"/>
                  </a:lnTo>
                  <a:lnTo>
                    <a:pt x="821" y="2632"/>
                  </a:lnTo>
                  <a:lnTo>
                    <a:pt x="852" y="2586"/>
                  </a:lnTo>
                  <a:lnTo>
                    <a:pt x="864" y="2530"/>
                  </a:lnTo>
                  <a:lnTo>
                    <a:pt x="864" y="144"/>
                  </a:lnTo>
                  <a:lnTo>
                    <a:pt x="852" y="88"/>
                  </a:lnTo>
                  <a:lnTo>
                    <a:pt x="821" y="42"/>
                  </a:lnTo>
                  <a:lnTo>
                    <a:pt x="776" y="11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cxnSp>
          <p:nvCxnSpPr>
            <p:cNvPr id="12" name="Line 533"/>
            <p:cNvCxnSpPr>
              <a:cxnSpLocks noChangeShapeType="1"/>
            </p:cNvCxnSpPr>
            <p:nvPr/>
          </p:nvCxnSpPr>
          <p:spPr bwMode="auto">
            <a:xfrm>
              <a:off x="5607" y="3290"/>
              <a:ext cx="4751" cy="0"/>
            </a:xfrm>
            <a:prstGeom prst="line">
              <a:avLst/>
            </a:prstGeom>
            <a:noFill/>
            <a:ln w="9525">
              <a:solidFill>
                <a:srgbClr val="28AEA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6" name="Прямоугольник 15"/>
          <p:cNvSpPr/>
          <p:nvPr/>
        </p:nvSpPr>
        <p:spPr>
          <a:xfrm>
            <a:off x="4770940" y="5158562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61,5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861968" y="5236686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59,7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706124" y="5314468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52,0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649747" y="7119112"/>
            <a:ext cx="774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ts val="5"/>
              </a:spcBef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2025</a:t>
            </a:r>
            <a:endParaRPr lang="ru-RU" sz="1400" dirty="0">
              <a:solidFill>
                <a:srgbClr val="00206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754378" y="7141714"/>
            <a:ext cx="774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ts val="5"/>
              </a:spcBef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2026</a:t>
            </a:r>
            <a:endParaRPr lang="ru-RU" sz="1400" dirty="0">
              <a:solidFill>
                <a:srgbClr val="00206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152866" y="7130292"/>
            <a:ext cx="1938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61035" marR="492125" algn="ctr">
              <a:spcBef>
                <a:spcPts val="5"/>
              </a:spcBef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2027</a:t>
            </a:r>
            <a:endParaRPr lang="ru-RU" sz="1400" dirty="0">
              <a:solidFill>
                <a:srgbClr val="00206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2400" y="94896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Муниципальная программа</a:t>
            </a:r>
            <a:b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«Развитие агропромышленного комплекса городского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округа Семеновский Нижегородской Области»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 2025-2027 годы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-117037" y="1295225"/>
            <a:ext cx="3429000" cy="141577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9245">
              <a:spcBef>
                <a:spcPts val="605"/>
              </a:spcBef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Цель</a:t>
            </a:r>
            <a:r>
              <a:rPr lang="ru-RU" sz="1600" b="1" spc="135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программы</a:t>
            </a:r>
            <a:br>
              <a:rPr lang="ru-RU" sz="1200" b="1" dirty="0">
                <a:solidFill>
                  <a:srgbClr val="28AEA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Развитие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производственно-финансовой       деятельности организаций  агропромышленного комплекса</a:t>
            </a:r>
            <a:endParaRPr lang="ru-RU" sz="14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-175413" y="2656290"/>
            <a:ext cx="3429000" cy="18116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9245">
              <a:lnSpc>
                <a:spcPct val="98000"/>
              </a:lnSpc>
              <a:spcBef>
                <a:spcPts val="605"/>
              </a:spcBef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Обеспечение</a:t>
            </a:r>
            <a:r>
              <a:rPr lang="ru-RU" sz="1400" b="1" dirty="0">
                <a:solidFill>
                  <a:srgbClr val="33CC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эффективности деятельности управления сельского хозяйства и природопользования администрации городского округа  Семеновский Нижегородской области в сфере развития агропромышленного комплекса.</a:t>
            </a:r>
            <a:endParaRPr lang="ru-RU" sz="1400" dirty="0"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-175413" y="4481109"/>
            <a:ext cx="3429000" cy="4642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9245">
              <a:lnSpc>
                <a:spcPts val="1565"/>
              </a:lnSpc>
              <a:spcBef>
                <a:spcPts val="555"/>
              </a:spcBef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Срок</a:t>
            </a:r>
            <a:r>
              <a:rPr lang="ru-RU" sz="1600" b="1" spc="-4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действия</a:t>
            </a:r>
            <a:r>
              <a:rPr lang="ru-RU" sz="1600" b="1" spc="-4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программы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09245">
              <a:lnSpc>
                <a:spcPts val="1335"/>
              </a:lnSpc>
              <a:spcAft>
                <a:spcPts val="0"/>
              </a:spcAft>
            </a:pPr>
            <a:r>
              <a:rPr lang="ru-RU" sz="1400" dirty="0">
                <a:solidFill>
                  <a:srgbClr val="0F243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2025-2027</a:t>
            </a:r>
            <a:r>
              <a:rPr lang="ru-RU" sz="1400" spc="95" dirty="0">
                <a:solidFill>
                  <a:srgbClr val="0F243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0F243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годы</a:t>
            </a:r>
            <a:endParaRPr lang="ru-RU" sz="1400" dirty="0"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885575" y="1347091"/>
            <a:ext cx="3972425" cy="2257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9245">
              <a:lnSpc>
                <a:spcPts val="1565"/>
              </a:lnSpc>
              <a:spcBef>
                <a:spcPts val="605"/>
              </a:spcBef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Утверждена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09245">
              <a:lnSpc>
                <a:spcPts val="1325"/>
              </a:lnSpc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Постановление</a:t>
            </a:r>
            <a:r>
              <a:rPr lang="ru-RU" sz="1400" spc="8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администрации городского округа Семеновский Нижегородской</a:t>
            </a:r>
            <a:r>
              <a:rPr lang="ru-RU" sz="1400" spc="-11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области</a:t>
            </a:r>
            <a:r>
              <a:rPr lang="ru-RU" sz="1400" spc="-9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lang="ru-RU" sz="1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09245">
              <a:lnSpc>
                <a:spcPts val="1325"/>
              </a:lnSpc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от</a:t>
            </a:r>
            <a:r>
              <a:rPr lang="ru-RU" sz="1400" spc="-6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01.10.2014</a:t>
            </a:r>
            <a:r>
              <a:rPr lang="ru-RU" sz="1400" spc="-75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г.№ 2694</a:t>
            </a:r>
          </a:p>
          <a:p>
            <a:pPr marL="270510">
              <a:spcBef>
                <a:spcPts val="5"/>
              </a:spcBef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 утверждении муниципальной программы  «Развитие агропромышленного комплекса   городского округа Семеновский </a:t>
            </a:r>
          </a:p>
          <a:p>
            <a:pPr marL="270510">
              <a:spcBef>
                <a:spcPts val="5"/>
              </a:spcBef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Нижегородской области» на 2025-2027 годы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827199" y="3529622"/>
            <a:ext cx="3808634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8135">
              <a:lnSpc>
                <a:spcPts val="1565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Исполнитель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18135">
              <a:lnSpc>
                <a:spcPts val="1565"/>
              </a:lnSpc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Управление сельского хозяйства и природопользования администрации городского округа Семеновский Нижегородской области</a:t>
            </a:r>
            <a:endParaRPr lang="ru-RU" sz="1400" dirty="0"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6CC44D-B98B-C094-5AE9-824A924E8E07}"/>
              </a:ext>
            </a:extLst>
          </p:cNvPr>
          <p:cNvSpPr txBox="1"/>
          <p:nvPr/>
        </p:nvSpPr>
        <p:spPr>
          <a:xfrm>
            <a:off x="3351025" y="8104201"/>
            <a:ext cx="3707056" cy="900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0495" marR="109220" algn="ctr">
              <a:lnSpc>
                <a:spcPct val="98000"/>
              </a:lnSpc>
              <a:spcBef>
                <a:spcPts val="5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Расходы</a:t>
            </a:r>
            <a:r>
              <a:rPr lang="ru-RU" sz="2000" b="1" spc="135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</a:t>
            </a:r>
            <a:r>
              <a:rPr lang="ru-RU" sz="2000" b="1" spc="13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выполнение </a:t>
            </a:r>
            <a:r>
              <a:rPr lang="ru-RU" sz="2000" b="1" spc="-42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программы</a:t>
            </a:r>
          </a:p>
          <a:p>
            <a:pPr marL="150495" marR="108585" algn="ctr">
              <a:lnSpc>
                <a:spcPts val="1555"/>
              </a:lnSpc>
              <a:spcAft>
                <a:spcPts val="0"/>
              </a:spcAft>
            </a:pPr>
            <a:r>
              <a:rPr lang="ru-RU" sz="1800" b="1" spc="-5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</a:t>
            </a:r>
            <a:r>
              <a:rPr lang="ru-RU" sz="1800" b="1" spc="-7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800" b="1" spc="-5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2025</a:t>
            </a:r>
            <a:r>
              <a:rPr lang="ru-RU" sz="1800" b="1" spc="-7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800" b="1" spc="-5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году</a:t>
            </a:r>
            <a:endParaRPr lang="ru-RU" sz="1400" dirty="0">
              <a:solidFill>
                <a:srgbClr val="00206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8CD8B42-8B28-22D2-CB0F-6C6B770AA11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50</a:t>
            </a:fld>
            <a:endParaRPr lang="ru-RU" spc="-1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B6BB4F0-3AB4-5904-F4A7-13625854DDF4}"/>
              </a:ext>
            </a:extLst>
          </p:cNvPr>
          <p:cNvSpPr/>
          <p:nvPr/>
        </p:nvSpPr>
        <p:spPr>
          <a:xfrm>
            <a:off x="2805541" y="4606924"/>
            <a:ext cx="3972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8135">
              <a:lnSpc>
                <a:spcPts val="1565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Муниципальный заказчик-координатор программы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18135">
              <a:lnSpc>
                <a:spcPts val="1565"/>
              </a:lnSpc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Администрация го Семеновский</a:t>
            </a:r>
            <a:endParaRPr lang="ru-RU" sz="1400" dirty="0"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06E34D95-6BA2-8447-805F-7B5DE11E69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67"/>
          <a:stretch/>
        </p:blipFill>
        <p:spPr bwMode="auto">
          <a:xfrm>
            <a:off x="0" y="5486400"/>
            <a:ext cx="3696510" cy="2895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11783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10" y="95200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Муниципальная программа</a:t>
            </a:r>
            <a:b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«Развитие агропромышленного комплекса городского округа Семеновский» на 2025-2027 годы</a:t>
            </a:r>
          </a:p>
        </p:txBody>
      </p:sp>
      <p:grpSp>
        <p:nvGrpSpPr>
          <p:cNvPr id="3" name="Group 529"/>
          <p:cNvGrpSpPr>
            <a:grpSpLocks/>
          </p:cNvGrpSpPr>
          <p:nvPr/>
        </p:nvGrpSpPr>
        <p:grpSpPr bwMode="auto">
          <a:xfrm>
            <a:off x="139700" y="1600204"/>
            <a:ext cx="1272540" cy="1899696"/>
            <a:chOff x="220" y="-265"/>
            <a:chExt cx="2004" cy="3953"/>
          </a:xfrm>
        </p:grpSpPr>
        <p:sp>
          <p:nvSpPr>
            <p:cNvPr id="4" name="Freeform 531"/>
            <p:cNvSpPr>
              <a:spLocks/>
            </p:cNvSpPr>
            <p:nvPr/>
          </p:nvSpPr>
          <p:spPr bwMode="auto">
            <a:xfrm>
              <a:off x="220" y="511"/>
              <a:ext cx="1944" cy="2991"/>
            </a:xfrm>
            <a:custGeom>
              <a:avLst/>
              <a:gdLst>
                <a:gd name="T0" fmla="+- 0 220 220"/>
                <a:gd name="T1" fmla="*/ T0 w 1944"/>
                <a:gd name="T2" fmla="+- 0 836 512"/>
                <a:gd name="T3" fmla="*/ 836 h 2991"/>
                <a:gd name="T4" fmla="+- 0 229 220"/>
                <a:gd name="T5" fmla="*/ T4 w 1944"/>
                <a:gd name="T6" fmla="+- 0 761 512"/>
                <a:gd name="T7" fmla="*/ 761 h 2991"/>
                <a:gd name="T8" fmla="+- 0 253 220"/>
                <a:gd name="T9" fmla="*/ T8 w 1944"/>
                <a:gd name="T10" fmla="+- 0 693 512"/>
                <a:gd name="T11" fmla="*/ 693 h 2991"/>
                <a:gd name="T12" fmla="+- 0 291 220"/>
                <a:gd name="T13" fmla="*/ T12 w 1944"/>
                <a:gd name="T14" fmla="+- 0 633 512"/>
                <a:gd name="T15" fmla="*/ 633 h 2991"/>
                <a:gd name="T16" fmla="+- 0 341 220"/>
                <a:gd name="T17" fmla="*/ T16 w 1944"/>
                <a:gd name="T18" fmla="+- 0 583 512"/>
                <a:gd name="T19" fmla="*/ 583 h 2991"/>
                <a:gd name="T20" fmla="+- 0 402 220"/>
                <a:gd name="T21" fmla="*/ T20 w 1944"/>
                <a:gd name="T22" fmla="+- 0 545 512"/>
                <a:gd name="T23" fmla="*/ 545 h 2991"/>
                <a:gd name="T24" fmla="+- 0 470 220"/>
                <a:gd name="T25" fmla="*/ T24 w 1944"/>
                <a:gd name="T26" fmla="+- 0 520 512"/>
                <a:gd name="T27" fmla="*/ 520 h 2991"/>
                <a:gd name="T28" fmla="+- 0 544 220"/>
                <a:gd name="T29" fmla="*/ T28 w 1944"/>
                <a:gd name="T30" fmla="+- 0 512 512"/>
                <a:gd name="T31" fmla="*/ 512 h 2991"/>
                <a:gd name="T32" fmla="+- 0 1840 220"/>
                <a:gd name="T33" fmla="*/ T32 w 1944"/>
                <a:gd name="T34" fmla="+- 0 512 512"/>
                <a:gd name="T35" fmla="*/ 512 h 2991"/>
                <a:gd name="T36" fmla="+- 0 1914 220"/>
                <a:gd name="T37" fmla="*/ T36 w 1944"/>
                <a:gd name="T38" fmla="+- 0 520 512"/>
                <a:gd name="T39" fmla="*/ 520 h 2991"/>
                <a:gd name="T40" fmla="+- 0 1982 220"/>
                <a:gd name="T41" fmla="*/ T40 w 1944"/>
                <a:gd name="T42" fmla="+- 0 545 512"/>
                <a:gd name="T43" fmla="*/ 545 h 2991"/>
                <a:gd name="T44" fmla="+- 0 2042 220"/>
                <a:gd name="T45" fmla="*/ T44 w 1944"/>
                <a:gd name="T46" fmla="+- 0 583 512"/>
                <a:gd name="T47" fmla="*/ 583 h 2991"/>
                <a:gd name="T48" fmla="+- 0 2093 220"/>
                <a:gd name="T49" fmla="*/ T48 w 1944"/>
                <a:gd name="T50" fmla="+- 0 633 512"/>
                <a:gd name="T51" fmla="*/ 633 h 2991"/>
                <a:gd name="T52" fmla="+- 0 2131 220"/>
                <a:gd name="T53" fmla="*/ T52 w 1944"/>
                <a:gd name="T54" fmla="+- 0 693 512"/>
                <a:gd name="T55" fmla="*/ 693 h 2991"/>
                <a:gd name="T56" fmla="+- 0 2155 220"/>
                <a:gd name="T57" fmla="*/ T56 w 1944"/>
                <a:gd name="T58" fmla="+- 0 761 512"/>
                <a:gd name="T59" fmla="*/ 761 h 2991"/>
                <a:gd name="T60" fmla="+- 0 2164 220"/>
                <a:gd name="T61" fmla="*/ T60 w 1944"/>
                <a:gd name="T62" fmla="+- 0 836 512"/>
                <a:gd name="T63" fmla="*/ 836 h 2991"/>
                <a:gd name="T64" fmla="+- 0 2164 220"/>
                <a:gd name="T65" fmla="*/ T64 w 1944"/>
                <a:gd name="T66" fmla="+- 0 3179 512"/>
                <a:gd name="T67" fmla="*/ 3179 h 2991"/>
                <a:gd name="T68" fmla="+- 0 2155 220"/>
                <a:gd name="T69" fmla="*/ T68 w 1944"/>
                <a:gd name="T70" fmla="+- 0 3253 512"/>
                <a:gd name="T71" fmla="*/ 3253 h 2991"/>
                <a:gd name="T72" fmla="+- 0 2131 220"/>
                <a:gd name="T73" fmla="*/ T72 w 1944"/>
                <a:gd name="T74" fmla="+- 0 3321 512"/>
                <a:gd name="T75" fmla="*/ 3321 h 2991"/>
                <a:gd name="T76" fmla="+- 0 2093 220"/>
                <a:gd name="T77" fmla="*/ T76 w 1944"/>
                <a:gd name="T78" fmla="+- 0 3381 512"/>
                <a:gd name="T79" fmla="*/ 3381 h 2991"/>
                <a:gd name="T80" fmla="+- 0 2042 220"/>
                <a:gd name="T81" fmla="*/ T80 w 1944"/>
                <a:gd name="T82" fmla="+- 0 3431 512"/>
                <a:gd name="T83" fmla="*/ 3431 h 2991"/>
                <a:gd name="T84" fmla="+- 0 1982 220"/>
                <a:gd name="T85" fmla="*/ T84 w 1944"/>
                <a:gd name="T86" fmla="+- 0 3470 512"/>
                <a:gd name="T87" fmla="*/ 3470 h 2991"/>
                <a:gd name="T88" fmla="+- 0 1914 220"/>
                <a:gd name="T89" fmla="*/ T88 w 1944"/>
                <a:gd name="T90" fmla="+- 0 3494 512"/>
                <a:gd name="T91" fmla="*/ 3494 h 2991"/>
                <a:gd name="T92" fmla="+- 0 1840 220"/>
                <a:gd name="T93" fmla="*/ T92 w 1944"/>
                <a:gd name="T94" fmla="+- 0 3503 512"/>
                <a:gd name="T95" fmla="*/ 3503 h 2991"/>
                <a:gd name="T96" fmla="+- 0 544 220"/>
                <a:gd name="T97" fmla="*/ T96 w 1944"/>
                <a:gd name="T98" fmla="+- 0 3503 512"/>
                <a:gd name="T99" fmla="*/ 3503 h 2991"/>
                <a:gd name="T100" fmla="+- 0 470 220"/>
                <a:gd name="T101" fmla="*/ T100 w 1944"/>
                <a:gd name="T102" fmla="+- 0 3494 512"/>
                <a:gd name="T103" fmla="*/ 3494 h 2991"/>
                <a:gd name="T104" fmla="+- 0 402 220"/>
                <a:gd name="T105" fmla="*/ T104 w 1944"/>
                <a:gd name="T106" fmla="+- 0 3470 512"/>
                <a:gd name="T107" fmla="*/ 3470 h 2991"/>
                <a:gd name="T108" fmla="+- 0 341 220"/>
                <a:gd name="T109" fmla="*/ T108 w 1944"/>
                <a:gd name="T110" fmla="+- 0 3431 512"/>
                <a:gd name="T111" fmla="*/ 3431 h 2991"/>
                <a:gd name="T112" fmla="+- 0 291 220"/>
                <a:gd name="T113" fmla="*/ T112 w 1944"/>
                <a:gd name="T114" fmla="+- 0 3381 512"/>
                <a:gd name="T115" fmla="*/ 3381 h 2991"/>
                <a:gd name="T116" fmla="+- 0 253 220"/>
                <a:gd name="T117" fmla="*/ T116 w 1944"/>
                <a:gd name="T118" fmla="+- 0 3321 512"/>
                <a:gd name="T119" fmla="*/ 3321 h 2991"/>
                <a:gd name="T120" fmla="+- 0 229 220"/>
                <a:gd name="T121" fmla="*/ T120 w 1944"/>
                <a:gd name="T122" fmla="+- 0 3253 512"/>
                <a:gd name="T123" fmla="*/ 3253 h 2991"/>
                <a:gd name="T124" fmla="+- 0 220 220"/>
                <a:gd name="T125" fmla="*/ T124 w 1944"/>
                <a:gd name="T126" fmla="+- 0 3179 512"/>
                <a:gd name="T127" fmla="*/ 3179 h 2991"/>
                <a:gd name="T128" fmla="+- 0 220 220"/>
                <a:gd name="T129" fmla="*/ T128 w 1944"/>
                <a:gd name="T130" fmla="+- 0 836 512"/>
                <a:gd name="T131" fmla="*/ 836 h 299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1944" h="2991">
                  <a:moveTo>
                    <a:pt x="0" y="324"/>
                  </a:moveTo>
                  <a:lnTo>
                    <a:pt x="9" y="249"/>
                  </a:lnTo>
                  <a:lnTo>
                    <a:pt x="33" y="181"/>
                  </a:lnTo>
                  <a:lnTo>
                    <a:pt x="71" y="121"/>
                  </a:lnTo>
                  <a:lnTo>
                    <a:pt x="121" y="71"/>
                  </a:lnTo>
                  <a:lnTo>
                    <a:pt x="182" y="33"/>
                  </a:lnTo>
                  <a:lnTo>
                    <a:pt x="250" y="8"/>
                  </a:lnTo>
                  <a:lnTo>
                    <a:pt x="324" y="0"/>
                  </a:lnTo>
                  <a:lnTo>
                    <a:pt x="1620" y="0"/>
                  </a:lnTo>
                  <a:lnTo>
                    <a:pt x="1694" y="8"/>
                  </a:lnTo>
                  <a:lnTo>
                    <a:pt x="1762" y="33"/>
                  </a:lnTo>
                  <a:lnTo>
                    <a:pt x="1822" y="71"/>
                  </a:lnTo>
                  <a:lnTo>
                    <a:pt x="1873" y="121"/>
                  </a:lnTo>
                  <a:lnTo>
                    <a:pt x="1911" y="181"/>
                  </a:lnTo>
                  <a:lnTo>
                    <a:pt x="1935" y="249"/>
                  </a:lnTo>
                  <a:lnTo>
                    <a:pt x="1944" y="324"/>
                  </a:lnTo>
                  <a:lnTo>
                    <a:pt x="1944" y="2667"/>
                  </a:lnTo>
                  <a:lnTo>
                    <a:pt x="1935" y="2741"/>
                  </a:lnTo>
                  <a:lnTo>
                    <a:pt x="1911" y="2809"/>
                  </a:lnTo>
                  <a:lnTo>
                    <a:pt x="1873" y="2869"/>
                  </a:lnTo>
                  <a:lnTo>
                    <a:pt x="1822" y="2919"/>
                  </a:lnTo>
                  <a:lnTo>
                    <a:pt x="1762" y="2958"/>
                  </a:lnTo>
                  <a:lnTo>
                    <a:pt x="1694" y="2982"/>
                  </a:lnTo>
                  <a:lnTo>
                    <a:pt x="1620" y="2991"/>
                  </a:lnTo>
                  <a:lnTo>
                    <a:pt x="324" y="2991"/>
                  </a:lnTo>
                  <a:lnTo>
                    <a:pt x="250" y="2982"/>
                  </a:lnTo>
                  <a:lnTo>
                    <a:pt x="182" y="2958"/>
                  </a:lnTo>
                  <a:lnTo>
                    <a:pt x="121" y="2919"/>
                  </a:lnTo>
                  <a:lnTo>
                    <a:pt x="71" y="2869"/>
                  </a:lnTo>
                  <a:lnTo>
                    <a:pt x="33" y="2809"/>
                  </a:lnTo>
                  <a:lnTo>
                    <a:pt x="9" y="2741"/>
                  </a:lnTo>
                  <a:lnTo>
                    <a:pt x="0" y="2667"/>
                  </a:lnTo>
                  <a:lnTo>
                    <a:pt x="0" y="324"/>
                  </a:lnTo>
                  <a:close/>
                </a:path>
              </a:pathLst>
            </a:custGeom>
            <a:noFill/>
            <a:ln w="25400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5" name="Text Box 530"/>
            <p:cNvSpPr txBox="1">
              <a:spLocks noChangeArrowheads="1"/>
            </p:cNvSpPr>
            <p:nvPr/>
          </p:nvSpPr>
          <p:spPr bwMode="auto">
            <a:xfrm>
              <a:off x="240" y="-265"/>
              <a:ext cx="1984" cy="3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500" dirty="0">
                  <a:solidFill>
                    <a:srgbClr val="002060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1500" dirty="0">
                  <a:solidFill>
                    <a:srgbClr val="002060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1500" dirty="0">
                  <a:solidFill>
                    <a:srgbClr val="002060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1925" marR="161925" algn="ctr">
                <a:lnSpc>
                  <a:spcPts val="1815"/>
                </a:lnSpc>
                <a:spcAft>
                  <a:spcPts val="0"/>
                </a:spcAft>
              </a:pPr>
              <a:r>
                <a:rPr lang="ru-RU" sz="200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2023</a:t>
              </a:r>
            </a:p>
            <a:p>
              <a:pPr marL="162560" marR="161290" algn="ctr">
                <a:lnSpc>
                  <a:spcPts val="1795"/>
                </a:lnSpc>
                <a:spcAft>
                  <a:spcPts val="0"/>
                </a:spcAft>
              </a:pPr>
              <a:r>
                <a:rPr lang="ru-RU" sz="200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год</a:t>
              </a:r>
            </a:p>
            <a:p>
              <a:pPr marL="162560" marR="161290" algn="ctr">
                <a:lnSpc>
                  <a:spcPts val="2645"/>
                </a:lnSpc>
                <a:spcAft>
                  <a:spcPts val="0"/>
                </a:spcAft>
              </a:pPr>
              <a:r>
                <a:rPr lang="ru-RU" sz="2200" b="1" dirty="0">
                  <a:solidFill>
                    <a:srgbClr val="002060"/>
                  </a:solidFill>
                  <a:effectLst/>
                  <a:ea typeface="Verdana" panose="020B0604030504040204" pitchFamily="34" charset="0"/>
                  <a:cs typeface="Arial" panose="020B0604020202020204" pitchFamily="34" charset="0"/>
                </a:rPr>
                <a:t>1 058</a:t>
              </a:r>
            </a:p>
            <a:p>
              <a:pPr marL="161925" marR="161925" algn="ctr">
                <a:lnSpc>
                  <a:spcPts val="1565"/>
                </a:lnSpc>
                <a:spcAft>
                  <a:spcPts val="0"/>
                </a:spcAft>
              </a:pPr>
              <a:r>
                <a:rPr lang="ru-RU" sz="130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рублей</a:t>
              </a:r>
              <a:endParaRPr lang="ru-RU" sz="1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marL="161925" marR="161925" algn="ctr">
                <a:lnSpc>
                  <a:spcPts val="1565"/>
                </a:lnSpc>
                <a:spcAft>
                  <a:spcPts val="0"/>
                </a:spcAft>
              </a:pPr>
              <a:endParaRPr lang="ru-RU" sz="11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6" name="Group 526"/>
          <p:cNvGrpSpPr>
            <a:grpSpLocks/>
          </p:cNvGrpSpPr>
          <p:nvPr/>
        </p:nvGrpSpPr>
        <p:grpSpPr bwMode="auto">
          <a:xfrm>
            <a:off x="1447800" y="838351"/>
            <a:ext cx="1270635" cy="2595664"/>
            <a:chOff x="2280" y="-1626"/>
            <a:chExt cx="2001" cy="5110"/>
          </a:xfrm>
        </p:grpSpPr>
        <p:sp>
          <p:nvSpPr>
            <p:cNvPr id="7" name="Freeform 528"/>
            <p:cNvSpPr>
              <a:spLocks/>
            </p:cNvSpPr>
            <p:nvPr/>
          </p:nvSpPr>
          <p:spPr bwMode="auto">
            <a:xfrm>
              <a:off x="2337" y="234"/>
              <a:ext cx="1944" cy="3250"/>
            </a:xfrm>
            <a:custGeom>
              <a:avLst/>
              <a:gdLst>
                <a:gd name="T0" fmla="+- 0 2337 2337"/>
                <a:gd name="T1" fmla="*/ T0 w 1944"/>
                <a:gd name="T2" fmla="+- 0 558 234"/>
                <a:gd name="T3" fmla="*/ 558 h 3250"/>
                <a:gd name="T4" fmla="+- 0 2346 2337"/>
                <a:gd name="T5" fmla="*/ T4 w 1944"/>
                <a:gd name="T6" fmla="+- 0 484 234"/>
                <a:gd name="T7" fmla="*/ 484 h 3250"/>
                <a:gd name="T8" fmla="+- 0 2370 2337"/>
                <a:gd name="T9" fmla="*/ T8 w 1944"/>
                <a:gd name="T10" fmla="+- 0 416 234"/>
                <a:gd name="T11" fmla="*/ 416 h 3250"/>
                <a:gd name="T12" fmla="+- 0 2408 2337"/>
                <a:gd name="T13" fmla="*/ T12 w 1944"/>
                <a:gd name="T14" fmla="+- 0 356 234"/>
                <a:gd name="T15" fmla="*/ 356 h 3250"/>
                <a:gd name="T16" fmla="+- 0 2459 2337"/>
                <a:gd name="T17" fmla="*/ T16 w 1944"/>
                <a:gd name="T18" fmla="+- 0 305 234"/>
                <a:gd name="T19" fmla="*/ 305 h 3250"/>
                <a:gd name="T20" fmla="+- 0 2519 2337"/>
                <a:gd name="T21" fmla="*/ T20 w 1944"/>
                <a:gd name="T22" fmla="+- 0 267 234"/>
                <a:gd name="T23" fmla="*/ 267 h 3250"/>
                <a:gd name="T24" fmla="+- 0 2587 2337"/>
                <a:gd name="T25" fmla="*/ T24 w 1944"/>
                <a:gd name="T26" fmla="+- 0 243 234"/>
                <a:gd name="T27" fmla="*/ 243 h 3250"/>
                <a:gd name="T28" fmla="+- 0 2661 2337"/>
                <a:gd name="T29" fmla="*/ T28 w 1944"/>
                <a:gd name="T30" fmla="+- 0 234 234"/>
                <a:gd name="T31" fmla="*/ 234 h 3250"/>
                <a:gd name="T32" fmla="+- 0 3957 2337"/>
                <a:gd name="T33" fmla="*/ T32 w 1944"/>
                <a:gd name="T34" fmla="+- 0 234 234"/>
                <a:gd name="T35" fmla="*/ 234 h 3250"/>
                <a:gd name="T36" fmla="+- 0 4031 2337"/>
                <a:gd name="T37" fmla="*/ T36 w 1944"/>
                <a:gd name="T38" fmla="+- 0 243 234"/>
                <a:gd name="T39" fmla="*/ 243 h 3250"/>
                <a:gd name="T40" fmla="+- 0 4100 2337"/>
                <a:gd name="T41" fmla="*/ T40 w 1944"/>
                <a:gd name="T42" fmla="+- 0 267 234"/>
                <a:gd name="T43" fmla="*/ 267 h 3250"/>
                <a:gd name="T44" fmla="+- 0 4160 2337"/>
                <a:gd name="T45" fmla="*/ T44 w 1944"/>
                <a:gd name="T46" fmla="+- 0 305 234"/>
                <a:gd name="T47" fmla="*/ 305 h 3250"/>
                <a:gd name="T48" fmla="+- 0 4210 2337"/>
                <a:gd name="T49" fmla="*/ T48 w 1944"/>
                <a:gd name="T50" fmla="+- 0 356 234"/>
                <a:gd name="T51" fmla="*/ 356 h 3250"/>
                <a:gd name="T52" fmla="+- 0 4248 2337"/>
                <a:gd name="T53" fmla="*/ T52 w 1944"/>
                <a:gd name="T54" fmla="+- 0 416 234"/>
                <a:gd name="T55" fmla="*/ 416 h 3250"/>
                <a:gd name="T56" fmla="+- 0 4272 2337"/>
                <a:gd name="T57" fmla="*/ T56 w 1944"/>
                <a:gd name="T58" fmla="+- 0 484 234"/>
                <a:gd name="T59" fmla="*/ 484 h 3250"/>
                <a:gd name="T60" fmla="+- 0 4281 2337"/>
                <a:gd name="T61" fmla="*/ T60 w 1944"/>
                <a:gd name="T62" fmla="+- 0 558 234"/>
                <a:gd name="T63" fmla="*/ 558 h 3250"/>
                <a:gd name="T64" fmla="+- 0 4281 2337"/>
                <a:gd name="T65" fmla="*/ T64 w 1944"/>
                <a:gd name="T66" fmla="+- 0 3161 234"/>
                <a:gd name="T67" fmla="*/ 3161 h 3250"/>
                <a:gd name="T68" fmla="+- 0 4272 2337"/>
                <a:gd name="T69" fmla="*/ T68 w 1944"/>
                <a:gd name="T70" fmla="+- 0 3235 234"/>
                <a:gd name="T71" fmla="*/ 3235 h 3250"/>
                <a:gd name="T72" fmla="+- 0 4248 2337"/>
                <a:gd name="T73" fmla="*/ T72 w 1944"/>
                <a:gd name="T74" fmla="+- 0 3303 234"/>
                <a:gd name="T75" fmla="*/ 3303 h 3250"/>
                <a:gd name="T76" fmla="+- 0 4210 2337"/>
                <a:gd name="T77" fmla="*/ T76 w 1944"/>
                <a:gd name="T78" fmla="+- 0 3363 234"/>
                <a:gd name="T79" fmla="*/ 3363 h 3250"/>
                <a:gd name="T80" fmla="+- 0 4160 2337"/>
                <a:gd name="T81" fmla="*/ T80 w 1944"/>
                <a:gd name="T82" fmla="+- 0 3413 234"/>
                <a:gd name="T83" fmla="*/ 3413 h 3250"/>
                <a:gd name="T84" fmla="+- 0 4100 2337"/>
                <a:gd name="T85" fmla="*/ T84 w 1944"/>
                <a:gd name="T86" fmla="+- 0 3451 234"/>
                <a:gd name="T87" fmla="*/ 3451 h 3250"/>
                <a:gd name="T88" fmla="+- 0 4031 2337"/>
                <a:gd name="T89" fmla="*/ T88 w 1944"/>
                <a:gd name="T90" fmla="+- 0 3476 234"/>
                <a:gd name="T91" fmla="*/ 3476 h 3250"/>
                <a:gd name="T92" fmla="+- 0 3957 2337"/>
                <a:gd name="T93" fmla="*/ T92 w 1944"/>
                <a:gd name="T94" fmla="+- 0 3484 234"/>
                <a:gd name="T95" fmla="*/ 3484 h 3250"/>
                <a:gd name="T96" fmla="+- 0 2661 2337"/>
                <a:gd name="T97" fmla="*/ T96 w 1944"/>
                <a:gd name="T98" fmla="+- 0 3484 234"/>
                <a:gd name="T99" fmla="*/ 3484 h 3250"/>
                <a:gd name="T100" fmla="+- 0 2587 2337"/>
                <a:gd name="T101" fmla="*/ T100 w 1944"/>
                <a:gd name="T102" fmla="+- 0 3476 234"/>
                <a:gd name="T103" fmla="*/ 3476 h 3250"/>
                <a:gd name="T104" fmla="+- 0 2519 2337"/>
                <a:gd name="T105" fmla="*/ T104 w 1944"/>
                <a:gd name="T106" fmla="+- 0 3451 234"/>
                <a:gd name="T107" fmla="*/ 3451 h 3250"/>
                <a:gd name="T108" fmla="+- 0 2459 2337"/>
                <a:gd name="T109" fmla="*/ T108 w 1944"/>
                <a:gd name="T110" fmla="+- 0 3413 234"/>
                <a:gd name="T111" fmla="*/ 3413 h 3250"/>
                <a:gd name="T112" fmla="+- 0 2408 2337"/>
                <a:gd name="T113" fmla="*/ T112 w 1944"/>
                <a:gd name="T114" fmla="+- 0 3363 234"/>
                <a:gd name="T115" fmla="*/ 3363 h 3250"/>
                <a:gd name="T116" fmla="+- 0 2370 2337"/>
                <a:gd name="T117" fmla="*/ T116 w 1944"/>
                <a:gd name="T118" fmla="+- 0 3303 234"/>
                <a:gd name="T119" fmla="*/ 3303 h 3250"/>
                <a:gd name="T120" fmla="+- 0 2346 2337"/>
                <a:gd name="T121" fmla="*/ T120 w 1944"/>
                <a:gd name="T122" fmla="+- 0 3235 234"/>
                <a:gd name="T123" fmla="*/ 3235 h 3250"/>
                <a:gd name="T124" fmla="+- 0 2337 2337"/>
                <a:gd name="T125" fmla="*/ T124 w 1944"/>
                <a:gd name="T126" fmla="+- 0 3161 234"/>
                <a:gd name="T127" fmla="*/ 3161 h 3250"/>
                <a:gd name="T128" fmla="+- 0 2337 2337"/>
                <a:gd name="T129" fmla="*/ T128 w 1944"/>
                <a:gd name="T130" fmla="+- 0 558 234"/>
                <a:gd name="T131" fmla="*/ 558 h 325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1944" h="3250">
                  <a:moveTo>
                    <a:pt x="0" y="324"/>
                  </a:moveTo>
                  <a:lnTo>
                    <a:pt x="9" y="250"/>
                  </a:lnTo>
                  <a:lnTo>
                    <a:pt x="33" y="182"/>
                  </a:lnTo>
                  <a:lnTo>
                    <a:pt x="71" y="122"/>
                  </a:lnTo>
                  <a:lnTo>
                    <a:pt x="122" y="71"/>
                  </a:lnTo>
                  <a:lnTo>
                    <a:pt x="182" y="33"/>
                  </a:lnTo>
                  <a:lnTo>
                    <a:pt x="250" y="9"/>
                  </a:lnTo>
                  <a:lnTo>
                    <a:pt x="324" y="0"/>
                  </a:lnTo>
                  <a:lnTo>
                    <a:pt x="1620" y="0"/>
                  </a:lnTo>
                  <a:lnTo>
                    <a:pt x="1694" y="9"/>
                  </a:lnTo>
                  <a:lnTo>
                    <a:pt x="1763" y="33"/>
                  </a:lnTo>
                  <a:lnTo>
                    <a:pt x="1823" y="71"/>
                  </a:lnTo>
                  <a:lnTo>
                    <a:pt x="1873" y="122"/>
                  </a:lnTo>
                  <a:lnTo>
                    <a:pt x="1911" y="182"/>
                  </a:lnTo>
                  <a:lnTo>
                    <a:pt x="1935" y="250"/>
                  </a:lnTo>
                  <a:lnTo>
                    <a:pt x="1944" y="324"/>
                  </a:lnTo>
                  <a:lnTo>
                    <a:pt x="1944" y="2927"/>
                  </a:lnTo>
                  <a:lnTo>
                    <a:pt x="1935" y="3001"/>
                  </a:lnTo>
                  <a:lnTo>
                    <a:pt x="1911" y="3069"/>
                  </a:lnTo>
                  <a:lnTo>
                    <a:pt x="1873" y="3129"/>
                  </a:lnTo>
                  <a:lnTo>
                    <a:pt x="1823" y="3179"/>
                  </a:lnTo>
                  <a:lnTo>
                    <a:pt x="1763" y="3217"/>
                  </a:lnTo>
                  <a:lnTo>
                    <a:pt x="1694" y="3242"/>
                  </a:lnTo>
                  <a:lnTo>
                    <a:pt x="1620" y="3250"/>
                  </a:lnTo>
                  <a:lnTo>
                    <a:pt x="324" y="3250"/>
                  </a:lnTo>
                  <a:lnTo>
                    <a:pt x="250" y="3242"/>
                  </a:lnTo>
                  <a:lnTo>
                    <a:pt x="182" y="3217"/>
                  </a:lnTo>
                  <a:lnTo>
                    <a:pt x="122" y="3179"/>
                  </a:lnTo>
                  <a:lnTo>
                    <a:pt x="71" y="3129"/>
                  </a:lnTo>
                  <a:lnTo>
                    <a:pt x="33" y="3069"/>
                  </a:lnTo>
                  <a:lnTo>
                    <a:pt x="9" y="3001"/>
                  </a:lnTo>
                  <a:lnTo>
                    <a:pt x="0" y="2927"/>
                  </a:lnTo>
                  <a:lnTo>
                    <a:pt x="0" y="324"/>
                  </a:lnTo>
                  <a:close/>
                </a:path>
              </a:pathLst>
            </a:custGeom>
            <a:noFill/>
            <a:ln w="25400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8" name="Text Box 527"/>
            <p:cNvSpPr txBox="1">
              <a:spLocks noChangeArrowheads="1"/>
            </p:cNvSpPr>
            <p:nvPr/>
          </p:nvSpPr>
          <p:spPr bwMode="auto">
            <a:xfrm>
              <a:off x="2280" y="-1626"/>
              <a:ext cx="1984" cy="4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5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15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15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spcBef>
                  <a:spcPts val="5"/>
                </a:spcBef>
                <a:spcAft>
                  <a:spcPts val="0"/>
                </a:spcAft>
              </a:pPr>
              <a:r>
                <a:rPr lang="ru-RU" sz="185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1925" marR="161925" algn="ctr">
                <a:lnSpc>
                  <a:spcPts val="1815"/>
                </a:lnSpc>
                <a:spcAft>
                  <a:spcPts val="0"/>
                </a:spcAft>
              </a:pPr>
              <a:endParaRPr lang="ru-RU" sz="2000" dirty="0">
                <a:solidFill>
                  <a:srgbClr val="006666"/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endParaRPr>
            </a:p>
            <a:p>
              <a:pPr marL="161925" marR="161925" algn="ctr">
                <a:lnSpc>
                  <a:spcPts val="1815"/>
                </a:lnSpc>
                <a:spcAft>
                  <a:spcPts val="0"/>
                </a:spcAft>
              </a:pPr>
              <a:endParaRPr lang="ru-RU" sz="2000" dirty="0">
                <a:solidFill>
                  <a:srgbClr val="002060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endParaRPr>
            </a:p>
            <a:p>
              <a:pPr marL="161925" marR="161925" algn="ctr">
                <a:lnSpc>
                  <a:spcPts val="1815"/>
                </a:lnSpc>
                <a:spcAft>
                  <a:spcPts val="0"/>
                </a:spcAft>
              </a:pPr>
              <a:r>
                <a:rPr lang="ru-RU" sz="200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2024</a:t>
              </a:r>
            </a:p>
            <a:p>
              <a:pPr marL="162560" marR="161290" algn="ctr">
                <a:lnSpc>
                  <a:spcPts val="1795"/>
                </a:lnSpc>
                <a:spcAft>
                  <a:spcPts val="0"/>
                </a:spcAft>
              </a:pPr>
              <a:r>
                <a:rPr lang="ru-RU" sz="200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год</a:t>
              </a:r>
            </a:p>
            <a:p>
              <a:pPr marL="162560" marR="160655" algn="ctr">
                <a:lnSpc>
                  <a:spcPts val="2645"/>
                </a:lnSpc>
                <a:spcAft>
                  <a:spcPts val="0"/>
                </a:spcAft>
              </a:pPr>
              <a:r>
                <a:rPr lang="ru-RU" sz="22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  <a:r>
                <a:rPr lang="ru-RU" sz="2200" b="1" spc="-1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r>
                <a:rPr lang="ru-RU" sz="22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078</a:t>
              </a:r>
              <a:endParaRPr lang="ru-RU" sz="11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2560" marR="161925" algn="ctr">
                <a:lnSpc>
                  <a:spcPts val="1565"/>
                </a:lnSpc>
                <a:spcAft>
                  <a:spcPts val="0"/>
                </a:spcAft>
              </a:pPr>
              <a:r>
                <a:rPr lang="ru-RU" sz="130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рублей</a:t>
              </a:r>
              <a:endParaRPr lang="ru-RU" sz="11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1925" marR="161925" algn="ctr">
                <a:lnSpc>
                  <a:spcPts val="1565"/>
                </a:lnSpc>
                <a:spcAft>
                  <a:spcPts val="0"/>
                </a:spcAft>
              </a:pP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9" name="Group 523"/>
          <p:cNvGrpSpPr>
            <a:grpSpLocks/>
          </p:cNvGrpSpPr>
          <p:nvPr/>
        </p:nvGrpSpPr>
        <p:grpSpPr bwMode="auto">
          <a:xfrm>
            <a:off x="2743200" y="1599940"/>
            <a:ext cx="1330960" cy="1831305"/>
            <a:chOff x="4302" y="1017"/>
            <a:chExt cx="2096" cy="2467"/>
          </a:xfrm>
        </p:grpSpPr>
        <p:sp>
          <p:nvSpPr>
            <p:cNvPr id="10" name="Freeform 525"/>
            <p:cNvSpPr>
              <a:spLocks/>
            </p:cNvSpPr>
            <p:nvPr/>
          </p:nvSpPr>
          <p:spPr bwMode="auto">
            <a:xfrm>
              <a:off x="4454" y="1044"/>
              <a:ext cx="1944" cy="2440"/>
            </a:xfrm>
            <a:custGeom>
              <a:avLst/>
              <a:gdLst>
                <a:gd name="T0" fmla="+- 0 4454 4454"/>
                <a:gd name="T1" fmla="*/ T0 w 1944"/>
                <a:gd name="T2" fmla="+- 0 1369 1045"/>
                <a:gd name="T3" fmla="*/ 1369 h 2440"/>
                <a:gd name="T4" fmla="+- 0 4463 4454"/>
                <a:gd name="T5" fmla="*/ T4 w 1944"/>
                <a:gd name="T6" fmla="+- 0 1294 1045"/>
                <a:gd name="T7" fmla="*/ 1294 h 2440"/>
                <a:gd name="T8" fmla="+- 0 4487 4454"/>
                <a:gd name="T9" fmla="*/ T8 w 1944"/>
                <a:gd name="T10" fmla="+- 0 1226 1045"/>
                <a:gd name="T11" fmla="*/ 1226 h 2440"/>
                <a:gd name="T12" fmla="+- 0 4525 4454"/>
                <a:gd name="T13" fmla="*/ T12 w 1944"/>
                <a:gd name="T14" fmla="+- 0 1166 1045"/>
                <a:gd name="T15" fmla="*/ 1166 h 2440"/>
                <a:gd name="T16" fmla="+- 0 4576 4454"/>
                <a:gd name="T17" fmla="*/ T16 w 1944"/>
                <a:gd name="T18" fmla="+- 0 1116 1045"/>
                <a:gd name="T19" fmla="*/ 1116 h 2440"/>
                <a:gd name="T20" fmla="+- 0 4636 4454"/>
                <a:gd name="T21" fmla="*/ T20 w 1944"/>
                <a:gd name="T22" fmla="+- 0 1077 1045"/>
                <a:gd name="T23" fmla="*/ 1077 h 2440"/>
                <a:gd name="T24" fmla="+- 0 4704 4454"/>
                <a:gd name="T25" fmla="*/ T24 w 1944"/>
                <a:gd name="T26" fmla="+- 0 1053 1045"/>
                <a:gd name="T27" fmla="*/ 1053 h 2440"/>
                <a:gd name="T28" fmla="+- 0 4778 4454"/>
                <a:gd name="T29" fmla="*/ T28 w 1944"/>
                <a:gd name="T30" fmla="+- 0 1045 1045"/>
                <a:gd name="T31" fmla="*/ 1045 h 2440"/>
                <a:gd name="T32" fmla="+- 0 6074 4454"/>
                <a:gd name="T33" fmla="*/ T32 w 1944"/>
                <a:gd name="T34" fmla="+- 0 1045 1045"/>
                <a:gd name="T35" fmla="*/ 1045 h 2440"/>
                <a:gd name="T36" fmla="+- 0 6148 4454"/>
                <a:gd name="T37" fmla="*/ T36 w 1944"/>
                <a:gd name="T38" fmla="+- 0 1053 1045"/>
                <a:gd name="T39" fmla="*/ 1053 h 2440"/>
                <a:gd name="T40" fmla="+- 0 6217 4454"/>
                <a:gd name="T41" fmla="*/ T40 w 1944"/>
                <a:gd name="T42" fmla="+- 0 1077 1045"/>
                <a:gd name="T43" fmla="*/ 1077 h 2440"/>
                <a:gd name="T44" fmla="+- 0 6277 4454"/>
                <a:gd name="T45" fmla="*/ T44 w 1944"/>
                <a:gd name="T46" fmla="+- 0 1116 1045"/>
                <a:gd name="T47" fmla="*/ 1116 h 2440"/>
                <a:gd name="T48" fmla="+- 0 6327 4454"/>
                <a:gd name="T49" fmla="*/ T48 w 1944"/>
                <a:gd name="T50" fmla="+- 0 1166 1045"/>
                <a:gd name="T51" fmla="*/ 1166 h 2440"/>
                <a:gd name="T52" fmla="+- 0 6365 4454"/>
                <a:gd name="T53" fmla="*/ T52 w 1944"/>
                <a:gd name="T54" fmla="+- 0 1226 1045"/>
                <a:gd name="T55" fmla="*/ 1226 h 2440"/>
                <a:gd name="T56" fmla="+- 0 6389 4454"/>
                <a:gd name="T57" fmla="*/ T56 w 1944"/>
                <a:gd name="T58" fmla="+- 0 1294 1045"/>
                <a:gd name="T59" fmla="*/ 1294 h 2440"/>
                <a:gd name="T60" fmla="+- 0 6398 4454"/>
                <a:gd name="T61" fmla="*/ T60 w 1944"/>
                <a:gd name="T62" fmla="+- 0 1369 1045"/>
                <a:gd name="T63" fmla="*/ 1369 h 2440"/>
                <a:gd name="T64" fmla="+- 0 6398 4454"/>
                <a:gd name="T65" fmla="*/ T64 w 1944"/>
                <a:gd name="T66" fmla="+- 0 3161 1045"/>
                <a:gd name="T67" fmla="*/ 3161 h 2440"/>
                <a:gd name="T68" fmla="+- 0 6389 4454"/>
                <a:gd name="T69" fmla="*/ T68 w 1944"/>
                <a:gd name="T70" fmla="+- 0 3235 1045"/>
                <a:gd name="T71" fmla="*/ 3235 h 2440"/>
                <a:gd name="T72" fmla="+- 0 6365 4454"/>
                <a:gd name="T73" fmla="*/ T72 w 1944"/>
                <a:gd name="T74" fmla="+- 0 3303 1045"/>
                <a:gd name="T75" fmla="*/ 3303 h 2440"/>
                <a:gd name="T76" fmla="+- 0 6327 4454"/>
                <a:gd name="T77" fmla="*/ T76 w 1944"/>
                <a:gd name="T78" fmla="+- 0 3363 1045"/>
                <a:gd name="T79" fmla="*/ 3363 h 2440"/>
                <a:gd name="T80" fmla="+- 0 6277 4454"/>
                <a:gd name="T81" fmla="*/ T80 w 1944"/>
                <a:gd name="T82" fmla="+- 0 3413 1045"/>
                <a:gd name="T83" fmla="*/ 3413 h 2440"/>
                <a:gd name="T84" fmla="+- 0 6217 4454"/>
                <a:gd name="T85" fmla="*/ T84 w 1944"/>
                <a:gd name="T86" fmla="+- 0 3451 1045"/>
                <a:gd name="T87" fmla="*/ 3451 h 2440"/>
                <a:gd name="T88" fmla="+- 0 6148 4454"/>
                <a:gd name="T89" fmla="*/ T88 w 1944"/>
                <a:gd name="T90" fmla="+- 0 3476 1045"/>
                <a:gd name="T91" fmla="*/ 3476 h 2440"/>
                <a:gd name="T92" fmla="+- 0 6074 4454"/>
                <a:gd name="T93" fmla="*/ T92 w 1944"/>
                <a:gd name="T94" fmla="+- 0 3484 1045"/>
                <a:gd name="T95" fmla="*/ 3484 h 2440"/>
                <a:gd name="T96" fmla="+- 0 4778 4454"/>
                <a:gd name="T97" fmla="*/ T96 w 1944"/>
                <a:gd name="T98" fmla="+- 0 3484 1045"/>
                <a:gd name="T99" fmla="*/ 3484 h 2440"/>
                <a:gd name="T100" fmla="+- 0 4704 4454"/>
                <a:gd name="T101" fmla="*/ T100 w 1944"/>
                <a:gd name="T102" fmla="+- 0 3476 1045"/>
                <a:gd name="T103" fmla="*/ 3476 h 2440"/>
                <a:gd name="T104" fmla="+- 0 4636 4454"/>
                <a:gd name="T105" fmla="*/ T104 w 1944"/>
                <a:gd name="T106" fmla="+- 0 3451 1045"/>
                <a:gd name="T107" fmla="*/ 3451 h 2440"/>
                <a:gd name="T108" fmla="+- 0 4576 4454"/>
                <a:gd name="T109" fmla="*/ T108 w 1944"/>
                <a:gd name="T110" fmla="+- 0 3413 1045"/>
                <a:gd name="T111" fmla="*/ 3413 h 2440"/>
                <a:gd name="T112" fmla="+- 0 4525 4454"/>
                <a:gd name="T113" fmla="*/ T112 w 1944"/>
                <a:gd name="T114" fmla="+- 0 3363 1045"/>
                <a:gd name="T115" fmla="*/ 3363 h 2440"/>
                <a:gd name="T116" fmla="+- 0 4487 4454"/>
                <a:gd name="T117" fmla="*/ T116 w 1944"/>
                <a:gd name="T118" fmla="+- 0 3303 1045"/>
                <a:gd name="T119" fmla="*/ 3303 h 2440"/>
                <a:gd name="T120" fmla="+- 0 4463 4454"/>
                <a:gd name="T121" fmla="*/ T120 w 1944"/>
                <a:gd name="T122" fmla="+- 0 3235 1045"/>
                <a:gd name="T123" fmla="*/ 3235 h 2440"/>
                <a:gd name="T124" fmla="+- 0 4454 4454"/>
                <a:gd name="T125" fmla="*/ T124 w 1944"/>
                <a:gd name="T126" fmla="+- 0 3161 1045"/>
                <a:gd name="T127" fmla="*/ 3161 h 2440"/>
                <a:gd name="T128" fmla="+- 0 4454 4454"/>
                <a:gd name="T129" fmla="*/ T128 w 1944"/>
                <a:gd name="T130" fmla="+- 0 1369 1045"/>
                <a:gd name="T131" fmla="*/ 1369 h 244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1944" h="2440">
                  <a:moveTo>
                    <a:pt x="0" y="324"/>
                  </a:moveTo>
                  <a:lnTo>
                    <a:pt x="9" y="249"/>
                  </a:lnTo>
                  <a:lnTo>
                    <a:pt x="33" y="181"/>
                  </a:lnTo>
                  <a:lnTo>
                    <a:pt x="71" y="121"/>
                  </a:lnTo>
                  <a:lnTo>
                    <a:pt x="122" y="71"/>
                  </a:lnTo>
                  <a:lnTo>
                    <a:pt x="182" y="32"/>
                  </a:lnTo>
                  <a:lnTo>
                    <a:pt x="250" y="8"/>
                  </a:lnTo>
                  <a:lnTo>
                    <a:pt x="324" y="0"/>
                  </a:lnTo>
                  <a:lnTo>
                    <a:pt x="1620" y="0"/>
                  </a:lnTo>
                  <a:lnTo>
                    <a:pt x="1694" y="8"/>
                  </a:lnTo>
                  <a:lnTo>
                    <a:pt x="1763" y="32"/>
                  </a:lnTo>
                  <a:lnTo>
                    <a:pt x="1823" y="71"/>
                  </a:lnTo>
                  <a:lnTo>
                    <a:pt x="1873" y="121"/>
                  </a:lnTo>
                  <a:lnTo>
                    <a:pt x="1911" y="181"/>
                  </a:lnTo>
                  <a:lnTo>
                    <a:pt x="1935" y="249"/>
                  </a:lnTo>
                  <a:lnTo>
                    <a:pt x="1944" y="324"/>
                  </a:lnTo>
                  <a:lnTo>
                    <a:pt x="1944" y="2116"/>
                  </a:lnTo>
                  <a:lnTo>
                    <a:pt x="1935" y="2190"/>
                  </a:lnTo>
                  <a:lnTo>
                    <a:pt x="1911" y="2258"/>
                  </a:lnTo>
                  <a:lnTo>
                    <a:pt x="1873" y="2318"/>
                  </a:lnTo>
                  <a:lnTo>
                    <a:pt x="1823" y="2368"/>
                  </a:lnTo>
                  <a:lnTo>
                    <a:pt x="1763" y="2406"/>
                  </a:lnTo>
                  <a:lnTo>
                    <a:pt x="1694" y="2431"/>
                  </a:lnTo>
                  <a:lnTo>
                    <a:pt x="1620" y="2439"/>
                  </a:lnTo>
                  <a:lnTo>
                    <a:pt x="324" y="2439"/>
                  </a:lnTo>
                  <a:lnTo>
                    <a:pt x="250" y="2431"/>
                  </a:lnTo>
                  <a:lnTo>
                    <a:pt x="182" y="2406"/>
                  </a:lnTo>
                  <a:lnTo>
                    <a:pt x="122" y="2368"/>
                  </a:lnTo>
                  <a:lnTo>
                    <a:pt x="71" y="2318"/>
                  </a:lnTo>
                  <a:lnTo>
                    <a:pt x="33" y="2258"/>
                  </a:lnTo>
                  <a:lnTo>
                    <a:pt x="9" y="2190"/>
                  </a:lnTo>
                  <a:lnTo>
                    <a:pt x="0" y="2116"/>
                  </a:lnTo>
                  <a:lnTo>
                    <a:pt x="0" y="324"/>
                  </a:lnTo>
                  <a:close/>
                </a:path>
              </a:pathLst>
            </a:custGeom>
            <a:noFill/>
            <a:ln w="25400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1" name="Text Box 524"/>
            <p:cNvSpPr txBox="1">
              <a:spLocks noChangeArrowheads="1"/>
            </p:cNvSpPr>
            <p:nvPr/>
          </p:nvSpPr>
          <p:spPr bwMode="auto">
            <a:xfrm>
              <a:off x="4302" y="1017"/>
              <a:ext cx="1984" cy="2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5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spcBef>
                  <a:spcPts val="25"/>
                </a:spcBef>
                <a:spcAft>
                  <a:spcPts val="0"/>
                </a:spcAft>
              </a:pPr>
              <a:r>
                <a:rPr lang="ru-RU" sz="15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1925" marR="161925" algn="ctr">
                <a:lnSpc>
                  <a:spcPts val="1815"/>
                </a:lnSpc>
                <a:spcAft>
                  <a:spcPts val="0"/>
                </a:spcAft>
              </a:pPr>
              <a:endParaRPr lang="ru-RU" sz="2000" dirty="0">
                <a:solidFill>
                  <a:srgbClr val="002060"/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endParaRPr>
            </a:p>
            <a:p>
              <a:pPr marL="161925" marR="161925" algn="ctr">
                <a:lnSpc>
                  <a:spcPts val="1815"/>
                </a:lnSpc>
                <a:spcAft>
                  <a:spcPts val="0"/>
                </a:spcAft>
              </a:pPr>
              <a:r>
                <a:rPr lang="ru-RU" sz="200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2025</a:t>
              </a:r>
            </a:p>
            <a:p>
              <a:pPr marL="162560" marR="161290" algn="ctr">
                <a:lnSpc>
                  <a:spcPts val="1795"/>
                </a:lnSpc>
                <a:spcAft>
                  <a:spcPts val="0"/>
                </a:spcAft>
              </a:pPr>
              <a:r>
                <a:rPr lang="ru-RU" sz="200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год</a:t>
              </a:r>
            </a:p>
            <a:p>
              <a:pPr marL="162560" marR="160655" algn="ctr">
                <a:lnSpc>
                  <a:spcPts val="2645"/>
                </a:lnSpc>
                <a:spcAft>
                  <a:spcPts val="0"/>
                </a:spcAft>
              </a:pPr>
              <a:r>
                <a:rPr lang="ru-RU" sz="22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  <a:r>
                <a:rPr lang="ru-RU" sz="2200" b="1" spc="-1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153</a:t>
              </a:r>
              <a:endParaRPr lang="ru-RU" sz="11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2560" marR="161925" algn="ctr">
                <a:lnSpc>
                  <a:spcPts val="1565"/>
                </a:lnSpc>
                <a:spcAft>
                  <a:spcPts val="0"/>
                </a:spcAft>
              </a:pPr>
              <a:r>
                <a:rPr lang="ru-RU" sz="130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рублей</a:t>
              </a:r>
              <a:endParaRPr lang="ru-RU" sz="11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12" name="Group 520"/>
          <p:cNvGrpSpPr>
            <a:grpSpLocks/>
          </p:cNvGrpSpPr>
          <p:nvPr/>
        </p:nvGrpSpPr>
        <p:grpSpPr bwMode="auto">
          <a:xfrm>
            <a:off x="4172831" y="1305681"/>
            <a:ext cx="1259840" cy="2476981"/>
            <a:chOff x="6571" y="1571"/>
            <a:chExt cx="1984" cy="2246"/>
          </a:xfrm>
        </p:grpSpPr>
        <p:sp>
          <p:nvSpPr>
            <p:cNvPr id="13" name="Freeform 522"/>
            <p:cNvSpPr>
              <a:spLocks/>
            </p:cNvSpPr>
            <p:nvPr/>
          </p:nvSpPr>
          <p:spPr bwMode="auto">
            <a:xfrm>
              <a:off x="6571" y="1571"/>
              <a:ext cx="1944" cy="1913"/>
            </a:xfrm>
            <a:custGeom>
              <a:avLst/>
              <a:gdLst>
                <a:gd name="T0" fmla="+- 0 6571 6571"/>
                <a:gd name="T1" fmla="*/ T0 w 1944"/>
                <a:gd name="T2" fmla="+- 0 1890 1572"/>
                <a:gd name="T3" fmla="*/ 1890 h 1913"/>
                <a:gd name="T4" fmla="+- 0 6580 6571"/>
                <a:gd name="T5" fmla="*/ T4 w 1944"/>
                <a:gd name="T6" fmla="+- 0 1817 1572"/>
                <a:gd name="T7" fmla="*/ 1817 h 1913"/>
                <a:gd name="T8" fmla="+- 0 6604 6571"/>
                <a:gd name="T9" fmla="*/ T8 w 1944"/>
                <a:gd name="T10" fmla="+- 0 1750 1572"/>
                <a:gd name="T11" fmla="*/ 1750 h 1913"/>
                <a:gd name="T12" fmla="+- 0 6641 6571"/>
                <a:gd name="T13" fmla="*/ T12 w 1944"/>
                <a:gd name="T14" fmla="+- 0 1691 1572"/>
                <a:gd name="T15" fmla="*/ 1691 h 1913"/>
                <a:gd name="T16" fmla="+- 0 6691 6571"/>
                <a:gd name="T17" fmla="*/ T16 w 1944"/>
                <a:gd name="T18" fmla="+- 0 1642 1572"/>
                <a:gd name="T19" fmla="*/ 1642 h 1913"/>
                <a:gd name="T20" fmla="+- 0 6750 6571"/>
                <a:gd name="T21" fmla="*/ T20 w 1944"/>
                <a:gd name="T22" fmla="+- 0 1604 1572"/>
                <a:gd name="T23" fmla="*/ 1604 h 1913"/>
                <a:gd name="T24" fmla="+- 0 6817 6571"/>
                <a:gd name="T25" fmla="*/ T24 w 1944"/>
                <a:gd name="T26" fmla="+- 0 1580 1572"/>
                <a:gd name="T27" fmla="*/ 1580 h 1913"/>
                <a:gd name="T28" fmla="+- 0 6890 6571"/>
                <a:gd name="T29" fmla="*/ T28 w 1944"/>
                <a:gd name="T30" fmla="+- 0 1572 1572"/>
                <a:gd name="T31" fmla="*/ 1572 h 1913"/>
                <a:gd name="T32" fmla="+- 0 8196 6571"/>
                <a:gd name="T33" fmla="*/ T32 w 1944"/>
                <a:gd name="T34" fmla="+- 0 1572 1572"/>
                <a:gd name="T35" fmla="*/ 1572 h 1913"/>
                <a:gd name="T36" fmla="+- 0 8269 6571"/>
                <a:gd name="T37" fmla="*/ T36 w 1944"/>
                <a:gd name="T38" fmla="+- 0 1580 1572"/>
                <a:gd name="T39" fmla="*/ 1580 h 1913"/>
                <a:gd name="T40" fmla="+- 0 8336 6571"/>
                <a:gd name="T41" fmla="*/ T40 w 1944"/>
                <a:gd name="T42" fmla="+- 0 1604 1572"/>
                <a:gd name="T43" fmla="*/ 1604 h 1913"/>
                <a:gd name="T44" fmla="+- 0 8396 6571"/>
                <a:gd name="T45" fmla="*/ T44 w 1944"/>
                <a:gd name="T46" fmla="+- 0 1642 1572"/>
                <a:gd name="T47" fmla="*/ 1642 h 1913"/>
                <a:gd name="T48" fmla="+- 0 8445 6571"/>
                <a:gd name="T49" fmla="*/ T48 w 1944"/>
                <a:gd name="T50" fmla="+- 0 1691 1572"/>
                <a:gd name="T51" fmla="*/ 1691 h 1913"/>
                <a:gd name="T52" fmla="+- 0 8483 6571"/>
                <a:gd name="T53" fmla="*/ T52 w 1944"/>
                <a:gd name="T54" fmla="+- 0 1750 1572"/>
                <a:gd name="T55" fmla="*/ 1750 h 1913"/>
                <a:gd name="T56" fmla="+- 0 8507 6571"/>
                <a:gd name="T57" fmla="*/ T56 w 1944"/>
                <a:gd name="T58" fmla="+- 0 1817 1572"/>
                <a:gd name="T59" fmla="*/ 1817 h 1913"/>
                <a:gd name="T60" fmla="+- 0 8515 6571"/>
                <a:gd name="T61" fmla="*/ T60 w 1944"/>
                <a:gd name="T62" fmla="+- 0 1890 1572"/>
                <a:gd name="T63" fmla="*/ 1890 h 1913"/>
                <a:gd name="T64" fmla="+- 0 8515 6571"/>
                <a:gd name="T65" fmla="*/ T64 w 1944"/>
                <a:gd name="T66" fmla="+- 0 3166 1572"/>
                <a:gd name="T67" fmla="*/ 3166 h 1913"/>
                <a:gd name="T68" fmla="+- 0 8507 6571"/>
                <a:gd name="T69" fmla="*/ T68 w 1944"/>
                <a:gd name="T70" fmla="+- 0 3239 1572"/>
                <a:gd name="T71" fmla="*/ 3239 h 1913"/>
                <a:gd name="T72" fmla="+- 0 8483 6571"/>
                <a:gd name="T73" fmla="*/ T72 w 1944"/>
                <a:gd name="T74" fmla="+- 0 3306 1572"/>
                <a:gd name="T75" fmla="*/ 3306 h 1913"/>
                <a:gd name="T76" fmla="+- 0 8445 6571"/>
                <a:gd name="T77" fmla="*/ T76 w 1944"/>
                <a:gd name="T78" fmla="+- 0 3365 1572"/>
                <a:gd name="T79" fmla="*/ 3365 h 1913"/>
                <a:gd name="T80" fmla="+- 0 8396 6571"/>
                <a:gd name="T81" fmla="*/ T80 w 1944"/>
                <a:gd name="T82" fmla="+- 0 3414 1572"/>
                <a:gd name="T83" fmla="*/ 3414 h 1913"/>
                <a:gd name="T84" fmla="+- 0 8336 6571"/>
                <a:gd name="T85" fmla="*/ T84 w 1944"/>
                <a:gd name="T86" fmla="+- 0 3452 1572"/>
                <a:gd name="T87" fmla="*/ 3452 h 1913"/>
                <a:gd name="T88" fmla="+- 0 8269 6571"/>
                <a:gd name="T89" fmla="*/ T88 w 1944"/>
                <a:gd name="T90" fmla="+- 0 3476 1572"/>
                <a:gd name="T91" fmla="*/ 3476 h 1913"/>
                <a:gd name="T92" fmla="+- 0 8196 6571"/>
                <a:gd name="T93" fmla="*/ T92 w 1944"/>
                <a:gd name="T94" fmla="+- 0 3484 1572"/>
                <a:gd name="T95" fmla="*/ 3484 h 1913"/>
                <a:gd name="T96" fmla="+- 0 6890 6571"/>
                <a:gd name="T97" fmla="*/ T96 w 1944"/>
                <a:gd name="T98" fmla="+- 0 3484 1572"/>
                <a:gd name="T99" fmla="*/ 3484 h 1913"/>
                <a:gd name="T100" fmla="+- 0 6817 6571"/>
                <a:gd name="T101" fmla="*/ T100 w 1944"/>
                <a:gd name="T102" fmla="+- 0 3476 1572"/>
                <a:gd name="T103" fmla="*/ 3476 h 1913"/>
                <a:gd name="T104" fmla="+- 0 6750 6571"/>
                <a:gd name="T105" fmla="*/ T104 w 1944"/>
                <a:gd name="T106" fmla="+- 0 3452 1572"/>
                <a:gd name="T107" fmla="*/ 3452 h 1913"/>
                <a:gd name="T108" fmla="+- 0 6691 6571"/>
                <a:gd name="T109" fmla="*/ T108 w 1944"/>
                <a:gd name="T110" fmla="+- 0 3414 1572"/>
                <a:gd name="T111" fmla="*/ 3414 h 1913"/>
                <a:gd name="T112" fmla="+- 0 6641 6571"/>
                <a:gd name="T113" fmla="*/ T112 w 1944"/>
                <a:gd name="T114" fmla="+- 0 3365 1572"/>
                <a:gd name="T115" fmla="*/ 3365 h 1913"/>
                <a:gd name="T116" fmla="+- 0 6604 6571"/>
                <a:gd name="T117" fmla="*/ T116 w 1944"/>
                <a:gd name="T118" fmla="+- 0 3306 1572"/>
                <a:gd name="T119" fmla="*/ 3306 h 1913"/>
                <a:gd name="T120" fmla="+- 0 6580 6571"/>
                <a:gd name="T121" fmla="*/ T120 w 1944"/>
                <a:gd name="T122" fmla="+- 0 3239 1572"/>
                <a:gd name="T123" fmla="*/ 3239 h 1913"/>
                <a:gd name="T124" fmla="+- 0 6571 6571"/>
                <a:gd name="T125" fmla="*/ T124 w 1944"/>
                <a:gd name="T126" fmla="+- 0 3166 1572"/>
                <a:gd name="T127" fmla="*/ 3166 h 1913"/>
                <a:gd name="T128" fmla="+- 0 6571 6571"/>
                <a:gd name="T129" fmla="*/ T128 w 1944"/>
                <a:gd name="T130" fmla="+- 0 1890 1572"/>
                <a:gd name="T131" fmla="*/ 1890 h 191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1944" h="1913">
                  <a:moveTo>
                    <a:pt x="0" y="318"/>
                  </a:moveTo>
                  <a:lnTo>
                    <a:pt x="9" y="245"/>
                  </a:lnTo>
                  <a:lnTo>
                    <a:pt x="33" y="178"/>
                  </a:lnTo>
                  <a:lnTo>
                    <a:pt x="70" y="119"/>
                  </a:lnTo>
                  <a:lnTo>
                    <a:pt x="120" y="70"/>
                  </a:lnTo>
                  <a:lnTo>
                    <a:pt x="179" y="32"/>
                  </a:lnTo>
                  <a:lnTo>
                    <a:pt x="246" y="8"/>
                  </a:lnTo>
                  <a:lnTo>
                    <a:pt x="319" y="0"/>
                  </a:lnTo>
                  <a:lnTo>
                    <a:pt x="1625" y="0"/>
                  </a:lnTo>
                  <a:lnTo>
                    <a:pt x="1698" y="8"/>
                  </a:lnTo>
                  <a:lnTo>
                    <a:pt x="1765" y="32"/>
                  </a:lnTo>
                  <a:lnTo>
                    <a:pt x="1825" y="70"/>
                  </a:lnTo>
                  <a:lnTo>
                    <a:pt x="1874" y="119"/>
                  </a:lnTo>
                  <a:lnTo>
                    <a:pt x="1912" y="178"/>
                  </a:lnTo>
                  <a:lnTo>
                    <a:pt x="1936" y="245"/>
                  </a:lnTo>
                  <a:lnTo>
                    <a:pt x="1944" y="318"/>
                  </a:lnTo>
                  <a:lnTo>
                    <a:pt x="1944" y="1594"/>
                  </a:lnTo>
                  <a:lnTo>
                    <a:pt x="1936" y="1667"/>
                  </a:lnTo>
                  <a:lnTo>
                    <a:pt x="1912" y="1734"/>
                  </a:lnTo>
                  <a:lnTo>
                    <a:pt x="1874" y="1793"/>
                  </a:lnTo>
                  <a:lnTo>
                    <a:pt x="1825" y="1842"/>
                  </a:lnTo>
                  <a:lnTo>
                    <a:pt x="1765" y="1880"/>
                  </a:lnTo>
                  <a:lnTo>
                    <a:pt x="1698" y="1904"/>
                  </a:lnTo>
                  <a:lnTo>
                    <a:pt x="1625" y="1912"/>
                  </a:lnTo>
                  <a:lnTo>
                    <a:pt x="319" y="1912"/>
                  </a:lnTo>
                  <a:lnTo>
                    <a:pt x="246" y="1904"/>
                  </a:lnTo>
                  <a:lnTo>
                    <a:pt x="179" y="1880"/>
                  </a:lnTo>
                  <a:lnTo>
                    <a:pt x="120" y="1842"/>
                  </a:lnTo>
                  <a:lnTo>
                    <a:pt x="70" y="1793"/>
                  </a:lnTo>
                  <a:lnTo>
                    <a:pt x="33" y="1734"/>
                  </a:lnTo>
                  <a:lnTo>
                    <a:pt x="9" y="1667"/>
                  </a:lnTo>
                  <a:lnTo>
                    <a:pt x="0" y="1594"/>
                  </a:lnTo>
                  <a:lnTo>
                    <a:pt x="0" y="318"/>
                  </a:lnTo>
                  <a:close/>
                </a:path>
              </a:pathLst>
            </a:custGeom>
            <a:noFill/>
            <a:ln w="25400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4" name="Text Box 521"/>
            <p:cNvSpPr txBox="1">
              <a:spLocks noChangeArrowheads="1"/>
            </p:cNvSpPr>
            <p:nvPr/>
          </p:nvSpPr>
          <p:spPr bwMode="auto">
            <a:xfrm>
              <a:off x="6571" y="2448"/>
              <a:ext cx="1984" cy="1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62560" marR="161290" algn="ctr">
                <a:lnSpc>
                  <a:spcPts val="1815"/>
                </a:lnSpc>
                <a:spcBef>
                  <a:spcPts val="1045"/>
                </a:spcBef>
                <a:spcAft>
                  <a:spcPts val="0"/>
                </a:spcAft>
              </a:pPr>
              <a:r>
                <a:rPr lang="ru-RU" sz="200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2026</a:t>
              </a:r>
            </a:p>
            <a:p>
              <a:pPr marL="162560" marR="160020" algn="ctr">
                <a:lnSpc>
                  <a:spcPts val="1795"/>
                </a:lnSpc>
                <a:spcAft>
                  <a:spcPts val="0"/>
                </a:spcAft>
              </a:pPr>
              <a:r>
                <a:rPr lang="ru-RU" sz="200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год</a:t>
              </a:r>
            </a:p>
            <a:p>
              <a:pPr marL="162560" marR="160020" algn="ctr">
                <a:lnSpc>
                  <a:spcPts val="2645"/>
                </a:lnSpc>
                <a:spcAft>
                  <a:spcPts val="0"/>
                </a:spcAft>
              </a:pPr>
              <a:r>
                <a:rPr lang="ru-RU" sz="22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1 366</a:t>
              </a:r>
              <a:endParaRPr lang="ru-RU" sz="11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2560" marR="160020" algn="ctr">
                <a:lnSpc>
                  <a:spcPts val="1565"/>
                </a:lnSpc>
                <a:spcAft>
                  <a:spcPts val="0"/>
                </a:spcAft>
              </a:pPr>
              <a:r>
                <a:rPr lang="ru-RU" sz="130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рублей</a:t>
              </a:r>
              <a:endParaRPr lang="ru-RU" sz="11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15" name="Group 517"/>
          <p:cNvGrpSpPr>
            <a:grpSpLocks/>
          </p:cNvGrpSpPr>
          <p:nvPr/>
        </p:nvGrpSpPr>
        <p:grpSpPr bwMode="auto">
          <a:xfrm>
            <a:off x="5504180" y="1422055"/>
            <a:ext cx="1259840" cy="2272334"/>
            <a:chOff x="8668" y="851"/>
            <a:chExt cx="1984" cy="2956"/>
          </a:xfrm>
        </p:grpSpPr>
        <p:sp>
          <p:nvSpPr>
            <p:cNvPr id="16" name="Freeform 519"/>
            <p:cNvSpPr>
              <a:spLocks/>
            </p:cNvSpPr>
            <p:nvPr/>
          </p:nvSpPr>
          <p:spPr bwMode="auto">
            <a:xfrm>
              <a:off x="8688" y="851"/>
              <a:ext cx="1944" cy="2633"/>
            </a:xfrm>
            <a:custGeom>
              <a:avLst/>
              <a:gdLst>
                <a:gd name="T0" fmla="+- 0 8688 8688"/>
                <a:gd name="T1" fmla="*/ T0 w 1944"/>
                <a:gd name="T2" fmla="+- 0 1175 852"/>
                <a:gd name="T3" fmla="*/ 1175 h 2633"/>
                <a:gd name="T4" fmla="+- 0 8697 8688"/>
                <a:gd name="T5" fmla="*/ T4 w 1944"/>
                <a:gd name="T6" fmla="+- 0 1101 852"/>
                <a:gd name="T7" fmla="*/ 1101 h 2633"/>
                <a:gd name="T8" fmla="+- 0 8721 8688"/>
                <a:gd name="T9" fmla="*/ T8 w 1944"/>
                <a:gd name="T10" fmla="+- 0 1033 852"/>
                <a:gd name="T11" fmla="*/ 1033 h 2633"/>
                <a:gd name="T12" fmla="+- 0 8760 8688"/>
                <a:gd name="T13" fmla="*/ T12 w 1944"/>
                <a:gd name="T14" fmla="+- 0 973 852"/>
                <a:gd name="T15" fmla="*/ 973 h 2633"/>
                <a:gd name="T16" fmla="+- 0 8810 8688"/>
                <a:gd name="T17" fmla="*/ T16 w 1944"/>
                <a:gd name="T18" fmla="+- 0 923 852"/>
                <a:gd name="T19" fmla="*/ 923 h 2633"/>
                <a:gd name="T20" fmla="+- 0 8870 8688"/>
                <a:gd name="T21" fmla="*/ T20 w 1944"/>
                <a:gd name="T22" fmla="+- 0 884 852"/>
                <a:gd name="T23" fmla="*/ 884 h 2633"/>
                <a:gd name="T24" fmla="+- 0 8938 8688"/>
                <a:gd name="T25" fmla="*/ T24 w 1944"/>
                <a:gd name="T26" fmla="+- 0 860 852"/>
                <a:gd name="T27" fmla="*/ 860 h 2633"/>
                <a:gd name="T28" fmla="+- 0 9012 8688"/>
                <a:gd name="T29" fmla="*/ T28 w 1944"/>
                <a:gd name="T30" fmla="+- 0 852 852"/>
                <a:gd name="T31" fmla="*/ 852 h 2633"/>
                <a:gd name="T32" fmla="+- 0 10308 8688"/>
                <a:gd name="T33" fmla="*/ T32 w 1944"/>
                <a:gd name="T34" fmla="+- 0 852 852"/>
                <a:gd name="T35" fmla="*/ 852 h 2633"/>
                <a:gd name="T36" fmla="+- 0 10383 8688"/>
                <a:gd name="T37" fmla="*/ T36 w 1944"/>
                <a:gd name="T38" fmla="+- 0 860 852"/>
                <a:gd name="T39" fmla="*/ 860 h 2633"/>
                <a:gd name="T40" fmla="+- 0 10451 8688"/>
                <a:gd name="T41" fmla="*/ T40 w 1944"/>
                <a:gd name="T42" fmla="+- 0 884 852"/>
                <a:gd name="T43" fmla="*/ 884 h 2633"/>
                <a:gd name="T44" fmla="+- 0 10511 8688"/>
                <a:gd name="T45" fmla="*/ T44 w 1944"/>
                <a:gd name="T46" fmla="+- 0 923 852"/>
                <a:gd name="T47" fmla="*/ 923 h 2633"/>
                <a:gd name="T48" fmla="+- 0 10561 8688"/>
                <a:gd name="T49" fmla="*/ T48 w 1944"/>
                <a:gd name="T50" fmla="+- 0 973 852"/>
                <a:gd name="T51" fmla="*/ 973 h 2633"/>
                <a:gd name="T52" fmla="+- 0 10599 8688"/>
                <a:gd name="T53" fmla="*/ T52 w 1944"/>
                <a:gd name="T54" fmla="+- 0 1033 852"/>
                <a:gd name="T55" fmla="*/ 1033 h 2633"/>
                <a:gd name="T56" fmla="+- 0 10624 8688"/>
                <a:gd name="T57" fmla="*/ T56 w 1944"/>
                <a:gd name="T58" fmla="+- 0 1101 852"/>
                <a:gd name="T59" fmla="*/ 1101 h 2633"/>
                <a:gd name="T60" fmla="+- 0 10632 8688"/>
                <a:gd name="T61" fmla="*/ T60 w 1944"/>
                <a:gd name="T62" fmla="+- 0 1175 852"/>
                <a:gd name="T63" fmla="*/ 1175 h 2633"/>
                <a:gd name="T64" fmla="+- 0 10632 8688"/>
                <a:gd name="T65" fmla="*/ T64 w 1944"/>
                <a:gd name="T66" fmla="+- 0 3161 852"/>
                <a:gd name="T67" fmla="*/ 3161 h 2633"/>
                <a:gd name="T68" fmla="+- 0 10624 8688"/>
                <a:gd name="T69" fmla="*/ T68 w 1944"/>
                <a:gd name="T70" fmla="+- 0 3235 852"/>
                <a:gd name="T71" fmla="*/ 3235 h 2633"/>
                <a:gd name="T72" fmla="+- 0 10599 8688"/>
                <a:gd name="T73" fmla="*/ T72 w 1944"/>
                <a:gd name="T74" fmla="+- 0 3303 852"/>
                <a:gd name="T75" fmla="*/ 3303 h 2633"/>
                <a:gd name="T76" fmla="+- 0 10561 8688"/>
                <a:gd name="T77" fmla="*/ T76 w 1944"/>
                <a:gd name="T78" fmla="+- 0 3363 852"/>
                <a:gd name="T79" fmla="*/ 3363 h 2633"/>
                <a:gd name="T80" fmla="+- 0 10511 8688"/>
                <a:gd name="T81" fmla="*/ T80 w 1944"/>
                <a:gd name="T82" fmla="+- 0 3413 852"/>
                <a:gd name="T83" fmla="*/ 3413 h 2633"/>
                <a:gd name="T84" fmla="+- 0 10451 8688"/>
                <a:gd name="T85" fmla="*/ T84 w 1944"/>
                <a:gd name="T86" fmla="+- 0 3451 852"/>
                <a:gd name="T87" fmla="*/ 3451 h 2633"/>
                <a:gd name="T88" fmla="+- 0 10383 8688"/>
                <a:gd name="T89" fmla="*/ T88 w 1944"/>
                <a:gd name="T90" fmla="+- 0 3476 852"/>
                <a:gd name="T91" fmla="*/ 3476 h 2633"/>
                <a:gd name="T92" fmla="+- 0 10308 8688"/>
                <a:gd name="T93" fmla="*/ T92 w 1944"/>
                <a:gd name="T94" fmla="+- 0 3484 852"/>
                <a:gd name="T95" fmla="*/ 3484 h 2633"/>
                <a:gd name="T96" fmla="+- 0 9012 8688"/>
                <a:gd name="T97" fmla="*/ T96 w 1944"/>
                <a:gd name="T98" fmla="+- 0 3484 852"/>
                <a:gd name="T99" fmla="*/ 3484 h 2633"/>
                <a:gd name="T100" fmla="+- 0 8938 8688"/>
                <a:gd name="T101" fmla="*/ T100 w 1944"/>
                <a:gd name="T102" fmla="+- 0 3476 852"/>
                <a:gd name="T103" fmla="*/ 3476 h 2633"/>
                <a:gd name="T104" fmla="+- 0 8870 8688"/>
                <a:gd name="T105" fmla="*/ T104 w 1944"/>
                <a:gd name="T106" fmla="+- 0 3451 852"/>
                <a:gd name="T107" fmla="*/ 3451 h 2633"/>
                <a:gd name="T108" fmla="+- 0 8810 8688"/>
                <a:gd name="T109" fmla="*/ T108 w 1944"/>
                <a:gd name="T110" fmla="+- 0 3413 852"/>
                <a:gd name="T111" fmla="*/ 3413 h 2633"/>
                <a:gd name="T112" fmla="+- 0 8760 8688"/>
                <a:gd name="T113" fmla="*/ T112 w 1944"/>
                <a:gd name="T114" fmla="+- 0 3363 852"/>
                <a:gd name="T115" fmla="*/ 3363 h 2633"/>
                <a:gd name="T116" fmla="+- 0 8721 8688"/>
                <a:gd name="T117" fmla="*/ T116 w 1944"/>
                <a:gd name="T118" fmla="+- 0 3303 852"/>
                <a:gd name="T119" fmla="*/ 3303 h 2633"/>
                <a:gd name="T120" fmla="+- 0 8697 8688"/>
                <a:gd name="T121" fmla="*/ T120 w 1944"/>
                <a:gd name="T122" fmla="+- 0 3235 852"/>
                <a:gd name="T123" fmla="*/ 3235 h 2633"/>
                <a:gd name="T124" fmla="+- 0 8688 8688"/>
                <a:gd name="T125" fmla="*/ T124 w 1944"/>
                <a:gd name="T126" fmla="+- 0 3161 852"/>
                <a:gd name="T127" fmla="*/ 3161 h 2633"/>
                <a:gd name="T128" fmla="+- 0 8688 8688"/>
                <a:gd name="T129" fmla="*/ T128 w 1944"/>
                <a:gd name="T130" fmla="+- 0 1175 852"/>
                <a:gd name="T131" fmla="*/ 1175 h 263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1944" h="2633">
                  <a:moveTo>
                    <a:pt x="0" y="323"/>
                  </a:moveTo>
                  <a:lnTo>
                    <a:pt x="9" y="249"/>
                  </a:lnTo>
                  <a:lnTo>
                    <a:pt x="33" y="181"/>
                  </a:lnTo>
                  <a:lnTo>
                    <a:pt x="72" y="121"/>
                  </a:lnTo>
                  <a:lnTo>
                    <a:pt x="122" y="71"/>
                  </a:lnTo>
                  <a:lnTo>
                    <a:pt x="182" y="32"/>
                  </a:lnTo>
                  <a:lnTo>
                    <a:pt x="250" y="8"/>
                  </a:lnTo>
                  <a:lnTo>
                    <a:pt x="324" y="0"/>
                  </a:lnTo>
                  <a:lnTo>
                    <a:pt x="1620" y="0"/>
                  </a:lnTo>
                  <a:lnTo>
                    <a:pt x="1695" y="8"/>
                  </a:lnTo>
                  <a:lnTo>
                    <a:pt x="1763" y="32"/>
                  </a:lnTo>
                  <a:lnTo>
                    <a:pt x="1823" y="71"/>
                  </a:lnTo>
                  <a:lnTo>
                    <a:pt x="1873" y="121"/>
                  </a:lnTo>
                  <a:lnTo>
                    <a:pt x="1911" y="181"/>
                  </a:lnTo>
                  <a:lnTo>
                    <a:pt x="1936" y="249"/>
                  </a:lnTo>
                  <a:lnTo>
                    <a:pt x="1944" y="323"/>
                  </a:lnTo>
                  <a:lnTo>
                    <a:pt x="1944" y="2309"/>
                  </a:lnTo>
                  <a:lnTo>
                    <a:pt x="1936" y="2383"/>
                  </a:lnTo>
                  <a:lnTo>
                    <a:pt x="1911" y="2451"/>
                  </a:lnTo>
                  <a:lnTo>
                    <a:pt x="1873" y="2511"/>
                  </a:lnTo>
                  <a:lnTo>
                    <a:pt x="1823" y="2561"/>
                  </a:lnTo>
                  <a:lnTo>
                    <a:pt x="1763" y="2599"/>
                  </a:lnTo>
                  <a:lnTo>
                    <a:pt x="1695" y="2624"/>
                  </a:lnTo>
                  <a:lnTo>
                    <a:pt x="1620" y="2632"/>
                  </a:lnTo>
                  <a:lnTo>
                    <a:pt x="324" y="2632"/>
                  </a:lnTo>
                  <a:lnTo>
                    <a:pt x="250" y="2624"/>
                  </a:lnTo>
                  <a:lnTo>
                    <a:pt x="182" y="2599"/>
                  </a:lnTo>
                  <a:lnTo>
                    <a:pt x="122" y="2561"/>
                  </a:lnTo>
                  <a:lnTo>
                    <a:pt x="72" y="2511"/>
                  </a:lnTo>
                  <a:lnTo>
                    <a:pt x="33" y="2451"/>
                  </a:lnTo>
                  <a:lnTo>
                    <a:pt x="9" y="2383"/>
                  </a:lnTo>
                  <a:lnTo>
                    <a:pt x="0" y="2309"/>
                  </a:lnTo>
                  <a:lnTo>
                    <a:pt x="0" y="323"/>
                  </a:lnTo>
                  <a:close/>
                </a:path>
              </a:pathLst>
            </a:custGeom>
            <a:noFill/>
            <a:ln w="25400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>
                <a:solidFill>
                  <a:srgbClr val="002060"/>
                </a:solidFill>
              </a:endParaRPr>
            </a:p>
          </p:txBody>
        </p:sp>
        <p:sp>
          <p:nvSpPr>
            <p:cNvPr id="17" name="Text Box 518"/>
            <p:cNvSpPr txBox="1">
              <a:spLocks noChangeArrowheads="1"/>
            </p:cNvSpPr>
            <p:nvPr/>
          </p:nvSpPr>
          <p:spPr bwMode="auto">
            <a:xfrm>
              <a:off x="8668" y="1199"/>
              <a:ext cx="1984" cy="2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500" dirty="0">
                  <a:solidFill>
                    <a:srgbClr val="002060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1500" dirty="0">
                  <a:solidFill>
                    <a:srgbClr val="002060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2560" marR="161290" algn="ctr">
                <a:lnSpc>
                  <a:spcPts val="1815"/>
                </a:lnSpc>
                <a:spcBef>
                  <a:spcPts val="990"/>
                </a:spcBef>
                <a:spcAft>
                  <a:spcPts val="0"/>
                </a:spcAft>
              </a:pPr>
              <a:r>
                <a:rPr lang="ru-RU" sz="200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2027</a:t>
              </a:r>
            </a:p>
            <a:p>
              <a:pPr marL="162560" marR="159385" algn="ctr">
                <a:lnSpc>
                  <a:spcPts val="1795"/>
                </a:lnSpc>
                <a:spcAft>
                  <a:spcPts val="0"/>
                </a:spcAft>
              </a:pPr>
              <a:r>
                <a:rPr lang="ru-RU" sz="200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год</a:t>
              </a:r>
            </a:p>
            <a:p>
              <a:pPr marL="162560" marR="159385" algn="ctr">
                <a:lnSpc>
                  <a:spcPts val="2645"/>
                </a:lnSpc>
                <a:spcAft>
                  <a:spcPts val="0"/>
                </a:spcAft>
              </a:pPr>
              <a:r>
                <a:rPr lang="ru-RU" sz="22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  <a:r>
                <a:rPr lang="ru-RU" sz="2200" b="1" spc="-5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332</a:t>
              </a:r>
              <a:endParaRPr lang="ru-RU" sz="11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2560" marR="161290" algn="ctr">
                <a:lnSpc>
                  <a:spcPts val="1565"/>
                </a:lnSpc>
                <a:spcAft>
                  <a:spcPts val="0"/>
                </a:spcAft>
              </a:pPr>
              <a:r>
                <a:rPr lang="ru-RU" sz="130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рублей</a:t>
              </a:r>
              <a:endParaRPr lang="ru-RU" sz="11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160798" y="967881"/>
            <a:ext cx="5973302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Как меняются расходы в расчете на одного жителя городского округа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Семеновский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22"/>
          <p:cNvSpPr>
            <a:spLocks noChangeArrowheads="1"/>
          </p:cNvSpPr>
          <p:nvPr/>
        </p:nvSpPr>
        <p:spPr bwMode="auto">
          <a:xfrm>
            <a:off x="127000" y="3025735"/>
            <a:ext cx="6637020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Основные индикаторы достижения цели и показатели непосредственных результатов муниципальной программы</a:t>
            </a:r>
            <a:endParaRPr kumimoji="0" lang="ru-RU" altLang="ru-RU" sz="14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812892"/>
              </p:ext>
            </p:extLst>
          </p:nvPr>
        </p:nvGraphicFramePr>
        <p:xfrm>
          <a:off x="127000" y="3992285"/>
          <a:ext cx="6604000" cy="2466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7810">
                  <a:extLst>
                    <a:ext uri="{9D8B030D-6E8A-4147-A177-3AD203B41FA5}">
                      <a16:colId xmlns:a16="http://schemas.microsoft.com/office/drawing/2014/main" val="3496257158"/>
                    </a:ext>
                  </a:extLst>
                </a:gridCol>
                <a:gridCol w="786190">
                  <a:extLst>
                    <a:ext uri="{9D8B030D-6E8A-4147-A177-3AD203B41FA5}">
                      <a16:colId xmlns:a16="http://schemas.microsoft.com/office/drawing/2014/main" val="1727040697"/>
                    </a:ext>
                  </a:extLst>
                </a:gridCol>
              </a:tblGrid>
              <a:tr h="416896">
                <a:tc>
                  <a:txBody>
                    <a:bodyPr/>
                    <a:lstStyle/>
                    <a:p>
                      <a:pPr marL="1091565" indent="-697230">
                        <a:spcBef>
                          <a:spcPts val="106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Индикаторы</a:t>
                      </a:r>
                      <a:r>
                        <a:rPr lang="ru-RU" sz="1400" spc="17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достижения</a:t>
                      </a:r>
                      <a:r>
                        <a:rPr lang="ru-RU" sz="1400" spc="19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целей </a:t>
                      </a:r>
                      <a:r>
                        <a:rPr lang="ru-RU" sz="1400" spc="-29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программы:</a:t>
                      </a:r>
                      <a:endParaRPr lang="ru-RU" sz="14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ts val="1325"/>
                        </a:lnSpc>
                        <a:spcBef>
                          <a:spcPts val="106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2025</a:t>
                      </a:r>
                    </a:p>
                    <a:p>
                      <a:pPr marL="221615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Год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79266551"/>
                  </a:ext>
                </a:extLst>
              </a:tr>
              <a:tr h="376634">
                <a:tc>
                  <a:txBody>
                    <a:bodyPr/>
                    <a:lstStyle/>
                    <a:p>
                      <a:pPr marR="62865" algn="just">
                        <a:lnSpc>
                          <a:spcPct val="98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Индекс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производства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продукции</a:t>
                      </a:r>
                      <a:r>
                        <a:rPr lang="ru-RU" sz="1200" spc="-37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сельского хозяйства в хозяйствах всех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категорий</a:t>
                      </a:r>
                      <a:r>
                        <a:rPr lang="ru-RU" sz="1200" spc="-6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(в</a:t>
                      </a:r>
                      <a:r>
                        <a:rPr lang="ru-RU" sz="1200" spc="-3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сопоставимых</a:t>
                      </a:r>
                      <a:r>
                        <a:rPr lang="ru-RU" sz="1200" spc="-8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ценах),</a:t>
                      </a:r>
                      <a:r>
                        <a:rPr lang="en-US" sz="1200" dirty="0">
                          <a:effectLst/>
                        </a:rPr>
                        <a:t> %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marL="55880" marR="5461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</a:t>
                      </a:r>
                      <a:r>
                        <a:rPr lang="en-US" sz="1200" dirty="0">
                          <a:effectLst/>
                        </a:rPr>
                        <a:t>1,5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5249307"/>
                  </a:ext>
                </a:extLst>
              </a:tr>
              <a:tr h="393765">
                <a:tc>
                  <a:txBody>
                    <a:bodyPr/>
                    <a:lstStyle/>
                    <a:p>
                      <a:pPr marR="60325">
                        <a:lnSpc>
                          <a:spcPct val="98000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Индекс производства продукции растениеводства (в сопоставимых ценах) к предыдущему году</a:t>
                      </a:r>
                      <a:r>
                        <a:rPr lang="en-US" sz="1200" dirty="0">
                          <a:effectLst/>
                        </a:rPr>
                        <a:t>, %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marL="55880" marR="5461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</a:t>
                      </a:r>
                      <a:r>
                        <a:rPr lang="en-US" sz="1200" dirty="0">
                          <a:effectLst/>
                        </a:rPr>
                        <a:t>0,1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83135386"/>
                  </a:ext>
                </a:extLst>
              </a:tr>
              <a:tr h="376634">
                <a:tc>
                  <a:txBody>
                    <a:bodyPr/>
                    <a:lstStyle/>
                    <a:p>
                      <a:pPr marR="60325">
                        <a:lnSpc>
                          <a:spcPct val="98000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Индекс производства продукции животноводства (в сопоставимых ценах) к предыдущему году</a:t>
                      </a:r>
                      <a:r>
                        <a:rPr lang="en-US" sz="1200" dirty="0">
                          <a:effectLst/>
                        </a:rPr>
                        <a:t>, %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marL="55880" marR="5461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</a:t>
                      </a:r>
                      <a:r>
                        <a:rPr lang="en-US" sz="1200" dirty="0">
                          <a:effectLst/>
                        </a:rPr>
                        <a:t>2,1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46986719"/>
                  </a:ext>
                </a:extLst>
              </a:tr>
              <a:tr h="376634">
                <a:tc>
                  <a:txBody>
                    <a:bodyPr/>
                    <a:lstStyle/>
                    <a:p>
                      <a:pPr marR="62865" algn="just">
                        <a:lnSpc>
                          <a:spcPct val="98000"/>
                        </a:lnSpc>
                        <a:spcBef>
                          <a:spcPts val="215"/>
                        </a:spcBef>
                        <a:spcAft>
                          <a:spcPts val="0"/>
                        </a:spcAft>
                        <a:tabLst>
                          <a:tab pos="2456815" algn="l"/>
                        </a:tabLst>
                      </a:pPr>
                      <a:r>
                        <a:rPr lang="ru-RU" sz="1200" dirty="0">
                          <a:effectLst/>
                        </a:rPr>
                        <a:t>Стоимость валовой сельскохозяйственной продукции в действующих ценах в хозяйствах всех категорий, млн. рублей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marL="55880" marR="5588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584,6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30355867"/>
                  </a:ext>
                </a:extLst>
              </a:tr>
              <a:tr h="525981">
                <a:tc>
                  <a:txBody>
                    <a:bodyPr/>
                    <a:lstStyle/>
                    <a:p>
                      <a:pPr marR="62865" algn="just">
                        <a:lnSpc>
                          <a:spcPct val="98000"/>
                        </a:lnSpc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ru-RU" sz="1200" spc="-5" dirty="0">
                          <a:effectLst/>
                        </a:rPr>
                        <a:t>Доля общей площади благоустроенных жилых помещений в сельских населенных пунктах, %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marL="55880" marR="5588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25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6640528"/>
                  </a:ext>
                </a:extLst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934580"/>
              </p:ext>
            </p:extLst>
          </p:nvPr>
        </p:nvGraphicFramePr>
        <p:xfrm>
          <a:off x="104904" y="6327153"/>
          <a:ext cx="6615739" cy="2687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15739">
                  <a:extLst>
                    <a:ext uri="{9D8B030D-6E8A-4147-A177-3AD203B41FA5}">
                      <a16:colId xmlns:a16="http://schemas.microsoft.com/office/drawing/2014/main" val="2398804571"/>
                    </a:ext>
                  </a:extLst>
                </a:gridCol>
              </a:tblGrid>
              <a:tr h="200717">
                <a:tc>
                  <a:txBody>
                    <a:bodyPr/>
                    <a:lstStyle/>
                    <a:p>
                      <a:pPr marL="1091565" indent="-697230">
                        <a:spcBef>
                          <a:spcPts val="106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Показатели непосредственных результатов Программы:</a:t>
                      </a:r>
                    </a:p>
                    <a:p>
                      <a:pPr marL="221615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81182140"/>
                  </a:ext>
                </a:extLst>
              </a:tr>
              <a:tr h="362760">
                <a:tc>
                  <a:txBody>
                    <a:bodyPr/>
                    <a:lstStyle/>
                    <a:p>
                      <a:pPr>
                        <a:lnSpc>
                          <a:spcPts val="1325"/>
                        </a:lnSpc>
                        <a:spcBef>
                          <a:spcPts val="1060"/>
                        </a:spcBef>
                        <a:spcAft>
                          <a:spcPts val="0"/>
                        </a:spcAft>
                      </a:pPr>
                      <a:r>
                        <a:rPr lang="ru-RU" sz="1200" spc="-5" dirty="0">
                          <a:solidFill>
                            <a:schemeClr val="tx1"/>
                          </a:solidFill>
                          <a:effectLst/>
                        </a:rPr>
                        <a:t>Валовой сбор зерновых и зернобобовых культур на конечную дату реализации программы достигнет 4 804,0 тонн</a:t>
                      </a:r>
                      <a:endParaRPr lang="ru-RU" sz="1200" spc="-5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12896592"/>
                  </a:ext>
                </a:extLst>
              </a:tr>
              <a:tr h="261917">
                <a:tc>
                  <a:txBody>
                    <a:bodyPr/>
                    <a:lstStyle/>
                    <a:p>
                      <a:pPr>
                        <a:lnSpc>
                          <a:spcPts val="1325"/>
                        </a:lnSpc>
                        <a:spcBef>
                          <a:spcPts val="1060"/>
                        </a:spcBef>
                        <a:spcAft>
                          <a:spcPts val="0"/>
                        </a:spcAft>
                      </a:pPr>
                      <a:r>
                        <a:rPr lang="ru-RU" sz="1200" spc="-5" dirty="0">
                          <a:solidFill>
                            <a:schemeClr val="tx1"/>
                          </a:solidFill>
                          <a:effectLst/>
                        </a:rPr>
                        <a:t>Валовой сбор картофеля в хозяйствах всех категорий достигнет показателя в 5 527,0 тонн</a:t>
                      </a:r>
                      <a:endParaRPr lang="ru-RU" sz="1200" spc="-5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087778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ts val="1325"/>
                        </a:lnSpc>
                        <a:spcBef>
                          <a:spcPts val="1060"/>
                        </a:spcBef>
                        <a:spcAft>
                          <a:spcPts val="0"/>
                        </a:spcAft>
                      </a:pPr>
                      <a:r>
                        <a:rPr lang="ru-RU" sz="1200" spc="-5" dirty="0">
                          <a:solidFill>
                            <a:schemeClr val="tx1"/>
                          </a:solidFill>
                          <a:effectLst/>
                        </a:rPr>
                        <a:t>Валовой сбор овощей открытого и защищенного грунта в хозяйствах всех категорий на конечную дату реализации программы составит 3 196,0 тонн</a:t>
                      </a:r>
                      <a:endParaRPr lang="ru-RU" sz="1200" spc="-5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43248333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>
                        <a:lnSpc>
                          <a:spcPts val="1325"/>
                        </a:lnSpc>
                        <a:spcBef>
                          <a:spcPts val="1060"/>
                        </a:spcBef>
                        <a:spcAft>
                          <a:spcPts val="0"/>
                        </a:spcAft>
                      </a:pPr>
                      <a:r>
                        <a:rPr lang="ru-RU" sz="1200" spc="-5" dirty="0">
                          <a:solidFill>
                            <a:schemeClr val="tx1"/>
                          </a:solidFill>
                          <a:effectLst/>
                        </a:rPr>
                        <a:t>Производство скота и птицы на убой (в живом весе) в хозяйствах всех категорий на конечную дату реализации программы достигнет показателя в 536 тонн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765156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ts val="1325"/>
                        </a:lnSpc>
                        <a:spcBef>
                          <a:spcPts val="1060"/>
                        </a:spcBef>
                        <a:spcAft>
                          <a:spcPts val="0"/>
                        </a:spcAft>
                      </a:pPr>
                      <a:r>
                        <a:rPr lang="ru-RU" sz="1200" spc="-5" dirty="0">
                          <a:solidFill>
                            <a:schemeClr val="tx1"/>
                          </a:solidFill>
                          <a:effectLst/>
                        </a:rPr>
                        <a:t>Производство молока в хозяйствах всех категорий составит 11 228,0 тонн</a:t>
                      </a:r>
                      <a:endParaRPr lang="ru-RU" sz="1200" spc="-5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0902671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ts val="1325"/>
                        </a:lnSpc>
                        <a:spcBef>
                          <a:spcPts val="1060"/>
                        </a:spcBef>
                        <a:spcAft>
                          <a:spcPts val="0"/>
                        </a:spcAft>
                      </a:pPr>
                      <a:r>
                        <a:rPr lang="ru-RU" sz="1200" spc="-5" dirty="0">
                          <a:solidFill>
                            <a:schemeClr val="tx1"/>
                          </a:solidFill>
                          <a:effectLst/>
                        </a:rPr>
                        <a:t>Поголовье коров на конец отчетного периода в сельскохозяйственных организациях, крестьянских (фермерских) хозяйствах достигнет показателя в 1 398 голов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81041859"/>
                  </a:ext>
                </a:extLst>
              </a:tr>
              <a:tr h="362760">
                <a:tc>
                  <a:txBody>
                    <a:bodyPr/>
                    <a:lstStyle/>
                    <a:p>
                      <a:pPr>
                        <a:lnSpc>
                          <a:spcPts val="1325"/>
                        </a:lnSpc>
                        <a:spcBef>
                          <a:spcPts val="106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Объем строительства (приобретения) жилья для граждан, проживающих в сельской местности на конечную дату реализации программы составит 500 кв.м.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98039082"/>
                  </a:ext>
                </a:extLst>
              </a:tr>
            </a:tbl>
          </a:graphicData>
        </a:graphic>
      </p:graphicFrame>
      <p:sp>
        <p:nvSpPr>
          <p:cNvPr id="20" name="Номер слайда 19">
            <a:extLst>
              <a:ext uri="{FF2B5EF4-FFF2-40B4-BE49-F238E27FC236}">
                <a16:creationId xmlns:a16="http://schemas.microsoft.com/office/drawing/2014/main" id="{43A307DD-0C57-0045-3732-C881B459B47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51</a:t>
            </a:fld>
            <a:endParaRPr lang="ru-RU" spc="-100" dirty="0"/>
          </a:p>
        </p:txBody>
      </p:sp>
    </p:spTree>
    <p:extLst>
      <p:ext uri="{BB962C8B-B14F-4D97-AF65-F5344CB8AC3E}">
        <p14:creationId xmlns:p14="http://schemas.microsoft.com/office/powerpoint/2010/main" val="328347857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4227051"/>
              </p:ext>
            </p:extLst>
          </p:nvPr>
        </p:nvGraphicFramePr>
        <p:xfrm>
          <a:off x="76200" y="1252504"/>
          <a:ext cx="6705599" cy="776134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44625">
                  <a:extLst>
                    <a:ext uri="{9D8B030D-6E8A-4147-A177-3AD203B41FA5}">
                      <a16:colId xmlns:a16="http://schemas.microsoft.com/office/drawing/2014/main" val="4139062177"/>
                    </a:ext>
                  </a:extLst>
                </a:gridCol>
                <a:gridCol w="938784">
                  <a:extLst>
                    <a:ext uri="{9D8B030D-6E8A-4147-A177-3AD203B41FA5}">
                      <a16:colId xmlns:a16="http://schemas.microsoft.com/office/drawing/2014/main" val="4101017116"/>
                    </a:ext>
                  </a:extLst>
                </a:gridCol>
                <a:gridCol w="850391">
                  <a:extLst>
                    <a:ext uri="{9D8B030D-6E8A-4147-A177-3AD203B41FA5}">
                      <a16:colId xmlns:a16="http://schemas.microsoft.com/office/drawing/2014/main" val="58855671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12897825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71501091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374642419"/>
                    </a:ext>
                  </a:extLst>
                </a:gridCol>
                <a:gridCol w="761999">
                  <a:extLst>
                    <a:ext uri="{9D8B030D-6E8A-4147-A177-3AD203B41FA5}">
                      <a16:colId xmlns:a16="http://schemas.microsoft.com/office/drawing/2014/main" val="2991351419"/>
                    </a:ext>
                  </a:extLst>
                </a:gridCol>
              </a:tblGrid>
              <a:tr h="581310">
                <a:tc>
                  <a:txBody>
                    <a:bodyPr/>
                    <a:lstStyle/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 marL="687705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Наименование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 marL="167005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202</a:t>
                      </a:r>
                      <a:r>
                        <a:rPr lang="ru-RU" sz="1200" dirty="0">
                          <a:effectLst/>
                        </a:rPr>
                        <a:t>3</a:t>
                      </a:r>
                    </a:p>
                    <a:p>
                      <a:pPr marL="226060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год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 marL="167005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202</a:t>
                      </a:r>
                      <a:r>
                        <a:rPr lang="ru-RU" sz="1200" dirty="0">
                          <a:effectLst/>
                        </a:rPr>
                        <a:t>4</a:t>
                      </a:r>
                    </a:p>
                    <a:p>
                      <a:pPr marL="226060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год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 marL="167005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202</a:t>
                      </a:r>
                      <a:r>
                        <a:rPr lang="ru-RU" sz="1200" dirty="0">
                          <a:effectLst/>
                        </a:rPr>
                        <a:t>5</a:t>
                      </a:r>
                    </a:p>
                    <a:p>
                      <a:pPr marL="226060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год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7005" indent="40640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%</a:t>
                      </a:r>
                      <a:r>
                        <a:rPr lang="en-US" sz="1200" spc="2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к</a:t>
                      </a:r>
                      <a:r>
                        <a:rPr lang="en-US" sz="1200" spc="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202</a:t>
                      </a:r>
                      <a:r>
                        <a:rPr lang="ru-RU" sz="1200" dirty="0">
                          <a:effectLst/>
                        </a:rPr>
                        <a:t>4</a:t>
                      </a:r>
                      <a:r>
                        <a:rPr lang="ru-RU" sz="1200" baseline="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году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 marL="167005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202</a:t>
                      </a:r>
                      <a:r>
                        <a:rPr lang="ru-RU" sz="1200" dirty="0">
                          <a:effectLst/>
                        </a:rPr>
                        <a:t>6</a:t>
                      </a:r>
                    </a:p>
                    <a:p>
                      <a:pPr marL="207010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год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 marL="167005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202</a:t>
                      </a:r>
                      <a:r>
                        <a:rPr lang="ru-RU" sz="1200" dirty="0">
                          <a:effectLst/>
                        </a:rPr>
                        <a:t>7</a:t>
                      </a:r>
                    </a:p>
                    <a:p>
                      <a:pPr marL="207010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год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55623049"/>
                  </a:ext>
                </a:extLst>
              </a:tr>
              <a:tr h="737884">
                <a:tc>
                  <a:txBody>
                    <a:bodyPr/>
                    <a:lstStyle/>
                    <a:p>
                      <a:pPr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Развитие агропромышленного комплекса   городского округа Семеновский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660" marR="7366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47 727,2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73660" marR="7366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48 966,6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73660" marR="7366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52 003,0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R="18542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      </a:t>
                      </a:r>
                    </a:p>
                    <a:p>
                      <a:pPr marR="18542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  106,2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effectLst/>
                        </a:rPr>
                        <a:t>61 455,0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effectLst/>
                        </a:rPr>
                        <a:t>59 688,8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20032728"/>
                  </a:ext>
                </a:extLst>
              </a:tr>
              <a:tr h="534635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Развитие отраслей агропромышленного комплекса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36 538,7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33 714,8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35 351,3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104,9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42 167,5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42 304,6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28280566"/>
                  </a:ext>
                </a:extLst>
              </a:tr>
              <a:tr h="538041">
                <a:tc>
                  <a:txBody>
                    <a:bodyPr/>
                    <a:lstStyle/>
                    <a:p>
                      <a:pPr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Техническая и </a:t>
                      </a:r>
                      <a:r>
                        <a:rPr lang="ru-RU" sz="1200" dirty="0" err="1">
                          <a:effectLst/>
                        </a:rPr>
                        <a:t>техноло-гическая</a:t>
                      </a:r>
                      <a:r>
                        <a:rPr lang="ru-RU" sz="1200" dirty="0">
                          <a:effectLst/>
                        </a:rPr>
                        <a:t> модернизация, инновационное развитие 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660" marR="73660" algn="ctr">
                        <a:spcBef>
                          <a:spcPts val="65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4 530,1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73660" marR="73660" algn="ctr">
                        <a:spcBef>
                          <a:spcPts val="65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1 981,9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73660" marR="73660" algn="ctr">
                        <a:spcBef>
                          <a:spcPts val="65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4 032,2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R="187325" algn="ctr">
                        <a:spcBef>
                          <a:spcPts val="65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203,5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73660" marR="73660" algn="ctr">
                        <a:spcBef>
                          <a:spcPts val="65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5 168,0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75565" marR="78105" algn="ctr">
                        <a:spcBef>
                          <a:spcPts val="65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4 764,7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26494404"/>
                  </a:ext>
                </a:extLst>
              </a:tr>
              <a:tr h="691766">
                <a:tc>
                  <a:txBody>
                    <a:bodyPr/>
                    <a:lstStyle/>
                    <a:p>
                      <a:pPr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Стимулирование инвестиционной деятельности в агро-промышленном комплексе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1 785,0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1 435,3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93124969"/>
                  </a:ext>
                </a:extLst>
              </a:tr>
              <a:tr h="1383533">
                <a:tc>
                  <a:txBody>
                    <a:bodyPr/>
                    <a:lstStyle/>
                    <a:p>
                      <a:pPr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Проведение конкурсов с целью повышения </a:t>
                      </a:r>
                      <a:r>
                        <a:rPr lang="ru-RU" sz="1200" dirty="0" err="1">
                          <a:effectLst/>
                        </a:rPr>
                        <a:t>заин-тересованности</a:t>
                      </a:r>
                      <a:r>
                        <a:rPr lang="ru-RU" sz="1200" dirty="0">
                          <a:effectLst/>
                        </a:rPr>
                        <a:t> в </a:t>
                      </a:r>
                      <a:r>
                        <a:rPr lang="ru-RU" sz="1200" dirty="0" err="1">
                          <a:effectLst/>
                        </a:rPr>
                        <a:t>расп-ространении</a:t>
                      </a:r>
                      <a:r>
                        <a:rPr lang="ru-RU" sz="1200" dirty="0">
                          <a:effectLst/>
                        </a:rPr>
                        <a:t> передового опыта в агропромышленном комплексе и улучшении результатов деятельности по производству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150,0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65871163"/>
                  </a:ext>
                </a:extLst>
              </a:tr>
              <a:tr h="1165755">
                <a:tc>
                  <a:txBody>
                    <a:bodyPr/>
                    <a:lstStyle/>
                    <a:p>
                      <a:pPr algn="l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Проведение сельско-хозяйственных ярмарок, праздника, посвященного Дню работника сельского хозяйства, материальное поощрение предприятий и работников АПК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150,0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150,0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150,0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261670373"/>
                  </a:ext>
                </a:extLst>
              </a:tr>
              <a:tr h="666145">
                <a:tc>
                  <a:txBody>
                    <a:bodyPr/>
                    <a:lstStyle/>
                    <a:p>
                      <a:pPr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Развитие кадрового потенциала сельскохозяйственного производства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295" marR="7302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74295" marR="7302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74295" marR="7302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1 914,1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R="18732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         </a:t>
                      </a:r>
                    </a:p>
                    <a:p>
                      <a:pPr marR="18732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0,0       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1 914,1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1 914,1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459982045"/>
                  </a:ext>
                </a:extLst>
              </a:tr>
              <a:tr h="885391">
                <a:tc>
                  <a:txBody>
                    <a:bodyPr/>
                    <a:lstStyle/>
                    <a:p>
                      <a:pPr algn="l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Комплексное развитие сельских территорий городского округа Семеновский Нижегородской области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295" marR="7302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6 452,9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4 489,3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69,6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4 489,3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4 489,3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87451796"/>
                  </a:ext>
                </a:extLst>
              </a:tr>
              <a:tr h="576886">
                <a:tc>
                  <a:txBody>
                    <a:bodyPr/>
                    <a:lstStyle/>
                    <a:p>
                      <a:pPr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Обеспечение реализации муниципальной программы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295" marR="7302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4 783,4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74295" marR="7302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5 231,7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74295" marR="7302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6 066,1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R="18732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       </a:t>
                      </a:r>
                    </a:p>
                    <a:p>
                      <a:pPr marR="18732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116,0     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7 566,1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6 066,1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03345535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100" y="12700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Муниципальная программа</a:t>
            </a:r>
            <a:b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«Развитие агропромышленного комплекса городского округа Семеновский Нижегородской Области»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 2025-2027 годы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E102379-155D-D82B-4C84-8102F624281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52</a:t>
            </a:fld>
            <a:endParaRPr lang="ru-RU" spc="-100" dirty="0"/>
          </a:p>
        </p:txBody>
      </p:sp>
    </p:spTree>
    <p:extLst>
      <p:ext uri="{BB962C8B-B14F-4D97-AF65-F5344CB8AC3E}">
        <p14:creationId xmlns:p14="http://schemas.microsoft.com/office/powerpoint/2010/main" val="318360025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2A72D7F-4278-CB37-6670-642C5CD74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400800"/>
            <a:ext cx="3429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79549" y="-22475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Муниципальная программа</a:t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«Комплексное благоустройство и развитие транспортной инфраструктуры городского округа Семеновский»                            на 2025-2029 годы </a:t>
            </a:r>
          </a:p>
        </p:txBody>
      </p:sp>
      <p:grpSp>
        <p:nvGrpSpPr>
          <p:cNvPr id="6" name="Group 457"/>
          <p:cNvGrpSpPr>
            <a:grpSpLocks/>
          </p:cNvGrpSpPr>
          <p:nvPr/>
        </p:nvGrpSpPr>
        <p:grpSpPr bwMode="auto">
          <a:xfrm>
            <a:off x="841375" y="5217795"/>
            <a:ext cx="1476375" cy="457200"/>
            <a:chOff x="1085" y="-1076"/>
            <a:chExt cx="2325" cy="720"/>
          </a:xfrm>
        </p:grpSpPr>
        <p:pic>
          <p:nvPicPr>
            <p:cNvPr id="9" name="Picture 45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5" y="-1076"/>
              <a:ext cx="756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5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4" y="-1076"/>
              <a:ext cx="756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446"/>
          <p:cNvGrpSpPr>
            <a:grpSpLocks/>
          </p:cNvGrpSpPr>
          <p:nvPr/>
        </p:nvGrpSpPr>
        <p:grpSpPr bwMode="auto">
          <a:xfrm>
            <a:off x="3349451" y="4588510"/>
            <a:ext cx="3016885" cy="1670685"/>
            <a:chOff x="5725" y="-508"/>
            <a:chExt cx="4751" cy="2631"/>
          </a:xfrm>
          <a:solidFill>
            <a:schemeClr val="tx2">
              <a:lumMod val="75000"/>
            </a:schemeClr>
          </a:solidFill>
        </p:grpSpPr>
        <p:sp>
          <p:nvSpPr>
            <p:cNvPr id="16" name="Freeform 452"/>
            <p:cNvSpPr>
              <a:spLocks/>
            </p:cNvSpPr>
            <p:nvPr/>
          </p:nvSpPr>
          <p:spPr bwMode="auto">
            <a:xfrm>
              <a:off x="5941" y="-508"/>
              <a:ext cx="864" cy="2616"/>
            </a:xfrm>
            <a:custGeom>
              <a:avLst/>
              <a:gdLst>
                <a:gd name="T0" fmla="+- 0 6638 5918"/>
                <a:gd name="T1" fmla="*/ T0 w 864"/>
                <a:gd name="T2" fmla="+- 0 -867 -867"/>
                <a:gd name="T3" fmla="*/ -867 h 2616"/>
                <a:gd name="T4" fmla="+- 0 6062 5918"/>
                <a:gd name="T5" fmla="*/ T4 w 864"/>
                <a:gd name="T6" fmla="+- 0 -867 -867"/>
                <a:gd name="T7" fmla="*/ -867 h 2616"/>
                <a:gd name="T8" fmla="+- 0 6006 5918"/>
                <a:gd name="T9" fmla="*/ T8 w 864"/>
                <a:gd name="T10" fmla="+- 0 -855 -867"/>
                <a:gd name="T11" fmla="*/ -855 h 2616"/>
                <a:gd name="T12" fmla="+- 0 5960 5918"/>
                <a:gd name="T13" fmla="*/ T12 w 864"/>
                <a:gd name="T14" fmla="+- 0 -825 -867"/>
                <a:gd name="T15" fmla="*/ -825 h 2616"/>
                <a:gd name="T16" fmla="+- 0 5929 5918"/>
                <a:gd name="T17" fmla="*/ T16 w 864"/>
                <a:gd name="T18" fmla="+- 0 -779 -867"/>
                <a:gd name="T19" fmla="*/ -779 h 2616"/>
                <a:gd name="T20" fmla="+- 0 5918 5918"/>
                <a:gd name="T21" fmla="*/ T20 w 864"/>
                <a:gd name="T22" fmla="+- 0 -723 -867"/>
                <a:gd name="T23" fmla="*/ -723 h 2616"/>
                <a:gd name="T24" fmla="+- 0 5918 5918"/>
                <a:gd name="T25" fmla="*/ T24 w 864"/>
                <a:gd name="T26" fmla="+- 0 1605 -867"/>
                <a:gd name="T27" fmla="*/ 1605 h 2616"/>
                <a:gd name="T28" fmla="+- 0 5929 5918"/>
                <a:gd name="T29" fmla="*/ T28 w 864"/>
                <a:gd name="T30" fmla="+- 0 1661 -867"/>
                <a:gd name="T31" fmla="*/ 1661 h 2616"/>
                <a:gd name="T32" fmla="+- 0 5960 5918"/>
                <a:gd name="T33" fmla="*/ T32 w 864"/>
                <a:gd name="T34" fmla="+- 0 1706 -867"/>
                <a:gd name="T35" fmla="*/ 1706 h 2616"/>
                <a:gd name="T36" fmla="+- 0 6006 5918"/>
                <a:gd name="T37" fmla="*/ T36 w 864"/>
                <a:gd name="T38" fmla="+- 0 1737 -867"/>
                <a:gd name="T39" fmla="*/ 1737 h 2616"/>
                <a:gd name="T40" fmla="+- 0 6062 5918"/>
                <a:gd name="T41" fmla="*/ T40 w 864"/>
                <a:gd name="T42" fmla="+- 0 1749 -867"/>
                <a:gd name="T43" fmla="*/ 1749 h 2616"/>
                <a:gd name="T44" fmla="+- 0 6638 5918"/>
                <a:gd name="T45" fmla="*/ T44 w 864"/>
                <a:gd name="T46" fmla="+- 0 1749 -867"/>
                <a:gd name="T47" fmla="*/ 1749 h 2616"/>
                <a:gd name="T48" fmla="+- 0 6694 5918"/>
                <a:gd name="T49" fmla="*/ T48 w 864"/>
                <a:gd name="T50" fmla="+- 0 1737 -867"/>
                <a:gd name="T51" fmla="*/ 1737 h 2616"/>
                <a:gd name="T52" fmla="+- 0 6739 5918"/>
                <a:gd name="T53" fmla="*/ T52 w 864"/>
                <a:gd name="T54" fmla="+- 0 1706 -867"/>
                <a:gd name="T55" fmla="*/ 1706 h 2616"/>
                <a:gd name="T56" fmla="+- 0 6770 5918"/>
                <a:gd name="T57" fmla="*/ T56 w 864"/>
                <a:gd name="T58" fmla="+- 0 1661 -867"/>
                <a:gd name="T59" fmla="*/ 1661 h 2616"/>
                <a:gd name="T60" fmla="+- 0 6782 5918"/>
                <a:gd name="T61" fmla="*/ T60 w 864"/>
                <a:gd name="T62" fmla="+- 0 1605 -867"/>
                <a:gd name="T63" fmla="*/ 1605 h 2616"/>
                <a:gd name="T64" fmla="+- 0 6782 5918"/>
                <a:gd name="T65" fmla="*/ T64 w 864"/>
                <a:gd name="T66" fmla="+- 0 -723 -867"/>
                <a:gd name="T67" fmla="*/ -723 h 2616"/>
                <a:gd name="T68" fmla="+- 0 6770 5918"/>
                <a:gd name="T69" fmla="*/ T68 w 864"/>
                <a:gd name="T70" fmla="+- 0 -779 -867"/>
                <a:gd name="T71" fmla="*/ -779 h 2616"/>
                <a:gd name="T72" fmla="+- 0 6739 5918"/>
                <a:gd name="T73" fmla="*/ T72 w 864"/>
                <a:gd name="T74" fmla="+- 0 -825 -867"/>
                <a:gd name="T75" fmla="*/ -825 h 2616"/>
                <a:gd name="T76" fmla="+- 0 6694 5918"/>
                <a:gd name="T77" fmla="*/ T76 w 864"/>
                <a:gd name="T78" fmla="+- 0 -855 -867"/>
                <a:gd name="T79" fmla="*/ -855 h 2616"/>
                <a:gd name="T80" fmla="+- 0 6638 5918"/>
                <a:gd name="T81" fmla="*/ T80 w 864"/>
                <a:gd name="T82" fmla="+- 0 -867 -867"/>
                <a:gd name="T83" fmla="*/ -867 h 261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64" h="2616">
                  <a:moveTo>
                    <a:pt x="720" y="0"/>
                  </a:moveTo>
                  <a:lnTo>
                    <a:pt x="144" y="0"/>
                  </a:lnTo>
                  <a:lnTo>
                    <a:pt x="88" y="12"/>
                  </a:lnTo>
                  <a:lnTo>
                    <a:pt x="42" y="42"/>
                  </a:lnTo>
                  <a:lnTo>
                    <a:pt x="11" y="88"/>
                  </a:lnTo>
                  <a:lnTo>
                    <a:pt x="0" y="144"/>
                  </a:lnTo>
                  <a:lnTo>
                    <a:pt x="0" y="2472"/>
                  </a:lnTo>
                  <a:lnTo>
                    <a:pt x="11" y="2528"/>
                  </a:lnTo>
                  <a:lnTo>
                    <a:pt x="42" y="2573"/>
                  </a:lnTo>
                  <a:lnTo>
                    <a:pt x="88" y="2604"/>
                  </a:lnTo>
                  <a:lnTo>
                    <a:pt x="144" y="2616"/>
                  </a:lnTo>
                  <a:lnTo>
                    <a:pt x="720" y="2616"/>
                  </a:lnTo>
                  <a:lnTo>
                    <a:pt x="776" y="2604"/>
                  </a:lnTo>
                  <a:lnTo>
                    <a:pt x="821" y="2573"/>
                  </a:lnTo>
                  <a:lnTo>
                    <a:pt x="852" y="2528"/>
                  </a:lnTo>
                  <a:lnTo>
                    <a:pt x="864" y="2472"/>
                  </a:lnTo>
                  <a:lnTo>
                    <a:pt x="864" y="144"/>
                  </a:lnTo>
                  <a:lnTo>
                    <a:pt x="852" y="88"/>
                  </a:lnTo>
                  <a:lnTo>
                    <a:pt x="821" y="42"/>
                  </a:lnTo>
                  <a:lnTo>
                    <a:pt x="776" y="12"/>
                  </a:lnTo>
                  <a:lnTo>
                    <a:pt x="7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8" name="Freeform 450"/>
            <p:cNvSpPr>
              <a:spLocks/>
            </p:cNvSpPr>
            <p:nvPr/>
          </p:nvSpPr>
          <p:spPr bwMode="auto">
            <a:xfrm>
              <a:off x="7668" y="-391"/>
              <a:ext cx="864" cy="2499"/>
            </a:xfrm>
            <a:custGeom>
              <a:avLst/>
              <a:gdLst>
                <a:gd name="T0" fmla="+- 0 8358 7638"/>
                <a:gd name="T1" fmla="*/ T0 w 864"/>
                <a:gd name="T2" fmla="+- 0 -450 -450"/>
                <a:gd name="T3" fmla="*/ -450 h 2199"/>
                <a:gd name="T4" fmla="+- 0 7782 7638"/>
                <a:gd name="T5" fmla="*/ T4 w 864"/>
                <a:gd name="T6" fmla="+- 0 -450 -450"/>
                <a:gd name="T7" fmla="*/ -450 h 2199"/>
                <a:gd name="T8" fmla="+- 0 7726 7638"/>
                <a:gd name="T9" fmla="*/ T8 w 864"/>
                <a:gd name="T10" fmla="+- 0 -438 -450"/>
                <a:gd name="T11" fmla="*/ -438 h 2199"/>
                <a:gd name="T12" fmla="+- 0 7680 7638"/>
                <a:gd name="T13" fmla="*/ T12 w 864"/>
                <a:gd name="T14" fmla="+- 0 -408 -450"/>
                <a:gd name="T15" fmla="*/ -408 h 2199"/>
                <a:gd name="T16" fmla="+- 0 7650 7638"/>
                <a:gd name="T17" fmla="*/ T16 w 864"/>
                <a:gd name="T18" fmla="+- 0 -362 -450"/>
                <a:gd name="T19" fmla="*/ -362 h 2199"/>
                <a:gd name="T20" fmla="+- 0 7638 7638"/>
                <a:gd name="T21" fmla="*/ T20 w 864"/>
                <a:gd name="T22" fmla="+- 0 -306 -450"/>
                <a:gd name="T23" fmla="*/ -306 h 2199"/>
                <a:gd name="T24" fmla="+- 0 7638 7638"/>
                <a:gd name="T25" fmla="*/ T24 w 864"/>
                <a:gd name="T26" fmla="+- 0 1605 -450"/>
                <a:gd name="T27" fmla="*/ 1605 h 2199"/>
                <a:gd name="T28" fmla="+- 0 7650 7638"/>
                <a:gd name="T29" fmla="*/ T28 w 864"/>
                <a:gd name="T30" fmla="+- 0 1661 -450"/>
                <a:gd name="T31" fmla="*/ 1661 h 2199"/>
                <a:gd name="T32" fmla="+- 0 7680 7638"/>
                <a:gd name="T33" fmla="*/ T32 w 864"/>
                <a:gd name="T34" fmla="+- 0 1706 -450"/>
                <a:gd name="T35" fmla="*/ 1706 h 2199"/>
                <a:gd name="T36" fmla="+- 0 7726 7638"/>
                <a:gd name="T37" fmla="*/ T36 w 864"/>
                <a:gd name="T38" fmla="+- 0 1737 -450"/>
                <a:gd name="T39" fmla="*/ 1737 h 2199"/>
                <a:gd name="T40" fmla="+- 0 7782 7638"/>
                <a:gd name="T41" fmla="*/ T40 w 864"/>
                <a:gd name="T42" fmla="+- 0 1749 -450"/>
                <a:gd name="T43" fmla="*/ 1749 h 2199"/>
                <a:gd name="T44" fmla="+- 0 8358 7638"/>
                <a:gd name="T45" fmla="*/ T44 w 864"/>
                <a:gd name="T46" fmla="+- 0 1749 -450"/>
                <a:gd name="T47" fmla="*/ 1749 h 2199"/>
                <a:gd name="T48" fmla="+- 0 8414 7638"/>
                <a:gd name="T49" fmla="*/ T48 w 864"/>
                <a:gd name="T50" fmla="+- 0 1737 -450"/>
                <a:gd name="T51" fmla="*/ 1737 h 2199"/>
                <a:gd name="T52" fmla="+- 0 8460 7638"/>
                <a:gd name="T53" fmla="*/ T52 w 864"/>
                <a:gd name="T54" fmla="+- 0 1706 -450"/>
                <a:gd name="T55" fmla="*/ 1706 h 2199"/>
                <a:gd name="T56" fmla="+- 0 8491 7638"/>
                <a:gd name="T57" fmla="*/ T56 w 864"/>
                <a:gd name="T58" fmla="+- 0 1661 -450"/>
                <a:gd name="T59" fmla="*/ 1661 h 2199"/>
                <a:gd name="T60" fmla="+- 0 8502 7638"/>
                <a:gd name="T61" fmla="*/ T60 w 864"/>
                <a:gd name="T62" fmla="+- 0 1605 -450"/>
                <a:gd name="T63" fmla="*/ 1605 h 2199"/>
                <a:gd name="T64" fmla="+- 0 8502 7638"/>
                <a:gd name="T65" fmla="*/ T64 w 864"/>
                <a:gd name="T66" fmla="+- 0 -306 -450"/>
                <a:gd name="T67" fmla="*/ -306 h 2199"/>
                <a:gd name="T68" fmla="+- 0 8491 7638"/>
                <a:gd name="T69" fmla="*/ T68 w 864"/>
                <a:gd name="T70" fmla="+- 0 -362 -450"/>
                <a:gd name="T71" fmla="*/ -362 h 2199"/>
                <a:gd name="T72" fmla="+- 0 8460 7638"/>
                <a:gd name="T73" fmla="*/ T72 w 864"/>
                <a:gd name="T74" fmla="+- 0 -408 -450"/>
                <a:gd name="T75" fmla="*/ -408 h 2199"/>
                <a:gd name="T76" fmla="+- 0 8414 7638"/>
                <a:gd name="T77" fmla="*/ T76 w 864"/>
                <a:gd name="T78" fmla="+- 0 -438 -450"/>
                <a:gd name="T79" fmla="*/ -438 h 2199"/>
                <a:gd name="T80" fmla="+- 0 8358 7638"/>
                <a:gd name="T81" fmla="*/ T80 w 864"/>
                <a:gd name="T82" fmla="+- 0 -450 -450"/>
                <a:gd name="T83" fmla="*/ -450 h 219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64" h="2199">
                  <a:moveTo>
                    <a:pt x="720" y="0"/>
                  </a:moveTo>
                  <a:lnTo>
                    <a:pt x="144" y="0"/>
                  </a:lnTo>
                  <a:lnTo>
                    <a:pt x="88" y="12"/>
                  </a:lnTo>
                  <a:lnTo>
                    <a:pt x="42" y="42"/>
                  </a:lnTo>
                  <a:lnTo>
                    <a:pt x="12" y="88"/>
                  </a:lnTo>
                  <a:lnTo>
                    <a:pt x="0" y="144"/>
                  </a:lnTo>
                  <a:lnTo>
                    <a:pt x="0" y="2055"/>
                  </a:lnTo>
                  <a:lnTo>
                    <a:pt x="12" y="2111"/>
                  </a:lnTo>
                  <a:lnTo>
                    <a:pt x="42" y="2156"/>
                  </a:lnTo>
                  <a:lnTo>
                    <a:pt x="88" y="2187"/>
                  </a:lnTo>
                  <a:lnTo>
                    <a:pt x="144" y="2199"/>
                  </a:lnTo>
                  <a:lnTo>
                    <a:pt x="720" y="2199"/>
                  </a:lnTo>
                  <a:lnTo>
                    <a:pt x="776" y="2187"/>
                  </a:lnTo>
                  <a:lnTo>
                    <a:pt x="822" y="2156"/>
                  </a:lnTo>
                  <a:lnTo>
                    <a:pt x="853" y="2111"/>
                  </a:lnTo>
                  <a:lnTo>
                    <a:pt x="864" y="2055"/>
                  </a:lnTo>
                  <a:lnTo>
                    <a:pt x="864" y="144"/>
                  </a:lnTo>
                  <a:lnTo>
                    <a:pt x="853" y="88"/>
                  </a:lnTo>
                  <a:lnTo>
                    <a:pt x="822" y="42"/>
                  </a:lnTo>
                  <a:lnTo>
                    <a:pt x="776" y="12"/>
                  </a:lnTo>
                  <a:lnTo>
                    <a:pt x="7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dirty="0"/>
            </a:p>
          </p:txBody>
        </p:sp>
        <p:sp>
          <p:nvSpPr>
            <p:cNvPr id="20" name="Freeform 448"/>
            <p:cNvSpPr>
              <a:spLocks/>
            </p:cNvSpPr>
            <p:nvPr/>
          </p:nvSpPr>
          <p:spPr bwMode="auto">
            <a:xfrm>
              <a:off x="9375" y="-391"/>
              <a:ext cx="864" cy="2483"/>
            </a:xfrm>
            <a:custGeom>
              <a:avLst/>
              <a:gdLst>
                <a:gd name="T0" fmla="+- 0 10078 9358"/>
                <a:gd name="T1" fmla="*/ T0 w 864"/>
                <a:gd name="T2" fmla="+- 0 -772 -772"/>
                <a:gd name="T3" fmla="*/ -772 h 2521"/>
                <a:gd name="T4" fmla="+- 0 9502 9358"/>
                <a:gd name="T5" fmla="*/ T4 w 864"/>
                <a:gd name="T6" fmla="+- 0 -772 -772"/>
                <a:gd name="T7" fmla="*/ -772 h 2521"/>
                <a:gd name="T8" fmla="+- 0 9446 9358"/>
                <a:gd name="T9" fmla="*/ T8 w 864"/>
                <a:gd name="T10" fmla="+- 0 -761 -772"/>
                <a:gd name="T11" fmla="*/ -761 h 2521"/>
                <a:gd name="T12" fmla="+- 0 9401 9358"/>
                <a:gd name="T13" fmla="*/ T12 w 864"/>
                <a:gd name="T14" fmla="+- 0 -730 -772"/>
                <a:gd name="T15" fmla="*/ -730 h 2521"/>
                <a:gd name="T16" fmla="+- 0 9370 9358"/>
                <a:gd name="T17" fmla="*/ T16 w 864"/>
                <a:gd name="T18" fmla="+- 0 -684 -772"/>
                <a:gd name="T19" fmla="*/ -684 h 2521"/>
                <a:gd name="T20" fmla="+- 0 9358 9358"/>
                <a:gd name="T21" fmla="*/ T20 w 864"/>
                <a:gd name="T22" fmla="+- 0 -628 -772"/>
                <a:gd name="T23" fmla="*/ -628 h 2521"/>
                <a:gd name="T24" fmla="+- 0 9358 9358"/>
                <a:gd name="T25" fmla="*/ T24 w 864"/>
                <a:gd name="T26" fmla="+- 0 1605 -772"/>
                <a:gd name="T27" fmla="*/ 1605 h 2521"/>
                <a:gd name="T28" fmla="+- 0 9370 9358"/>
                <a:gd name="T29" fmla="*/ T28 w 864"/>
                <a:gd name="T30" fmla="+- 0 1661 -772"/>
                <a:gd name="T31" fmla="*/ 1661 h 2521"/>
                <a:gd name="T32" fmla="+- 0 9401 9358"/>
                <a:gd name="T33" fmla="*/ T32 w 864"/>
                <a:gd name="T34" fmla="+- 0 1706 -772"/>
                <a:gd name="T35" fmla="*/ 1706 h 2521"/>
                <a:gd name="T36" fmla="+- 0 9446 9358"/>
                <a:gd name="T37" fmla="*/ T36 w 864"/>
                <a:gd name="T38" fmla="+- 0 1737 -772"/>
                <a:gd name="T39" fmla="*/ 1737 h 2521"/>
                <a:gd name="T40" fmla="+- 0 9502 9358"/>
                <a:gd name="T41" fmla="*/ T40 w 864"/>
                <a:gd name="T42" fmla="+- 0 1749 -772"/>
                <a:gd name="T43" fmla="*/ 1749 h 2521"/>
                <a:gd name="T44" fmla="+- 0 10078 9358"/>
                <a:gd name="T45" fmla="*/ T44 w 864"/>
                <a:gd name="T46" fmla="+- 0 1749 -772"/>
                <a:gd name="T47" fmla="*/ 1749 h 2521"/>
                <a:gd name="T48" fmla="+- 0 10134 9358"/>
                <a:gd name="T49" fmla="*/ T48 w 864"/>
                <a:gd name="T50" fmla="+- 0 1737 -772"/>
                <a:gd name="T51" fmla="*/ 1737 h 2521"/>
                <a:gd name="T52" fmla="+- 0 10180 9358"/>
                <a:gd name="T53" fmla="*/ T52 w 864"/>
                <a:gd name="T54" fmla="+- 0 1706 -772"/>
                <a:gd name="T55" fmla="*/ 1706 h 2521"/>
                <a:gd name="T56" fmla="+- 0 10211 9358"/>
                <a:gd name="T57" fmla="*/ T56 w 864"/>
                <a:gd name="T58" fmla="+- 0 1661 -772"/>
                <a:gd name="T59" fmla="*/ 1661 h 2521"/>
                <a:gd name="T60" fmla="+- 0 10222 9358"/>
                <a:gd name="T61" fmla="*/ T60 w 864"/>
                <a:gd name="T62" fmla="+- 0 1605 -772"/>
                <a:gd name="T63" fmla="*/ 1605 h 2521"/>
                <a:gd name="T64" fmla="+- 0 10222 9358"/>
                <a:gd name="T65" fmla="*/ T64 w 864"/>
                <a:gd name="T66" fmla="+- 0 -628 -772"/>
                <a:gd name="T67" fmla="*/ -628 h 2521"/>
                <a:gd name="T68" fmla="+- 0 10211 9358"/>
                <a:gd name="T69" fmla="*/ T68 w 864"/>
                <a:gd name="T70" fmla="+- 0 -684 -772"/>
                <a:gd name="T71" fmla="*/ -684 h 2521"/>
                <a:gd name="T72" fmla="+- 0 10180 9358"/>
                <a:gd name="T73" fmla="*/ T72 w 864"/>
                <a:gd name="T74" fmla="+- 0 -730 -772"/>
                <a:gd name="T75" fmla="*/ -730 h 2521"/>
                <a:gd name="T76" fmla="+- 0 10134 9358"/>
                <a:gd name="T77" fmla="*/ T76 w 864"/>
                <a:gd name="T78" fmla="+- 0 -761 -772"/>
                <a:gd name="T79" fmla="*/ -761 h 2521"/>
                <a:gd name="T80" fmla="+- 0 10078 9358"/>
                <a:gd name="T81" fmla="*/ T80 w 864"/>
                <a:gd name="T82" fmla="+- 0 -772 -772"/>
                <a:gd name="T83" fmla="*/ -772 h 252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64" h="2521">
                  <a:moveTo>
                    <a:pt x="720" y="0"/>
                  </a:moveTo>
                  <a:lnTo>
                    <a:pt x="144" y="0"/>
                  </a:lnTo>
                  <a:lnTo>
                    <a:pt x="88" y="11"/>
                  </a:lnTo>
                  <a:lnTo>
                    <a:pt x="43" y="42"/>
                  </a:lnTo>
                  <a:lnTo>
                    <a:pt x="12" y="88"/>
                  </a:lnTo>
                  <a:lnTo>
                    <a:pt x="0" y="144"/>
                  </a:lnTo>
                  <a:lnTo>
                    <a:pt x="0" y="2377"/>
                  </a:lnTo>
                  <a:lnTo>
                    <a:pt x="12" y="2433"/>
                  </a:lnTo>
                  <a:lnTo>
                    <a:pt x="43" y="2478"/>
                  </a:lnTo>
                  <a:lnTo>
                    <a:pt x="88" y="2509"/>
                  </a:lnTo>
                  <a:lnTo>
                    <a:pt x="144" y="2521"/>
                  </a:lnTo>
                  <a:lnTo>
                    <a:pt x="720" y="2521"/>
                  </a:lnTo>
                  <a:lnTo>
                    <a:pt x="776" y="2509"/>
                  </a:lnTo>
                  <a:lnTo>
                    <a:pt x="822" y="2478"/>
                  </a:lnTo>
                  <a:lnTo>
                    <a:pt x="853" y="2433"/>
                  </a:lnTo>
                  <a:lnTo>
                    <a:pt x="864" y="2377"/>
                  </a:lnTo>
                  <a:lnTo>
                    <a:pt x="864" y="144"/>
                  </a:lnTo>
                  <a:lnTo>
                    <a:pt x="853" y="88"/>
                  </a:lnTo>
                  <a:lnTo>
                    <a:pt x="822" y="42"/>
                  </a:lnTo>
                  <a:lnTo>
                    <a:pt x="776" y="11"/>
                  </a:lnTo>
                  <a:lnTo>
                    <a:pt x="7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dirty="0"/>
            </a:p>
          </p:txBody>
        </p:sp>
        <p:cxnSp>
          <p:nvCxnSpPr>
            <p:cNvPr id="21" name="Line 447"/>
            <p:cNvCxnSpPr>
              <a:cxnSpLocks noChangeShapeType="1"/>
            </p:cNvCxnSpPr>
            <p:nvPr/>
          </p:nvCxnSpPr>
          <p:spPr bwMode="auto">
            <a:xfrm>
              <a:off x="5725" y="2123"/>
              <a:ext cx="4751" cy="0"/>
            </a:xfrm>
            <a:prstGeom prst="line">
              <a:avLst/>
            </a:prstGeom>
            <a:grpFill/>
            <a:ln w="9525">
              <a:solidFill>
                <a:srgbClr val="943735"/>
              </a:solidFill>
              <a:prstDash val="solid"/>
              <a:round/>
              <a:headEnd/>
              <a:tailEnd/>
            </a:ln>
          </p:spPr>
        </p:cxnSp>
      </p:grp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152400" y="5410200"/>
            <a:ext cx="3483198" cy="1031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Жители городского округа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Семеновский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438130" y="4344273"/>
            <a:ext cx="914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248,4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388177" y="4293502"/>
            <a:ext cx="914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291,9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559991" y="4344273"/>
            <a:ext cx="846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249,1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-228600" y="5105400"/>
            <a:ext cx="3429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98450">
              <a:spcBef>
                <a:spcPts val="805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Целевая</a:t>
            </a:r>
            <a:r>
              <a:rPr lang="ru-RU" sz="1400" b="1" spc="205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группа</a:t>
            </a:r>
            <a:r>
              <a:rPr lang="ru-RU" sz="1400" b="1" spc="16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программы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-228600" y="1143000"/>
            <a:ext cx="3429000" cy="508857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90195">
              <a:lnSpc>
                <a:spcPts val="1565"/>
              </a:lnSpc>
              <a:spcBef>
                <a:spcPts val="88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Срок</a:t>
            </a:r>
            <a:r>
              <a:rPr lang="ru-RU" sz="1400" b="1" spc="-4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действия</a:t>
            </a:r>
            <a:r>
              <a:rPr lang="ru-RU" sz="1400" b="1" spc="-4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программы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ru-RU" sz="1400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2025-2029</a:t>
            </a:r>
            <a:r>
              <a:rPr lang="ru-RU" sz="1400" spc="95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ru-RU" sz="1400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годы</a:t>
            </a:r>
          </a:p>
          <a:p>
            <a:pPr marL="290195">
              <a:lnSpc>
                <a:spcPts val="1565"/>
              </a:lnSpc>
              <a:spcBef>
                <a:spcPts val="880"/>
              </a:spcBef>
              <a:spcAft>
                <a:spcPts val="0"/>
              </a:spcAft>
            </a:pPr>
            <a:endParaRPr lang="ru-RU" sz="1400" dirty="0"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290195">
              <a:lnSpc>
                <a:spcPts val="1335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Цель</a:t>
            </a:r>
            <a:r>
              <a:rPr lang="ru-RU" sz="1400" b="1" spc="135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программы 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90195">
              <a:lnSpc>
                <a:spcPts val="1325"/>
              </a:lnSpc>
              <a:spcAft>
                <a:spcPts val="0"/>
              </a:spcAft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90195">
              <a:lnSpc>
                <a:spcPts val="1325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Развитие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300" dirty="0">
                <a:solidFill>
                  <a:srgbClr val="244060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–  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повышение уровня </a:t>
            </a:r>
          </a:p>
          <a:p>
            <a:pPr marL="290195">
              <a:lnSpc>
                <a:spcPts val="1325"/>
              </a:lnSpc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 качества жизни населения городского округа  Семеновский, улучшение благоустройства города, санитарного состояния, уличного освещения, а также повышение устойчивости и надёжности функционирования прочих объектов благоустройства</a:t>
            </a:r>
          </a:p>
          <a:p>
            <a:pPr marL="290195">
              <a:lnSpc>
                <a:spcPts val="1325"/>
              </a:lnSpc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в местах массового отдыха </a:t>
            </a:r>
          </a:p>
          <a:p>
            <a:pPr marL="290195">
              <a:lnSpc>
                <a:spcPts val="1325"/>
              </a:lnSpc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населения.</a:t>
            </a:r>
          </a:p>
          <a:p>
            <a:pPr marL="290195">
              <a:lnSpc>
                <a:spcPts val="1325"/>
              </a:lnSpc>
              <a:spcAft>
                <a:spcPts val="0"/>
              </a:spcAft>
            </a:pPr>
            <a:endParaRPr lang="ru-RU" sz="1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90195">
              <a:lnSpc>
                <a:spcPts val="1325"/>
              </a:lnSpc>
              <a:spcAft>
                <a:spcPts val="0"/>
              </a:spcAft>
            </a:pPr>
            <a:endParaRPr lang="ru-RU" sz="1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90195">
              <a:lnSpc>
                <a:spcPts val="1325"/>
              </a:lnSpc>
              <a:spcAft>
                <a:spcPts val="0"/>
              </a:spcAft>
            </a:pPr>
            <a:endParaRPr lang="ru-RU" sz="1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  Исполнитель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  МБУ «Благоустройство города»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90195">
              <a:lnSpc>
                <a:spcPts val="1325"/>
              </a:lnSpc>
              <a:spcAft>
                <a:spcPts val="0"/>
              </a:spcAft>
            </a:pPr>
            <a:endParaRPr lang="ru-RU" sz="1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90195">
              <a:lnSpc>
                <a:spcPts val="1325"/>
              </a:lnSpc>
              <a:spcAft>
                <a:spcPts val="0"/>
              </a:spcAft>
            </a:pPr>
            <a:endParaRPr lang="ru-RU" sz="1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90195">
              <a:lnSpc>
                <a:spcPts val="1325"/>
              </a:lnSpc>
              <a:spcAft>
                <a:spcPts val="0"/>
              </a:spcAft>
            </a:pPr>
            <a:endParaRPr lang="ru-RU" sz="1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90195">
              <a:lnSpc>
                <a:spcPts val="1325"/>
              </a:lnSpc>
              <a:spcAft>
                <a:spcPts val="0"/>
              </a:spcAft>
            </a:pPr>
            <a:endParaRPr lang="ru-RU" sz="1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90195">
              <a:lnSpc>
                <a:spcPts val="1325"/>
              </a:lnSpc>
              <a:spcAft>
                <a:spcPts val="0"/>
              </a:spcAft>
            </a:pPr>
            <a:endParaRPr lang="ru-RU" sz="1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90195">
              <a:lnSpc>
                <a:spcPts val="1325"/>
              </a:lnSpc>
              <a:spcAft>
                <a:spcPts val="0"/>
              </a:spcAft>
            </a:pPr>
            <a:endParaRPr lang="ru-RU" sz="1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121823" y="838200"/>
            <a:ext cx="3736177" cy="3203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0195">
              <a:lnSpc>
                <a:spcPts val="1565"/>
              </a:lnSpc>
              <a:spcBef>
                <a:spcPts val="880"/>
              </a:spcBef>
              <a:spcAft>
                <a:spcPts val="0"/>
              </a:spcAft>
            </a:pPr>
            <a:endParaRPr lang="ru-RU" sz="1300" b="1" dirty="0">
              <a:solidFill>
                <a:srgbClr val="C00000"/>
              </a:solidFill>
              <a:latin typeface="Tahom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90195">
              <a:lnSpc>
                <a:spcPts val="1565"/>
              </a:lnSpc>
              <a:spcBef>
                <a:spcPts val="88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Утверждена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Проект Постановление администрации городского округа Семеновский Нижегородской области «О</a:t>
            </a: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 утверждении муниципальной программы «Комплексное благоустройство и развитие транспортной инфраструктуры городского округа Семеновский Нижегородской области на 2025-2029 годы» </a:t>
            </a:r>
          </a:p>
          <a:p>
            <a:pPr>
              <a:spcAft>
                <a:spcPts val="0"/>
              </a:spcAft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Муниципальный</a:t>
            </a:r>
            <a:r>
              <a:rPr lang="ru-RU" sz="1400" b="1" spc="5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заказчик-координатор</a:t>
            </a:r>
            <a:br>
              <a:rPr lang="ru-RU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Администрация городского округа Семеновский</a:t>
            </a:r>
          </a:p>
          <a:p>
            <a:pPr>
              <a:spcAft>
                <a:spcPts val="0"/>
              </a:spcAft>
            </a:pPr>
            <a:endParaRPr lang="ru-RU" sz="140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352983" y="6259304"/>
            <a:ext cx="3098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2025        2026        2027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Text Box 463">
            <a:extLst>
              <a:ext uri="{FF2B5EF4-FFF2-40B4-BE49-F238E27FC236}">
                <a16:creationId xmlns:a16="http://schemas.microsoft.com/office/drawing/2014/main" id="{0D1B6F1E-F48C-9BFD-858D-61B45569A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6705600"/>
            <a:ext cx="2322830" cy="2213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41605" marR="138430" algn="ctr">
              <a:spcBef>
                <a:spcPts val="3440"/>
              </a:spcBef>
              <a:spcAft>
                <a:spcPts val="0"/>
              </a:spcAft>
            </a:pPr>
            <a:r>
              <a:rPr lang="ru-RU" sz="3300" b="1" dirty="0">
                <a:solidFill>
                  <a:schemeClr val="tx2">
                    <a:lumMod val="75000"/>
                  </a:schemeClr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291,9</a:t>
            </a:r>
            <a:endParaRPr lang="ru-RU" sz="1100" dirty="0">
              <a:solidFill>
                <a:schemeClr val="tx2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39700" marR="138430" algn="ctr">
              <a:lnSpc>
                <a:spcPts val="1560"/>
              </a:lnSpc>
              <a:spcBef>
                <a:spcPts val="10"/>
              </a:spcBef>
              <a:spcAft>
                <a:spcPts val="0"/>
              </a:spcAft>
            </a:pPr>
            <a:r>
              <a:rPr lang="ru-RU" sz="1300" b="1" dirty="0">
                <a:solidFill>
                  <a:schemeClr val="tx2">
                    <a:lumMod val="75000"/>
                  </a:schemeClr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</a:t>
            </a:r>
            <a:r>
              <a:rPr lang="ru-RU" sz="1300" b="1" spc="230" dirty="0">
                <a:solidFill>
                  <a:schemeClr val="tx2">
                    <a:lumMod val="75000"/>
                  </a:schemeClr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b="1" dirty="0">
                <a:solidFill>
                  <a:schemeClr val="tx2">
                    <a:lumMod val="75000"/>
                  </a:schemeClr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рублей</a:t>
            </a:r>
            <a:endParaRPr lang="ru-RU" sz="1100" dirty="0">
              <a:solidFill>
                <a:schemeClr val="tx2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42875" marR="138430" algn="ctr">
              <a:lnSpc>
                <a:spcPts val="1565"/>
              </a:lnSpc>
              <a:spcAft>
                <a:spcPts val="0"/>
              </a:spcAft>
            </a:pPr>
            <a:r>
              <a:rPr lang="ru-RU" sz="1300" dirty="0">
                <a:solidFill>
                  <a:schemeClr val="tx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расходы</a:t>
            </a:r>
            <a:r>
              <a:rPr lang="ru-RU" sz="1300" spc="80" dirty="0">
                <a:solidFill>
                  <a:schemeClr val="tx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dirty="0">
                <a:solidFill>
                  <a:schemeClr val="tx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</a:t>
            </a:r>
            <a:r>
              <a:rPr lang="ru-RU" sz="1300" spc="75" dirty="0">
                <a:solidFill>
                  <a:schemeClr val="tx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dirty="0">
                <a:solidFill>
                  <a:schemeClr val="tx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выполнение</a:t>
            </a:r>
            <a:endParaRPr lang="ru-RU" sz="1100" dirty="0">
              <a:solidFill>
                <a:schemeClr val="tx2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42240" marR="138430" algn="ctr">
              <a:lnSpc>
                <a:spcPts val="1565"/>
              </a:lnSpc>
              <a:spcAft>
                <a:spcPts val="0"/>
              </a:spcAft>
            </a:pPr>
            <a:r>
              <a:rPr lang="ru-RU" sz="1300" dirty="0">
                <a:solidFill>
                  <a:schemeClr val="tx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программы</a:t>
            </a:r>
            <a:endParaRPr lang="ru-RU" sz="1100" dirty="0">
              <a:solidFill>
                <a:schemeClr val="tx2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41605" marR="138430" algn="ctr">
              <a:lnSpc>
                <a:spcPts val="1560"/>
              </a:lnSpc>
              <a:spcAft>
                <a:spcPts val="0"/>
              </a:spcAft>
            </a:pPr>
            <a:r>
              <a:rPr lang="ru-RU" sz="1300" b="1" dirty="0">
                <a:solidFill>
                  <a:schemeClr val="tx2">
                    <a:lumMod val="75000"/>
                  </a:schemeClr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</a:t>
            </a:r>
            <a:r>
              <a:rPr lang="ru-RU" sz="1300" b="1" spc="55" dirty="0">
                <a:solidFill>
                  <a:schemeClr val="tx2">
                    <a:lumMod val="75000"/>
                  </a:schemeClr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b="1" dirty="0">
                <a:solidFill>
                  <a:schemeClr val="tx2">
                    <a:lumMod val="75000"/>
                  </a:schemeClr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2025</a:t>
            </a:r>
            <a:r>
              <a:rPr lang="ru-RU" sz="1300" b="1" spc="50" dirty="0">
                <a:solidFill>
                  <a:schemeClr val="tx2">
                    <a:lumMod val="75000"/>
                  </a:schemeClr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b="1" dirty="0">
                <a:solidFill>
                  <a:schemeClr val="tx2">
                    <a:lumMod val="75000"/>
                  </a:schemeClr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году</a:t>
            </a:r>
            <a:endParaRPr lang="ru-RU" sz="1100" dirty="0">
              <a:solidFill>
                <a:schemeClr val="tx2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FF605D7-8765-4830-2C6D-50B342A8303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53</a:t>
            </a:fld>
            <a:endParaRPr lang="ru-RU" spc="-100" dirty="0"/>
          </a:p>
        </p:txBody>
      </p:sp>
    </p:spTree>
    <p:extLst>
      <p:ext uri="{BB962C8B-B14F-4D97-AF65-F5344CB8AC3E}">
        <p14:creationId xmlns:p14="http://schemas.microsoft.com/office/powerpoint/2010/main" val="360103887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Муниципальная программа</a:t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«Комплексное благоустройство и развитие транспортной инфраструктуры городского округа Семеновский» </a:t>
            </a:r>
          </a:p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 2025-2029 годы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636225"/>
              </p:ext>
            </p:extLst>
          </p:nvPr>
        </p:nvGraphicFramePr>
        <p:xfrm>
          <a:off x="95251" y="1295400"/>
          <a:ext cx="6667498" cy="769620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62098">
                  <a:extLst>
                    <a:ext uri="{9D8B030D-6E8A-4147-A177-3AD203B41FA5}">
                      <a16:colId xmlns:a16="http://schemas.microsoft.com/office/drawing/2014/main" val="1889002268"/>
                    </a:ext>
                  </a:extLst>
                </a:gridCol>
                <a:gridCol w="925831">
                  <a:extLst>
                    <a:ext uri="{9D8B030D-6E8A-4147-A177-3AD203B41FA5}">
                      <a16:colId xmlns:a16="http://schemas.microsoft.com/office/drawing/2014/main" val="240396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542017133"/>
                    </a:ext>
                  </a:extLst>
                </a:gridCol>
                <a:gridCol w="979169">
                  <a:extLst>
                    <a:ext uri="{9D8B030D-6E8A-4147-A177-3AD203B41FA5}">
                      <a16:colId xmlns:a16="http://schemas.microsoft.com/office/drawing/2014/main" val="153115204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66806976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666957056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675690536"/>
                    </a:ext>
                  </a:extLst>
                </a:gridCol>
              </a:tblGrid>
              <a:tr h="774150">
                <a:tc>
                  <a:txBody>
                    <a:bodyPr/>
                    <a:lstStyle/>
                    <a:p>
                      <a:pPr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 подпрограмм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0490" marR="110490" algn="ctr">
                        <a:lnSpc>
                          <a:spcPts val="1325"/>
                        </a:lnSpc>
                        <a:spcBef>
                          <a:spcPts val="51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2023</a:t>
                      </a:r>
                    </a:p>
                    <a:p>
                      <a:pPr marL="111125" marR="110490" algn="ctr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год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1125" marR="110490" algn="ctr">
                        <a:lnSpc>
                          <a:spcPts val="1325"/>
                        </a:lnSpc>
                        <a:spcBef>
                          <a:spcPts val="51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2024</a:t>
                      </a:r>
                    </a:p>
                    <a:p>
                      <a:pPr marL="111760" marR="110490" algn="ctr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год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1125" marR="110490" algn="ctr">
                        <a:lnSpc>
                          <a:spcPts val="1325"/>
                        </a:lnSpc>
                        <a:spcBef>
                          <a:spcPts val="51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2025</a:t>
                      </a:r>
                    </a:p>
                    <a:p>
                      <a:pPr marL="111760" marR="110490" algn="ctr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год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205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%</a:t>
                      </a:r>
                    </a:p>
                    <a:p>
                      <a:pPr marL="113030" marR="10985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</a:t>
                      </a:r>
                      <a:r>
                        <a:rPr lang="ru-RU" sz="1200" spc="-3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2024</a:t>
                      </a:r>
                    </a:p>
                    <a:p>
                      <a:pPr marL="113030" marR="109855" algn="ctr">
                        <a:lnSpc>
                          <a:spcPts val="111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году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78740" algn="r">
                        <a:spcBef>
                          <a:spcPts val="117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2026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год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marR="76200" algn="ctr">
                        <a:spcBef>
                          <a:spcPts val="117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2027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год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79889863"/>
                  </a:ext>
                </a:extLst>
              </a:tr>
              <a:tr h="1439919">
                <a:tc>
                  <a:txBody>
                    <a:bodyPr/>
                    <a:lstStyle/>
                    <a:p>
                      <a:pPr marR="84455">
                        <a:lnSpc>
                          <a:spcPct val="113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Развитие транспортной инфраструктуры городского округа Семеновский»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 86,0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9</a:t>
                      </a:r>
                      <a:r>
                        <a:rPr lang="en-US" sz="1400" dirty="0">
                          <a:effectLst/>
                        </a:rPr>
                        <a:t>0</a:t>
                      </a:r>
                      <a:r>
                        <a:rPr lang="ru-RU" sz="1400" dirty="0">
                          <a:effectLst/>
                        </a:rPr>
                        <a:t>,8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139,2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153,3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103,1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103,8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137985598"/>
                  </a:ext>
                </a:extLst>
              </a:tr>
              <a:tr h="2123383">
                <a:tc>
                  <a:txBody>
                    <a:bodyPr/>
                    <a:lstStyle/>
                    <a:p>
                      <a:pPr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Организация и выполнение работ по ремонту и содержанию объектов внешнего благоустройства и прочих услуг по благоустройству 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 64,3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69,9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117,3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167,7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109,8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109,</a:t>
                      </a:r>
                      <a:r>
                        <a:rPr lang="en-US" sz="1400" dirty="0">
                          <a:effectLst/>
                        </a:rPr>
                        <a:t>8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650817680"/>
                  </a:ext>
                </a:extLst>
              </a:tr>
              <a:tr h="15859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5250" algn="l"/>
                          <a:tab pos="270510" algn="l"/>
                          <a:tab pos="810260" algn="l"/>
                        </a:tabLst>
                      </a:pPr>
                      <a:r>
                        <a:rPr lang="ru-RU" sz="1400">
                          <a:effectLst/>
                        </a:rPr>
                        <a:t>Содержание и   совершенствование сетей уличного освещения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5080" algn="l"/>
                        </a:tabLst>
                      </a:pPr>
                      <a:r>
                        <a:rPr lang="ru-RU" sz="1400">
                          <a:effectLst/>
                        </a:rPr>
                        <a:t>городского округа Семеновский</a:t>
                      </a:r>
                    </a:p>
                    <a:p>
                      <a:pPr marL="68580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 31,7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18,5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25,</a:t>
                      </a:r>
                      <a:r>
                        <a:rPr lang="en-US" sz="1400" dirty="0">
                          <a:effectLst/>
                        </a:rPr>
                        <a:t>6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138,9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25,7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25,7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10112946"/>
                  </a:ext>
                </a:extLst>
              </a:tr>
              <a:tr h="1126950">
                <a:tc>
                  <a:txBody>
                    <a:bodyPr/>
                    <a:lstStyle/>
                    <a:p>
                      <a:pPr marL="5080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Содержание и обеспечение </a:t>
                      </a:r>
                    </a:p>
                    <a:p>
                      <a:pPr marL="5080"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деятельности учреждений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6,7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7,6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9,8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127,9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dk1"/>
                          </a:solidFill>
                          <a:effectLst/>
                        </a:rPr>
                        <a:t>9,8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9,8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41471565"/>
                  </a:ext>
                </a:extLst>
              </a:tr>
              <a:tr h="645862">
                <a:tc>
                  <a:txBody>
                    <a:bodyPr/>
                    <a:lstStyle/>
                    <a:p>
                      <a:pPr marL="5080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Всего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188,7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18</a:t>
                      </a:r>
                      <a:r>
                        <a:rPr lang="en-US" sz="1400" b="1" dirty="0">
                          <a:effectLst/>
                        </a:rPr>
                        <a:t>6</a:t>
                      </a:r>
                      <a:r>
                        <a:rPr lang="ru-RU" sz="1400" b="1" dirty="0">
                          <a:effectLst/>
                        </a:rPr>
                        <a:t>,8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291,9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156,2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248,4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chemeClr val="dk1"/>
                          </a:solidFill>
                          <a:effectLst/>
                        </a:rPr>
                        <a:t>249,1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211616121"/>
                  </a:ext>
                </a:extLst>
              </a:tr>
            </a:tbl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B857BE3-AA45-90F0-A924-82B530F1F1F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54</a:t>
            </a:fld>
            <a:endParaRPr lang="ru-RU" spc="-100" dirty="0"/>
          </a:p>
        </p:txBody>
      </p:sp>
    </p:spTree>
    <p:extLst>
      <p:ext uri="{BB962C8B-B14F-4D97-AF65-F5344CB8AC3E}">
        <p14:creationId xmlns:p14="http://schemas.microsoft.com/office/powerpoint/2010/main" val="128364783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2"/>
          <p:cNvSpPr>
            <a:spLocks noChangeArrowheads="1"/>
          </p:cNvSpPr>
          <p:nvPr/>
        </p:nvSpPr>
        <p:spPr bwMode="auto">
          <a:xfrm>
            <a:off x="-457200" y="838200"/>
            <a:ext cx="7887335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Как меняются расходы в расчете на одного жителя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городского округа Семеновский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kumimoji="0" lang="ru-RU" altLang="ru-RU" sz="13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3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3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300" b="1" dirty="0">
              <a:solidFill>
                <a:srgbClr val="C00000"/>
              </a:solidFill>
              <a:latin typeface="Arial" panose="020B0604020202020204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3" name="Freeform 442"/>
          <p:cNvSpPr>
            <a:spLocks/>
          </p:cNvSpPr>
          <p:nvPr/>
        </p:nvSpPr>
        <p:spPr bwMode="auto">
          <a:xfrm>
            <a:off x="100965" y="2166530"/>
            <a:ext cx="1234440" cy="1485666"/>
          </a:xfrm>
          <a:custGeom>
            <a:avLst/>
            <a:gdLst>
              <a:gd name="T0" fmla="+- 0 216 216"/>
              <a:gd name="T1" fmla="*/ T0 w 1944"/>
              <a:gd name="T2" fmla="+- 0 1778 1454"/>
              <a:gd name="T3" fmla="*/ 1778 h 2573"/>
              <a:gd name="T4" fmla="+- 0 225 216"/>
              <a:gd name="T5" fmla="*/ T4 w 1944"/>
              <a:gd name="T6" fmla="+- 0 1704 1454"/>
              <a:gd name="T7" fmla="*/ 1704 h 2573"/>
              <a:gd name="T8" fmla="+- 0 249 216"/>
              <a:gd name="T9" fmla="*/ T8 w 1944"/>
              <a:gd name="T10" fmla="+- 0 1636 1454"/>
              <a:gd name="T11" fmla="*/ 1636 h 2573"/>
              <a:gd name="T12" fmla="+- 0 287 216"/>
              <a:gd name="T13" fmla="*/ T12 w 1944"/>
              <a:gd name="T14" fmla="+- 0 1576 1454"/>
              <a:gd name="T15" fmla="*/ 1576 h 2573"/>
              <a:gd name="T16" fmla="+- 0 337 216"/>
              <a:gd name="T17" fmla="*/ T16 w 1944"/>
              <a:gd name="T18" fmla="+- 0 1526 1454"/>
              <a:gd name="T19" fmla="*/ 1526 h 2573"/>
              <a:gd name="T20" fmla="+- 0 398 216"/>
              <a:gd name="T21" fmla="*/ T20 w 1944"/>
              <a:gd name="T22" fmla="+- 0 1487 1454"/>
              <a:gd name="T23" fmla="*/ 1487 h 2573"/>
              <a:gd name="T24" fmla="+- 0 466 216"/>
              <a:gd name="T25" fmla="*/ T24 w 1944"/>
              <a:gd name="T26" fmla="+- 0 1463 1454"/>
              <a:gd name="T27" fmla="*/ 1463 h 2573"/>
              <a:gd name="T28" fmla="+- 0 540 216"/>
              <a:gd name="T29" fmla="*/ T28 w 1944"/>
              <a:gd name="T30" fmla="+- 0 1454 1454"/>
              <a:gd name="T31" fmla="*/ 1454 h 2573"/>
              <a:gd name="T32" fmla="+- 0 1836 216"/>
              <a:gd name="T33" fmla="*/ T32 w 1944"/>
              <a:gd name="T34" fmla="+- 0 1454 1454"/>
              <a:gd name="T35" fmla="*/ 1454 h 2573"/>
              <a:gd name="T36" fmla="+- 0 1910 216"/>
              <a:gd name="T37" fmla="*/ T36 w 1944"/>
              <a:gd name="T38" fmla="+- 0 1463 1454"/>
              <a:gd name="T39" fmla="*/ 1463 h 2573"/>
              <a:gd name="T40" fmla="+- 0 1978 216"/>
              <a:gd name="T41" fmla="*/ T40 w 1944"/>
              <a:gd name="T42" fmla="+- 0 1487 1454"/>
              <a:gd name="T43" fmla="*/ 1487 h 2573"/>
              <a:gd name="T44" fmla="+- 0 2038 216"/>
              <a:gd name="T45" fmla="*/ T44 w 1944"/>
              <a:gd name="T46" fmla="+- 0 1526 1454"/>
              <a:gd name="T47" fmla="*/ 1526 h 2573"/>
              <a:gd name="T48" fmla="+- 0 2089 216"/>
              <a:gd name="T49" fmla="*/ T48 w 1944"/>
              <a:gd name="T50" fmla="+- 0 1576 1454"/>
              <a:gd name="T51" fmla="*/ 1576 h 2573"/>
              <a:gd name="T52" fmla="+- 0 2127 216"/>
              <a:gd name="T53" fmla="*/ T52 w 1944"/>
              <a:gd name="T54" fmla="+- 0 1636 1454"/>
              <a:gd name="T55" fmla="*/ 1636 h 2573"/>
              <a:gd name="T56" fmla="+- 0 2151 216"/>
              <a:gd name="T57" fmla="*/ T56 w 1944"/>
              <a:gd name="T58" fmla="+- 0 1704 1454"/>
              <a:gd name="T59" fmla="*/ 1704 h 2573"/>
              <a:gd name="T60" fmla="+- 0 2160 216"/>
              <a:gd name="T61" fmla="*/ T60 w 1944"/>
              <a:gd name="T62" fmla="+- 0 1778 1454"/>
              <a:gd name="T63" fmla="*/ 1778 h 2573"/>
              <a:gd name="T64" fmla="+- 0 2160 216"/>
              <a:gd name="T65" fmla="*/ T64 w 1944"/>
              <a:gd name="T66" fmla="+- 0 3703 1454"/>
              <a:gd name="T67" fmla="*/ 3703 h 2573"/>
              <a:gd name="T68" fmla="+- 0 2151 216"/>
              <a:gd name="T69" fmla="*/ T68 w 1944"/>
              <a:gd name="T70" fmla="+- 0 3778 1454"/>
              <a:gd name="T71" fmla="*/ 3778 h 2573"/>
              <a:gd name="T72" fmla="+- 0 2127 216"/>
              <a:gd name="T73" fmla="*/ T72 w 1944"/>
              <a:gd name="T74" fmla="+- 0 3846 1454"/>
              <a:gd name="T75" fmla="*/ 3846 h 2573"/>
              <a:gd name="T76" fmla="+- 0 2089 216"/>
              <a:gd name="T77" fmla="*/ T76 w 1944"/>
              <a:gd name="T78" fmla="+- 0 3906 1454"/>
              <a:gd name="T79" fmla="*/ 3906 h 2573"/>
              <a:gd name="T80" fmla="+- 0 2038 216"/>
              <a:gd name="T81" fmla="*/ T80 w 1944"/>
              <a:gd name="T82" fmla="+- 0 3956 1454"/>
              <a:gd name="T83" fmla="*/ 3956 h 2573"/>
              <a:gd name="T84" fmla="+- 0 1978 216"/>
              <a:gd name="T85" fmla="*/ T84 w 1944"/>
              <a:gd name="T86" fmla="+- 0 3994 1454"/>
              <a:gd name="T87" fmla="*/ 3994 h 2573"/>
              <a:gd name="T88" fmla="+- 0 1910 216"/>
              <a:gd name="T89" fmla="*/ T88 w 1944"/>
              <a:gd name="T90" fmla="+- 0 4019 1454"/>
              <a:gd name="T91" fmla="*/ 4019 h 2573"/>
              <a:gd name="T92" fmla="+- 0 1836 216"/>
              <a:gd name="T93" fmla="*/ T92 w 1944"/>
              <a:gd name="T94" fmla="+- 0 4027 1454"/>
              <a:gd name="T95" fmla="*/ 4027 h 2573"/>
              <a:gd name="T96" fmla="+- 0 540 216"/>
              <a:gd name="T97" fmla="*/ T96 w 1944"/>
              <a:gd name="T98" fmla="+- 0 4027 1454"/>
              <a:gd name="T99" fmla="*/ 4027 h 2573"/>
              <a:gd name="T100" fmla="+- 0 466 216"/>
              <a:gd name="T101" fmla="*/ T100 w 1944"/>
              <a:gd name="T102" fmla="+- 0 4019 1454"/>
              <a:gd name="T103" fmla="*/ 4019 h 2573"/>
              <a:gd name="T104" fmla="+- 0 398 216"/>
              <a:gd name="T105" fmla="*/ T104 w 1944"/>
              <a:gd name="T106" fmla="+- 0 3994 1454"/>
              <a:gd name="T107" fmla="*/ 3994 h 2573"/>
              <a:gd name="T108" fmla="+- 0 337 216"/>
              <a:gd name="T109" fmla="*/ T108 w 1944"/>
              <a:gd name="T110" fmla="+- 0 3956 1454"/>
              <a:gd name="T111" fmla="*/ 3956 h 2573"/>
              <a:gd name="T112" fmla="+- 0 287 216"/>
              <a:gd name="T113" fmla="*/ T112 w 1944"/>
              <a:gd name="T114" fmla="+- 0 3906 1454"/>
              <a:gd name="T115" fmla="*/ 3906 h 2573"/>
              <a:gd name="T116" fmla="+- 0 249 216"/>
              <a:gd name="T117" fmla="*/ T116 w 1944"/>
              <a:gd name="T118" fmla="+- 0 3846 1454"/>
              <a:gd name="T119" fmla="*/ 3846 h 2573"/>
              <a:gd name="T120" fmla="+- 0 225 216"/>
              <a:gd name="T121" fmla="*/ T120 w 1944"/>
              <a:gd name="T122" fmla="+- 0 3778 1454"/>
              <a:gd name="T123" fmla="*/ 3778 h 2573"/>
              <a:gd name="T124" fmla="+- 0 216 216"/>
              <a:gd name="T125" fmla="*/ T124 w 1944"/>
              <a:gd name="T126" fmla="+- 0 3703 1454"/>
              <a:gd name="T127" fmla="*/ 3703 h 2573"/>
              <a:gd name="T128" fmla="+- 0 216 216"/>
              <a:gd name="T129" fmla="*/ T128 w 1944"/>
              <a:gd name="T130" fmla="+- 0 1778 1454"/>
              <a:gd name="T131" fmla="*/ 1778 h 257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1944" h="2573">
                <a:moveTo>
                  <a:pt x="0" y="324"/>
                </a:moveTo>
                <a:lnTo>
                  <a:pt x="9" y="250"/>
                </a:lnTo>
                <a:lnTo>
                  <a:pt x="33" y="182"/>
                </a:lnTo>
                <a:lnTo>
                  <a:pt x="71" y="122"/>
                </a:lnTo>
                <a:lnTo>
                  <a:pt x="121" y="72"/>
                </a:lnTo>
                <a:lnTo>
                  <a:pt x="182" y="33"/>
                </a:lnTo>
                <a:lnTo>
                  <a:pt x="250" y="9"/>
                </a:lnTo>
                <a:lnTo>
                  <a:pt x="324" y="0"/>
                </a:lnTo>
                <a:lnTo>
                  <a:pt x="1620" y="0"/>
                </a:lnTo>
                <a:lnTo>
                  <a:pt x="1694" y="9"/>
                </a:lnTo>
                <a:lnTo>
                  <a:pt x="1762" y="33"/>
                </a:lnTo>
                <a:lnTo>
                  <a:pt x="1822" y="72"/>
                </a:lnTo>
                <a:lnTo>
                  <a:pt x="1873" y="122"/>
                </a:lnTo>
                <a:lnTo>
                  <a:pt x="1911" y="182"/>
                </a:lnTo>
                <a:lnTo>
                  <a:pt x="1935" y="250"/>
                </a:lnTo>
                <a:lnTo>
                  <a:pt x="1944" y="324"/>
                </a:lnTo>
                <a:lnTo>
                  <a:pt x="1944" y="2249"/>
                </a:lnTo>
                <a:lnTo>
                  <a:pt x="1935" y="2324"/>
                </a:lnTo>
                <a:lnTo>
                  <a:pt x="1911" y="2392"/>
                </a:lnTo>
                <a:lnTo>
                  <a:pt x="1873" y="2452"/>
                </a:lnTo>
                <a:lnTo>
                  <a:pt x="1822" y="2502"/>
                </a:lnTo>
                <a:lnTo>
                  <a:pt x="1762" y="2540"/>
                </a:lnTo>
                <a:lnTo>
                  <a:pt x="1694" y="2565"/>
                </a:lnTo>
                <a:lnTo>
                  <a:pt x="1620" y="2573"/>
                </a:lnTo>
                <a:lnTo>
                  <a:pt x="324" y="2573"/>
                </a:lnTo>
                <a:lnTo>
                  <a:pt x="250" y="2565"/>
                </a:lnTo>
                <a:lnTo>
                  <a:pt x="182" y="2540"/>
                </a:lnTo>
                <a:lnTo>
                  <a:pt x="121" y="2502"/>
                </a:lnTo>
                <a:lnTo>
                  <a:pt x="71" y="2452"/>
                </a:lnTo>
                <a:lnTo>
                  <a:pt x="33" y="2392"/>
                </a:lnTo>
                <a:lnTo>
                  <a:pt x="9" y="2324"/>
                </a:lnTo>
                <a:lnTo>
                  <a:pt x="0" y="2249"/>
                </a:lnTo>
                <a:lnTo>
                  <a:pt x="0" y="324"/>
                </a:lnTo>
                <a:close/>
              </a:path>
            </a:pathLst>
          </a:custGeom>
          <a:noFill/>
          <a:ln w="25400">
            <a:solidFill>
              <a:schemeClr val="tx2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5" name="Group 437"/>
          <p:cNvGrpSpPr>
            <a:grpSpLocks/>
          </p:cNvGrpSpPr>
          <p:nvPr/>
        </p:nvGrpSpPr>
        <p:grpSpPr bwMode="auto">
          <a:xfrm>
            <a:off x="1371600" y="1371600"/>
            <a:ext cx="1262380" cy="2278380"/>
            <a:chOff x="2251" y="424"/>
            <a:chExt cx="1988" cy="3588"/>
          </a:xfrm>
        </p:grpSpPr>
        <p:sp>
          <p:nvSpPr>
            <p:cNvPr id="6" name="Freeform 439"/>
            <p:cNvSpPr>
              <a:spLocks/>
            </p:cNvSpPr>
            <p:nvPr/>
          </p:nvSpPr>
          <p:spPr bwMode="auto">
            <a:xfrm>
              <a:off x="2295" y="1680"/>
              <a:ext cx="1944" cy="2332"/>
            </a:xfrm>
            <a:custGeom>
              <a:avLst/>
              <a:gdLst>
                <a:gd name="T0" fmla="+- 0 2295 2295"/>
                <a:gd name="T1" fmla="*/ T0 w 1944"/>
                <a:gd name="T2" fmla="+- 0 791 467"/>
                <a:gd name="T3" fmla="*/ 791 h 3546"/>
                <a:gd name="T4" fmla="+- 0 2304 2295"/>
                <a:gd name="T5" fmla="*/ T4 w 1944"/>
                <a:gd name="T6" fmla="+- 0 716 467"/>
                <a:gd name="T7" fmla="*/ 716 h 3546"/>
                <a:gd name="T8" fmla="+- 0 2328 2295"/>
                <a:gd name="T9" fmla="*/ T8 w 1944"/>
                <a:gd name="T10" fmla="+- 0 648 467"/>
                <a:gd name="T11" fmla="*/ 648 h 3546"/>
                <a:gd name="T12" fmla="+- 0 2366 2295"/>
                <a:gd name="T13" fmla="*/ T12 w 1944"/>
                <a:gd name="T14" fmla="+- 0 588 467"/>
                <a:gd name="T15" fmla="*/ 588 h 3546"/>
                <a:gd name="T16" fmla="+- 0 2416 2295"/>
                <a:gd name="T17" fmla="*/ T16 w 1944"/>
                <a:gd name="T18" fmla="+- 0 538 467"/>
                <a:gd name="T19" fmla="*/ 538 h 3546"/>
                <a:gd name="T20" fmla="+- 0 2477 2295"/>
                <a:gd name="T21" fmla="*/ T20 w 1944"/>
                <a:gd name="T22" fmla="+- 0 500 467"/>
                <a:gd name="T23" fmla="*/ 500 h 3546"/>
                <a:gd name="T24" fmla="+- 0 2545 2295"/>
                <a:gd name="T25" fmla="*/ T24 w 1944"/>
                <a:gd name="T26" fmla="+- 0 475 467"/>
                <a:gd name="T27" fmla="*/ 475 h 3546"/>
                <a:gd name="T28" fmla="+- 0 2619 2295"/>
                <a:gd name="T29" fmla="*/ T28 w 1944"/>
                <a:gd name="T30" fmla="+- 0 467 467"/>
                <a:gd name="T31" fmla="*/ 467 h 3546"/>
                <a:gd name="T32" fmla="+- 0 3915 2295"/>
                <a:gd name="T33" fmla="*/ T32 w 1944"/>
                <a:gd name="T34" fmla="+- 0 467 467"/>
                <a:gd name="T35" fmla="*/ 467 h 3546"/>
                <a:gd name="T36" fmla="+- 0 3989 2295"/>
                <a:gd name="T37" fmla="*/ T36 w 1944"/>
                <a:gd name="T38" fmla="+- 0 475 467"/>
                <a:gd name="T39" fmla="*/ 475 h 3546"/>
                <a:gd name="T40" fmla="+- 0 4057 2295"/>
                <a:gd name="T41" fmla="*/ T40 w 1944"/>
                <a:gd name="T42" fmla="+- 0 500 467"/>
                <a:gd name="T43" fmla="*/ 500 h 3546"/>
                <a:gd name="T44" fmla="+- 0 4117 2295"/>
                <a:gd name="T45" fmla="*/ T44 w 1944"/>
                <a:gd name="T46" fmla="+- 0 538 467"/>
                <a:gd name="T47" fmla="*/ 538 h 3546"/>
                <a:gd name="T48" fmla="+- 0 4168 2295"/>
                <a:gd name="T49" fmla="*/ T48 w 1944"/>
                <a:gd name="T50" fmla="+- 0 588 467"/>
                <a:gd name="T51" fmla="*/ 588 h 3546"/>
                <a:gd name="T52" fmla="+- 0 4206 2295"/>
                <a:gd name="T53" fmla="*/ T52 w 1944"/>
                <a:gd name="T54" fmla="+- 0 648 467"/>
                <a:gd name="T55" fmla="*/ 648 h 3546"/>
                <a:gd name="T56" fmla="+- 0 4230 2295"/>
                <a:gd name="T57" fmla="*/ T56 w 1944"/>
                <a:gd name="T58" fmla="+- 0 716 467"/>
                <a:gd name="T59" fmla="*/ 716 h 3546"/>
                <a:gd name="T60" fmla="+- 0 4239 2295"/>
                <a:gd name="T61" fmla="*/ T60 w 1944"/>
                <a:gd name="T62" fmla="+- 0 791 467"/>
                <a:gd name="T63" fmla="*/ 791 h 3546"/>
                <a:gd name="T64" fmla="+- 0 4239 2295"/>
                <a:gd name="T65" fmla="*/ T64 w 1944"/>
                <a:gd name="T66" fmla="+- 0 3689 467"/>
                <a:gd name="T67" fmla="*/ 3689 h 3546"/>
                <a:gd name="T68" fmla="+- 0 4230 2295"/>
                <a:gd name="T69" fmla="*/ T68 w 1944"/>
                <a:gd name="T70" fmla="+- 0 3763 467"/>
                <a:gd name="T71" fmla="*/ 3763 h 3546"/>
                <a:gd name="T72" fmla="+- 0 4206 2295"/>
                <a:gd name="T73" fmla="*/ T72 w 1944"/>
                <a:gd name="T74" fmla="+- 0 3831 467"/>
                <a:gd name="T75" fmla="*/ 3831 h 3546"/>
                <a:gd name="T76" fmla="+- 0 4168 2295"/>
                <a:gd name="T77" fmla="*/ T76 w 1944"/>
                <a:gd name="T78" fmla="+- 0 3891 467"/>
                <a:gd name="T79" fmla="*/ 3891 h 3546"/>
                <a:gd name="T80" fmla="+- 0 4117 2295"/>
                <a:gd name="T81" fmla="*/ T80 w 1944"/>
                <a:gd name="T82" fmla="+- 0 3942 467"/>
                <a:gd name="T83" fmla="*/ 3942 h 3546"/>
                <a:gd name="T84" fmla="+- 0 4057 2295"/>
                <a:gd name="T85" fmla="*/ T84 w 1944"/>
                <a:gd name="T86" fmla="+- 0 3980 467"/>
                <a:gd name="T87" fmla="*/ 3980 h 3546"/>
                <a:gd name="T88" fmla="+- 0 3989 2295"/>
                <a:gd name="T89" fmla="*/ T88 w 1944"/>
                <a:gd name="T90" fmla="+- 0 4004 467"/>
                <a:gd name="T91" fmla="*/ 4004 h 3546"/>
                <a:gd name="T92" fmla="+- 0 3915 2295"/>
                <a:gd name="T93" fmla="*/ T92 w 1944"/>
                <a:gd name="T94" fmla="+- 0 4013 467"/>
                <a:gd name="T95" fmla="*/ 4013 h 3546"/>
                <a:gd name="T96" fmla="+- 0 2619 2295"/>
                <a:gd name="T97" fmla="*/ T96 w 1944"/>
                <a:gd name="T98" fmla="+- 0 4013 467"/>
                <a:gd name="T99" fmla="*/ 4013 h 3546"/>
                <a:gd name="T100" fmla="+- 0 2545 2295"/>
                <a:gd name="T101" fmla="*/ T100 w 1944"/>
                <a:gd name="T102" fmla="+- 0 4004 467"/>
                <a:gd name="T103" fmla="*/ 4004 h 3546"/>
                <a:gd name="T104" fmla="+- 0 2477 2295"/>
                <a:gd name="T105" fmla="*/ T104 w 1944"/>
                <a:gd name="T106" fmla="+- 0 3980 467"/>
                <a:gd name="T107" fmla="*/ 3980 h 3546"/>
                <a:gd name="T108" fmla="+- 0 2416 2295"/>
                <a:gd name="T109" fmla="*/ T108 w 1944"/>
                <a:gd name="T110" fmla="+- 0 3942 467"/>
                <a:gd name="T111" fmla="*/ 3942 h 3546"/>
                <a:gd name="T112" fmla="+- 0 2366 2295"/>
                <a:gd name="T113" fmla="*/ T112 w 1944"/>
                <a:gd name="T114" fmla="+- 0 3891 467"/>
                <a:gd name="T115" fmla="*/ 3891 h 3546"/>
                <a:gd name="T116" fmla="+- 0 2328 2295"/>
                <a:gd name="T117" fmla="*/ T116 w 1944"/>
                <a:gd name="T118" fmla="+- 0 3831 467"/>
                <a:gd name="T119" fmla="*/ 3831 h 3546"/>
                <a:gd name="T120" fmla="+- 0 2304 2295"/>
                <a:gd name="T121" fmla="*/ T120 w 1944"/>
                <a:gd name="T122" fmla="+- 0 3763 467"/>
                <a:gd name="T123" fmla="*/ 3763 h 3546"/>
                <a:gd name="T124" fmla="+- 0 2295 2295"/>
                <a:gd name="T125" fmla="*/ T124 w 1944"/>
                <a:gd name="T126" fmla="+- 0 3689 467"/>
                <a:gd name="T127" fmla="*/ 3689 h 3546"/>
                <a:gd name="T128" fmla="+- 0 2295 2295"/>
                <a:gd name="T129" fmla="*/ T128 w 1944"/>
                <a:gd name="T130" fmla="+- 0 791 467"/>
                <a:gd name="T131" fmla="*/ 791 h 354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1944" h="3546">
                  <a:moveTo>
                    <a:pt x="0" y="324"/>
                  </a:moveTo>
                  <a:lnTo>
                    <a:pt x="9" y="249"/>
                  </a:lnTo>
                  <a:lnTo>
                    <a:pt x="33" y="181"/>
                  </a:lnTo>
                  <a:lnTo>
                    <a:pt x="71" y="121"/>
                  </a:lnTo>
                  <a:lnTo>
                    <a:pt x="121" y="71"/>
                  </a:lnTo>
                  <a:lnTo>
                    <a:pt x="182" y="33"/>
                  </a:lnTo>
                  <a:lnTo>
                    <a:pt x="250" y="8"/>
                  </a:lnTo>
                  <a:lnTo>
                    <a:pt x="324" y="0"/>
                  </a:lnTo>
                  <a:lnTo>
                    <a:pt x="1620" y="0"/>
                  </a:lnTo>
                  <a:lnTo>
                    <a:pt x="1694" y="8"/>
                  </a:lnTo>
                  <a:lnTo>
                    <a:pt x="1762" y="33"/>
                  </a:lnTo>
                  <a:lnTo>
                    <a:pt x="1822" y="71"/>
                  </a:lnTo>
                  <a:lnTo>
                    <a:pt x="1873" y="121"/>
                  </a:lnTo>
                  <a:lnTo>
                    <a:pt x="1911" y="181"/>
                  </a:lnTo>
                  <a:lnTo>
                    <a:pt x="1935" y="249"/>
                  </a:lnTo>
                  <a:lnTo>
                    <a:pt x="1944" y="324"/>
                  </a:lnTo>
                  <a:lnTo>
                    <a:pt x="1944" y="3222"/>
                  </a:lnTo>
                  <a:lnTo>
                    <a:pt x="1935" y="3296"/>
                  </a:lnTo>
                  <a:lnTo>
                    <a:pt x="1911" y="3364"/>
                  </a:lnTo>
                  <a:lnTo>
                    <a:pt x="1873" y="3424"/>
                  </a:lnTo>
                  <a:lnTo>
                    <a:pt x="1822" y="3475"/>
                  </a:lnTo>
                  <a:lnTo>
                    <a:pt x="1762" y="3513"/>
                  </a:lnTo>
                  <a:lnTo>
                    <a:pt x="1694" y="3537"/>
                  </a:lnTo>
                  <a:lnTo>
                    <a:pt x="1620" y="3546"/>
                  </a:lnTo>
                  <a:lnTo>
                    <a:pt x="324" y="3546"/>
                  </a:lnTo>
                  <a:lnTo>
                    <a:pt x="250" y="3537"/>
                  </a:lnTo>
                  <a:lnTo>
                    <a:pt x="182" y="3513"/>
                  </a:lnTo>
                  <a:lnTo>
                    <a:pt x="121" y="3475"/>
                  </a:lnTo>
                  <a:lnTo>
                    <a:pt x="71" y="3424"/>
                  </a:lnTo>
                  <a:lnTo>
                    <a:pt x="33" y="3364"/>
                  </a:lnTo>
                  <a:lnTo>
                    <a:pt x="9" y="3296"/>
                  </a:lnTo>
                  <a:lnTo>
                    <a:pt x="0" y="3222"/>
                  </a:lnTo>
                  <a:lnTo>
                    <a:pt x="0" y="324"/>
                  </a:lnTo>
                  <a:close/>
                </a:path>
              </a:pathLst>
            </a:custGeom>
            <a:noFill/>
            <a:ln w="25400">
              <a:solidFill>
                <a:schemeClr val="tx2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7" name="Text Box 438"/>
            <p:cNvSpPr txBox="1">
              <a:spLocks noChangeArrowheads="1"/>
            </p:cNvSpPr>
            <p:nvPr/>
          </p:nvSpPr>
          <p:spPr bwMode="auto">
            <a:xfrm>
              <a:off x="2251" y="424"/>
              <a:ext cx="1984" cy="3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500" dirty="0">
                  <a:solidFill>
                    <a:schemeClr val="tx2">
                      <a:lumMod val="75000"/>
                    </a:schemeClr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solidFill>
                  <a:schemeClr val="tx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1500" dirty="0">
                  <a:solidFill>
                    <a:schemeClr val="tx2">
                      <a:lumMod val="75000"/>
                    </a:schemeClr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solidFill>
                  <a:schemeClr val="tx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1500" dirty="0">
                  <a:solidFill>
                    <a:schemeClr val="tx2">
                      <a:lumMod val="75000"/>
                    </a:schemeClr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solidFill>
                  <a:schemeClr val="tx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1500" dirty="0">
                  <a:solidFill>
                    <a:schemeClr val="tx2">
                      <a:lumMod val="75000"/>
                    </a:schemeClr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solidFill>
                  <a:schemeClr val="tx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spcBef>
                  <a:spcPts val="25"/>
                </a:spcBef>
                <a:spcAft>
                  <a:spcPts val="0"/>
                </a:spcAft>
              </a:pPr>
              <a:r>
                <a:rPr lang="ru-RU" sz="1350" dirty="0">
                  <a:solidFill>
                    <a:schemeClr val="tx2">
                      <a:lumMod val="75000"/>
                    </a:schemeClr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solidFill>
                  <a:schemeClr val="tx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1925" marR="161925" algn="ctr">
                <a:lnSpc>
                  <a:spcPts val="1815"/>
                </a:lnSpc>
                <a:spcAft>
                  <a:spcPts val="0"/>
                </a:spcAft>
              </a:pPr>
              <a:r>
                <a:rPr lang="ru-RU" sz="2400" dirty="0">
                  <a:solidFill>
                    <a:schemeClr val="tx2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2024</a:t>
              </a:r>
            </a:p>
            <a:p>
              <a:pPr marL="162560" marR="161290" algn="ctr">
                <a:lnSpc>
                  <a:spcPts val="1800"/>
                </a:lnSpc>
                <a:spcAft>
                  <a:spcPts val="0"/>
                </a:spcAft>
              </a:pPr>
              <a:r>
                <a:rPr lang="ru-RU" dirty="0">
                  <a:solidFill>
                    <a:schemeClr val="tx2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год</a:t>
              </a:r>
            </a:p>
            <a:p>
              <a:pPr marL="162560" marR="161925" algn="ctr">
                <a:lnSpc>
                  <a:spcPts val="2650"/>
                </a:lnSpc>
                <a:spcAft>
                  <a:spcPts val="0"/>
                </a:spcAft>
              </a:pPr>
              <a:r>
                <a:rPr lang="ru-RU" sz="2200" b="1" dirty="0">
                  <a:solidFill>
                    <a:schemeClr val="tx2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4 114,1</a:t>
              </a:r>
              <a:endParaRPr lang="ru-RU" sz="11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marL="162560" marR="161925" algn="ctr">
                <a:lnSpc>
                  <a:spcPts val="1810"/>
                </a:lnSpc>
                <a:spcAft>
                  <a:spcPts val="0"/>
                </a:spcAft>
              </a:pPr>
              <a:r>
                <a:rPr lang="ru-RU" sz="1500" dirty="0">
                  <a:solidFill>
                    <a:schemeClr val="tx2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рублей</a:t>
              </a:r>
              <a:endParaRPr lang="ru-RU" sz="11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434"/>
          <p:cNvGrpSpPr>
            <a:grpSpLocks/>
          </p:cNvGrpSpPr>
          <p:nvPr/>
        </p:nvGrpSpPr>
        <p:grpSpPr bwMode="auto">
          <a:xfrm>
            <a:off x="2743200" y="1219200"/>
            <a:ext cx="1259840" cy="2484755"/>
            <a:chOff x="4354" y="203"/>
            <a:chExt cx="1984" cy="3913"/>
          </a:xfrm>
        </p:grpSpPr>
        <p:sp>
          <p:nvSpPr>
            <p:cNvPr id="9" name="Freeform 436"/>
            <p:cNvSpPr>
              <a:spLocks/>
            </p:cNvSpPr>
            <p:nvPr/>
          </p:nvSpPr>
          <p:spPr bwMode="auto">
            <a:xfrm>
              <a:off x="4374" y="660"/>
              <a:ext cx="1944" cy="3353"/>
            </a:xfrm>
            <a:custGeom>
              <a:avLst/>
              <a:gdLst>
                <a:gd name="T0" fmla="+- 0 4374 4374"/>
                <a:gd name="T1" fmla="*/ T0 w 1944"/>
                <a:gd name="T2" fmla="+- 0 985 661"/>
                <a:gd name="T3" fmla="*/ 985 h 3353"/>
                <a:gd name="T4" fmla="+- 0 4383 4374"/>
                <a:gd name="T5" fmla="*/ T4 w 1944"/>
                <a:gd name="T6" fmla="+- 0 910 661"/>
                <a:gd name="T7" fmla="*/ 910 h 3353"/>
                <a:gd name="T8" fmla="+- 0 4407 4374"/>
                <a:gd name="T9" fmla="*/ T8 w 1944"/>
                <a:gd name="T10" fmla="+- 0 842 661"/>
                <a:gd name="T11" fmla="*/ 842 h 3353"/>
                <a:gd name="T12" fmla="+- 0 4445 4374"/>
                <a:gd name="T13" fmla="*/ T12 w 1944"/>
                <a:gd name="T14" fmla="+- 0 782 661"/>
                <a:gd name="T15" fmla="*/ 782 h 3353"/>
                <a:gd name="T16" fmla="+- 0 4495 4374"/>
                <a:gd name="T17" fmla="*/ T16 w 1944"/>
                <a:gd name="T18" fmla="+- 0 732 661"/>
                <a:gd name="T19" fmla="*/ 732 h 3353"/>
                <a:gd name="T20" fmla="+- 0 4556 4374"/>
                <a:gd name="T21" fmla="*/ T20 w 1944"/>
                <a:gd name="T22" fmla="+- 0 694 661"/>
                <a:gd name="T23" fmla="*/ 694 h 3353"/>
                <a:gd name="T24" fmla="+- 0 4624 4374"/>
                <a:gd name="T25" fmla="*/ T24 w 1944"/>
                <a:gd name="T26" fmla="+- 0 669 661"/>
                <a:gd name="T27" fmla="*/ 669 h 3353"/>
                <a:gd name="T28" fmla="+- 0 4698 4374"/>
                <a:gd name="T29" fmla="*/ T28 w 1944"/>
                <a:gd name="T30" fmla="+- 0 661 661"/>
                <a:gd name="T31" fmla="*/ 661 h 3353"/>
                <a:gd name="T32" fmla="+- 0 5994 4374"/>
                <a:gd name="T33" fmla="*/ T32 w 1944"/>
                <a:gd name="T34" fmla="+- 0 661 661"/>
                <a:gd name="T35" fmla="*/ 661 h 3353"/>
                <a:gd name="T36" fmla="+- 0 6068 4374"/>
                <a:gd name="T37" fmla="*/ T36 w 1944"/>
                <a:gd name="T38" fmla="+- 0 669 661"/>
                <a:gd name="T39" fmla="*/ 669 h 3353"/>
                <a:gd name="T40" fmla="+- 0 6136 4374"/>
                <a:gd name="T41" fmla="*/ T40 w 1944"/>
                <a:gd name="T42" fmla="+- 0 694 661"/>
                <a:gd name="T43" fmla="*/ 694 h 3353"/>
                <a:gd name="T44" fmla="+- 0 6197 4374"/>
                <a:gd name="T45" fmla="*/ T44 w 1944"/>
                <a:gd name="T46" fmla="+- 0 732 661"/>
                <a:gd name="T47" fmla="*/ 732 h 3353"/>
                <a:gd name="T48" fmla="+- 0 6247 4374"/>
                <a:gd name="T49" fmla="*/ T48 w 1944"/>
                <a:gd name="T50" fmla="+- 0 782 661"/>
                <a:gd name="T51" fmla="*/ 782 h 3353"/>
                <a:gd name="T52" fmla="+- 0 6285 4374"/>
                <a:gd name="T53" fmla="*/ T52 w 1944"/>
                <a:gd name="T54" fmla="+- 0 842 661"/>
                <a:gd name="T55" fmla="*/ 842 h 3353"/>
                <a:gd name="T56" fmla="+- 0 6309 4374"/>
                <a:gd name="T57" fmla="*/ T56 w 1944"/>
                <a:gd name="T58" fmla="+- 0 910 661"/>
                <a:gd name="T59" fmla="*/ 910 h 3353"/>
                <a:gd name="T60" fmla="+- 0 6318 4374"/>
                <a:gd name="T61" fmla="*/ T60 w 1944"/>
                <a:gd name="T62" fmla="+- 0 985 661"/>
                <a:gd name="T63" fmla="*/ 985 h 3353"/>
                <a:gd name="T64" fmla="+- 0 6318 4374"/>
                <a:gd name="T65" fmla="*/ T64 w 1944"/>
                <a:gd name="T66" fmla="+- 0 3689 661"/>
                <a:gd name="T67" fmla="*/ 3689 h 3353"/>
                <a:gd name="T68" fmla="+- 0 6309 4374"/>
                <a:gd name="T69" fmla="*/ T68 w 1944"/>
                <a:gd name="T70" fmla="+- 0 3763 661"/>
                <a:gd name="T71" fmla="*/ 3763 h 3353"/>
                <a:gd name="T72" fmla="+- 0 6285 4374"/>
                <a:gd name="T73" fmla="*/ T72 w 1944"/>
                <a:gd name="T74" fmla="+- 0 3831 661"/>
                <a:gd name="T75" fmla="*/ 3831 h 3353"/>
                <a:gd name="T76" fmla="+- 0 6247 4374"/>
                <a:gd name="T77" fmla="*/ T76 w 1944"/>
                <a:gd name="T78" fmla="+- 0 3891 661"/>
                <a:gd name="T79" fmla="*/ 3891 h 3353"/>
                <a:gd name="T80" fmla="+- 0 6197 4374"/>
                <a:gd name="T81" fmla="*/ T80 w 1944"/>
                <a:gd name="T82" fmla="+- 0 3942 661"/>
                <a:gd name="T83" fmla="*/ 3942 h 3353"/>
                <a:gd name="T84" fmla="+- 0 6136 4374"/>
                <a:gd name="T85" fmla="*/ T84 w 1944"/>
                <a:gd name="T86" fmla="+- 0 3980 661"/>
                <a:gd name="T87" fmla="*/ 3980 h 3353"/>
                <a:gd name="T88" fmla="+- 0 6068 4374"/>
                <a:gd name="T89" fmla="*/ T88 w 1944"/>
                <a:gd name="T90" fmla="+- 0 4004 661"/>
                <a:gd name="T91" fmla="*/ 4004 h 3353"/>
                <a:gd name="T92" fmla="+- 0 5994 4374"/>
                <a:gd name="T93" fmla="*/ T92 w 1944"/>
                <a:gd name="T94" fmla="+- 0 4013 661"/>
                <a:gd name="T95" fmla="*/ 4013 h 3353"/>
                <a:gd name="T96" fmla="+- 0 4698 4374"/>
                <a:gd name="T97" fmla="*/ T96 w 1944"/>
                <a:gd name="T98" fmla="+- 0 4013 661"/>
                <a:gd name="T99" fmla="*/ 4013 h 3353"/>
                <a:gd name="T100" fmla="+- 0 4624 4374"/>
                <a:gd name="T101" fmla="*/ T100 w 1944"/>
                <a:gd name="T102" fmla="+- 0 4004 661"/>
                <a:gd name="T103" fmla="*/ 4004 h 3353"/>
                <a:gd name="T104" fmla="+- 0 4556 4374"/>
                <a:gd name="T105" fmla="*/ T104 w 1944"/>
                <a:gd name="T106" fmla="+- 0 3980 661"/>
                <a:gd name="T107" fmla="*/ 3980 h 3353"/>
                <a:gd name="T108" fmla="+- 0 4495 4374"/>
                <a:gd name="T109" fmla="*/ T108 w 1944"/>
                <a:gd name="T110" fmla="+- 0 3942 661"/>
                <a:gd name="T111" fmla="*/ 3942 h 3353"/>
                <a:gd name="T112" fmla="+- 0 4445 4374"/>
                <a:gd name="T113" fmla="*/ T112 w 1944"/>
                <a:gd name="T114" fmla="+- 0 3891 661"/>
                <a:gd name="T115" fmla="*/ 3891 h 3353"/>
                <a:gd name="T116" fmla="+- 0 4407 4374"/>
                <a:gd name="T117" fmla="*/ T116 w 1944"/>
                <a:gd name="T118" fmla="+- 0 3831 661"/>
                <a:gd name="T119" fmla="*/ 3831 h 3353"/>
                <a:gd name="T120" fmla="+- 0 4383 4374"/>
                <a:gd name="T121" fmla="*/ T120 w 1944"/>
                <a:gd name="T122" fmla="+- 0 3763 661"/>
                <a:gd name="T123" fmla="*/ 3763 h 3353"/>
                <a:gd name="T124" fmla="+- 0 4374 4374"/>
                <a:gd name="T125" fmla="*/ T124 w 1944"/>
                <a:gd name="T126" fmla="+- 0 3689 661"/>
                <a:gd name="T127" fmla="*/ 3689 h 3353"/>
                <a:gd name="T128" fmla="+- 0 4374 4374"/>
                <a:gd name="T129" fmla="*/ T128 w 1944"/>
                <a:gd name="T130" fmla="+- 0 985 661"/>
                <a:gd name="T131" fmla="*/ 985 h 335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1944" h="3353">
                  <a:moveTo>
                    <a:pt x="0" y="324"/>
                  </a:moveTo>
                  <a:lnTo>
                    <a:pt x="9" y="249"/>
                  </a:lnTo>
                  <a:lnTo>
                    <a:pt x="33" y="181"/>
                  </a:lnTo>
                  <a:lnTo>
                    <a:pt x="71" y="121"/>
                  </a:lnTo>
                  <a:lnTo>
                    <a:pt x="121" y="71"/>
                  </a:lnTo>
                  <a:lnTo>
                    <a:pt x="182" y="33"/>
                  </a:lnTo>
                  <a:lnTo>
                    <a:pt x="250" y="8"/>
                  </a:lnTo>
                  <a:lnTo>
                    <a:pt x="324" y="0"/>
                  </a:lnTo>
                  <a:lnTo>
                    <a:pt x="1620" y="0"/>
                  </a:lnTo>
                  <a:lnTo>
                    <a:pt x="1694" y="8"/>
                  </a:lnTo>
                  <a:lnTo>
                    <a:pt x="1762" y="33"/>
                  </a:lnTo>
                  <a:lnTo>
                    <a:pt x="1823" y="71"/>
                  </a:lnTo>
                  <a:lnTo>
                    <a:pt x="1873" y="121"/>
                  </a:lnTo>
                  <a:lnTo>
                    <a:pt x="1911" y="181"/>
                  </a:lnTo>
                  <a:lnTo>
                    <a:pt x="1935" y="249"/>
                  </a:lnTo>
                  <a:lnTo>
                    <a:pt x="1944" y="324"/>
                  </a:lnTo>
                  <a:lnTo>
                    <a:pt x="1944" y="3028"/>
                  </a:lnTo>
                  <a:lnTo>
                    <a:pt x="1935" y="3102"/>
                  </a:lnTo>
                  <a:lnTo>
                    <a:pt x="1911" y="3170"/>
                  </a:lnTo>
                  <a:lnTo>
                    <a:pt x="1873" y="3230"/>
                  </a:lnTo>
                  <a:lnTo>
                    <a:pt x="1823" y="3281"/>
                  </a:lnTo>
                  <a:lnTo>
                    <a:pt x="1762" y="3319"/>
                  </a:lnTo>
                  <a:lnTo>
                    <a:pt x="1694" y="3343"/>
                  </a:lnTo>
                  <a:lnTo>
                    <a:pt x="1620" y="3352"/>
                  </a:lnTo>
                  <a:lnTo>
                    <a:pt x="324" y="3352"/>
                  </a:lnTo>
                  <a:lnTo>
                    <a:pt x="250" y="3343"/>
                  </a:lnTo>
                  <a:lnTo>
                    <a:pt x="182" y="3319"/>
                  </a:lnTo>
                  <a:lnTo>
                    <a:pt x="121" y="3281"/>
                  </a:lnTo>
                  <a:lnTo>
                    <a:pt x="71" y="3230"/>
                  </a:lnTo>
                  <a:lnTo>
                    <a:pt x="33" y="3170"/>
                  </a:lnTo>
                  <a:lnTo>
                    <a:pt x="9" y="3102"/>
                  </a:lnTo>
                  <a:lnTo>
                    <a:pt x="0" y="3028"/>
                  </a:lnTo>
                  <a:lnTo>
                    <a:pt x="0" y="324"/>
                  </a:lnTo>
                  <a:close/>
                </a:path>
              </a:pathLst>
            </a:custGeom>
            <a:noFill/>
            <a:ln w="25400">
              <a:solidFill>
                <a:schemeClr val="tx2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" name="Text Box 435"/>
            <p:cNvSpPr txBox="1">
              <a:spLocks noChangeArrowheads="1"/>
            </p:cNvSpPr>
            <p:nvPr/>
          </p:nvSpPr>
          <p:spPr bwMode="auto">
            <a:xfrm>
              <a:off x="4354" y="203"/>
              <a:ext cx="1984" cy="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500" dirty="0">
                  <a:solidFill>
                    <a:schemeClr val="tx2">
                      <a:lumMod val="75000"/>
                    </a:schemeClr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solidFill>
                  <a:schemeClr val="tx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1500" dirty="0">
                  <a:solidFill>
                    <a:schemeClr val="tx2">
                      <a:lumMod val="75000"/>
                    </a:schemeClr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solidFill>
                  <a:schemeClr val="tx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1500" dirty="0">
                  <a:solidFill>
                    <a:schemeClr val="tx2">
                      <a:lumMod val="75000"/>
                    </a:schemeClr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solidFill>
                  <a:schemeClr val="tx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spcBef>
                  <a:spcPts val="30"/>
                </a:spcBef>
                <a:spcAft>
                  <a:spcPts val="0"/>
                </a:spcAft>
              </a:pPr>
              <a:r>
                <a:rPr lang="ru-RU" sz="2050" dirty="0">
                  <a:solidFill>
                    <a:schemeClr val="tx2">
                      <a:lumMod val="75000"/>
                    </a:schemeClr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solidFill>
                  <a:schemeClr val="tx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1925" marR="161925" algn="ctr">
                <a:lnSpc>
                  <a:spcPts val="1815"/>
                </a:lnSpc>
                <a:spcAft>
                  <a:spcPts val="0"/>
                </a:spcAft>
              </a:pPr>
              <a:endParaRPr lang="ru-RU" sz="1600" dirty="0">
                <a:solidFill>
                  <a:schemeClr val="tx2">
                    <a:lumMod val="75000"/>
                  </a:schemeClr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endParaRPr>
            </a:p>
            <a:p>
              <a:pPr marL="161925" marR="161925" algn="ctr">
                <a:lnSpc>
                  <a:spcPts val="1815"/>
                </a:lnSpc>
                <a:spcAft>
                  <a:spcPts val="0"/>
                </a:spcAft>
              </a:pPr>
              <a:r>
                <a:rPr lang="ru-RU" sz="2400" dirty="0">
                  <a:solidFill>
                    <a:schemeClr val="tx2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2025</a:t>
              </a:r>
            </a:p>
            <a:p>
              <a:pPr marL="162560" marR="161290" algn="ctr">
                <a:lnSpc>
                  <a:spcPts val="1800"/>
                </a:lnSpc>
                <a:spcAft>
                  <a:spcPts val="0"/>
                </a:spcAft>
              </a:pPr>
              <a:r>
                <a:rPr lang="ru-RU" dirty="0">
                  <a:solidFill>
                    <a:schemeClr val="tx2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год</a:t>
              </a:r>
            </a:p>
            <a:p>
              <a:pPr marL="162560" marR="161925" algn="ctr">
                <a:lnSpc>
                  <a:spcPts val="2650"/>
                </a:lnSpc>
                <a:spcAft>
                  <a:spcPts val="0"/>
                </a:spcAft>
              </a:pPr>
              <a:r>
                <a:rPr lang="ru-RU" sz="2200" b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6 470,1</a:t>
              </a:r>
              <a:endParaRPr lang="ru-RU" sz="11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marL="162560" marR="161925" algn="ctr">
                <a:lnSpc>
                  <a:spcPts val="1810"/>
                </a:lnSpc>
                <a:spcAft>
                  <a:spcPts val="0"/>
                </a:spcAft>
              </a:pPr>
              <a:r>
                <a:rPr lang="ru-RU" sz="1500" dirty="0">
                  <a:solidFill>
                    <a:schemeClr val="tx2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рублей</a:t>
              </a:r>
              <a:endParaRPr lang="ru-RU" sz="11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431"/>
          <p:cNvGrpSpPr>
            <a:grpSpLocks/>
          </p:cNvGrpSpPr>
          <p:nvPr/>
        </p:nvGrpSpPr>
        <p:grpSpPr bwMode="auto">
          <a:xfrm>
            <a:off x="4038807" y="1523763"/>
            <a:ext cx="1266825" cy="2119543"/>
            <a:chOff x="6402" y="957"/>
            <a:chExt cx="1995" cy="3056"/>
          </a:xfrm>
        </p:grpSpPr>
        <p:sp>
          <p:nvSpPr>
            <p:cNvPr id="12" name="Freeform 433"/>
            <p:cNvSpPr>
              <a:spLocks/>
            </p:cNvSpPr>
            <p:nvPr/>
          </p:nvSpPr>
          <p:spPr bwMode="auto">
            <a:xfrm>
              <a:off x="6453" y="1114"/>
              <a:ext cx="1944" cy="2899"/>
            </a:xfrm>
            <a:custGeom>
              <a:avLst/>
              <a:gdLst>
                <a:gd name="T0" fmla="+- 0 6453 6453"/>
                <a:gd name="T1" fmla="*/ T0 w 1944"/>
                <a:gd name="T2" fmla="+- 0 1438 1114"/>
                <a:gd name="T3" fmla="*/ 1438 h 2899"/>
                <a:gd name="T4" fmla="+- 0 6462 6453"/>
                <a:gd name="T5" fmla="*/ T4 w 1944"/>
                <a:gd name="T6" fmla="+- 0 1364 1114"/>
                <a:gd name="T7" fmla="*/ 1364 h 2899"/>
                <a:gd name="T8" fmla="+- 0 6486 6453"/>
                <a:gd name="T9" fmla="*/ T8 w 1944"/>
                <a:gd name="T10" fmla="+- 0 1296 1114"/>
                <a:gd name="T11" fmla="*/ 1296 h 2899"/>
                <a:gd name="T12" fmla="+- 0 6524 6453"/>
                <a:gd name="T13" fmla="*/ T12 w 1944"/>
                <a:gd name="T14" fmla="+- 0 1236 1114"/>
                <a:gd name="T15" fmla="*/ 1236 h 2899"/>
                <a:gd name="T16" fmla="+- 0 6575 6453"/>
                <a:gd name="T17" fmla="*/ T16 w 1944"/>
                <a:gd name="T18" fmla="+- 0 1185 1114"/>
                <a:gd name="T19" fmla="*/ 1185 h 2899"/>
                <a:gd name="T20" fmla="+- 0 6635 6453"/>
                <a:gd name="T21" fmla="*/ T20 w 1944"/>
                <a:gd name="T22" fmla="+- 0 1147 1114"/>
                <a:gd name="T23" fmla="*/ 1147 h 2899"/>
                <a:gd name="T24" fmla="+- 0 6703 6453"/>
                <a:gd name="T25" fmla="*/ T24 w 1944"/>
                <a:gd name="T26" fmla="+- 0 1123 1114"/>
                <a:gd name="T27" fmla="*/ 1123 h 2899"/>
                <a:gd name="T28" fmla="+- 0 6777 6453"/>
                <a:gd name="T29" fmla="*/ T28 w 1944"/>
                <a:gd name="T30" fmla="+- 0 1114 1114"/>
                <a:gd name="T31" fmla="*/ 1114 h 2899"/>
                <a:gd name="T32" fmla="+- 0 8073 6453"/>
                <a:gd name="T33" fmla="*/ T32 w 1944"/>
                <a:gd name="T34" fmla="+- 0 1114 1114"/>
                <a:gd name="T35" fmla="*/ 1114 h 2899"/>
                <a:gd name="T36" fmla="+- 0 8147 6453"/>
                <a:gd name="T37" fmla="*/ T36 w 1944"/>
                <a:gd name="T38" fmla="+- 0 1123 1114"/>
                <a:gd name="T39" fmla="*/ 1123 h 2899"/>
                <a:gd name="T40" fmla="+- 0 8215 6453"/>
                <a:gd name="T41" fmla="*/ T40 w 1944"/>
                <a:gd name="T42" fmla="+- 0 1147 1114"/>
                <a:gd name="T43" fmla="*/ 1147 h 2899"/>
                <a:gd name="T44" fmla="+- 0 8276 6453"/>
                <a:gd name="T45" fmla="*/ T44 w 1944"/>
                <a:gd name="T46" fmla="+- 0 1185 1114"/>
                <a:gd name="T47" fmla="*/ 1185 h 2899"/>
                <a:gd name="T48" fmla="+- 0 8326 6453"/>
                <a:gd name="T49" fmla="*/ T48 w 1944"/>
                <a:gd name="T50" fmla="+- 0 1236 1114"/>
                <a:gd name="T51" fmla="*/ 1236 h 2899"/>
                <a:gd name="T52" fmla="+- 0 8364 6453"/>
                <a:gd name="T53" fmla="*/ T52 w 1944"/>
                <a:gd name="T54" fmla="+- 0 1296 1114"/>
                <a:gd name="T55" fmla="*/ 1296 h 2899"/>
                <a:gd name="T56" fmla="+- 0 8388 6453"/>
                <a:gd name="T57" fmla="*/ T56 w 1944"/>
                <a:gd name="T58" fmla="+- 0 1364 1114"/>
                <a:gd name="T59" fmla="*/ 1364 h 2899"/>
                <a:gd name="T60" fmla="+- 0 8397 6453"/>
                <a:gd name="T61" fmla="*/ T60 w 1944"/>
                <a:gd name="T62" fmla="+- 0 1438 1114"/>
                <a:gd name="T63" fmla="*/ 1438 h 2899"/>
                <a:gd name="T64" fmla="+- 0 8397 6453"/>
                <a:gd name="T65" fmla="*/ T64 w 1944"/>
                <a:gd name="T66" fmla="+- 0 3689 1114"/>
                <a:gd name="T67" fmla="*/ 3689 h 2899"/>
                <a:gd name="T68" fmla="+- 0 8388 6453"/>
                <a:gd name="T69" fmla="*/ T68 w 1944"/>
                <a:gd name="T70" fmla="+- 0 3763 1114"/>
                <a:gd name="T71" fmla="*/ 3763 h 2899"/>
                <a:gd name="T72" fmla="+- 0 8364 6453"/>
                <a:gd name="T73" fmla="*/ T72 w 1944"/>
                <a:gd name="T74" fmla="+- 0 3831 1114"/>
                <a:gd name="T75" fmla="*/ 3831 h 2899"/>
                <a:gd name="T76" fmla="+- 0 8326 6453"/>
                <a:gd name="T77" fmla="*/ T76 w 1944"/>
                <a:gd name="T78" fmla="+- 0 3891 1114"/>
                <a:gd name="T79" fmla="*/ 3891 h 2899"/>
                <a:gd name="T80" fmla="+- 0 8276 6453"/>
                <a:gd name="T81" fmla="*/ T80 w 1944"/>
                <a:gd name="T82" fmla="+- 0 3942 1114"/>
                <a:gd name="T83" fmla="*/ 3942 h 2899"/>
                <a:gd name="T84" fmla="+- 0 8215 6453"/>
                <a:gd name="T85" fmla="*/ T84 w 1944"/>
                <a:gd name="T86" fmla="+- 0 3980 1114"/>
                <a:gd name="T87" fmla="*/ 3980 h 2899"/>
                <a:gd name="T88" fmla="+- 0 8147 6453"/>
                <a:gd name="T89" fmla="*/ T88 w 1944"/>
                <a:gd name="T90" fmla="+- 0 4004 1114"/>
                <a:gd name="T91" fmla="*/ 4004 h 2899"/>
                <a:gd name="T92" fmla="+- 0 8073 6453"/>
                <a:gd name="T93" fmla="*/ T92 w 1944"/>
                <a:gd name="T94" fmla="+- 0 4013 1114"/>
                <a:gd name="T95" fmla="*/ 4013 h 2899"/>
                <a:gd name="T96" fmla="+- 0 6777 6453"/>
                <a:gd name="T97" fmla="*/ T96 w 1944"/>
                <a:gd name="T98" fmla="+- 0 4013 1114"/>
                <a:gd name="T99" fmla="*/ 4013 h 2899"/>
                <a:gd name="T100" fmla="+- 0 6703 6453"/>
                <a:gd name="T101" fmla="*/ T100 w 1944"/>
                <a:gd name="T102" fmla="+- 0 4004 1114"/>
                <a:gd name="T103" fmla="*/ 4004 h 2899"/>
                <a:gd name="T104" fmla="+- 0 6635 6453"/>
                <a:gd name="T105" fmla="*/ T104 w 1944"/>
                <a:gd name="T106" fmla="+- 0 3980 1114"/>
                <a:gd name="T107" fmla="*/ 3980 h 2899"/>
                <a:gd name="T108" fmla="+- 0 6575 6453"/>
                <a:gd name="T109" fmla="*/ T108 w 1944"/>
                <a:gd name="T110" fmla="+- 0 3942 1114"/>
                <a:gd name="T111" fmla="*/ 3942 h 2899"/>
                <a:gd name="T112" fmla="+- 0 6524 6453"/>
                <a:gd name="T113" fmla="*/ T112 w 1944"/>
                <a:gd name="T114" fmla="+- 0 3891 1114"/>
                <a:gd name="T115" fmla="*/ 3891 h 2899"/>
                <a:gd name="T116" fmla="+- 0 6486 6453"/>
                <a:gd name="T117" fmla="*/ T116 w 1944"/>
                <a:gd name="T118" fmla="+- 0 3831 1114"/>
                <a:gd name="T119" fmla="*/ 3831 h 2899"/>
                <a:gd name="T120" fmla="+- 0 6462 6453"/>
                <a:gd name="T121" fmla="*/ T120 w 1944"/>
                <a:gd name="T122" fmla="+- 0 3763 1114"/>
                <a:gd name="T123" fmla="*/ 3763 h 2899"/>
                <a:gd name="T124" fmla="+- 0 6453 6453"/>
                <a:gd name="T125" fmla="*/ T124 w 1944"/>
                <a:gd name="T126" fmla="+- 0 3689 1114"/>
                <a:gd name="T127" fmla="*/ 3689 h 2899"/>
                <a:gd name="T128" fmla="+- 0 6453 6453"/>
                <a:gd name="T129" fmla="*/ T128 w 1944"/>
                <a:gd name="T130" fmla="+- 0 1438 1114"/>
                <a:gd name="T131" fmla="*/ 1438 h 289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1944" h="2899">
                  <a:moveTo>
                    <a:pt x="0" y="324"/>
                  </a:moveTo>
                  <a:lnTo>
                    <a:pt x="9" y="250"/>
                  </a:lnTo>
                  <a:lnTo>
                    <a:pt x="33" y="182"/>
                  </a:lnTo>
                  <a:lnTo>
                    <a:pt x="71" y="122"/>
                  </a:lnTo>
                  <a:lnTo>
                    <a:pt x="122" y="71"/>
                  </a:lnTo>
                  <a:lnTo>
                    <a:pt x="182" y="33"/>
                  </a:lnTo>
                  <a:lnTo>
                    <a:pt x="250" y="9"/>
                  </a:lnTo>
                  <a:lnTo>
                    <a:pt x="324" y="0"/>
                  </a:lnTo>
                  <a:lnTo>
                    <a:pt x="1620" y="0"/>
                  </a:lnTo>
                  <a:lnTo>
                    <a:pt x="1694" y="9"/>
                  </a:lnTo>
                  <a:lnTo>
                    <a:pt x="1762" y="33"/>
                  </a:lnTo>
                  <a:lnTo>
                    <a:pt x="1823" y="71"/>
                  </a:lnTo>
                  <a:lnTo>
                    <a:pt x="1873" y="122"/>
                  </a:lnTo>
                  <a:lnTo>
                    <a:pt x="1911" y="182"/>
                  </a:lnTo>
                  <a:lnTo>
                    <a:pt x="1935" y="250"/>
                  </a:lnTo>
                  <a:lnTo>
                    <a:pt x="1944" y="324"/>
                  </a:lnTo>
                  <a:lnTo>
                    <a:pt x="1944" y="2575"/>
                  </a:lnTo>
                  <a:lnTo>
                    <a:pt x="1935" y="2649"/>
                  </a:lnTo>
                  <a:lnTo>
                    <a:pt x="1911" y="2717"/>
                  </a:lnTo>
                  <a:lnTo>
                    <a:pt x="1873" y="2777"/>
                  </a:lnTo>
                  <a:lnTo>
                    <a:pt x="1823" y="2828"/>
                  </a:lnTo>
                  <a:lnTo>
                    <a:pt x="1762" y="2866"/>
                  </a:lnTo>
                  <a:lnTo>
                    <a:pt x="1694" y="2890"/>
                  </a:lnTo>
                  <a:lnTo>
                    <a:pt x="1620" y="2899"/>
                  </a:lnTo>
                  <a:lnTo>
                    <a:pt x="324" y="2899"/>
                  </a:lnTo>
                  <a:lnTo>
                    <a:pt x="250" y="2890"/>
                  </a:lnTo>
                  <a:lnTo>
                    <a:pt x="182" y="2866"/>
                  </a:lnTo>
                  <a:lnTo>
                    <a:pt x="122" y="2828"/>
                  </a:lnTo>
                  <a:lnTo>
                    <a:pt x="71" y="2777"/>
                  </a:lnTo>
                  <a:lnTo>
                    <a:pt x="33" y="2717"/>
                  </a:lnTo>
                  <a:lnTo>
                    <a:pt x="9" y="2649"/>
                  </a:lnTo>
                  <a:lnTo>
                    <a:pt x="0" y="2575"/>
                  </a:lnTo>
                  <a:lnTo>
                    <a:pt x="0" y="324"/>
                  </a:lnTo>
                  <a:close/>
                </a:path>
              </a:pathLst>
            </a:custGeom>
            <a:noFill/>
            <a:ln w="25400">
              <a:solidFill>
                <a:schemeClr val="tx2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3" name="Text Box 432"/>
            <p:cNvSpPr txBox="1">
              <a:spLocks noChangeArrowheads="1"/>
            </p:cNvSpPr>
            <p:nvPr/>
          </p:nvSpPr>
          <p:spPr bwMode="auto">
            <a:xfrm>
              <a:off x="6402" y="957"/>
              <a:ext cx="1984" cy="2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500" dirty="0">
                  <a:solidFill>
                    <a:schemeClr val="tx2">
                      <a:lumMod val="75000"/>
                    </a:schemeClr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solidFill>
                  <a:schemeClr val="tx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1500" dirty="0">
                  <a:solidFill>
                    <a:schemeClr val="tx2">
                      <a:lumMod val="75000"/>
                    </a:schemeClr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solidFill>
                  <a:schemeClr val="tx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spcBef>
                  <a:spcPts val="10"/>
                </a:spcBef>
                <a:spcAft>
                  <a:spcPts val="0"/>
                </a:spcAft>
              </a:pPr>
              <a:r>
                <a:rPr lang="ru-RU" sz="1700" dirty="0">
                  <a:solidFill>
                    <a:schemeClr val="tx2">
                      <a:lumMod val="75000"/>
                    </a:schemeClr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solidFill>
                  <a:schemeClr val="tx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2560" marR="161925" algn="ctr">
                <a:lnSpc>
                  <a:spcPts val="1815"/>
                </a:lnSpc>
                <a:spcAft>
                  <a:spcPts val="0"/>
                </a:spcAft>
              </a:pPr>
              <a:endParaRPr lang="ru-RU" sz="15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2560" marR="161925" algn="ctr">
                <a:lnSpc>
                  <a:spcPts val="1815"/>
                </a:lnSpc>
                <a:spcAft>
                  <a:spcPts val="0"/>
                </a:spcAft>
              </a:pPr>
              <a:r>
                <a:rPr lang="ru-RU" sz="2400" dirty="0">
                  <a:solidFill>
                    <a:schemeClr val="tx2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2026</a:t>
              </a:r>
            </a:p>
            <a:p>
              <a:pPr marL="162560" marR="160655" algn="ctr">
                <a:lnSpc>
                  <a:spcPts val="1800"/>
                </a:lnSpc>
                <a:spcAft>
                  <a:spcPts val="0"/>
                </a:spcAft>
              </a:pPr>
              <a:r>
                <a:rPr lang="ru-RU" dirty="0">
                  <a:solidFill>
                    <a:schemeClr val="tx2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год</a:t>
              </a:r>
            </a:p>
            <a:p>
              <a:pPr marL="162560" marR="161290" algn="ctr">
                <a:lnSpc>
                  <a:spcPts val="2650"/>
                </a:lnSpc>
                <a:spcAft>
                  <a:spcPts val="0"/>
                </a:spcAft>
              </a:pPr>
              <a:r>
                <a:rPr lang="ru-RU" sz="2200" b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5 523,1</a:t>
              </a:r>
              <a:endParaRPr lang="ru-RU" sz="11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marL="162560" marR="161290" algn="ctr">
                <a:lnSpc>
                  <a:spcPts val="1810"/>
                </a:lnSpc>
                <a:spcAft>
                  <a:spcPts val="0"/>
                </a:spcAft>
              </a:pPr>
              <a:r>
                <a:rPr lang="ru-RU" sz="1500" dirty="0">
                  <a:solidFill>
                    <a:schemeClr val="tx2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рублей</a:t>
              </a:r>
              <a:endParaRPr lang="ru-RU" sz="11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428"/>
          <p:cNvGrpSpPr>
            <a:grpSpLocks/>
          </p:cNvGrpSpPr>
          <p:nvPr/>
        </p:nvGrpSpPr>
        <p:grpSpPr bwMode="auto">
          <a:xfrm>
            <a:off x="5410200" y="1524158"/>
            <a:ext cx="1310640" cy="2123881"/>
            <a:chOff x="8412" y="630"/>
            <a:chExt cx="2064" cy="3383"/>
          </a:xfrm>
        </p:grpSpPr>
        <p:sp>
          <p:nvSpPr>
            <p:cNvPr id="15" name="Freeform 430"/>
            <p:cNvSpPr>
              <a:spLocks/>
            </p:cNvSpPr>
            <p:nvPr/>
          </p:nvSpPr>
          <p:spPr bwMode="auto">
            <a:xfrm>
              <a:off x="8532" y="774"/>
              <a:ext cx="1944" cy="3239"/>
            </a:xfrm>
            <a:custGeom>
              <a:avLst/>
              <a:gdLst>
                <a:gd name="T0" fmla="+- 0 8532 8532"/>
                <a:gd name="T1" fmla="*/ T0 w 1944"/>
                <a:gd name="T2" fmla="+- 0 1098 774"/>
                <a:gd name="T3" fmla="*/ 1098 h 3239"/>
                <a:gd name="T4" fmla="+- 0 8541 8532"/>
                <a:gd name="T5" fmla="*/ T4 w 1944"/>
                <a:gd name="T6" fmla="+- 0 1024 774"/>
                <a:gd name="T7" fmla="*/ 1024 h 3239"/>
                <a:gd name="T8" fmla="+- 0 8565 8532"/>
                <a:gd name="T9" fmla="*/ T8 w 1944"/>
                <a:gd name="T10" fmla="+- 0 956 774"/>
                <a:gd name="T11" fmla="*/ 956 h 3239"/>
                <a:gd name="T12" fmla="+- 0 8603 8532"/>
                <a:gd name="T13" fmla="*/ T12 w 1944"/>
                <a:gd name="T14" fmla="+- 0 895 774"/>
                <a:gd name="T15" fmla="*/ 895 h 3239"/>
                <a:gd name="T16" fmla="+- 0 8654 8532"/>
                <a:gd name="T17" fmla="*/ T16 w 1944"/>
                <a:gd name="T18" fmla="+- 0 845 774"/>
                <a:gd name="T19" fmla="*/ 845 h 3239"/>
                <a:gd name="T20" fmla="+- 0 8714 8532"/>
                <a:gd name="T21" fmla="*/ T20 w 1944"/>
                <a:gd name="T22" fmla="+- 0 807 774"/>
                <a:gd name="T23" fmla="*/ 807 h 3239"/>
                <a:gd name="T24" fmla="+- 0 8782 8532"/>
                <a:gd name="T25" fmla="*/ T24 w 1944"/>
                <a:gd name="T26" fmla="+- 0 783 774"/>
                <a:gd name="T27" fmla="*/ 783 h 3239"/>
                <a:gd name="T28" fmla="+- 0 8856 8532"/>
                <a:gd name="T29" fmla="*/ T28 w 1944"/>
                <a:gd name="T30" fmla="+- 0 774 774"/>
                <a:gd name="T31" fmla="*/ 774 h 3239"/>
                <a:gd name="T32" fmla="+- 0 10152 8532"/>
                <a:gd name="T33" fmla="*/ T32 w 1944"/>
                <a:gd name="T34" fmla="+- 0 774 774"/>
                <a:gd name="T35" fmla="*/ 774 h 3239"/>
                <a:gd name="T36" fmla="+- 0 10226 8532"/>
                <a:gd name="T37" fmla="*/ T36 w 1944"/>
                <a:gd name="T38" fmla="+- 0 783 774"/>
                <a:gd name="T39" fmla="*/ 783 h 3239"/>
                <a:gd name="T40" fmla="+- 0 10294 8532"/>
                <a:gd name="T41" fmla="*/ T40 w 1944"/>
                <a:gd name="T42" fmla="+- 0 807 774"/>
                <a:gd name="T43" fmla="*/ 807 h 3239"/>
                <a:gd name="T44" fmla="+- 0 10355 8532"/>
                <a:gd name="T45" fmla="*/ T44 w 1944"/>
                <a:gd name="T46" fmla="+- 0 845 774"/>
                <a:gd name="T47" fmla="*/ 845 h 3239"/>
                <a:gd name="T48" fmla="+- 0 10405 8532"/>
                <a:gd name="T49" fmla="*/ T48 w 1944"/>
                <a:gd name="T50" fmla="+- 0 895 774"/>
                <a:gd name="T51" fmla="*/ 895 h 3239"/>
                <a:gd name="T52" fmla="+- 0 10443 8532"/>
                <a:gd name="T53" fmla="*/ T52 w 1944"/>
                <a:gd name="T54" fmla="+- 0 956 774"/>
                <a:gd name="T55" fmla="*/ 956 h 3239"/>
                <a:gd name="T56" fmla="+- 0 10467 8532"/>
                <a:gd name="T57" fmla="*/ T56 w 1944"/>
                <a:gd name="T58" fmla="+- 0 1024 774"/>
                <a:gd name="T59" fmla="*/ 1024 h 3239"/>
                <a:gd name="T60" fmla="+- 0 10476 8532"/>
                <a:gd name="T61" fmla="*/ T60 w 1944"/>
                <a:gd name="T62" fmla="+- 0 1098 774"/>
                <a:gd name="T63" fmla="*/ 1098 h 3239"/>
                <a:gd name="T64" fmla="+- 0 10476 8532"/>
                <a:gd name="T65" fmla="*/ T64 w 1944"/>
                <a:gd name="T66" fmla="+- 0 3689 774"/>
                <a:gd name="T67" fmla="*/ 3689 h 3239"/>
                <a:gd name="T68" fmla="+- 0 10467 8532"/>
                <a:gd name="T69" fmla="*/ T68 w 1944"/>
                <a:gd name="T70" fmla="+- 0 3763 774"/>
                <a:gd name="T71" fmla="*/ 3763 h 3239"/>
                <a:gd name="T72" fmla="+- 0 10443 8532"/>
                <a:gd name="T73" fmla="*/ T72 w 1944"/>
                <a:gd name="T74" fmla="+- 0 3831 774"/>
                <a:gd name="T75" fmla="*/ 3831 h 3239"/>
                <a:gd name="T76" fmla="+- 0 10405 8532"/>
                <a:gd name="T77" fmla="*/ T76 w 1944"/>
                <a:gd name="T78" fmla="+- 0 3891 774"/>
                <a:gd name="T79" fmla="*/ 3891 h 3239"/>
                <a:gd name="T80" fmla="+- 0 10355 8532"/>
                <a:gd name="T81" fmla="*/ T80 w 1944"/>
                <a:gd name="T82" fmla="+- 0 3942 774"/>
                <a:gd name="T83" fmla="*/ 3942 h 3239"/>
                <a:gd name="T84" fmla="+- 0 10294 8532"/>
                <a:gd name="T85" fmla="*/ T84 w 1944"/>
                <a:gd name="T86" fmla="+- 0 3980 774"/>
                <a:gd name="T87" fmla="*/ 3980 h 3239"/>
                <a:gd name="T88" fmla="+- 0 10226 8532"/>
                <a:gd name="T89" fmla="*/ T88 w 1944"/>
                <a:gd name="T90" fmla="+- 0 4004 774"/>
                <a:gd name="T91" fmla="*/ 4004 h 3239"/>
                <a:gd name="T92" fmla="+- 0 10152 8532"/>
                <a:gd name="T93" fmla="*/ T92 w 1944"/>
                <a:gd name="T94" fmla="+- 0 4013 774"/>
                <a:gd name="T95" fmla="*/ 4013 h 3239"/>
                <a:gd name="T96" fmla="+- 0 8856 8532"/>
                <a:gd name="T97" fmla="*/ T96 w 1944"/>
                <a:gd name="T98" fmla="+- 0 4013 774"/>
                <a:gd name="T99" fmla="*/ 4013 h 3239"/>
                <a:gd name="T100" fmla="+- 0 8782 8532"/>
                <a:gd name="T101" fmla="*/ T100 w 1944"/>
                <a:gd name="T102" fmla="+- 0 4004 774"/>
                <a:gd name="T103" fmla="*/ 4004 h 3239"/>
                <a:gd name="T104" fmla="+- 0 8714 8532"/>
                <a:gd name="T105" fmla="*/ T104 w 1944"/>
                <a:gd name="T106" fmla="+- 0 3980 774"/>
                <a:gd name="T107" fmla="*/ 3980 h 3239"/>
                <a:gd name="T108" fmla="+- 0 8654 8532"/>
                <a:gd name="T109" fmla="*/ T108 w 1944"/>
                <a:gd name="T110" fmla="+- 0 3942 774"/>
                <a:gd name="T111" fmla="*/ 3942 h 3239"/>
                <a:gd name="T112" fmla="+- 0 8603 8532"/>
                <a:gd name="T113" fmla="*/ T112 w 1944"/>
                <a:gd name="T114" fmla="+- 0 3891 774"/>
                <a:gd name="T115" fmla="*/ 3891 h 3239"/>
                <a:gd name="T116" fmla="+- 0 8565 8532"/>
                <a:gd name="T117" fmla="*/ T116 w 1944"/>
                <a:gd name="T118" fmla="+- 0 3831 774"/>
                <a:gd name="T119" fmla="*/ 3831 h 3239"/>
                <a:gd name="T120" fmla="+- 0 8541 8532"/>
                <a:gd name="T121" fmla="*/ T120 w 1944"/>
                <a:gd name="T122" fmla="+- 0 3763 774"/>
                <a:gd name="T123" fmla="*/ 3763 h 3239"/>
                <a:gd name="T124" fmla="+- 0 8532 8532"/>
                <a:gd name="T125" fmla="*/ T124 w 1944"/>
                <a:gd name="T126" fmla="+- 0 3689 774"/>
                <a:gd name="T127" fmla="*/ 3689 h 3239"/>
                <a:gd name="T128" fmla="+- 0 8532 8532"/>
                <a:gd name="T129" fmla="*/ T128 w 1944"/>
                <a:gd name="T130" fmla="+- 0 1098 774"/>
                <a:gd name="T131" fmla="*/ 1098 h 323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1944" h="3239">
                  <a:moveTo>
                    <a:pt x="0" y="324"/>
                  </a:moveTo>
                  <a:lnTo>
                    <a:pt x="9" y="250"/>
                  </a:lnTo>
                  <a:lnTo>
                    <a:pt x="33" y="182"/>
                  </a:lnTo>
                  <a:lnTo>
                    <a:pt x="71" y="121"/>
                  </a:lnTo>
                  <a:lnTo>
                    <a:pt x="122" y="71"/>
                  </a:lnTo>
                  <a:lnTo>
                    <a:pt x="182" y="33"/>
                  </a:lnTo>
                  <a:lnTo>
                    <a:pt x="250" y="9"/>
                  </a:lnTo>
                  <a:lnTo>
                    <a:pt x="324" y="0"/>
                  </a:lnTo>
                  <a:lnTo>
                    <a:pt x="1620" y="0"/>
                  </a:lnTo>
                  <a:lnTo>
                    <a:pt x="1694" y="9"/>
                  </a:lnTo>
                  <a:lnTo>
                    <a:pt x="1762" y="33"/>
                  </a:lnTo>
                  <a:lnTo>
                    <a:pt x="1823" y="71"/>
                  </a:lnTo>
                  <a:lnTo>
                    <a:pt x="1873" y="121"/>
                  </a:lnTo>
                  <a:lnTo>
                    <a:pt x="1911" y="182"/>
                  </a:lnTo>
                  <a:lnTo>
                    <a:pt x="1935" y="250"/>
                  </a:lnTo>
                  <a:lnTo>
                    <a:pt x="1944" y="324"/>
                  </a:lnTo>
                  <a:lnTo>
                    <a:pt x="1944" y="2915"/>
                  </a:lnTo>
                  <a:lnTo>
                    <a:pt x="1935" y="2989"/>
                  </a:lnTo>
                  <a:lnTo>
                    <a:pt x="1911" y="3057"/>
                  </a:lnTo>
                  <a:lnTo>
                    <a:pt x="1873" y="3117"/>
                  </a:lnTo>
                  <a:lnTo>
                    <a:pt x="1823" y="3168"/>
                  </a:lnTo>
                  <a:lnTo>
                    <a:pt x="1762" y="3206"/>
                  </a:lnTo>
                  <a:lnTo>
                    <a:pt x="1694" y="3230"/>
                  </a:lnTo>
                  <a:lnTo>
                    <a:pt x="1620" y="3239"/>
                  </a:lnTo>
                  <a:lnTo>
                    <a:pt x="324" y="3239"/>
                  </a:lnTo>
                  <a:lnTo>
                    <a:pt x="250" y="3230"/>
                  </a:lnTo>
                  <a:lnTo>
                    <a:pt x="182" y="3206"/>
                  </a:lnTo>
                  <a:lnTo>
                    <a:pt x="122" y="3168"/>
                  </a:lnTo>
                  <a:lnTo>
                    <a:pt x="71" y="3117"/>
                  </a:lnTo>
                  <a:lnTo>
                    <a:pt x="33" y="3057"/>
                  </a:lnTo>
                  <a:lnTo>
                    <a:pt x="9" y="2989"/>
                  </a:lnTo>
                  <a:lnTo>
                    <a:pt x="0" y="2915"/>
                  </a:lnTo>
                  <a:lnTo>
                    <a:pt x="0" y="324"/>
                  </a:lnTo>
                  <a:close/>
                </a:path>
              </a:pathLst>
            </a:custGeom>
            <a:noFill/>
            <a:ln w="25400">
              <a:solidFill>
                <a:schemeClr val="tx2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6" name="Text Box 429"/>
            <p:cNvSpPr txBox="1">
              <a:spLocks noChangeArrowheads="1"/>
            </p:cNvSpPr>
            <p:nvPr/>
          </p:nvSpPr>
          <p:spPr bwMode="auto">
            <a:xfrm>
              <a:off x="8412" y="630"/>
              <a:ext cx="1984" cy="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500" dirty="0">
                  <a:solidFill>
                    <a:schemeClr val="tx2">
                      <a:lumMod val="75000"/>
                    </a:schemeClr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solidFill>
                  <a:schemeClr val="tx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1500" dirty="0">
                  <a:solidFill>
                    <a:schemeClr val="tx2">
                      <a:lumMod val="75000"/>
                    </a:schemeClr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solidFill>
                  <a:schemeClr val="tx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1500" dirty="0">
                  <a:solidFill>
                    <a:schemeClr val="tx2">
                      <a:lumMod val="75000"/>
                    </a:schemeClr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solidFill>
                  <a:schemeClr val="tx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spcBef>
                  <a:spcPts val="10"/>
                </a:spcBef>
                <a:spcAft>
                  <a:spcPts val="0"/>
                </a:spcAft>
              </a:pPr>
              <a:r>
                <a:rPr lang="ru-RU" sz="1600" dirty="0">
                  <a:solidFill>
                    <a:schemeClr val="tx2">
                      <a:lumMod val="75000"/>
                    </a:schemeClr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marL="162560" marR="161290" algn="ctr">
                <a:lnSpc>
                  <a:spcPts val="1815"/>
                </a:lnSpc>
                <a:spcAft>
                  <a:spcPts val="0"/>
                </a:spcAft>
              </a:pPr>
              <a:r>
                <a:rPr lang="ru-RU" sz="2400" dirty="0">
                  <a:solidFill>
                    <a:schemeClr val="tx2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2027</a:t>
              </a:r>
            </a:p>
            <a:p>
              <a:pPr marL="162560" marR="160020" algn="ctr">
                <a:lnSpc>
                  <a:spcPts val="1800"/>
                </a:lnSpc>
                <a:spcAft>
                  <a:spcPts val="0"/>
                </a:spcAft>
              </a:pPr>
              <a:r>
                <a:rPr lang="ru-RU" dirty="0">
                  <a:solidFill>
                    <a:schemeClr val="tx2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год</a:t>
              </a:r>
            </a:p>
            <a:p>
              <a:pPr marL="162560" marR="159385" algn="ctr">
                <a:lnSpc>
                  <a:spcPts val="2650"/>
                </a:lnSpc>
                <a:spcAft>
                  <a:spcPts val="0"/>
                </a:spcAft>
              </a:pPr>
              <a:r>
                <a:rPr lang="ru-RU" sz="2200" b="1" dirty="0">
                  <a:solidFill>
                    <a:schemeClr val="tx2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5 557,2</a:t>
              </a:r>
            </a:p>
            <a:p>
              <a:pPr marL="162560" marR="161290" algn="ctr">
                <a:lnSpc>
                  <a:spcPts val="1810"/>
                </a:lnSpc>
                <a:spcAft>
                  <a:spcPts val="0"/>
                </a:spcAft>
              </a:pPr>
              <a:r>
                <a:rPr lang="ru-RU" sz="1500" dirty="0">
                  <a:solidFill>
                    <a:schemeClr val="tx2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рублей</a:t>
              </a:r>
              <a:endParaRPr lang="ru-RU" sz="11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0" y="10668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2700" y="0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Муниципальная программа</a:t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«Комплексное благоустройство и развитие транспортной инфраструктуры городского округа Семеновский»                             на 2025-2029 годы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06D3ACE-8872-5AB1-4B54-BECA193E460D}"/>
              </a:ext>
            </a:extLst>
          </p:cNvPr>
          <p:cNvSpPr txBox="1"/>
          <p:nvPr/>
        </p:nvSpPr>
        <p:spPr>
          <a:xfrm>
            <a:off x="-1307692" y="2513875"/>
            <a:ext cx="4034480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1925" marR="161925" lvl="0" indent="0" algn="ctr" defTabSz="914400" rtl="0" eaLnBrk="1" fontAlgn="auto" latinLnBrk="0" hangingPunct="1">
              <a:lnSpc>
                <a:spcPts val="181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2023</a:t>
            </a:r>
          </a:p>
          <a:p>
            <a:pPr marL="162560" marR="161925" lvl="0" indent="0" algn="ctr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год</a:t>
            </a:r>
          </a:p>
          <a:p>
            <a:pPr marL="162560" marR="161925" lvl="0" indent="0" algn="ctr" defTabSz="914400" rtl="0" eaLnBrk="1" fontAlgn="auto" latinLnBrk="0" hangingPunct="1">
              <a:lnSpc>
                <a:spcPts val="2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4 185,1</a:t>
            </a:r>
            <a:endParaRPr lang="ru-RU" sz="11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62560" marR="161925" lvl="0" indent="0" algn="ctr" defTabSz="914400" rtl="0" eaLnBrk="1" fontAlgn="auto" latinLnBrk="0" hangingPunct="1">
              <a:lnSpc>
                <a:spcPts val="2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рублей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Номер слайда 19">
            <a:extLst>
              <a:ext uri="{FF2B5EF4-FFF2-40B4-BE49-F238E27FC236}">
                <a16:creationId xmlns:a16="http://schemas.microsoft.com/office/drawing/2014/main" id="{DCC6C0A2-5FE8-2A15-4A23-9C534311C94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55</a:t>
            </a:fld>
            <a:endParaRPr lang="ru-RU" spc="-100" dirty="0"/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446919"/>
              </p:ext>
            </p:extLst>
          </p:nvPr>
        </p:nvGraphicFramePr>
        <p:xfrm>
          <a:off x="110697" y="3810000"/>
          <a:ext cx="6592777" cy="5029201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58134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93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3777">
                <a:tc>
                  <a:txBody>
                    <a:bodyPr/>
                    <a:lstStyle/>
                    <a:p>
                      <a:pPr marL="617855" algn="ctr">
                        <a:spcBef>
                          <a:spcPts val="94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Основные индикаторы достижения цели и показатели непосредственных результатов муниципальной программы: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ts val="1325"/>
                        </a:lnSpc>
                        <a:spcBef>
                          <a:spcPts val="106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2025</a:t>
                      </a:r>
                    </a:p>
                    <a:p>
                      <a:pPr marL="221615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год</a:t>
                      </a:r>
                      <a:endParaRPr lang="ru-RU" sz="130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8801">
                <a:tc>
                  <a:txBody>
                    <a:bodyPr/>
                    <a:lstStyle/>
                    <a:p>
                      <a:pPr marR="62865" algn="just">
                        <a:lnSpc>
                          <a:spcPct val="98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dk1"/>
                          </a:solidFill>
                          <a:effectLst/>
                        </a:rPr>
                        <a:t>Протяженность отремонтированных автомобильных дорог общего пользования местного значения на территории </a:t>
                      </a:r>
                      <a:r>
                        <a:rPr lang="ru-RU" sz="1200" dirty="0" err="1">
                          <a:solidFill>
                            <a:schemeClr val="dk1"/>
                          </a:solidFill>
                          <a:effectLst/>
                        </a:rPr>
                        <a:t>г.о</a:t>
                      </a:r>
                      <a:r>
                        <a:rPr lang="ru-RU" sz="1200" dirty="0">
                          <a:solidFill>
                            <a:schemeClr val="dk1"/>
                          </a:solidFill>
                          <a:effectLst/>
                        </a:rPr>
                        <a:t>. Семеновский с целью сохранения их в нормативном состоянии</a:t>
                      </a:r>
                      <a:r>
                        <a:rPr lang="ru-RU" sz="1200" dirty="0">
                          <a:effectLst/>
                        </a:rPr>
                        <a:t>(тыс.м2)</a:t>
                      </a:r>
                      <a:endParaRPr lang="ru-RU" sz="120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marL="55880" marR="5461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85</a:t>
                      </a:r>
                      <a:endParaRPr lang="ru-RU" sz="120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665">
                <a:tc>
                  <a:txBody>
                    <a:bodyPr/>
                    <a:lstStyle/>
                    <a:p>
                      <a:pPr algn="l">
                        <a:lnSpc>
                          <a:spcPts val="133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dk1"/>
                          </a:solidFill>
                          <a:effectLst/>
                        </a:rPr>
                        <a:t>Увеличение площади цветников (</a:t>
                      </a:r>
                      <a:r>
                        <a:rPr lang="ru-RU" sz="1200" dirty="0" err="1">
                          <a:solidFill>
                            <a:schemeClr val="dk1"/>
                          </a:solidFill>
                          <a:effectLst/>
                        </a:rPr>
                        <a:t>кв.м</a:t>
                      </a:r>
                      <a:r>
                        <a:rPr lang="ru-RU" sz="1200" dirty="0">
                          <a:solidFill>
                            <a:schemeClr val="dk1"/>
                          </a:solidFill>
                          <a:effectLst/>
                        </a:rPr>
                        <a:t>.)</a:t>
                      </a:r>
                      <a:endParaRPr lang="ru-RU" sz="120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    +300</a:t>
                      </a:r>
                      <a:endParaRPr lang="ru-RU" sz="120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8801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dk1"/>
                          </a:solidFill>
                          <a:effectLst/>
                        </a:rPr>
                        <a:t>Улучшение качества услуг по благоустройству</a:t>
                      </a:r>
                      <a:r>
                        <a:rPr lang="ru-RU" sz="1200" baseline="0" dirty="0">
                          <a:solidFill>
                            <a:schemeClr val="dk1"/>
                          </a:solidFill>
                          <a:effectLst/>
                        </a:rPr>
                        <a:t> (к</a:t>
                      </a:r>
                      <a:r>
                        <a:rPr lang="ru-RU" sz="1200" dirty="0">
                          <a:solidFill>
                            <a:schemeClr val="dk1"/>
                          </a:solidFill>
                          <a:effectLst/>
                        </a:rPr>
                        <a:t>оличество жалоб со стороны населения в письменной форме)</a:t>
                      </a:r>
                      <a:endParaRPr lang="ru-RU" sz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>
                          <a:solidFill>
                            <a:schemeClr val="dk1"/>
                          </a:solidFill>
                          <a:effectLst/>
                        </a:rPr>
                        <a:t>Не  более 10 на 1000 жителей</a:t>
                      </a:r>
                      <a:endParaRPr lang="ru-RU" sz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11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dk1"/>
                          </a:solidFill>
                          <a:effectLst/>
                        </a:rPr>
                        <a:t>Улучшение качества услуги по обращению с ТКО</a:t>
                      </a:r>
                      <a:r>
                        <a:rPr lang="ru-RU" sz="1200" baseline="0" dirty="0">
                          <a:solidFill>
                            <a:schemeClr val="dk1"/>
                          </a:solidFill>
                          <a:effectLst/>
                        </a:rPr>
                        <a:t> (</a:t>
                      </a:r>
                      <a:r>
                        <a:rPr lang="ru-RU" sz="1200" dirty="0">
                          <a:solidFill>
                            <a:schemeClr val="dk1"/>
                          </a:solidFill>
                          <a:effectLst/>
                        </a:rPr>
                        <a:t>Количество контейнерных площадок)</a:t>
                      </a:r>
                      <a:endParaRPr lang="ru-RU" sz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+20</a:t>
                      </a:r>
                      <a:endParaRPr lang="ru-RU" sz="120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8533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dk1"/>
                          </a:solidFill>
                          <a:effectLst/>
                        </a:rPr>
                        <a:t>Улучшение санитарно-эпидемиологического благополучия</a:t>
                      </a:r>
                      <a:endParaRPr lang="ru-RU" sz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 мере обнаружения</a:t>
                      </a:r>
                      <a:endParaRPr lang="ru-RU" sz="120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1889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dk1"/>
                          </a:solidFill>
                          <a:effectLst/>
                        </a:rPr>
                        <a:t>Обкашиваемая площадь территории общего пользования (</a:t>
                      </a:r>
                      <a:r>
                        <a:rPr lang="ru-RU" sz="1200" dirty="0" err="1">
                          <a:solidFill>
                            <a:schemeClr val="dk1"/>
                          </a:solidFill>
                          <a:effectLst/>
                        </a:rPr>
                        <a:t>кв.м</a:t>
                      </a:r>
                      <a:r>
                        <a:rPr lang="ru-RU" sz="1200" dirty="0">
                          <a:solidFill>
                            <a:schemeClr val="dk1"/>
                          </a:solidFill>
                          <a:effectLst/>
                        </a:rPr>
                        <a:t>.)</a:t>
                      </a:r>
                      <a:endParaRPr lang="ru-RU" sz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dk1"/>
                          </a:solidFill>
                          <a:effectLst/>
                        </a:rPr>
                        <a:t>667276</a:t>
                      </a:r>
                      <a:endParaRPr lang="ru-RU" sz="120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1889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dk1"/>
                          </a:solidFill>
                          <a:effectLst/>
                        </a:rPr>
                        <a:t>Содержание кладбищ (</a:t>
                      </a:r>
                      <a:r>
                        <a:rPr lang="ru-RU" sz="1200" dirty="0" err="1">
                          <a:solidFill>
                            <a:schemeClr val="dk1"/>
                          </a:solidFill>
                          <a:effectLst/>
                        </a:rPr>
                        <a:t>шт</a:t>
                      </a:r>
                      <a:r>
                        <a:rPr lang="ru-RU" sz="1200" dirty="0">
                          <a:solidFill>
                            <a:schemeClr val="dk1"/>
                          </a:solidFill>
                          <a:effectLst/>
                        </a:rPr>
                        <a:t>)</a:t>
                      </a:r>
                      <a:endParaRPr lang="ru-RU" sz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148</a:t>
                      </a:r>
                      <a:endParaRPr lang="ru-RU" sz="120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1889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dk1"/>
                          </a:solidFill>
                          <a:effectLst/>
                        </a:rPr>
                        <a:t>Содержание детских игровых площадок (</a:t>
                      </a:r>
                      <a:r>
                        <a:rPr lang="ru-RU" sz="1200" dirty="0" err="1">
                          <a:solidFill>
                            <a:schemeClr val="dk1"/>
                          </a:solidFill>
                          <a:effectLst/>
                        </a:rPr>
                        <a:t>кв.м</a:t>
                      </a:r>
                      <a:r>
                        <a:rPr lang="ru-RU" sz="1200" dirty="0">
                          <a:solidFill>
                            <a:schemeClr val="dk1"/>
                          </a:solidFill>
                          <a:effectLst/>
                        </a:rPr>
                        <a:t>)</a:t>
                      </a:r>
                      <a:endParaRPr lang="ru-RU" sz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dk1"/>
                          </a:solidFill>
                          <a:effectLst/>
                        </a:rPr>
                        <a:t>20650</a:t>
                      </a:r>
                      <a:endParaRPr lang="ru-RU" sz="120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6482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dk1"/>
                          </a:solidFill>
                          <a:effectLst/>
                        </a:rPr>
                        <a:t>Содержание и совершенствование сетей уличного освещения городского округа Семеновский (м)</a:t>
                      </a:r>
                      <a:endParaRPr lang="ru-RU" sz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dk1"/>
                          </a:solidFill>
                          <a:effectLst/>
                        </a:rPr>
                        <a:t>387619</a:t>
                      </a:r>
                      <a:endParaRPr lang="ru-RU" sz="120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6482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dk1"/>
                          </a:solidFill>
                          <a:effectLst/>
                        </a:rPr>
                        <a:t>Отклонение планируемых показателей расходов учреждения от фактических расходов (%)</a:t>
                      </a:r>
                      <a:endParaRPr lang="ru-RU" sz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Не более 3,0</a:t>
                      </a:r>
                      <a:endParaRPr lang="ru-RU" sz="120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6482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dk1"/>
                          </a:solidFill>
                          <a:effectLst/>
                        </a:rPr>
                        <a:t>Количество приобретенных</a:t>
                      </a:r>
                      <a:r>
                        <a:rPr lang="ru-RU" sz="1200" baseline="0" dirty="0">
                          <a:solidFill>
                            <a:schemeClr val="dk1"/>
                          </a:solidFill>
                          <a:effectLst/>
                        </a:rPr>
                        <a:t> в лизинг автобусов</a:t>
                      </a:r>
                      <a:endParaRPr lang="ru-RU" sz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Не менее 4</a:t>
                      </a:r>
                      <a:endParaRPr lang="ru-RU" sz="120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170824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5438853"/>
              </p:ext>
            </p:extLst>
          </p:nvPr>
        </p:nvGraphicFramePr>
        <p:xfrm>
          <a:off x="133013" y="6550202"/>
          <a:ext cx="6592777" cy="25146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58134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93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4353">
                <a:tc>
                  <a:txBody>
                    <a:bodyPr/>
                    <a:lstStyle/>
                    <a:p>
                      <a:pPr marL="617855" algn="ctr">
                        <a:spcBef>
                          <a:spcPts val="94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Основные индикаторы достижения цели и показатели непосредственных результатов муниципальной программы: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ts val="1325"/>
                        </a:lnSpc>
                        <a:spcBef>
                          <a:spcPts val="106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2025</a:t>
                      </a:r>
                    </a:p>
                    <a:p>
                      <a:pPr marL="221615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год</a:t>
                      </a:r>
                      <a:endParaRPr lang="ru-RU" sz="130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3502">
                <a:tc>
                  <a:txBody>
                    <a:bodyPr/>
                    <a:lstStyle/>
                    <a:p>
                      <a:pPr marR="62865" algn="just">
                        <a:lnSpc>
                          <a:spcPct val="98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dk1"/>
                          </a:solidFill>
                          <a:effectLst/>
                        </a:rPr>
                        <a:t>Количество благоустроенных дворовых территорий многоквартирных домов (ед.)</a:t>
                      </a:r>
                      <a:endParaRPr lang="ru-RU" sz="120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marL="55880" marR="5461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13</a:t>
                      </a:r>
                      <a:endParaRPr lang="ru-RU" sz="120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639">
                <a:tc>
                  <a:txBody>
                    <a:bodyPr/>
                    <a:lstStyle/>
                    <a:p>
                      <a:pPr algn="l">
                        <a:lnSpc>
                          <a:spcPts val="133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dk1"/>
                          </a:solidFill>
                          <a:effectLst/>
                        </a:rPr>
                        <a:t>Количество благоустроенных общественных территорий (</a:t>
                      </a:r>
                      <a:r>
                        <a:rPr lang="ru-RU" sz="1200" dirty="0" err="1">
                          <a:solidFill>
                            <a:schemeClr val="dk1"/>
                          </a:solidFill>
                          <a:effectLst/>
                        </a:rPr>
                        <a:t>ед</a:t>
                      </a:r>
                      <a:r>
                        <a:rPr lang="ru-RU" sz="1200" dirty="0">
                          <a:solidFill>
                            <a:schemeClr val="dk1"/>
                          </a:solidFill>
                          <a:effectLst/>
                        </a:rPr>
                        <a:t>)</a:t>
                      </a:r>
                      <a:endParaRPr lang="ru-RU" sz="120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0885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dk1"/>
                          </a:solidFill>
                          <a:effectLst/>
                        </a:rPr>
                        <a:t>Доля финансирования заинтересованных лиц  от общего числа собственников помещений в многоквартирных домах, собственников иных зданий и сооружений, расположенных в границах дворовых территорий, подлежащих благоустройству (дополнительный перечень работ)%</a:t>
                      </a:r>
                      <a:endParaRPr lang="ru-RU" sz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>
                          <a:solidFill>
                            <a:schemeClr val="dk1"/>
                          </a:solidFill>
                          <a:effectLst/>
                        </a:rPr>
                        <a:t>20</a:t>
                      </a:r>
                      <a:endParaRPr lang="ru-RU" sz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0221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dk1"/>
                          </a:solidFill>
                          <a:effectLst/>
                        </a:rPr>
                        <a:t>Количество техники для содержания общественных территорий (ед.)</a:t>
                      </a:r>
                      <a:endParaRPr lang="ru-RU" sz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083CB3A-96BA-49C7-BB10-3F8E10675BED}"/>
              </a:ext>
            </a:extLst>
          </p:cNvPr>
          <p:cNvSpPr/>
          <p:nvPr/>
        </p:nvSpPr>
        <p:spPr>
          <a:xfrm>
            <a:off x="154538" y="4320199"/>
            <a:ext cx="3187489" cy="1012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300" b="1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8,7 млн. рублей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3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Благоустройство дворовых территорий городского округа Семеновский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08BBA39-1866-4E39-BCDD-28F92470ADA7}"/>
              </a:ext>
            </a:extLst>
          </p:cNvPr>
          <p:cNvSpPr/>
          <p:nvPr/>
        </p:nvSpPr>
        <p:spPr>
          <a:xfrm>
            <a:off x="179729" y="5344924"/>
            <a:ext cx="2639672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300" b="1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11,6 млн. рублей</a:t>
            </a:r>
          </a:p>
          <a:p>
            <a:pPr algn="just">
              <a:spcAft>
                <a:spcPts val="0"/>
              </a:spcAft>
            </a:pP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Благоустройство общественных территорий городского округа Семеновский (приобретение техники)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86973" y="1204004"/>
            <a:ext cx="3429000" cy="159274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90195">
              <a:lnSpc>
                <a:spcPts val="1565"/>
              </a:lnSpc>
              <a:spcBef>
                <a:spcPts val="880"/>
              </a:spcBef>
              <a:spcAft>
                <a:spcPts val="0"/>
              </a:spcAft>
            </a:pPr>
            <a:r>
              <a:rPr lang="ru-RU" sz="13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Срок действия программы</a:t>
            </a:r>
            <a:endParaRPr lang="ru-RU" sz="13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90195">
              <a:lnSpc>
                <a:spcPts val="1335"/>
              </a:lnSpc>
              <a:spcAft>
                <a:spcPts val="0"/>
              </a:spcAft>
            </a:pP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2018-2025</a:t>
            </a:r>
            <a:r>
              <a:rPr lang="ru-RU" sz="1300" spc="95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годы</a:t>
            </a:r>
          </a:p>
          <a:p>
            <a:pPr marL="290195">
              <a:lnSpc>
                <a:spcPts val="1565"/>
              </a:lnSpc>
              <a:spcBef>
                <a:spcPts val="660"/>
              </a:spcBef>
              <a:spcAft>
                <a:spcPts val="0"/>
              </a:spcAft>
            </a:pPr>
            <a:r>
              <a:rPr lang="ru-RU" sz="13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Цель</a:t>
            </a:r>
            <a:r>
              <a:rPr lang="ru-RU" sz="1300" b="1" spc="135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3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программы</a:t>
            </a:r>
            <a:endParaRPr lang="ru-RU" sz="13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90195">
              <a:lnSpc>
                <a:spcPts val="1325"/>
              </a:lnSpc>
              <a:spcAft>
                <a:spcPts val="0"/>
              </a:spcAft>
            </a:pP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повышение комфортности условий проживания и уровня благоустройства территории городского округа Семеновский</a:t>
            </a:r>
          </a:p>
          <a:p>
            <a:pPr marL="290195">
              <a:lnSpc>
                <a:spcPts val="1325"/>
              </a:lnSpc>
              <a:spcAft>
                <a:spcPts val="0"/>
              </a:spcAft>
            </a:pPr>
            <a:endParaRPr lang="ru-RU" sz="13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276600" y="1143000"/>
            <a:ext cx="3353816" cy="3093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1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Утверждена</a:t>
            </a:r>
            <a:endParaRPr kumimoji="0" lang="ru-RU" altLang="ru-RU" sz="1300" b="0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Постановление администрации городского округа Семеновский Нижегородской области от </a:t>
            </a:r>
            <a:r>
              <a:rPr lang="ru-RU" alt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28.03.2018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г.№ 668 « </a:t>
            </a:r>
            <a:r>
              <a:rPr lang="ru-RU" sz="1300" kern="5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Об утверждении муниципальной адресной программы «Формирование современной городской среды на территории городского округа Семеновский на 2018-2025 годы»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1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Муниципальный заказчик-координатор</a:t>
            </a:r>
            <a:endParaRPr kumimoji="0" lang="ru-RU" altLang="ru-RU" sz="1300" b="0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Административно-техническая инспекция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Администрации городского округа Семеновский</a:t>
            </a:r>
            <a:endParaRPr kumimoji="0" lang="ru-RU" altLang="ru-RU" sz="1300" b="0" i="0" u="none" strike="noStrike" cap="none" normalizeH="0" baseline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400552" y="0"/>
            <a:ext cx="725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Муниципальная программа</a:t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«Формирование современной городской среды</a:t>
            </a:r>
          </a:p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на территории городского округа Семеновский                </a:t>
            </a:r>
          </a:p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   на 2018-2025 годы»</a:t>
            </a:r>
          </a:p>
        </p:txBody>
      </p:sp>
      <p:sp>
        <p:nvSpPr>
          <p:cNvPr id="16" name="Text Box 463">
            <a:extLst>
              <a:ext uri="{FF2B5EF4-FFF2-40B4-BE49-F238E27FC236}">
                <a16:creationId xmlns:a16="http://schemas.microsoft.com/office/drawing/2014/main" id="{DFCF6170-E84D-5ECA-57DA-B5402AC89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67000"/>
            <a:ext cx="3048961" cy="1804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41605" marR="138430" algn="ctr">
              <a:spcBef>
                <a:spcPts val="3440"/>
              </a:spcBef>
              <a:spcAft>
                <a:spcPts val="0"/>
              </a:spcAft>
            </a:pPr>
            <a:r>
              <a:rPr lang="ru-RU" sz="3300" b="1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20,3</a:t>
            </a:r>
            <a:endParaRPr lang="ru-RU" sz="1100" dirty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39700" marR="138430" algn="ctr">
              <a:lnSpc>
                <a:spcPts val="1560"/>
              </a:lnSpc>
              <a:spcBef>
                <a:spcPts val="10"/>
              </a:spcBef>
              <a:spcAft>
                <a:spcPts val="0"/>
              </a:spcAft>
            </a:pPr>
            <a:r>
              <a:rPr lang="ru-RU" sz="1300" b="1" dirty="0">
                <a:solidFill>
                  <a:schemeClr val="tx2">
                    <a:lumMod val="75000"/>
                  </a:schemeClr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</a:t>
            </a:r>
            <a:r>
              <a:rPr lang="ru-RU" sz="1300" b="1" spc="230" dirty="0">
                <a:solidFill>
                  <a:schemeClr val="tx2">
                    <a:lumMod val="75000"/>
                  </a:schemeClr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b="1" dirty="0">
                <a:solidFill>
                  <a:schemeClr val="tx2">
                    <a:lumMod val="75000"/>
                  </a:schemeClr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рублей</a:t>
            </a:r>
            <a:endParaRPr lang="ru-RU" sz="1100" dirty="0">
              <a:solidFill>
                <a:schemeClr val="tx2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42875" marR="138430" algn="ctr">
              <a:lnSpc>
                <a:spcPts val="1565"/>
              </a:lnSpc>
              <a:spcAft>
                <a:spcPts val="0"/>
              </a:spcAft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расходы</a:t>
            </a:r>
            <a:r>
              <a:rPr lang="ru-RU" sz="1600" spc="80" dirty="0">
                <a:solidFill>
                  <a:schemeClr val="tx2">
                    <a:lumMod val="75000"/>
                  </a:schemeClr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на</a:t>
            </a:r>
            <a:r>
              <a:rPr lang="ru-RU" sz="1600" spc="75" dirty="0">
                <a:solidFill>
                  <a:schemeClr val="tx2">
                    <a:lumMod val="75000"/>
                  </a:schemeClr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выполнение</a:t>
            </a:r>
          </a:p>
          <a:p>
            <a:pPr marL="142240" marR="138430" algn="ctr">
              <a:lnSpc>
                <a:spcPts val="1565"/>
              </a:lnSpc>
              <a:spcAft>
                <a:spcPts val="0"/>
              </a:spcAft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Программы</a:t>
            </a:r>
          </a:p>
          <a:p>
            <a:pPr marL="142240" marR="138430" algn="ctr">
              <a:lnSpc>
                <a:spcPts val="1565"/>
              </a:lnSpc>
              <a:spcAft>
                <a:spcPts val="0"/>
              </a:spcAft>
            </a:pPr>
            <a:endParaRPr lang="ru-RU" sz="1600" dirty="0">
              <a:solidFill>
                <a:schemeClr val="tx2">
                  <a:lumMod val="75000"/>
                </a:schemeClr>
              </a:solidFill>
              <a:effectLst/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141605" marR="138430" algn="ctr">
              <a:lnSpc>
                <a:spcPts val="1560"/>
              </a:lnSpc>
              <a:spcAft>
                <a:spcPts val="0"/>
              </a:spcAft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</a:t>
            </a:r>
            <a:r>
              <a:rPr lang="ru-RU" b="1" spc="55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2025</a:t>
            </a:r>
            <a:r>
              <a:rPr lang="ru-RU" b="1" spc="5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году</a:t>
            </a:r>
            <a:endParaRPr lang="ru-RU" dirty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0287D16-E125-9E08-5BFD-1A6FDD25DFA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56</a:t>
            </a:fld>
            <a:endParaRPr lang="ru-RU" spc="-1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7660E18-F6A1-E3C4-A4A6-3FEC41204C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r="14814" b="10328"/>
          <a:stretch/>
        </p:blipFill>
        <p:spPr>
          <a:xfrm>
            <a:off x="3048000" y="4191000"/>
            <a:ext cx="3671164" cy="22631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27856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79" y="-16133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Муниципальная программа</a:t>
            </a:r>
            <a:b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«Развитие и строительство социальной и инженерной инфраструктуры на территории городского округа Семеновский» на 20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</a:t>
            </a: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4-2026 годы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102970" y="1149335"/>
            <a:ext cx="3429000" cy="25442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9245">
              <a:lnSpc>
                <a:spcPts val="1565"/>
              </a:lnSpc>
              <a:spcBef>
                <a:spcPts val="605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Цель</a:t>
            </a:r>
            <a:r>
              <a:rPr lang="ru-RU" sz="1600" b="1" spc="135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программы</a:t>
            </a:r>
            <a:endParaRPr lang="ru-RU" sz="160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80340">
              <a:spcBef>
                <a:spcPts val="15"/>
              </a:spcBef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Создание материальной базы для развития социальной и инженерной инфраструктуры для обеспечения повышения качества жизни населения городского округа Семеновский, улучшение обеспечения коммунальными услугами населения района.</a:t>
            </a:r>
            <a:b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Срок</a:t>
            </a:r>
            <a:r>
              <a:rPr lang="ru-RU" sz="1600" b="1" spc="-4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действия</a:t>
            </a:r>
            <a:r>
              <a:rPr lang="ru-RU" sz="1600" b="1" spc="-4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программы</a:t>
            </a:r>
            <a:br>
              <a:rPr lang="ru-RU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dirty="0">
                <a:solidFill>
                  <a:srgbClr val="0F243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2024-2026</a:t>
            </a:r>
            <a:r>
              <a:rPr lang="ru-RU" spc="145" dirty="0">
                <a:solidFill>
                  <a:srgbClr val="0F243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F243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годы</a:t>
            </a:r>
            <a:endParaRPr lang="ru-RU" dirty="0"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34289" y="1050770"/>
            <a:ext cx="3429000" cy="293843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92100">
              <a:lnSpc>
                <a:spcPts val="1565"/>
              </a:lnSpc>
              <a:spcBef>
                <a:spcPts val="605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Утверждена</a:t>
            </a:r>
            <a:endParaRPr lang="ru-RU" sz="160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92100">
              <a:lnSpc>
                <a:spcPts val="1325"/>
              </a:lnSpc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Постановление</a:t>
            </a:r>
            <a:r>
              <a:rPr lang="ru-RU" sz="1400" spc="8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администрации городского округа Семеновский</a:t>
            </a:r>
            <a:r>
              <a:rPr lang="ru-RU" sz="1400" spc="-9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от</a:t>
            </a:r>
            <a:r>
              <a:rPr lang="ru-RU" sz="1400" spc="-6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15.12.2023</a:t>
            </a:r>
            <a:r>
              <a:rPr lang="ru-RU" sz="1400" spc="-75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г. №3113 « 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 утверждении муниципальной программы «Развитие и строительство социальной и инженерной инфраструктуры на территории городского округа Семеновский» на 2024-2026годы» </a:t>
            </a:r>
          </a:p>
          <a:p>
            <a:pPr marL="292100">
              <a:lnSpc>
                <a:spcPts val="1325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Муниципальный заказчик-координатор</a:t>
            </a:r>
          </a:p>
          <a:p>
            <a:pPr marL="292100">
              <a:lnSpc>
                <a:spcPts val="1325"/>
              </a:lnSpc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Муниципальное казенное учреждение «Семеновстройсервис»</a:t>
            </a:r>
            <a:endParaRPr lang="ru-RU" sz="1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99085" marR="340360">
              <a:lnSpc>
                <a:spcPct val="98000"/>
              </a:lnSpc>
              <a:spcBef>
                <a:spcPts val="1115"/>
              </a:spcBef>
              <a:spcAft>
                <a:spcPts val="0"/>
              </a:spcAft>
            </a:pPr>
            <a:r>
              <a:rPr lang="ru-RU" sz="1100" b="1" spc="5" dirty="0">
                <a:solidFill>
                  <a:srgbClr val="6C99C5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ru-RU" sz="1400" dirty="0">
              <a:solidFill>
                <a:schemeClr val="tx2"/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grpSp>
        <p:nvGrpSpPr>
          <p:cNvPr id="9" name="Group 584"/>
          <p:cNvGrpSpPr>
            <a:grpSpLocks/>
          </p:cNvGrpSpPr>
          <p:nvPr/>
        </p:nvGrpSpPr>
        <p:grpSpPr bwMode="auto">
          <a:xfrm>
            <a:off x="3471879" y="3903109"/>
            <a:ext cx="3017520" cy="1298575"/>
            <a:chOff x="5498" y="1028"/>
            <a:chExt cx="4752" cy="2045"/>
          </a:xfrm>
        </p:grpSpPr>
        <p:sp>
          <p:nvSpPr>
            <p:cNvPr id="10" name="Freeform 590"/>
            <p:cNvSpPr>
              <a:spLocks/>
            </p:cNvSpPr>
            <p:nvPr/>
          </p:nvSpPr>
          <p:spPr bwMode="auto">
            <a:xfrm>
              <a:off x="5691" y="1028"/>
              <a:ext cx="939" cy="2029"/>
            </a:xfrm>
            <a:custGeom>
              <a:avLst/>
              <a:gdLst>
                <a:gd name="T0" fmla="+- 0 6411 5692"/>
                <a:gd name="T1" fmla="*/ T0 w 864"/>
                <a:gd name="T2" fmla="+- 0 654 654"/>
                <a:gd name="T3" fmla="*/ 654 h 2404"/>
                <a:gd name="T4" fmla="+- 0 5836 5692"/>
                <a:gd name="T5" fmla="*/ T4 w 864"/>
                <a:gd name="T6" fmla="+- 0 654 654"/>
                <a:gd name="T7" fmla="*/ 654 h 2404"/>
                <a:gd name="T8" fmla="+- 0 5780 5692"/>
                <a:gd name="T9" fmla="*/ T8 w 864"/>
                <a:gd name="T10" fmla="+- 0 665 654"/>
                <a:gd name="T11" fmla="*/ 665 h 2404"/>
                <a:gd name="T12" fmla="+- 0 5734 5692"/>
                <a:gd name="T13" fmla="*/ T12 w 864"/>
                <a:gd name="T14" fmla="+- 0 696 654"/>
                <a:gd name="T15" fmla="*/ 696 h 2404"/>
                <a:gd name="T16" fmla="+- 0 5703 5692"/>
                <a:gd name="T17" fmla="*/ T16 w 864"/>
                <a:gd name="T18" fmla="+- 0 742 654"/>
                <a:gd name="T19" fmla="*/ 742 h 2404"/>
                <a:gd name="T20" fmla="+- 0 5692 5692"/>
                <a:gd name="T21" fmla="*/ T20 w 864"/>
                <a:gd name="T22" fmla="+- 0 798 654"/>
                <a:gd name="T23" fmla="*/ 798 h 2404"/>
                <a:gd name="T24" fmla="+- 0 5692 5692"/>
                <a:gd name="T25" fmla="*/ T24 w 864"/>
                <a:gd name="T26" fmla="+- 0 2914 654"/>
                <a:gd name="T27" fmla="*/ 2914 h 2404"/>
                <a:gd name="T28" fmla="+- 0 5703 5692"/>
                <a:gd name="T29" fmla="*/ T28 w 864"/>
                <a:gd name="T30" fmla="+- 0 2970 654"/>
                <a:gd name="T31" fmla="*/ 2970 h 2404"/>
                <a:gd name="T32" fmla="+- 0 5734 5692"/>
                <a:gd name="T33" fmla="*/ T32 w 864"/>
                <a:gd name="T34" fmla="+- 0 3016 654"/>
                <a:gd name="T35" fmla="*/ 3016 h 2404"/>
                <a:gd name="T36" fmla="+- 0 5780 5692"/>
                <a:gd name="T37" fmla="*/ T36 w 864"/>
                <a:gd name="T38" fmla="+- 0 3047 654"/>
                <a:gd name="T39" fmla="*/ 3047 h 2404"/>
                <a:gd name="T40" fmla="+- 0 5836 5692"/>
                <a:gd name="T41" fmla="*/ T40 w 864"/>
                <a:gd name="T42" fmla="+- 0 3058 654"/>
                <a:gd name="T43" fmla="*/ 3058 h 2404"/>
                <a:gd name="T44" fmla="+- 0 6411 5692"/>
                <a:gd name="T45" fmla="*/ T44 w 864"/>
                <a:gd name="T46" fmla="+- 0 3058 654"/>
                <a:gd name="T47" fmla="*/ 3058 h 2404"/>
                <a:gd name="T48" fmla="+- 0 6467 5692"/>
                <a:gd name="T49" fmla="*/ T48 w 864"/>
                <a:gd name="T50" fmla="+- 0 3047 654"/>
                <a:gd name="T51" fmla="*/ 3047 h 2404"/>
                <a:gd name="T52" fmla="+- 0 6513 5692"/>
                <a:gd name="T53" fmla="*/ T52 w 864"/>
                <a:gd name="T54" fmla="+- 0 3016 654"/>
                <a:gd name="T55" fmla="*/ 3016 h 2404"/>
                <a:gd name="T56" fmla="+- 0 6544 5692"/>
                <a:gd name="T57" fmla="*/ T56 w 864"/>
                <a:gd name="T58" fmla="+- 0 2970 654"/>
                <a:gd name="T59" fmla="*/ 2970 h 2404"/>
                <a:gd name="T60" fmla="+- 0 6555 5692"/>
                <a:gd name="T61" fmla="*/ T60 w 864"/>
                <a:gd name="T62" fmla="+- 0 2914 654"/>
                <a:gd name="T63" fmla="*/ 2914 h 2404"/>
                <a:gd name="T64" fmla="+- 0 6555 5692"/>
                <a:gd name="T65" fmla="*/ T64 w 864"/>
                <a:gd name="T66" fmla="+- 0 798 654"/>
                <a:gd name="T67" fmla="*/ 798 h 2404"/>
                <a:gd name="T68" fmla="+- 0 6544 5692"/>
                <a:gd name="T69" fmla="*/ T68 w 864"/>
                <a:gd name="T70" fmla="+- 0 742 654"/>
                <a:gd name="T71" fmla="*/ 742 h 2404"/>
                <a:gd name="T72" fmla="+- 0 6513 5692"/>
                <a:gd name="T73" fmla="*/ T72 w 864"/>
                <a:gd name="T74" fmla="+- 0 696 654"/>
                <a:gd name="T75" fmla="*/ 696 h 2404"/>
                <a:gd name="T76" fmla="+- 0 6467 5692"/>
                <a:gd name="T77" fmla="*/ T76 w 864"/>
                <a:gd name="T78" fmla="+- 0 665 654"/>
                <a:gd name="T79" fmla="*/ 665 h 2404"/>
                <a:gd name="T80" fmla="+- 0 6411 5692"/>
                <a:gd name="T81" fmla="*/ T80 w 864"/>
                <a:gd name="T82" fmla="+- 0 654 654"/>
                <a:gd name="T83" fmla="*/ 654 h 240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64" h="2404">
                  <a:moveTo>
                    <a:pt x="719" y="0"/>
                  </a:moveTo>
                  <a:lnTo>
                    <a:pt x="144" y="0"/>
                  </a:lnTo>
                  <a:lnTo>
                    <a:pt x="88" y="11"/>
                  </a:lnTo>
                  <a:lnTo>
                    <a:pt x="42" y="42"/>
                  </a:lnTo>
                  <a:lnTo>
                    <a:pt x="11" y="88"/>
                  </a:lnTo>
                  <a:lnTo>
                    <a:pt x="0" y="144"/>
                  </a:lnTo>
                  <a:lnTo>
                    <a:pt x="0" y="2260"/>
                  </a:lnTo>
                  <a:lnTo>
                    <a:pt x="11" y="2316"/>
                  </a:lnTo>
                  <a:lnTo>
                    <a:pt x="42" y="2362"/>
                  </a:lnTo>
                  <a:lnTo>
                    <a:pt x="88" y="2393"/>
                  </a:lnTo>
                  <a:lnTo>
                    <a:pt x="144" y="2404"/>
                  </a:lnTo>
                  <a:lnTo>
                    <a:pt x="719" y="2404"/>
                  </a:lnTo>
                  <a:lnTo>
                    <a:pt x="775" y="2393"/>
                  </a:lnTo>
                  <a:lnTo>
                    <a:pt x="821" y="2362"/>
                  </a:lnTo>
                  <a:lnTo>
                    <a:pt x="852" y="2316"/>
                  </a:lnTo>
                  <a:lnTo>
                    <a:pt x="863" y="2260"/>
                  </a:lnTo>
                  <a:lnTo>
                    <a:pt x="863" y="144"/>
                  </a:lnTo>
                  <a:lnTo>
                    <a:pt x="852" y="88"/>
                  </a:lnTo>
                  <a:lnTo>
                    <a:pt x="821" y="42"/>
                  </a:lnTo>
                  <a:lnTo>
                    <a:pt x="775" y="11"/>
                  </a:lnTo>
                  <a:lnTo>
                    <a:pt x="719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2" name="Freeform 588"/>
            <p:cNvSpPr>
              <a:spLocks/>
            </p:cNvSpPr>
            <p:nvPr/>
          </p:nvSpPr>
          <p:spPr bwMode="auto">
            <a:xfrm>
              <a:off x="7392" y="1057"/>
              <a:ext cx="918" cy="2001"/>
            </a:xfrm>
            <a:custGeom>
              <a:avLst/>
              <a:gdLst>
                <a:gd name="T0" fmla="+- 0 8132 7412"/>
                <a:gd name="T1" fmla="*/ T0 w 864"/>
                <a:gd name="T2" fmla="+- 0 1168 1168"/>
                <a:gd name="T3" fmla="*/ 1168 h 1890"/>
                <a:gd name="T4" fmla="+- 0 7556 7412"/>
                <a:gd name="T5" fmla="*/ T4 w 864"/>
                <a:gd name="T6" fmla="+- 0 1168 1168"/>
                <a:gd name="T7" fmla="*/ 1168 h 1890"/>
                <a:gd name="T8" fmla="+- 0 7500 7412"/>
                <a:gd name="T9" fmla="*/ T8 w 864"/>
                <a:gd name="T10" fmla="+- 0 1179 1168"/>
                <a:gd name="T11" fmla="*/ 1179 h 1890"/>
                <a:gd name="T12" fmla="+- 0 7454 7412"/>
                <a:gd name="T13" fmla="*/ T12 w 864"/>
                <a:gd name="T14" fmla="+- 0 1210 1168"/>
                <a:gd name="T15" fmla="*/ 1210 h 1890"/>
                <a:gd name="T16" fmla="+- 0 7423 7412"/>
                <a:gd name="T17" fmla="*/ T16 w 864"/>
                <a:gd name="T18" fmla="+- 0 1256 1168"/>
                <a:gd name="T19" fmla="*/ 1256 h 1890"/>
                <a:gd name="T20" fmla="+- 0 7412 7412"/>
                <a:gd name="T21" fmla="*/ T20 w 864"/>
                <a:gd name="T22" fmla="+- 0 1312 1168"/>
                <a:gd name="T23" fmla="*/ 1312 h 1890"/>
                <a:gd name="T24" fmla="+- 0 7412 7412"/>
                <a:gd name="T25" fmla="*/ T24 w 864"/>
                <a:gd name="T26" fmla="+- 0 2914 1168"/>
                <a:gd name="T27" fmla="*/ 2914 h 1890"/>
                <a:gd name="T28" fmla="+- 0 7423 7412"/>
                <a:gd name="T29" fmla="*/ T28 w 864"/>
                <a:gd name="T30" fmla="+- 0 2970 1168"/>
                <a:gd name="T31" fmla="*/ 2970 h 1890"/>
                <a:gd name="T32" fmla="+- 0 7454 7412"/>
                <a:gd name="T33" fmla="*/ T32 w 864"/>
                <a:gd name="T34" fmla="+- 0 3016 1168"/>
                <a:gd name="T35" fmla="*/ 3016 h 1890"/>
                <a:gd name="T36" fmla="+- 0 7500 7412"/>
                <a:gd name="T37" fmla="*/ T36 w 864"/>
                <a:gd name="T38" fmla="+- 0 3047 1168"/>
                <a:gd name="T39" fmla="*/ 3047 h 1890"/>
                <a:gd name="T40" fmla="+- 0 7556 7412"/>
                <a:gd name="T41" fmla="*/ T40 w 864"/>
                <a:gd name="T42" fmla="+- 0 3058 1168"/>
                <a:gd name="T43" fmla="*/ 3058 h 1890"/>
                <a:gd name="T44" fmla="+- 0 8132 7412"/>
                <a:gd name="T45" fmla="*/ T44 w 864"/>
                <a:gd name="T46" fmla="+- 0 3058 1168"/>
                <a:gd name="T47" fmla="*/ 3058 h 1890"/>
                <a:gd name="T48" fmla="+- 0 8188 7412"/>
                <a:gd name="T49" fmla="*/ T48 w 864"/>
                <a:gd name="T50" fmla="+- 0 3047 1168"/>
                <a:gd name="T51" fmla="*/ 3047 h 1890"/>
                <a:gd name="T52" fmla="+- 0 8234 7412"/>
                <a:gd name="T53" fmla="*/ T52 w 864"/>
                <a:gd name="T54" fmla="+- 0 3016 1168"/>
                <a:gd name="T55" fmla="*/ 3016 h 1890"/>
                <a:gd name="T56" fmla="+- 0 8264 7412"/>
                <a:gd name="T57" fmla="*/ T56 w 864"/>
                <a:gd name="T58" fmla="+- 0 2970 1168"/>
                <a:gd name="T59" fmla="*/ 2970 h 1890"/>
                <a:gd name="T60" fmla="+- 0 8276 7412"/>
                <a:gd name="T61" fmla="*/ T60 w 864"/>
                <a:gd name="T62" fmla="+- 0 2914 1168"/>
                <a:gd name="T63" fmla="*/ 2914 h 1890"/>
                <a:gd name="T64" fmla="+- 0 8276 7412"/>
                <a:gd name="T65" fmla="*/ T64 w 864"/>
                <a:gd name="T66" fmla="+- 0 1312 1168"/>
                <a:gd name="T67" fmla="*/ 1312 h 1890"/>
                <a:gd name="T68" fmla="+- 0 8264 7412"/>
                <a:gd name="T69" fmla="*/ T68 w 864"/>
                <a:gd name="T70" fmla="+- 0 1256 1168"/>
                <a:gd name="T71" fmla="*/ 1256 h 1890"/>
                <a:gd name="T72" fmla="+- 0 8234 7412"/>
                <a:gd name="T73" fmla="*/ T72 w 864"/>
                <a:gd name="T74" fmla="+- 0 1210 1168"/>
                <a:gd name="T75" fmla="*/ 1210 h 1890"/>
                <a:gd name="T76" fmla="+- 0 8188 7412"/>
                <a:gd name="T77" fmla="*/ T76 w 864"/>
                <a:gd name="T78" fmla="+- 0 1179 1168"/>
                <a:gd name="T79" fmla="*/ 1179 h 1890"/>
                <a:gd name="T80" fmla="+- 0 8132 7412"/>
                <a:gd name="T81" fmla="*/ T80 w 864"/>
                <a:gd name="T82" fmla="+- 0 1168 1168"/>
                <a:gd name="T83" fmla="*/ 1168 h 189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64" h="1890">
                  <a:moveTo>
                    <a:pt x="720" y="0"/>
                  </a:moveTo>
                  <a:lnTo>
                    <a:pt x="144" y="0"/>
                  </a:lnTo>
                  <a:lnTo>
                    <a:pt x="88" y="11"/>
                  </a:lnTo>
                  <a:lnTo>
                    <a:pt x="42" y="42"/>
                  </a:lnTo>
                  <a:lnTo>
                    <a:pt x="11" y="88"/>
                  </a:lnTo>
                  <a:lnTo>
                    <a:pt x="0" y="144"/>
                  </a:lnTo>
                  <a:lnTo>
                    <a:pt x="0" y="1746"/>
                  </a:lnTo>
                  <a:lnTo>
                    <a:pt x="11" y="1802"/>
                  </a:lnTo>
                  <a:lnTo>
                    <a:pt x="42" y="1848"/>
                  </a:lnTo>
                  <a:lnTo>
                    <a:pt x="88" y="1879"/>
                  </a:lnTo>
                  <a:lnTo>
                    <a:pt x="144" y="1890"/>
                  </a:lnTo>
                  <a:lnTo>
                    <a:pt x="720" y="1890"/>
                  </a:lnTo>
                  <a:lnTo>
                    <a:pt x="776" y="1879"/>
                  </a:lnTo>
                  <a:lnTo>
                    <a:pt x="822" y="1848"/>
                  </a:lnTo>
                  <a:lnTo>
                    <a:pt x="852" y="1802"/>
                  </a:lnTo>
                  <a:lnTo>
                    <a:pt x="864" y="1746"/>
                  </a:lnTo>
                  <a:lnTo>
                    <a:pt x="864" y="144"/>
                  </a:lnTo>
                  <a:lnTo>
                    <a:pt x="852" y="88"/>
                  </a:lnTo>
                  <a:lnTo>
                    <a:pt x="822" y="42"/>
                  </a:lnTo>
                  <a:lnTo>
                    <a:pt x="776" y="11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3" name="Freeform 586"/>
            <p:cNvSpPr>
              <a:spLocks/>
            </p:cNvSpPr>
            <p:nvPr/>
          </p:nvSpPr>
          <p:spPr bwMode="auto">
            <a:xfrm>
              <a:off x="9132" y="2542"/>
              <a:ext cx="864" cy="515"/>
            </a:xfrm>
            <a:custGeom>
              <a:avLst/>
              <a:gdLst>
                <a:gd name="T0" fmla="+- 0 9852 9132"/>
                <a:gd name="T1" fmla="*/ T0 w 864"/>
                <a:gd name="T2" fmla="+- 0 654 654"/>
                <a:gd name="T3" fmla="*/ 654 h 2404"/>
                <a:gd name="T4" fmla="+- 0 9276 9132"/>
                <a:gd name="T5" fmla="*/ T4 w 864"/>
                <a:gd name="T6" fmla="+- 0 654 654"/>
                <a:gd name="T7" fmla="*/ 654 h 2404"/>
                <a:gd name="T8" fmla="+- 0 9220 9132"/>
                <a:gd name="T9" fmla="*/ T8 w 864"/>
                <a:gd name="T10" fmla="+- 0 665 654"/>
                <a:gd name="T11" fmla="*/ 665 h 2404"/>
                <a:gd name="T12" fmla="+- 0 9174 9132"/>
                <a:gd name="T13" fmla="*/ T12 w 864"/>
                <a:gd name="T14" fmla="+- 0 696 654"/>
                <a:gd name="T15" fmla="*/ 696 h 2404"/>
                <a:gd name="T16" fmla="+- 0 9144 9132"/>
                <a:gd name="T17" fmla="*/ T16 w 864"/>
                <a:gd name="T18" fmla="+- 0 742 654"/>
                <a:gd name="T19" fmla="*/ 742 h 2404"/>
                <a:gd name="T20" fmla="+- 0 9132 9132"/>
                <a:gd name="T21" fmla="*/ T20 w 864"/>
                <a:gd name="T22" fmla="+- 0 798 654"/>
                <a:gd name="T23" fmla="*/ 798 h 2404"/>
                <a:gd name="T24" fmla="+- 0 9132 9132"/>
                <a:gd name="T25" fmla="*/ T24 w 864"/>
                <a:gd name="T26" fmla="+- 0 2914 654"/>
                <a:gd name="T27" fmla="*/ 2914 h 2404"/>
                <a:gd name="T28" fmla="+- 0 9144 9132"/>
                <a:gd name="T29" fmla="*/ T28 w 864"/>
                <a:gd name="T30" fmla="+- 0 2970 654"/>
                <a:gd name="T31" fmla="*/ 2970 h 2404"/>
                <a:gd name="T32" fmla="+- 0 9174 9132"/>
                <a:gd name="T33" fmla="*/ T32 w 864"/>
                <a:gd name="T34" fmla="+- 0 3016 654"/>
                <a:gd name="T35" fmla="*/ 3016 h 2404"/>
                <a:gd name="T36" fmla="+- 0 9220 9132"/>
                <a:gd name="T37" fmla="*/ T36 w 864"/>
                <a:gd name="T38" fmla="+- 0 3047 654"/>
                <a:gd name="T39" fmla="*/ 3047 h 2404"/>
                <a:gd name="T40" fmla="+- 0 9276 9132"/>
                <a:gd name="T41" fmla="*/ T40 w 864"/>
                <a:gd name="T42" fmla="+- 0 3058 654"/>
                <a:gd name="T43" fmla="*/ 3058 h 2404"/>
                <a:gd name="T44" fmla="+- 0 9852 9132"/>
                <a:gd name="T45" fmla="*/ T44 w 864"/>
                <a:gd name="T46" fmla="+- 0 3058 654"/>
                <a:gd name="T47" fmla="*/ 3058 h 2404"/>
                <a:gd name="T48" fmla="+- 0 9908 9132"/>
                <a:gd name="T49" fmla="*/ T48 w 864"/>
                <a:gd name="T50" fmla="+- 0 3047 654"/>
                <a:gd name="T51" fmla="*/ 3047 h 2404"/>
                <a:gd name="T52" fmla="+- 0 9954 9132"/>
                <a:gd name="T53" fmla="*/ T52 w 864"/>
                <a:gd name="T54" fmla="+- 0 3016 654"/>
                <a:gd name="T55" fmla="*/ 3016 h 2404"/>
                <a:gd name="T56" fmla="+- 0 9985 9132"/>
                <a:gd name="T57" fmla="*/ T56 w 864"/>
                <a:gd name="T58" fmla="+- 0 2970 654"/>
                <a:gd name="T59" fmla="*/ 2970 h 2404"/>
                <a:gd name="T60" fmla="+- 0 9996 9132"/>
                <a:gd name="T61" fmla="*/ T60 w 864"/>
                <a:gd name="T62" fmla="+- 0 2914 654"/>
                <a:gd name="T63" fmla="*/ 2914 h 2404"/>
                <a:gd name="T64" fmla="+- 0 9996 9132"/>
                <a:gd name="T65" fmla="*/ T64 w 864"/>
                <a:gd name="T66" fmla="+- 0 798 654"/>
                <a:gd name="T67" fmla="*/ 798 h 2404"/>
                <a:gd name="T68" fmla="+- 0 9985 9132"/>
                <a:gd name="T69" fmla="*/ T68 w 864"/>
                <a:gd name="T70" fmla="+- 0 742 654"/>
                <a:gd name="T71" fmla="*/ 742 h 2404"/>
                <a:gd name="T72" fmla="+- 0 9954 9132"/>
                <a:gd name="T73" fmla="*/ T72 w 864"/>
                <a:gd name="T74" fmla="+- 0 696 654"/>
                <a:gd name="T75" fmla="*/ 696 h 2404"/>
                <a:gd name="T76" fmla="+- 0 9908 9132"/>
                <a:gd name="T77" fmla="*/ T76 w 864"/>
                <a:gd name="T78" fmla="+- 0 665 654"/>
                <a:gd name="T79" fmla="*/ 665 h 2404"/>
                <a:gd name="T80" fmla="+- 0 9852 9132"/>
                <a:gd name="T81" fmla="*/ T80 w 864"/>
                <a:gd name="T82" fmla="+- 0 654 654"/>
                <a:gd name="T83" fmla="*/ 654 h 240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64" h="2404">
                  <a:moveTo>
                    <a:pt x="720" y="0"/>
                  </a:moveTo>
                  <a:lnTo>
                    <a:pt x="144" y="0"/>
                  </a:lnTo>
                  <a:lnTo>
                    <a:pt x="88" y="11"/>
                  </a:lnTo>
                  <a:lnTo>
                    <a:pt x="42" y="42"/>
                  </a:lnTo>
                  <a:lnTo>
                    <a:pt x="12" y="88"/>
                  </a:lnTo>
                  <a:lnTo>
                    <a:pt x="0" y="144"/>
                  </a:lnTo>
                  <a:lnTo>
                    <a:pt x="0" y="2260"/>
                  </a:lnTo>
                  <a:lnTo>
                    <a:pt x="12" y="2316"/>
                  </a:lnTo>
                  <a:lnTo>
                    <a:pt x="42" y="2362"/>
                  </a:lnTo>
                  <a:lnTo>
                    <a:pt x="88" y="2393"/>
                  </a:lnTo>
                  <a:lnTo>
                    <a:pt x="144" y="2404"/>
                  </a:lnTo>
                  <a:lnTo>
                    <a:pt x="720" y="2404"/>
                  </a:lnTo>
                  <a:lnTo>
                    <a:pt x="776" y="2393"/>
                  </a:lnTo>
                  <a:lnTo>
                    <a:pt x="822" y="2362"/>
                  </a:lnTo>
                  <a:lnTo>
                    <a:pt x="853" y="2316"/>
                  </a:lnTo>
                  <a:lnTo>
                    <a:pt x="864" y="2260"/>
                  </a:lnTo>
                  <a:lnTo>
                    <a:pt x="864" y="144"/>
                  </a:lnTo>
                  <a:lnTo>
                    <a:pt x="853" y="88"/>
                  </a:lnTo>
                  <a:lnTo>
                    <a:pt x="822" y="42"/>
                  </a:lnTo>
                  <a:lnTo>
                    <a:pt x="776" y="11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cxnSp>
          <p:nvCxnSpPr>
            <p:cNvPr id="14" name="Line 585"/>
            <p:cNvCxnSpPr>
              <a:cxnSpLocks noChangeShapeType="1"/>
            </p:cNvCxnSpPr>
            <p:nvPr/>
          </p:nvCxnSpPr>
          <p:spPr bwMode="auto">
            <a:xfrm>
              <a:off x="5498" y="3073"/>
              <a:ext cx="4752" cy="0"/>
            </a:xfrm>
            <a:prstGeom prst="line">
              <a:avLst/>
            </a:prstGeom>
            <a:noFill/>
            <a:ln w="9525">
              <a:solidFill>
                <a:srgbClr val="6C99C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5" name="Прямоугольник 14"/>
          <p:cNvSpPr/>
          <p:nvPr/>
        </p:nvSpPr>
        <p:spPr>
          <a:xfrm>
            <a:off x="3506608" y="5165289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2025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316359" y="3549018"/>
            <a:ext cx="11047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780" marR="131445" algn="ctr">
              <a:spcBef>
                <a:spcPts val="3165"/>
              </a:spcBef>
              <a:spcAft>
                <a:spcPts val="0"/>
              </a:spcAft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366,9</a:t>
            </a:r>
            <a:endParaRPr lang="ru-RU" sz="2000" dirty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589797" y="3584538"/>
            <a:ext cx="8258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365,9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699664" y="4374396"/>
            <a:ext cx="6832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75,8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615446" y="5153097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ts val="1445"/>
              </a:spcBef>
              <a:spcAft>
                <a:spcPts val="0"/>
              </a:spcAft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2026</a:t>
            </a:r>
            <a:endParaRPr lang="ru-RU" sz="1400" dirty="0">
              <a:solidFill>
                <a:schemeClr val="tx2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036823" y="5130249"/>
            <a:ext cx="2008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61035" marR="561340" algn="ctr">
              <a:spcBef>
                <a:spcPts val="1445"/>
              </a:spcBef>
              <a:spcAft>
                <a:spcPts val="0"/>
              </a:spcAft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2027</a:t>
            </a:r>
            <a:endParaRPr lang="ru-RU" sz="1400" dirty="0">
              <a:solidFill>
                <a:schemeClr val="tx2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507945"/>
              </p:ext>
            </p:extLst>
          </p:nvPr>
        </p:nvGraphicFramePr>
        <p:xfrm>
          <a:off x="76201" y="5480125"/>
          <a:ext cx="6629399" cy="3352364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013186">
                  <a:extLst>
                    <a:ext uri="{9D8B030D-6E8A-4147-A177-3AD203B41FA5}">
                      <a16:colId xmlns:a16="http://schemas.microsoft.com/office/drawing/2014/main" val="678104354"/>
                    </a:ext>
                  </a:extLst>
                </a:gridCol>
                <a:gridCol w="596867">
                  <a:extLst>
                    <a:ext uri="{9D8B030D-6E8A-4147-A177-3AD203B41FA5}">
                      <a16:colId xmlns:a16="http://schemas.microsoft.com/office/drawing/2014/main" val="4077365528"/>
                    </a:ext>
                  </a:extLst>
                </a:gridCol>
                <a:gridCol w="670966">
                  <a:extLst>
                    <a:ext uri="{9D8B030D-6E8A-4147-A177-3AD203B41FA5}">
                      <a16:colId xmlns:a16="http://schemas.microsoft.com/office/drawing/2014/main" val="2164979599"/>
                    </a:ext>
                  </a:extLst>
                </a:gridCol>
                <a:gridCol w="986904">
                  <a:extLst>
                    <a:ext uri="{9D8B030D-6E8A-4147-A177-3AD203B41FA5}">
                      <a16:colId xmlns:a16="http://schemas.microsoft.com/office/drawing/2014/main" val="1102770175"/>
                    </a:ext>
                  </a:extLst>
                </a:gridCol>
                <a:gridCol w="788222">
                  <a:extLst>
                    <a:ext uri="{9D8B030D-6E8A-4147-A177-3AD203B41FA5}">
                      <a16:colId xmlns:a16="http://schemas.microsoft.com/office/drawing/2014/main" val="1951911724"/>
                    </a:ext>
                  </a:extLst>
                </a:gridCol>
                <a:gridCol w="573254">
                  <a:extLst>
                    <a:ext uri="{9D8B030D-6E8A-4147-A177-3AD203B41FA5}">
                      <a16:colId xmlns:a16="http://schemas.microsoft.com/office/drawing/2014/main" val="1588929272"/>
                    </a:ext>
                  </a:extLst>
                </a:gridCol>
              </a:tblGrid>
              <a:tr h="434474">
                <a:tc>
                  <a:txBody>
                    <a:bodyPr/>
                    <a:lstStyle/>
                    <a:p>
                      <a:pPr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Наименование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42875">
                        <a:lnSpc>
                          <a:spcPts val="1085"/>
                        </a:lnSpc>
                        <a:spcBef>
                          <a:spcPts val="53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2024</a:t>
                      </a:r>
                    </a:p>
                    <a:p>
                      <a:pPr marL="173355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год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42875">
                        <a:lnSpc>
                          <a:spcPts val="1085"/>
                        </a:lnSpc>
                        <a:spcBef>
                          <a:spcPts val="53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2025</a:t>
                      </a:r>
                    </a:p>
                    <a:p>
                      <a:pPr marL="173355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Год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%</a:t>
                      </a:r>
                    </a:p>
                    <a:p>
                      <a:pPr marL="74295" marR="55880"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к</a:t>
                      </a:r>
                      <a:r>
                        <a:rPr lang="ru-RU" sz="1300" spc="-30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2024</a:t>
                      </a:r>
                    </a:p>
                    <a:p>
                      <a:pPr marL="74295" marR="56515" algn="ctr">
                        <a:lnSpc>
                          <a:spcPts val="99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году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7640">
                        <a:lnSpc>
                          <a:spcPts val="1085"/>
                        </a:lnSpc>
                        <a:spcBef>
                          <a:spcPts val="53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2026</a:t>
                      </a:r>
                    </a:p>
                    <a:p>
                      <a:pPr marL="200025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год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ts val="1085"/>
                        </a:lnSpc>
                        <a:spcBef>
                          <a:spcPts val="53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2027</a:t>
                      </a:r>
                    </a:p>
                    <a:p>
                      <a:pPr marL="132080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год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60866620"/>
                  </a:ext>
                </a:extLst>
              </a:tr>
              <a:tr h="10955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Муниципальная программа «Развитие и строительство инженерной инфраструктуры на территории городского округа Семеновский на 2024-2026 годы»</a:t>
                      </a:r>
                      <a:endParaRPr lang="ru-RU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effectLst/>
                        </a:rPr>
                        <a:t> </a:t>
                      </a:r>
                      <a:endParaRPr lang="ru-RU" sz="13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effectLst/>
                        </a:rPr>
                        <a:t>38,3 </a:t>
                      </a:r>
                      <a:endParaRPr lang="ru-RU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effectLst/>
                        </a:rPr>
                        <a:t> </a:t>
                      </a:r>
                      <a:endParaRPr lang="ru-RU" sz="13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effectLst/>
                        </a:rPr>
                        <a:t>366,9</a:t>
                      </a:r>
                      <a:endParaRPr lang="ru-RU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 </a:t>
                      </a:r>
                      <a:endParaRPr lang="ru-RU" sz="13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958,1</a:t>
                      </a:r>
                      <a:endParaRPr lang="ru-RU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effectLst/>
                        </a:rPr>
                        <a:t> </a:t>
                      </a:r>
                      <a:endParaRPr lang="ru-RU" sz="13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effectLst/>
                        </a:rPr>
                        <a:t>365,9</a:t>
                      </a:r>
                      <a:endParaRPr lang="ru-RU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effectLst/>
                        </a:rPr>
                        <a:t> </a:t>
                      </a:r>
                      <a:endParaRPr lang="ru-RU" sz="13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effectLst/>
                        </a:rPr>
                        <a:t>75,8</a:t>
                      </a:r>
                      <a:endParaRPr lang="ru-RU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476923584"/>
                  </a:ext>
                </a:extLst>
              </a:tr>
              <a:tr h="10955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Мероприятия в рамках муниципальной программы «Развитие и строительство инженерной инфраструктуры на территории городского округа Семеновский на 2024-2026 годы»</a:t>
                      </a:r>
                      <a:endParaRPr lang="ru-RU" sz="13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</a:rPr>
                        <a:t>29,6</a:t>
                      </a:r>
                      <a:endParaRPr lang="ru-RU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</a:rPr>
                        <a:t>355,4</a:t>
                      </a:r>
                      <a:endParaRPr lang="ru-RU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1 200,0</a:t>
                      </a:r>
                      <a:endParaRPr lang="ru-RU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</a:rPr>
                        <a:t>354,4</a:t>
                      </a:r>
                      <a:endParaRPr lang="ru-RU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</a:rPr>
                        <a:t>64,3</a:t>
                      </a:r>
                      <a:endParaRPr lang="ru-RU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412464"/>
                  </a:ext>
                </a:extLst>
              </a:tr>
              <a:tr h="6573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Подпрограмма «Содержание и обеспечение деятельности учреждений»</a:t>
                      </a:r>
                      <a:endParaRPr lang="ru-RU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8,7</a:t>
                      </a:r>
                      <a:endParaRPr lang="ru-RU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11,5</a:t>
                      </a:r>
                      <a:endParaRPr lang="ru-RU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132,6</a:t>
                      </a:r>
                      <a:endParaRPr lang="ru-RU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11,5</a:t>
                      </a:r>
                      <a:endParaRPr lang="ru-RU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11,5</a:t>
                      </a:r>
                      <a:endParaRPr lang="ru-RU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019814928"/>
                  </a:ext>
                </a:extLst>
              </a:tr>
            </a:tbl>
          </a:graphicData>
        </a:graphic>
      </p:graphicFrame>
      <p:sp>
        <p:nvSpPr>
          <p:cNvPr id="2" name="Text Box 593">
            <a:extLst>
              <a:ext uri="{FF2B5EF4-FFF2-40B4-BE49-F238E27FC236}">
                <a16:creationId xmlns:a16="http://schemas.microsoft.com/office/drawing/2014/main" id="{8764A48C-CB13-8F22-4B85-3DA164A206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79" y="4191000"/>
            <a:ext cx="4000730" cy="1600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44780" marR="133350" algn="ctr">
              <a:lnSpc>
                <a:spcPct val="98000"/>
              </a:lnSpc>
              <a:spcBef>
                <a:spcPts val="5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расходы</a:t>
            </a:r>
            <a:r>
              <a:rPr lang="ru-RU" sz="1600" b="1" spc="135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</a:t>
            </a:r>
            <a:r>
              <a:rPr lang="ru-RU" sz="1600" b="1" spc="125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выполнение </a:t>
            </a:r>
          </a:p>
          <a:p>
            <a:pPr marL="144780" marR="133350" algn="ctr">
              <a:lnSpc>
                <a:spcPct val="98000"/>
              </a:lnSpc>
              <a:spcBef>
                <a:spcPts val="5"/>
              </a:spcBef>
              <a:spcAft>
                <a:spcPts val="0"/>
              </a:spcAft>
            </a:pPr>
            <a:r>
              <a:rPr lang="ru-RU" sz="1600" b="1" spc="-42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программы</a:t>
            </a:r>
          </a:p>
          <a:p>
            <a:pPr marL="144780" marR="133350" algn="ctr">
              <a:lnSpc>
                <a:spcPct val="98000"/>
              </a:lnSpc>
              <a:spcBef>
                <a:spcPts val="5"/>
              </a:spcBef>
              <a:spcAft>
                <a:spcPts val="0"/>
              </a:spcAft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366,9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44780" marR="133350" algn="ctr">
              <a:lnSpc>
                <a:spcPts val="1560"/>
              </a:lnSpc>
              <a:spcBef>
                <a:spcPts val="10"/>
              </a:spcBef>
              <a:spcAft>
                <a:spcPts val="0"/>
              </a:spcAft>
            </a:pPr>
            <a:r>
              <a:rPr lang="ru-RU" sz="1600" b="1" spc="-5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млн.</a:t>
            </a:r>
            <a:r>
              <a:rPr lang="ru-RU" sz="1600" b="1" spc="-85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spc="-5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рублей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44780" marR="132080" algn="ctr">
              <a:lnSpc>
                <a:spcPts val="1555"/>
              </a:lnSpc>
              <a:spcAft>
                <a:spcPts val="0"/>
              </a:spcAft>
            </a:pPr>
            <a:r>
              <a:rPr lang="ru-RU" sz="1600" b="1" spc="-5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</a:t>
            </a:r>
            <a:r>
              <a:rPr lang="ru-RU" sz="1600" b="1" spc="-7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spc="-5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2025</a:t>
            </a:r>
            <a:r>
              <a:rPr lang="ru-RU" sz="1600" b="1" spc="-7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spc="-5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году</a:t>
            </a:r>
            <a:endParaRPr lang="ru-RU" sz="1600" dirty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51C941D-F362-9136-0405-F27812F782EA}"/>
              </a:ext>
            </a:extLst>
          </p:cNvPr>
          <p:cNvSpPr txBox="1"/>
          <p:nvPr/>
        </p:nvSpPr>
        <p:spPr>
          <a:xfrm>
            <a:off x="-196785" y="3584538"/>
            <a:ext cx="4076869" cy="672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9085" marR="340360" lvl="0" indent="0" algn="l" defTabSz="914400" rtl="0" eaLnBrk="1" fontAlgn="auto" latinLnBrk="0" hangingPunct="1">
              <a:lnSpc>
                <a:spcPct val="98000"/>
              </a:lnSpc>
              <a:spcBef>
                <a:spcPts val="1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Целевая</a:t>
            </a:r>
            <a:r>
              <a:rPr kumimoji="0" lang="ru-RU" sz="1600" b="1" i="0" u="none" strike="noStrike" kern="1200" cap="none" spc="19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группа</a:t>
            </a:r>
            <a:r>
              <a:rPr kumimoji="0" lang="ru-RU" sz="1600" b="1" i="0" u="none" strike="noStrike" kern="1200" cap="none" spc="14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программы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00990" marR="0" lvl="0" indent="0" algn="l" defTabSz="914400" rtl="0" eaLnBrk="1" fontAlgn="auto" latinLnBrk="0" hangingPunct="1">
              <a:lnSpc>
                <a:spcPts val="13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-5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все</a:t>
            </a:r>
            <a:r>
              <a:rPr kumimoji="0" lang="ru-RU" sz="1600" b="0" i="0" u="none" strike="noStrike" kern="1200" cap="none" spc="-11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600" b="0" i="0" u="none" strike="noStrike" kern="1200" cap="none" spc="-5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жители</a:t>
            </a:r>
            <a:r>
              <a:rPr kumimoji="0" lang="ru-RU" sz="1600" b="0" i="0" u="none" strike="noStrike" kern="1200" cap="none" spc="-95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городского округа Семеновский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528FAD0-908E-23A1-43DF-7F31EB7C82F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57</a:t>
            </a:fld>
            <a:endParaRPr lang="ru-RU" spc="-100" dirty="0"/>
          </a:p>
        </p:txBody>
      </p:sp>
    </p:spTree>
    <p:extLst>
      <p:ext uri="{BB962C8B-B14F-4D97-AF65-F5344CB8AC3E}">
        <p14:creationId xmlns:p14="http://schemas.microsoft.com/office/powerpoint/2010/main" val="2102646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2700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Муниципальная программа</a:t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«Развитие и строительство социальной и инженерной инфраструктуры на территории городского округа Семеновский» на 20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4-2026 годы</a:t>
            </a:r>
          </a:p>
        </p:txBody>
      </p:sp>
      <p:grpSp>
        <p:nvGrpSpPr>
          <p:cNvPr id="26" name="Group 575"/>
          <p:cNvGrpSpPr>
            <a:grpSpLocks/>
          </p:cNvGrpSpPr>
          <p:nvPr/>
        </p:nvGrpSpPr>
        <p:grpSpPr bwMode="auto">
          <a:xfrm>
            <a:off x="304800" y="2833214"/>
            <a:ext cx="1259840" cy="1107381"/>
            <a:chOff x="4354" y="2024"/>
            <a:chExt cx="1984" cy="1696"/>
          </a:xfrm>
        </p:grpSpPr>
        <p:sp>
          <p:nvSpPr>
            <p:cNvPr id="27" name="Freeform 577"/>
            <p:cNvSpPr>
              <a:spLocks/>
            </p:cNvSpPr>
            <p:nvPr/>
          </p:nvSpPr>
          <p:spPr bwMode="auto">
            <a:xfrm>
              <a:off x="4374" y="2024"/>
              <a:ext cx="1944" cy="1696"/>
            </a:xfrm>
            <a:custGeom>
              <a:avLst/>
              <a:gdLst>
                <a:gd name="T0" fmla="+- 0 4374 4374"/>
                <a:gd name="T1" fmla="*/ T0 w 1944"/>
                <a:gd name="T2" fmla="+- 0 2171 1862"/>
                <a:gd name="T3" fmla="*/ 2171 h 1859"/>
                <a:gd name="T4" fmla="+- 0 4382 4374"/>
                <a:gd name="T5" fmla="*/ T4 w 1944"/>
                <a:gd name="T6" fmla="+- 0 2100 1862"/>
                <a:gd name="T7" fmla="*/ 2100 h 1859"/>
                <a:gd name="T8" fmla="+- 0 4406 4374"/>
                <a:gd name="T9" fmla="*/ T8 w 1944"/>
                <a:gd name="T10" fmla="+- 0 2035 1862"/>
                <a:gd name="T11" fmla="*/ 2035 h 1859"/>
                <a:gd name="T12" fmla="+- 0 4442 4374"/>
                <a:gd name="T13" fmla="*/ T12 w 1944"/>
                <a:gd name="T14" fmla="+- 0 1978 1862"/>
                <a:gd name="T15" fmla="*/ 1978 h 1859"/>
                <a:gd name="T16" fmla="+- 0 4490 4374"/>
                <a:gd name="T17" fmla="*/ T16 w 1944"/>
                <a:gd name="T18" fmla="+- 0 1930 1862"/>
                <a:gd name="T19" fmla="*/ 1930 h 1859"/>
                <a:gd name="T20" fmla="+- 0 4548 4374"/>
                <a:gd name="T21" fmla="*/ T20 w 1944"/>
                <a:gd name="T22" fmla="+- 0 1893 1862"/>
                <a:gd name="T23" fmla="*/ 1893 h 1859"/>
                <a:gd name="T24" fmla="+- 0 4613 4374"/>
                <a:gd name="T25" fmla="*/ T24 w 1944"/>
                <a:gd name="T26" fmla="+- 0 1870 1862"/>
                <a:gd name="T27" fmla="*/ 1870 h 1859"/>
                <a:gd name="T28" fmla="+- 0 4684 4374"/>
                <a:gd name="T29" fmla="*/ T28 w 1944"/>
                <a:gd name="T30" fmla="+- 0 1862 1862"/>
                <a:gd name="T31" fmla="*/ 1862 h 1859"/>
                <a:gd name="T32" fmla="+- 0 6008 4374"/>
                <a:gd name="T33" fmla="*/ T32 w 1944"/>
                <a:gd name="T34" fmla="+- 0 1862 1862"/>
                <a:gd name="T35" fmla="*/ 1862 h 1859"/>
                <a:gd name="T36" fmla="+- 0 6079 4374"/>
                <a:gd name="T37" fmla="*/ T36 w 1944"/>
                <a:gd name="T38" fmla="+- 0 1870 1862"/>
                <a:gd name="T39" fmla="*/ 1870 h 1859"/>
                <a:gd name="T40" fmla="+- 0 6144 4374"/>
                <a:gd name="T41" fmla="*/ T40 w 1944"/>
                <a:gd name="T42" fmla="+- 0 1893 1862"/>
                <a:gd name="T43" fmla="*/ 1893 h 1859"/>
                <a:gd name="T44" fmla="+- 0 6202 4374"/>
                <a:gd name="T45" fmla="*/ T44 w 1944"/>
                <a:gd name="T46" fmla="+- 0 1930 1862"/>
                <a:gd name="T47" fmla="*/ 1930 h 1859"/>
                <a:gd name="T48" fmla="+- 0 6250 4374"/>
                <a:gd name="T49" fmla="*/ T48 w 1944"/>
                <a:gd name="T50" fmla="+- 0 1978 1862"/>
                <a:gd name="T51" fmla="*/ 1978 h 1859"/>
                <a:gd name="T52" fmla="+- 0 6286 4374"/>
                <a:gd name="T53" fmla="*/ T52 w 1944"/>
                <a:gd name="T54" fmla="+- 0 2035 1862"/>
                <a:gd name="T55" fmla="*/ 2035 h 1859"/>
                <a:gd name="T56" fmla="+- 0 6310 4374"/>
                <a:gd name="T57" fmla="*/ T56 w 1944"/>
                <a:gd name="T58" fmla="+- 0 2100 1862"/>
                <a:gd name="T59" fmla="*/ 2100 h 1859"/>
                <a:gd name="T60" fmla="+- 0 6318 4374"/>
                <a:gd name="T61" fmla="*/ T60 w 1944"/>
                <a:gd name="T62" fmla="+- 0 2171 1862"/>
                <a:gd name="T63" fmla="*/ 2171 h 1859"/>
                <a:gd name="T64" fmla="+- 0 6318 4374"/>
                <a:gd name="T65" fmla="*/ T64 w 1944"/>
                <a:gd name="T66" fmla="+- 0 3411 1862"/>
                <a:gd name="T67" fmla="*/ 3411 h 1859"/>
                <a:gd name="T68" fmla="+- 0 6310 4374"/>
                <a:gd name="T69" fmla="*/ T68 w 1944"/>
                <a:gd name="T70" fmla="+- 0 3482 1862"/>
                <a:gd name="T71" fmla="*/ 3482 h 1859"/>
                <a:gd name="T72" fmla="+- 0 6286 4374"/>
                <a:gd name="T73" fmla="*/ T72 w 1944"/>
                <a:gd name="T74" fmla="+- 0 3547 1862"/>
                <a:gd name="T75" fmla="*/ 3547 h 1859"/>
                <a:gd name="T76" fmla="+- 0 6250 4374"/>
                <a:gd name="T77" fmla="*/ T76 w 1944"/>
                <a:gd name="T78" fmla="+- 0 3605 1862"/>
                <a:gd name="T79" fmla="*/ 3605 h 1859"/>
                <a:gd name="T80" fmla="+- 0 6202 4374"/>
                <a:gd name="T81" fmla="*/ T80 w 1944"/>
                <a:gd name="T82" fmla="+- 0 3653 1862"/>
                <a:gd name="T83" fmla="*/ 3653 h 1859"/>
                <a:gd name="T84" fmla="+- 0 6144 4374"/>
                <a:gd name="T85" fmla="*/ T84 w 1944"/>
                <a:gd name="T86" fmla="+- 0 3689 1862"/>
                <a:gd name="T87" fmla="*/ 3689 h 1859"/>
                <a:gd name="T88" fmla="+- 0 6079 4374"/>
                <a:gd name="T89" fmla="*/ T88 w 1944"/>
                <a:gd name="T90" fmla="+- 0 3712 1862"/>
                <a:gd name="T91" fmla="*/ 3712 h 1859"/>
                <a:gd name="T92" fmla="+- 0 6008 4374"/>
                <a:gd name="T93" fmla="*/ T92 w 1944"/>
                <a:gd name="T94" fmla="+- 0 3721 1862"/>
                <a:gd name="T95" fmla="*/ 3721 h 1859"/>
                <a:gd name="T96" fmla="+- 0 4684 4374"/>
                <a:gd name="T97" fmla="*/ T96 w 1944"/>
                <a:gd name="T98" fmla="+- 0 3721 1862"/>
                <a:gd name="T99" fmla="*/ 3721 h 1859"/>
                <a:gd name="T100" fmla="+- 0 4613 4374"/>
                <a:gd name="T101" fmla="*/ T100 w 1944"/>
                <a:gd name="T102" fmla="+- 0 3712 1862"/>
                <a:gd name="T103" fmla="*/ 3712 h 1859"/>
                <a:gd name="T104" fmla="+- 0 4548 4374"/>
                <a:gd name="T105" fmla="*/ T104 w 1944"/>
                <a:gd name="T106" fmla="+- 0 3689 1862"/>
                <a:gd name="T107" fmla="*/ 3689 h 1859"/>
                <a:gd name="T108" fmla="+- 0 4490 4374"/>
                <a:gd name="T109" fmla="*/ T108 w 1944"/>
                <a:gd name="T110" fmla="+- 0 3653 1862"/>
                <a:gd name="T111" fmla="*/ 3653 h 1859"/>
                <a:gd name="T112" fmla="+- 0 4442 4374"/>
                <a:gd name="T113" fmla="*/ T112 w 1944"/>
                <a:gd name="T114" fmla="+- 0 3605 1862"/>
                <a:gd name="T115" fmla="*/ 3605 h 1859"/>
                <a:gd name="T116" fmla="+- 0 4406 4374"/>
                <a:gd name="T117" fmla="*/ T116 w 1944"/>
                <a:gd name="T118" fmla="+- 0 3547 1862"/>
                <a:gd name="T119" fmla="*/ 3547 h 1859"/>
                <a:gd name="T120" fmla="+- 0 4382 4374"/>
                <a:gd name="T121" fmla="*/ T120 w 1944"/>
                <a:gd name="T122" fmla="+- 0 3482 1862"/>
                <a:gd name="T123" fmla="*/ 3482 h 1859"/>
                <a:gd name="T124" fmla="+- 0 4374 4374"/>
                <a:gd name="T125" fmla="*/ T124 w 1944"/>
                <a:gd name="T126" fmla="+- 0 3411 1862"/>
                <a:gd name="T127" fmla="*/ 3411 h 1859"/>
                <a:gd name="T128" fmla="+- 0 4374 4374"/>
                <a:gd name="T129" fmla="*/ T128 w 1944"/>
                <a:gd name="T130" fmla="+- 0 2171 1862"/>
                <a:gd name="T131" fmla="*/ 2171 h 18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1944" h="1859">
                  <a:moveTo>
                    <a:pt x="0" y="309"/>
                  </a:moveTo>
                  <a:lnTo>
                    <a:pt x="8" y="238"/>
                  </a:lnTo>
                  <a:lnTo>
                    <a:pt x="32" y="173"/>
                  </a:lnTo>
                  <a:lnTo>
                    <a:pt x="68" y="116"/>
                  </a:lnTo>
                  <a:lnTo>
                    <a:pt x="116" y="68"/>
                  </a:lnTo>
                  <a:lnTo>
                    <a:pt x="174" y="31"/>
                  </a:lnTo>
                  <a:lnTo>
                    <a:pt x="239" y="8"/>
                  </a:lnTo>
                  <a:lnTo>
                    <a:pt x="310" y="0"/>
                  </a:lnTo>
                  <a:lnTo>
                    <a:pt x="1634" y="0"/>
                  </a:lnTo>
                  <a:lnTo>
                    <a:pt x="1705" y="8"/>
                  </a:lnTo>
                  <a:lnTo>
                    <a:pt x="1770" y="31"/>
                  </a:lnTo>
                  <a:lnTo>
                    <a:pt x="1828" y="68"/>
                  </a:lnTo>
                  <a:lnTo>
                    <a:pt x="1876" y="116"/>
                  </a:lnTo>
                  <a:lnTo>
                    <a:pt x="1912" y="173"/>
                  </a:lnTo>
                  <a:lnTo>
                    <a:pt x="1936" y="238"/>
                  </a:lnTo>
                  <a:lnTo>
                    <a:pt x="1944" y="309"/>
                  </a:lnTo>
                  <a:lnTo>
                    <a:pt x="1944" y="1549"/>
                  </a:lnTo>
                  <a:lnTo>
                    <a:pt x="1936" y="1620"/>
                  </a:lnTo>
                  <a:lnTo>
                    <a:pt x="1912" y="1685"/>
                  </a:lnTo>
                  <a:lnTo>
                    <a:pt x="1876" y="1743"/>
                  </a:lnTo>
                  <a:lnTo>
                    <a:pt x="1828" y="1791"/>
                  </a:lnTo>
                  <a:lnTo>
                    <a:pt x="1770" y="1827"/>
                  </a:lnTo>
                  <a:lnTo>
                    <a:pt x="1705" y="1850"/>
                  </a:lnTo>
                  <a:lnTo>
                    <a:pt x="1634" y="1859"/>
                  </a:lnTo>
                  <a:lnTo>
                    <a:pt x="310" y="1859"/>
                  </a:lnTo>
                  <a:lnTo>
                    <a:pt x="239" y="1850"/>
                  </a:lnTo>
                  <a:lnTo>
                    <a:pt x="174" y="1827"/>
                  </a:lnTo>
                  <a:lnTo>
                    <a:pt x="116" y="1791"/>
                  </a:lnTo>
                  <a:lnTo>
                    <a:pt x="68" y="1743"/>
                  </a:lnTo>
                  <a:lnTo>
                    <a:pt x="32" y="1685"/>
                  </a:lnTo>
                  <a:lnTo>
                    <a:pt x="8" y="1620"/>
                  </a:lnTo>
                  <a:lnTo>
                    <a:pt x="0" y="1549"/>
                  </a:lnTo>
                  <a:lnTo>
                    <a:pt x="0" y="309"/>
                  </a:lnTo>
                  <a:close/>
                </a:path>
              </a:pathLst>
            </a:custGeom>
            <a:noFill/>
            <a:ln w="25400">
              <a:solidFill>
                <a:srgbClr val="6C99C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" name="Text Box 576"/>
            <p:cNvSpPr txBox="1">
              <a:spLocks noChangeArrowheads="1"/>
            </p:cNvSpPr>
            <p:nvPr/>
          </p:nvSpPr>
          <p:spPr bwMode="auto">
            <a:xfrm>
              <a:off x="4354" y="2024"/>
              <a:ext cx="1984" cy="1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61925" marR="161925" algn="ctr">
                <a:lnSpc>
                  <a:spcPts val="1815"/>
                </a:lnSpc>
                <a:spcBef>
                  <a:spcPts val="785"/>
                </a:spcBef>
                <a:spcAft>
                  <a:spcPts val="0"/>
                </a:spcAft>
              </a:pPr>
              <a:endParaRPr lang="ru-RU" sz="1100" dirty="0"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9" name="Group 572"/>
          <p:cNvGrpSpPr>
            <a:grpSpLocks/>
          </p:cNvGrpSpPr>
          <p:nvPr/>
        </p:nvGrpSpPr>
        <p:grpSpPr bwMode="auto">
          <a:xfrm>
            <a:off x="1944394" y="2270787"/>
            <a:ext cx="1316355" cy="2155840"/>
            <a:chOff x="6399" y="2023"/>
            <a:chExt cx="2073" cy="2235"/>
          </a:xfrm>
        </p:grpSpPr>
        <p:sp>
          <p:nvSpPr>
            <p:cNvPr id="30" name="Freeform 574"/>
            <p:cNvSpPr>
              <a:spLocks/>
            </p:cNvSpPr>
            <p:nvPr/>
          </p:nvSpPr>
          <p:spPr bwMode="auto">
            <a:xfrm>
              <a:off x="6453" y="2023"/>
              <a:ext cx="1944" cy="1697"/>
            </a:xfrm>
            <a:custGeom>
              <a:avLst/>
              <a:gdLst>
                <a:gd name="T0" fmla="+- 0 6453 6453"/>
                <a:gd name="T1" fmla="*/ T0 w 1944"/>
                <a:gd name="T2" fmla="+- 0 2306 2024"/>
                <a:gd name="T3" fmla="*/ 2306 h 1697"/>
                <a:gd name="T4" fmla="+- 0 6463 6453"/>
                <a:gd name="T5" fmla="*/ T4 w 1944"/>
                <a:gd name="T6" fmla="+- 0 2231 2024"/>
                <a:gd name="T7" fmla="*/ 2231 h 1697"/>
                <a:gd name="T8" fmla="+- 0 6492 6453"/>
                <a:gd name="T9" fmla="*/ T8 w 1944"/>
                <a:gd name="T10" fmla="+- 0 2164 2024"/>
                <a:gd name="T11" fmla="*/ 2164 h 1697"/>
                <a:gd name="T12" fmla="+- 0 6536 6453"/>
                <a:gd name="T13" fmla="*/ T12 w 1944"/>
                <a:gd name="T14" fmla="+- 0 2106 2024"/>
                <a:gd name="T15" fmla="*/ 2106 h 1697"/>
                <a:gd name="T16" fmla="+- 0 6593 6453"/>
                <a:gd name="T17" fmla="*/ T16 w 1944"/>
                <a:gd name="T18" fmla="+- 0 2062 2024"/>
                <a:gd name="T19" fmla="*/ 2062 h 1697"/>
                <a:gd name="T20" fmla="+- 0 6661 6453"/>
                <a:gd name="T21" fmla="*/ T20 w 1944"/>
                <a:gd name="T22" fmla="+- 0 2034 2024"/>
                <a:gd name="T23" fmla="*/ 2034 h 1697"/>
                <a:gd name="T24" fmla="+- 0 6736 6453"/>
                <a:gd name="T25" fmla="*/ T24 w 1944"/>
                <a:gd name="T26" fmla="+- 0 2024 2024"/>
                <a:gd name="T27" fmla="*/ 2024 h 1697"/>
                <a:gd name="T28" fmla="+- 0 8114 6453"/>
                <a:gd name="T29" fmla="*/ T28 w 1944"/>
                <a:gd name="T30" fmla="+- 0 2024 2024"/>
                <a:gd name="T31" fmla="*/ 2024 h 1697"/>
                <a:gd name="T32" fmla="+- 0 8189 6453"/>
                <a:gd name="T33" fmla="*/ T32 w 1944"/>
                <a:gd name="T34" fmla="+- 0 2034 2024"/>
                <a:gd name="T35" fmla="*/ 2034 h 1697"/>
                <a:gd name="T36" fmla="+- 0 8257 6453"/>
                <a:gd name="T37" fmla="*/ T36 w 1944"/>
                <a:gd name="T38" fmla="+- 0 2062 2024"/>
                <a:gd name="T39" fmla="*/ 2062 h 1697"/>
                <a:gd name="T40" fmla="+- 0 8314 6453"/>
                <a:gd name="T41" fmla="*/ T40 w 1944"/>
                <a:gd name="T42" fmla="+- 0 2106 2024"/>
                <a:gd name="T43" fmla="*/ 2106 h 1697"/>
                <a:gd name="T44" fmla="+- 0 8358 6453"/>
                <a:gd name="T45" fmla="*/ T44 w 1944"/>
                <a:gd name="T46" fmla="+- 0 2164 2024"/>
                <a:gd name="T47" fmla="*/ 2164 h 1697"/>
                <a:gd name="T48" fmla="+- 0 8387 6453"/>
                <a:gd name="T49" fmla="*/ T48 w 1944"/>
                <a:gd name="T50" fmla="+- 0 2231 2024"/>
                <a:gd name="T51" fmla="*/ 2231 h 1697"/>
                <a:gd name="T52" fmla="+- 0 8397 6453"/>
                <a:gd name="T53" fmla="*/ T52 w 1944"/>
                <a:gd name="T54" fmla="+- 0 2306 2024"/>
                <a:gd name="T55" fmla="*/ 2306 h 1697"/>
                <a:gd name="T56" fmla="+- 0 8397 6453"/>
                <a:gd name="T57" fmla="*/ T56 w 1944"/>
                <a:gd name="T58" fmla="+- 0 3438 2024"/>
                <a:gd name="T59" fmla="*/ 3438 h 1697"/>
                <a:gd name="T60" fmla="+- 0 8387 6453"/>
                <a:gd name="T61" fmla="*/ T60 w 1944"/>
                <a:gd name="T62" fmla="+- 0 3513 2024"/>
                <a:gd name="T63" fmla="*/ 3513 h 1697"/>
                <a:gd name="T64" fmla="+- 0 8358 6453"/>
                <a:gd name="T65" fmla="*/ T64 w 1944"/>
                <a:gd name="T66" fmla="+- 0 3581 2024"/>
                <a:gd name="T67" fmla="*/ 3581 h 1697"/>
                <a:gd name="T68" fmla="+- 0 8314 6453"/>
                <a:gd name="T69" fmla="*/ T68 w 1944"/>
                <a:gd name="T70" fmla="+- 0 3638 2024"/>
                <a:gd name="T71" fmla="*/ 3638 h 1697"/>
                <a:gd name="T72" fmla="+- 0 8257 6453"/>
                <a:gd name="T73" fmla="*/ T72 w 1944"/>
                <a:gd name="T74" fmla="+- 0 3682 2024"/>
                <a:gd name="T75" fmla="*/ 3682 h 1697"/>
                <a:gd name="T76" fmla="+- 0 8189 6453"/>
                <a:gd name="T77" fmla="*/ T76 w 1944"/>
                <a:gd name="T78" fmla="+- 0 3710 2024"/>
                <a:gd name="T79" fmla="*/ 3710 h 1697"/>
                <a:gd name="T80" fmla="+- 0 8114 6453"/>
                <a:gd name="T81" fmla="*/ T80 w 1944"/>
                <a:gd name="T82" fmla="+- 0 3721 2024"/>
                <a:gd name="T83" fmla="*/ 3721 h 1697"/>
                <a:gd name="T84" fmla="+- 0 6736 6453"/>
                <a:gd name="T85" fmla="*/ T84 w 1944"/>
                <a:gd name="T86" fmla="+- 0 3721 2024"/>
                <a:gd name="T87" fmla="*/ 3721 h 1697"/>
                <a:gd name="T88" fmla="+- 0 6661 6453"/>
                <a:gd name="T89" fmla="*/ T88 w 1944"/>
                <a:gd name="T90" fmla="+- 0 3710 2024"/>
                <a:gd name="T91" fmla="*/ 3710 h 1697"/>
                <a:gd name="T92" fmla="+- 0 6593 6453"/>
                <a:gd name="T93" fmla="*/ T92 w 1944"/>
                <a:gd name="T94" fmla="+- 0 3682 2024"/>
                <a:gd name="T95" fmla="*/ 3682 h 1697"/>
                <a:gd name="T96" fmla="+- 0 6536 6453"/>
                <a:gd name="T97" fmla="*/ T96 w 1944"/>
                <a:gd name="T98" fmla="+- 0 3638 2024"/>
                <a:gd name="T99" fmla="*/ 3638 h 1697"/>
                <a:gd name="T100" fmla="+- 0 6492 6453"/>
                <a:gd name="T101" fmla="*/ T100 w 1944"/>
                <a:gd name="T102" fmla="+- 0 3581 2024"/>
                <a:gd name="T103" fmla="*/ 3581 h 1697"/>
                <a:gd name="T104" fmla="+- 0 6463 6453"/>
                <a:gd name="T105" fmla="*/ T104 w 1944"/>
                <a:gd name="T106" fmla="+- 0 3513 2024"/>
                <a:gd name="T107" fmla="*/ 3513 h 1697"/>
                <a:gd name="T108" fmla="+- 0 6453 6453"/>
                <a:gd name="T109" fmla="*/ T108 w 1944"/>
                <a:gd name="T110" fmla="+- 0 3438 2024"/>
                <a:gd name="T111" fmla="*/ 3438 h 1697"/>
                <a:gd name="T112" fmla="+- 0 6453 6453"/>
                <a:gd name="T113" fmla="*/ T112 w 1944"/>
                <a:gd name="T114" fmla="+- 0 2306 2024"/>
                <a:gd name="T115" fmla="*/ 2306 h 169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</a:cxnLst>
              <a:rect l="0" t="0" r="r" b="b"/>
              <a:pathLst>
                <a:path w="1944" h="1697">
                  <a:moveTo>
                    <a:pt x="0" y="282"/>
                  </a:moveTo>
                  <a:lnTo>
                    <a:pt x="10" y="207"/>
                  </a:lnTo>
                  <a:lnTo>
                    <a:pt x="39" y="140"/>
                  </a:lnTo>
                  <a:lnTo>
                    <a:pt x="83" y="82"/>
                  </a:lnTo>
                  <a:lnTo>
                    <a:pt x="140" y="38"/>
                  </a:lnTo>
                  <a:lnTo>
                    <a:pt x="208" y="10"/>
                  </a:lnTo>
                  <a:lnTo>
                    <a:pt x="283" y="0"/>
                  </a:lnTo>
                  <a:lnTo>
                    <a:pt x="1661" y="0"/>
                  </a:lnTo>
                  <a:lnTo>
                    <a:pt x="1736" y="10"/>
                  </a:lnTo>
                  <a:lnTo>
                    <a:pt x="1804" y="38"/>
                  </a:lnTo>
                  <a:lnTo>
                    <a:pt x="1861" y="82"/>
                  </a:lnTo>
                  <a:lnTo>
                    <a:pt x="1905" y="140"/>
                  </a:lnTo>
                  <a:lnTo>
                    <a:pt x="1934" y="207"/>
                  </a:lnTo>
                  <a:lnTo>
                    <a:pt x="1944" y="282"/>
                  </a:lnTo>
                  <a:lnTo>
                    <a:pt x="1944" y="1414"/>
                  </a:lnTo>
                  <a:lnTo>
                    <a:pt x="1934" y="1489"/>
                  </a:lnTo>
                  <a:lnTo>
                    <a:pt x="1905" y="1557"/>
                  </a:lnTo>
                  <a:lnTo>
                    <a:pt x="1861" y="1614"/>
                  </a:lnTo>
                  <a:lnTo>
                    <a:pt x="1804" y="1658"/>
                  </a:lnTo>
                  <a:lnTo>
                    <a:pt x="1736" y="1686"/>
                  </a:lnTo>
                  <a:lnTo>
                    <a:pt x="1661" y="1697"/>
                  </a:lnTo>
                  <a:lnTo>
                    <a:pt x="283" y="1697"/>
                  </a:lnTo>
                  <a:lnTo>
                    <a:pt x="208" y="1686"/>
                  </a:lnTo>
                  <a:lnTo>
                    <a:pt x="140" y="1658"/>
                  </a:lnTo>
                  <a:lnTo>
                    <a:pt x="83" y="1614"/>
                  </a:lnTo>
                  <a:lnTo>
                    <a:pt x="39" y="1557"/>
                  </a:lnTo>
                  <a:lnTo>
                    <a:pt x="10" y="1489"/>
                  </a:lnTo>
                  <a:lnTo>
                    <a:pt x="0" y="1414"/>
                  </a:lnTo>
                  <a:lnTo>
                    <a:pt x="0" y="282"/>
                  </a:lnTo>
                  <a:close/>
                </a:path>
              </a:pathLst>
            </a:custGeom>
            <a:noFill/>
            <a:ln w="25400">
              <a:solidFill>
                <a:srgbClr val="6C99C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31" name="Text Box 573"/>
            <p:cNvSpPr txBox="1">
              <a:spLocks noChangeArrowheads="1"/>
            </p:cNvSpPr>
            <p:nvPr/>
          </p:nvSpPr>
          <p:spPr bwMode="auto">
            <a:xfrm>
              <a:off x="6399" y="2521"/>
              <a:ext cx="2073" cy="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62560" marR="161925" algn="ctr">
                <a:lnSpc>
                  <a:spcPts val="1815"/>
                </a:lnSpc>
                <a:spcBef>
                  <a:spcPts val="15"/>
                </a:spcBef>
                <a:spcAft>
                  <a:spcPts val="0"/>
                </a:spcAft>
              </a:pP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32" name="Group 569"/>
          <p:cNvGrpSpPr>
            <a:grpSpLocks/>
          </p:cNvGrpSpPr>
          <p:nvPr/>
        </p:nvGrpSpPr>
        <p:grpSpPr bwMode="auto">
          <a:xfrm>
            <a:off x="3352801" y="2210022"/>
            <a:ext cx="1697254" cy="1719392"/>
            <a:chOff x="5773" y="-38"/>
            <a:chExt cx="2607" cy="3493"/>
          </a:xfrm>
        </p:grpSpPr>
        <p:sp>
          <p:nvSpPr>
            <p:cNvPr id="33" name="Freeform 571"/>
            <p:cNvSpPr>
              <a:spLocks/>
            </p:cNvSpPr>
            <p:nvPr/>
          </p:nvSpPr>
          <p:spPr bwMode="auto">
            <a:xfrm>
              <a:off x="6105" y="-38"/>
              <a:ext cx="1944" cy="3493"/>
            </a:xfrm>
            <a:custGeom>
              <a:avLst/>
              <a:gdLst>
                <a:gd name="T0" fmla="+- 0 8532 8532"/>
                <a:gd name="T1" fmla="*/ T0 w 1944"/>
                <a:gd name="T2" fmla="+- 0 2171 1862"/>
                <a:gd name="T3" fmla="*/ 2171 h 1859"/>
                <a:gd name="T4" fmla="+- 0 8540 8532"/>
                <a:gd name="T5" fmla="*/ T4 w 1944"/>
                <a:gd name="T6" fmla="+- 0 2100 1862"/>
                <a:gd name="T7" fmla="*/ 2100 h 1859"/>
                <a:gd name="T8" fmla="+- 0 8564 8532"/>
                <a:gd name="T9" fmla="*/ T8 w 1944"/>
                <a:gd name="T10" fmla="+- 0 2035 1862"/>
                <a:gd name="T11" fmla="*/ 2035 h 1859"/>
                <a:gd name="T12" fmla="+- 0 8600 8532"/>
                <a:gd name="T13" fmla="*/ T12 w 1944"/>
                <a:gd name="T14" fmla="+- 0 1978 1862"/>
                <a:gd name="T15" fmla="*/ 1978 h 1859"/>
                <a:gd name="T16" fmla="+- 0 8648 8532"/>
                <a:gd name="T17" fmla="*/ T16 w 1944"/>
                <a:gd name="T18" fmla="+- 0 1930 1862"/>
                <a:gd name="T19" fmla="*/ 1930 h 1859"/>
                <a:gd name="T20" fmla="+- 0 8706 8532"/>
                <a:gd name="T21" fmla="*/ T20 w 1944"/>
                <a:gd name="T22" fmla="+- 0 1893 1862"/>
                <a:gd name="T23" fmla="*/ 1893 h 1859"/>
                <a:gd name="T24" fmla="+- 0 8771 8532"/>
                <a:gd name="T25" fmla="*/ T24 w 1944"/>
                <a:gd name="T26" fmla="+- 0 1870 1862"/>
                <a:gd name="T27" fmla="*/ 1870 h 1859"/>
                <a:gd name="T28" fmla="+- 0 8842 8532"/>
                <a:gd name="T29" fmla="*/ T28 w 1944"/>
                <a:gd name="T30" fmla="+- 0 1862 1862"/>
                <a:gd name="T31" fmla="*/ 1862 h 1859"/>
                <a:gd name="T32" fmla="+- 0 10166 8532"/>
                <a:gd name="T33" fmla="*/ T32 w 1944"/>
                <a:gd name="T34" fmla="+- 0 1862 1862"/>
                <a:gd name="T35" fmla="*/ 1862 h 1859"/>
                <a:gd name="T36" fmla="+- 0 10237 8532"/>
                <a:gd name="T37" fmla="*/ T36 w 1944"/>
                <a:gd name="T38" fmla="+- 0 1870 1862"/>
                <a:gd name="T39" fmla="*/ 1870 h 1859"/>
                <a:gd name="T40" fmla="+- 0 10302 8532"/>
                <a:gd name="T41" fmla="*/ T40 w 1944"/>
                <a:gd name="T42" fmla="+- 0 1893 1862"/>
                <a:gd name="T43" fmla="*/ 1893 h 1859"/>
                <a:gd name="T44" fmla="+- 0 10360 8532"/>
                <a:gd name="T45" fmla="*/ T44 w 1944"/>
                <a:gd name="T46" fmla="+- 0 1930 1862"/>
                <a:gd name="T47" fmla="*/ 1930 h 1859"/>
                <a:gd name="T48" fmla="+- 0 10408 8532"/>
                <a:gd name="T49" fmla="*/ T48 w 1944"/>
                <a:gd name="T50" fmla="+- 0 1978 1862"/>
                <a:gd name="T51" fmla="*/ 1978 h 1859"/>
                <a:gd name="T52" fmla="+- 0 10444 8532"/>
                <a:gd name="T53" fmla="*/ T52 w 1944"/>
                <a:gd name="T54" fmla="+- 0 2035 1862"/>
                <a:gd name="T55" fmla="*/ 2035 h 1859"/>
                <a:gd name="T56" fmla="+- 0 10468 8532"/>
                <a:gd name="T57" fmla="*/ T56 w 1944"/>
                <a:gd name="T58" fmla="+- 0 2100 1862"/>
                <a:gd name="T59" fmla="*/ 2100 h 1859"/>
                <a:gd name="T60" fmla="+- 0 10476 8532"/>
                <a:gd name="T61" fmla="*/ T60 w 1944"/>
                <a:gd name="T62" fmla="+- 0 2171 1862"/>
                <a:gd name="T63" fmla="*/ 2171 h 1859"/>
                <a:gd name="T64" fmla="+- 0 10476 8532"/>
                <a:gd name="T65" fmla="*/ T64 w 1944"/>
                <a:gd name="T66" fmla="+- 0 3411 1862"/>
                <a:gd name="T67" fmla="*/ 3411 h 1859"/>
                <a:gd name="T68" fmla="+- 0 10468 8532"/>
                <a:gd name="T69" fmla="*/ T68 w 1944"/>
                <a:gd name="T70" fmla="+- 0 3482 1862"/>
                <a:gd name="T71" fmla="*/ 3482 h 1859"/>
                <a:gd name="T72" fmla="+- 0 10444 8532"/>
                <a:gd name="T73" fmla="*/ T72 w 1944"/>
                <a:gd name="T74" fmla="+- 0 3547 1862"/>
                <a:gd name="T75" fmla="*/ 3547 h 1859"/>
                <a:gd name="T76" fmla="+- 0 10408 8532"/>
                <a:gd name="T77" fmla="*/ T76 w 1944"/>
                <a:gd name="T78" fmla="+- 0 3605 1862"/>
                <a:gd name="T79" fmla="*/ 3605 h 1859"/>
                <a:gd name="T80" fmla="+- 0 10360 8532"/>
                <a:gd name="T81" fmla="*/ T80 w 1944"/>
                <a:gd name="T82" fmla="+- 0 3653 1862"/>
                <a:gd name="T83" fmla="*/ 3653 h 1859"/>
                <a:gd name="T84" fmla="+- 0 10302 8532"/>
                <a:gd name="T85" fmla="*/ T84 w 1944"/>
                <a:gd name="T86" fmla="+- 0 3689 1862"/>
                <a:gd name="T87" fmla="*/ 3689 h 1859"/>
                <a:gd name="T88" fmla="+- 0 10237 8532"/>
                <a:gd name="T89" fmla="*/ T88 w 1944"/>
                <a:gd name="T90" fmla="+- 0 3712 1862"/>
                <a:gd name="T91" fmla="*/ 3712 h 1859"/>
                <a:gd name="T92" fmla="+- 0 10166 8532"/>
                <a:gd name="T93" fmla="*/ T92 w 1944"/>
                <a:gd name="T94" fmla="+- 0 3721 1862"/>
                <a:gd name="T95" fmla="*/ 3721 h 1859"/>
                <a:gd name="T96" fmla="+- 0 8842 8532"/>
                <a:gd name="T97" fmla="*/ T96 w 1944"/>
                <a:gd name="T98" fmla="+- 0 3721 1862"/>
                <a:gd name="T99" fmla="*/ 3721 h 1859"/>
                <a:gd name="T100" fmla="+- 0 8771 8532"/>
                <a:gd name="T101" fmla="*/ T100 w 1944"/>
                <a:gd name="T102" fmla="+- 0 3712 1862"/>
                <a:gd name="T103" fmla="*/ 3712 h 1859"/>
                <a:gd name="T104" fmla="+- 0 8706 8532"/>
                <a:gd name="T105" fmla="*/ T104 w 1944"/>
                <a:gd name="T106" fmla="+- 0 3689 1862"/>
                <a:gd name="T107" fmla="*/ 3689 h 1859"/>
                <a:gd name="T108" fmla="+- 0 8648 8532"/>
                <a:gd name="T109" fmla="*/ T108 w 1944"/>
                <a:gd name="T110" fmla="+- 0 3653 1862"/>
                <a:gd name="T111" fmla="*/ 3653 h 1859"/>
                <a:gd name="T112" fmla="+- 0 8600 8532"/>
                <a:gd name="T113" fmla="*/ T112 w 1944"/>
                <a:gd name="T114" fmla="+- 0 3605 1862"/>
                <a:gd name="T115" fmla="*/ 3605 h 1859"/>
                <a:gd name="T116" fmla="+- 0 8564 8532"/>
                <a:gd name="T117" fmla="*/ T116 w 1944"/>
                <a:gd name="T118" fmla="+- 0 3547 1862"/>
                <a:gd name="T119" fmla="*/ 3547 h 1859"/>
                <a:gd name="T120" fmla="+- 0 8540 8532"/>
                <a:gd name="T121" fmla="*/ T120 w 1944"/>
                <a:gd name="T122" fmla="+- 0 3482 1862"/>
                <a:gd name="T123" fmla="*/ 3482 h 1859"/>
                <a:gd name="T124" fmla="+- 0 8532 8532"/>
                <a:gd name="T125" fmla="*/ T124 w 1944"/>
                <a:gd name="T126" fmla="+- 0 3411 1862"/>
                <a:gd name="T127" fmla="*/ 3411 h 1859"/>
                <a:gd name="T128" fmla="+- 0 8532 8532"/>
                <a:gd name="T129" fmla="*/ T128 w 1944"/>
                <a:gd name="T130" fmla="+- 0 2171 1862"/>
                <a:gd name="T131" fmla="*/ 2171 h 18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1944" h="1859">
                  <a:moveTo>
                    <a:pt x="0" y="309"/>
                  </a:moveTo>
                  <a:lnTo>
                    <a:pt x="8" y="238"/>
                  </a:lnTo>
                  <a:lnTo>
                    <a:pt x="32" y="173"/>
                  </a:lnTo>
                  <a:lnTo>
                    <a:pt x="68" y="116"/>
                  </a:lnTo>
                  <a:lnTo>
                    <a:pt x="116" y="68"/>
                  </a:lnTo>
                  <a:lnTo>
                    <a:pt x="174" y="31"/>
                  </a:lnTo>
                  <a:lnTo>
                    <a:pt x="239" y="8"/>
                  </a:lnTo>
                  <a:lnTo>
                    <a:pt x="310" y="0"/>
                  </a:lnTo>
                  <a:lnTo>
                    <a:pt x="1634" y="0"/>
                  </a:lnTo>
                  <a:lnTo>
                    <a:pt x="1705" y="8"/>
                  </a:lnTo>
                  <a:lnTo>
                    <a:pt x="1770" y="31"/>
                  </a:lnTo>
                  <a:lnTo>
                    <a:pt x="1828" y="68"/>
                  </a:lnTo>
                  <a:lnTo>
                    <a:pt x="1876" y="116"/>
                  </a:lnTo>
                  <a:lnTo>
                    <a:pt x="1912" y="173"/>
                  </a:lnTo>
                  <a:lnTo>
                    <a:pt x="1936" y="238"/>
                  </a:lnTo>
                  <a:lnTo>
                    <a:pt x="1944" y="309"/>
                  </a:lnTo>
                  <a:lnTo>
                    <a:pt x="1944" y="1549"/>
                  </a:lnTo>
                  <a:lnTo>
                    <a:pt x="1936" y="1620"/>
                  </a:lnTo>
                  <a:lnTo>
                    <a:pt x="1912" y="1685"/>
                  </a:lnTo>
                  <a:lnTo>
                    <a:pt x="1876" y="1743"/>
                  </a:lnTo>
                  <a:lnTo>
                    <a:pt x="1828" y="1791"/>
                  </a:lnTo>
                  <a:lnTo>
                    <a:pt x="1770" y="1827"/>
                  </a:lnTo>
                  <a:lnTo>
                    <a:pt x="1705" y="1850"/>
                  </a:lnTo>
                  <a:lnTo>
                    <a:pt x="1634" y="1859"/>
                  </a:lnTo>
                  <a:lnTo>
                    <a:pt x="310" y="1859"/>
                  </a:lnTo>
                  <a:lnTo>
                    <a:pt x="239" y="1850"/>
                  </a:lnTo>
                  <a:lnTo>
                    <a:pt x="174" y="1827"/>
                  </a:lnTo>
                  <a:lnTo>
                    <a:pt x="116" y="1791"/>
                  </a:lnTo>
                  <a:lnTo>
                    <a:pt x="68" y="1743"/>
                  </a:lnTo>
                  <a:lnTo>
                    <a:pt x="32" y="1685"/>
                  </a:lnTo>
                  <a:lnTo>
                    <a:pt x="8" y="1620"/>
                  </a:lnTo>
                  <a:lnTo>
                    <a:pt x="0" y="1549"/>
                  </a:lnTo>
                  <a:lnTo>
                    <a:pt x="0" y="309"/>
                  </a:lnTo>
                  <a:close/>
                </a:path>
              </a:pathLst>
            </a:custGeom>
            <a:noFill/>
            <a:ln w="25400">
              <a:solidFill>
                <a:srgbClr val="6C99C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34" name="Text Box 570"/>
            <p:cNvSpPr txBox="1">
              <a:spLocks noChangeArrowheads="1"/>
            </p:cNvSpPr>
            <p:nvPr/>
          </p:nvSpPr>
          <p:spPr bwMode="auto">
            <a:xfrm>
              <a:off x="5773" y="581"/>
              <a:ext cx="2607" cy="1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62560" marR="161290" algn="ctr">
                <a:lnSpc>
                  <a:spcPts val="1815"/>
                </a:lnSpc>
                <a:spcBef>
                  <a:spcPts val="785"/>
                </a:spcBef>
                <a:spcAft>
                  <a:spcPts val="0"/>
                </a:spcAft>
              </a:pPr>
              <a:endParaRPr lang="ru-RU" dirty="0">
                <a:solidFill>
                  <a:srgbClr val="6C99C5"/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endParaRPr>
            </a:p>
            <a:p>
              <a:pPr marL="162560" marR="161290" algn="ctr">
                <a:lnSpc>
                  <a:spcPts val="1815"/>
                </a:lnSpc>
                <a:spcBef>
                  <a:spcPts val="785"/>
                </a:spcBef>
                <a:spcAft>
                  <a:spcPts val="0"/>
                </a:spcAft>
              </a:pPr>
              <a:r>
                <a:rPr lang="ru-RU" sz="2400" dirty="0">
                  <a:solidFill>
                    <a:schemeClr val="tx2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202</a:t>
              </a:r>
              <a:r>
                <a:rPr lang="ru-RU" sz="24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6</a:t>
              </a:r>
              <a:endParaRPr lang="ru-RU" sz="24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marL="162560" marR="160020" algn="ctr">
                <a:lnSpc>
                  <a:spcPts val="1795"/>
                </a:lnSpc>
                <a:spcAft>
                  <a:spcPts val="0"/>
                </a:spcAft>
              </a:pPr>
              <a:r>
                <a:rPr lang="ru-RU" dirty="0">
                  <a:solidFill>
                    <a:schemeClr val="tx2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год</a:t>
              </a:r>
            </a:p>
            <a:p>
              <a:pPr marL="162560" marR="160655" algn="ctr">
                <a:lnSpc>
                  <a:spcPts val="2645"/>
                </a:lnSpc>
                <a:spcAft>
                  <a:spcPts val="0"/>
                </a:spcAft>
              </a:pPr>
              <a:r>
                <a:rPr lang="ru-RU" sz="2000" b="1" dirty="0">
                  <a:solidFill>
                    <a:schemeClr val="tx2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8 135,6</a:t>
              </a:r>
              <a:endParaRPr lang="ru-RU" sz="20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marL="162560" marR="161290" algn="ctr">
                <a:lnSpc>
                  <a:spcPts val="1565"/>
                </a:lnSpc>
                <a:spcAft>
                  <a:spcPts val="0"/>
                </a:spcAft>
              </a:pPr>
              <a:r>
                <a:rPr lang="ru-RU" sz="1400" dirty="0">
                  <a:solidFill>
                    <a:schemeClr val="tx2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рублей</a:t>
              </a:r>
            </a:p>
          </p:txBody>
        </p:sp>
      </p:grpSp>
      <p:sp>
        <p:nvSpPr>
          <p:cNvPr id="35" name="Rectangle 38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6" name="Rectangle 44"/>
          <p:cNvSpPr>
            <a:spLocks noChangeArrowheads="1"/>
          </p:cNvSpPr>
          <p:nvPr/>
        </p:nvSpPr>
        <p:spPr bwMode="auto">
          <a:xfrm>
            <a:off x="172719" y="1063701"/>
            <a:ext cx="65532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Как меняются расходы развитие и строительство социальной и инженерной инфраструктуры в расчете на одного жителя   городского округа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09F2F61-F626-B4BB-C768-E3233B6A8A8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58</a:t>
            </a:fld>
            <a:endParaRPr lang="ru-RU" spc="-100" dirty="0"/>
          </a:p>
        </p:txBody>
      </p:sp>
      <p:grpSp>
        <p:nvGrpSpPr>
          <p:cNvPr id="40" name="Group 569"/>
          <p:cNvGrpSpPr>
            <a:grpSpLocks/>
          </p:cNvGrpSpPr>
          <p:nvPr/>
        </p:nvGrpSpPr>
        <p:grpSpPr bwMode="auto">
          <a:xfrm>
            <a:off x="4895416" y="2573786"/>
            <a:ext cx="1697254" cy="1339875"/>
            <a:chOff x="5773" y="733"/>
            <a:chExt cx="2607" cy="2722"/>
          </a:xfrm>
        </p:grpSpPr>
        <p:sp>
          <p:nvSpPr>
            <p:cNvPr id="41" name="Freeform 571"/>
            <p:cNvSpPr>
              <a:spLocks/>
            </p:cNvSpPr>
            <p:nvPr/>
          </p:nvSpPr>
          <p:spPr bwMode="auto">
            <a:xfrm>
              <a:off x="6105" y="969"/>
              <a:ext cx="1944" cy="2486"/>
            </a:xfrm>
            <a:custGeom>
              <a:avLst/>
              <a:gdLst>
                <a:gd name="T0" fmla="+- 0 8532 8532"/>
                <a:gd name="T1" fmla="*/ T0 w 1944"/>
                <a:gd name="T2" fmla="+- 0 2171 1862"/>
                <a:gd name="T3" fmla="*/ 2171 h 1859"/>
                <a:gd name="T4" fmla="+- 0 8540 8532"/>
                <a:gd name="T5" fmla="*/ T4 w 1944"/>
                <a:gd name="T6" fmla="+- 0 2100 1862"/>
                <a:gd name="T7" fmla="*/ 2100 h 1859"/>
                <a:gd name="T8" fmla="+- 0 8564 8532"/>
                <a:gd name="T9" fmla="*/ T8 w 1944"/>
                <a:gd name="T10" fmla="+- 0 2035 1862"/>
                <a:gd name="T11" fmla="*/ 2035 h 1859"/>
                <a:gd name="T12" fmla="+- 0 8600 8532"/>
                <a:gd name="T13" fmla="*/ T12 w 1944"/>
                <a:gd name="T14" fmla="+- 0 1978 1862"/>
                <a:gd name="T15" fmla="*/ 1978 h 1859"/>
                <a:gd name="T16" fmla="+- 0 8648 8532"/>
                <a:gd name="T17" fmla="*/ T16 w 1944"/>
                <a:gd name="T18" fmla="+- 0 1930 1862"/>
                <a:gd name="T19" fmla="*/ 1930 h 1859"/>
                <a:gd name="T20" fmla="+- 0 8706 8532"/>
                <a:gd name="T21" fmla="*/ T20 w 1944"/>
                <a:gd name="T22" fmla="+- 0 1893 1862"/>
                <a:gd name="T23" fmla="*/ 1893 h 1859"/>
                <a:gd name="T24" fmla="+- 0 8771 8532"/>
                <a:gd name="T25" fmla="*/ T24 w 1944"/>
                <a:gd name="T26" fmla="+- 0 1870 1862"/>
                <a:gd name="T27" fmla="*/ 1870 h 1859"/>
                <a:gd name="T28" fmla="+- 0 8842 8532"/>
                <a:gd name="T29" fmla="*/ T28 w 1944"/>
                <a:gd name="T30" fmla="+- 0 1862 1862"/>
                <a:gd name="T31" fmla="*/ 1862 h 1859"/>
                <a:gd name="T32" fmla="+- 0 10166 8532"/>
                <a:gd name="T33" fmla="*/ T32 w 1944"/>
                <a:gd name="T34" fmla="+- 0 1862 1862"/>
                <a:gd name="T35" fmla="*/ 1862 h 1859"/>
                <a:gd name="T36" fmla="+- 0 10237 8532"/>
                <a:gd name="T37" fmla="*/ T36 w 1944"/>
                <a:gd name="T38" fmla="+- 0 1870 1862"/>
                <a:gd name="T39" fmla="*/ 1870 h 1859"/>
                <a:gd name="T40" fmla="+- 0 10302 8532"/>
                <a:gd name="T41" fmla="*/ T40 w 1944"/>
                <a:gd name="T42" fmla="+- 0 1893 1862"/>
                <a:gd name="T43" fmla="*/ 1893 h 1859"/>
                <a:gd name="T44" fmla="+- 0 10360 8532"/>
                <a:gd name="T45" fmla="*/ T44 w 1944"/>
                <a:gd name="T46" fmla="+- 0 1930 1862"/>
                <a:gd name="T47" fmla="*/ 1930 h 1859"/>
                <a:gd name="T48" fmla="+- 0 10408 8532"/>
                <a:gd name="T49" fmla="*/ T48 w 1944"/>
                <a:gd name="T50" fmla="+- 0 1978 1862"/>
                <a:gd name="T51" fmla="*/ 1978 h 1859"/>
                <a:gd name="T52" fmla="+- 0 10444 8532"/>
                <a:gd name="T53" fmla="*/ T52 w 1944"/>
                <a:gd name="T54" fmla="+- 0 2035 1862"/>
                <a:gd name="T55" fmla="*/ 2035 h 1859"/>
                <a:gd name="T56" fmla="+- 0 10468 8532"/>
                <a:gd name="T57" fmla="*/ T56 w 1944"/>
                <a:gd name="T58" fmla="+- 0 2100 1862"/>
                <a:gd name="T59" fmla="*/ 2100 h 1859"/>
                <a:gd name="T60" fmla="+- 0 10476 8532"/>
                <a:gd name="T61" fmla="*/ T60 w 1944"/>
                <a:gd name="T62" fmla="+- 0 2171 1862"/>
                <a:gd name="T63" fmla="*/ 2171 h 1859"/>
                <a:gd name="T64" fmla="+- 0 10476 8532"/>
                <a:gd name="T65" fmla="*/ T64 w 1944"/>
                <a:gd name="T66" fmla="+- 0 3411 1862"/>
                <a:gd name="T67" fmla="*/ 3411 h 1859"/>
                <a:gd name="T68" fmla="+- 0 10468 8532"/>
                <a:gd name="T69" fmla="*/ T68 w 1944"/>
                <a:gd name="T70" fmla="+- 0 3482 1862"/>
                <a:gd name="T71" fmla="*/ 3482 h 1859"/>
                <a:gd name="T72" fmla="+- 0 10444 8532"/>
                <a:gd name="T73" fmla="*/ T72 w 1944"/>
                <a:gd name="T74" fmla="+- 0 3547 1862"/>
                <a:gd name="T75" fmla="*/ 3547 h 1859"/>
                <a:gd name="T76" fmla="+- 0 10408 8532"/>
                <a:gd name="T77" fmla="*/ T76 w 1944"/>
                <a:gd name="T78" fmla="+- 0 3605 1862"/>
                <a:gd name="T79" fmla="*/ 3605 h 1859"/>
                <a:gd name="T80" fmla="+- 0 10360 8532"/>
                <a:gd name="T81" fmla="*/ T80 w 1944"/>
                <a:gd name="T82" fmla="+- 0 3653 1862"/>
                <a:gd name="T83" fmla="*/ 3653 h 1859"/>
                <a:gd name="T84" fmla="+- 0 10302 8532"/>
                <a:gd name="T85" fmla="*/ T84 w 1944"/>
                <a:gd name="T86" fmla="+- 0 3689 1862"/>
                <a:gd name="T87" fmla="*/ 3689 h 1859"/>
                <a:gd name="T88" fmla="+- 0 10237 8532"/>
                <a:gd name="T89" fmla="*/ T88 w 1944"/>
                <a:gd name="T90" fmla="+- 0 3712 1862"/>
                <a:gd name="T91" fmla="*/ 3712 h 1859"/>
                <a:gd name="T92" fmla="+- 0 10166 8532"/>
                <a:gd name="T93" fmla="*/ T92 w 1944"/>
                <a:gd name="T94" fmla="+- 0 3721 1862"/>
                <a:gd name="T95" fmla="*/ 3721 h 1859"/>
                <a:gd name="T96" fmla="+- 0 8842 8532"/>
                <a:gd name="T97" fmla="*/ T96 w 1944"/>
                <a:gd name="T98" fmla="+- 0 3721 1862"/>
                <a:gd name="T99" fmla="*/ 3721 h 1859"/>
                <a:gd name="T100" fmla="+- 0 8771 8532"/>
                <a:gd name="T101" fmla="*/ T100 w 1944"/>
                <a:gd name="T102" fmla="+- 0 3712 1862"/>
                <a:gd name="T103" fmla="*/ 3712 h 1859"/>
                <a:gd name="T104" fmla="+- 0 8706 8532"/>
                <a:gd name="T105" fmla="*/ T104 w 1944"/>
                <a:gd name="T106" fmla="+- 0 3689 1862"/>
                <a:gd name="T107" fmla="*/ 3689 h 1859"/>
                <a:gd name="T108" fmla="+- 0 8648 8532"/>
                <a:gd name="T109" fmla="*/ T108 w 1944"/>
                <a:gd name="T110" fmla="+- 0 3653 1862"/>
                <a:gd name="T111" fmla="*/ 3653 h 1859"/>
                <a:gd name="T112" fmla="+- 0 8600 8532"/>
                <a:gd name="T113" fmla="*/ T112 w 1944"/>
                <a:gd name="T114" fmla="+- 0 3605 1862"/>
                <a:gd name="T115" fmla="*/ 3605 h 1859"/>
                <a:gd name="T116" fmla="+- 0 8564 8532"/>
                <a:gd name="T117" fmla="*/ T116 w 1944"/>
                <a:gd name="T118" fmla="+- 0 3547 1862"/>
                <a:gd name="T119" fmla="*/ 3547 h 1859"/>
                <a:gd name="T120" fmla="+- 0 8540 8532"/>
                <a:gd name="T121" fmla="*/ T120 w 1944"/>
                <a:gd name="T122" fmla="+- 0 3482 1862"/>
                <a:gd name="T123" fmla="*/ 3482 h 1859"/>
                <a:gd name="T124" fmla="+- 0 8532 8532"/>
                <a:gd name="T125" fmla="*/ T124 w 1944"/>
                <a:gd name="T126" fmla="+- 0 3411 1862"/>
                <a:gd name="T127" fmla="*/ 3411 h 1859"/>
                <a:gd name="T128" fmla="+- 0 8532 8532"/>
                <a:gd name="T129" fmla="*/ T128 w 1944"/>
                <a:gd name="T130" fmla="+- 0 2171 1862"/>
                <a:gd name="T131" fmla="*/ 2171 h 18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1944" h="1859">
                  <a:moveTo>
                    <a:pt x="0" y="309"/>
                  </a:moveTo>
                  <a:lnTo>
                    <a:pt x="8" y="238"/>
                  </a:lnTo>
                  <a:lnTo>
                    <a:pt x="32" y="173"/>
                  </a:lnTo>
                  <a:lnTo>
                    <a:pt x="68" y="116"/>
                  </a:lnTo>
                  <a:lnTo>
                    <a:pt x="116" y="68"/>
                  </a:lnTo>
                  <a:lnTo>
                    <a:pt x="174" y="31"/>
                  </a:lnTo>
                  <a:lnTo>
                    <a:pt x="239" y="8"/>
                  </a:lnTo>
                  <a:lnTo>
                    <a:pt x="310" y="0"/>
                  </a:lnTo>
                  <a:lnTo>
                    <a:pt x="1634" y="0"/>
                  </a:lnTo>
                  <a:lnTo>
                    <a:pt x="1705" y="8"/>
                  </a:lnTo>
                  <a:lnTo>
                    <a:pt x="1770" y="31"/>
                  </a:lnTo>
                  <a:lnTo>
                    <a:pt x="1828" y="68"/>
                  </a:lnTo>
                  <a:lnTo>
                    <a:pt x="1876" y="116"/>
                  </a:lnTo>
                  <a:lnTo>
                    <a:pt x="1912" y="173"/>
                  </a:lnTo>
                  <a:lnTo>
                    <a:pt x="1936" y="238"/>
                  </a:lnTo>
                  <a:lnTo>
                    <a:pt x="1944" y="309"/>
                  </a:lnTo>
                  <a:lnTo>
                    <a:pt x="1944" y="1549"/>
                  </a:lnTo>
                  <a:lnTo>
                    <a:pt x="1936" y="1620"/>
                  </a:lnTo>
                  <a:lnTo>
                    <a:pt x="1912" y="1685"/>
                  </a:lnTo>
                  <a:lnTo>
                    <a:pt x="1876" y="1743"/>
                  </a:lnTo>
                  <a:lnTo>
                    <a:pt x="1828" y="1791"/>
                  </a:lnTo>
                  <a:lnTo>
                    <a:pt x="1770" y="1827"/>
                  </a:lnTo>
                  <a:lnTo>
                    <a:pt x="1705" y="1850"/>
                  </a:lnTo>
                  <a:lnTo>
                    <a:pt x="1634" y="1859"/>
                  </a:lnTo>
                  <a:lnTo>
                    <a:pt x="310" y="1859"/>
                  </a:lnTo>
                  <a:lnTo>
                    <a:pt x="239" y="1850"/>
                  </a:lnTo>
                  <a:lnTo>
                    <a:pt x="174" y="1827"/>
                  </a:lnTo>
                  <a:lnTo>
                    <a:pt x="116" y="1791"/>
                  </a:lnTo>
                  <a:lnTo>
                    <a:pt x="68" y="1743"/>
                  </a:lnTo>
                  <a:lnTo>
                    <a:pt x="32" y="1685"/>
                  </a:lnTo>
                  <a:lnTo>
                    <a:pt x="8" y="1620"/>
                  </a:lnTo>
                  <a:lnTo>
                    <a:pt x="0" y="1549"/>
                  </a:lnTo>
                  <a:lnTo>
                    <a:pt x="0" y="309"/>
                  </a:lnTo>
                  <a:close/>
                </a:path>
              </a:pathLst>
            </a:custGeom>
            <a:noFill/>
            <a:ln w="25400">
              <a:solidFill>
                <a:srgbClr val="6C99C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42" name="Text Box 570"/>
            <p:cNvSpPr txBox="1">
              <a:spLocks noChangeArrowheads="1"/>
            </p:cNvSpPr>
            <p:nvPr/>
          </p:nvSpPr>
          <p:spPr bwMode="auto">
            <a:xfrm>
              <a:off x="5773" y="733"/>
              <a:ext cx="2607" cy="1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62560" marR="161290" algn="ctr">
                <a:lnSpc>
                  <a:spcPts val="1815"/>
                </a:lnSpc>
                <a:spcBef>
                  <a:spcPts val="785"/>
                </a:spcBef>
                <a:spcAft>
                  <a:spcPts val="0"/>
                </a:spcAft>
              </a:pPr>
              <a:endParaRPr lang="ru-RU" dirty="0">
                <a:solidFill>
                  <a:srgbClr val="6C99C5"/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endParaRPr>
            </a:p>
            <a:p>
              <a:pPr marL="162560" marR="161290" algn="ctr">
                <a:lnSpc>
                  <a:spcPts val="1815"/>
                </a:lnSpc>
                <a:spcBef>
                  <a:spcPts val="785"/>
                </a:spcBef>
                <a:spcAft>
                  <a:spcPts val="0"/>
                </a:spcAft>
              </a:pPr>
              <a:r>
                <a:rPr lang="ru-RU" sz="2400" dirty="0">
                  <a:solidFill>
                    <a:schemeClr val="tx2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2027</a:t>
              </a:r>
            </a:p>
            <a:p>
              <a:pPr marL="162560" marR="160020" algn="ctr">
                <a:lnSpc>
                  <a:spcPts val="1795"/>
                </a:lnSpc>
                <a:spcAft>
                  <a:spcPts val="0"/>
                </a:spcAft>
              </a:pPr>
              <a:r>
                <a:rPr lang="ru-RU" dirty="0">
                  <a:solidFill>
                    <a:schemeClr val="tx2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год</a:t>
              </a:r>
            </a:p>
            <a:p>
              <a:pPr marL="162560" marR="160655" algn="ctr">
                <a:lnSpc>
                  <a:spcPts val="2645"/>
                </a:lnSpc>
                <a:spcAft>
                  <a:spcPts val="0"/>
                </a:spcAft>
              </a:pPr>
              <a:r>
                <a:rPr lang="ru-RU" sz="2000" b="1" dirty="0">
                  <a:solidFill>
                    <a:schemeClr val="tx2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1 692,0</a:t>
              </a:r>
              <a:endParaRPr lang="ru-RU" sz="20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marL="162560" marR="161290" algn="ctr">
                <a:lnSpc>
                  <a:spcPts val="1565"/>
                </a:lnSpc>
                <a:spcAft>
                  <a:spcPts val="0"/>
                </a:spcAft>
              </a:pPr>
              <a:r>
                <a:rPr lang="ru-RU" sz="1400" dirty="0">
                  <a:solidFill>
                    <a:schemeClr val="tx2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рублей</a:t>
              </a:r>
            </a:p>
          </p:txBody>
        </p:sp>
      </p:grpSp>
      <p:sp>
        <p:nvSpPr>
          <p:cNvPr id="43" name="Text Box 570"/>
          <p:cNvSpPr txBox="1">
            <a:spLocks noChangeArrowheads="1"/>
          </p:cNvSpPr>
          <p:nvPr/>
        </p:nvSpPr>
        <p:spPr bwMode="auto">
          <a:xfrm>
            <a:off x="38100" y="2590800"/>
            <a:ext cx="1697254" cy="93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62560" marR="161290" algn="ctr">
              <a:lnSpc>
                <a:spcPts val="1815"/>
              </a:lnSpc>
              <a:spcBef>
                <a:spcPts val="785"/>
              </a:spcBef>
              <a:spcAft>
                <a:spcPts val="0"/>
              </a:spcAft>
            </a:pPr>
            <a:endParaRPr lang="ru-RU" dirty="0">
              <a:solidFill>
                <a:srgbClr val="6C99C5"/>
              </a:solidFill>
              <a:effectLst/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162560" marR="161290" algn="ctr">
              <a:lnSpc>
                <a:spcPts val="1815"/>
              </a:lnSpc>
              <a:spcBef>
                <a:spcPts val="785"/>
              </a:spcBef>
              <a:spcAft>
                <a:spcPts val="0"/>
              </a:spcAft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2024</a:t>
            </a:r>
          </a:p>
          <a:p>
            <a:pPr marL="162560" marR="160020" algn="ctr">
              <a:lnSpc>
                <a:spcPts val="1795"/>
              </a:lnSpc>
              <a:spcAft>
                <a:spcPts val="0"/>
              </a:spcAf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год</a:t>
            </a:r>
          </a:p>
          <a:p>
            <a:pPr marL="162560" marR="160655" algn="ctr">
              <a:lnSpc>
                <a:spcPts val="2645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843,5</a:t>
            </a:r>
            <a:endParaRPr lang="ru-RU" sz="2000" dirty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62560" marR="161290" algn="ctr">
              <a:lnSpc>
                <a:spcPts val="1565"/>
              </a:lnSpc>
              <a:spcAft>
                <a:spcPts val="0"/>
              </a:spcAft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рублей</a:t>
            </a:r>
          </a:p>
        </p:txBody>
      </p:sp>
      <p:sp>
        <p:nvSpPr>
          <p:cNvPr id="44" name="Text Box 570"/>
          <p:cNvSpPr txBox="1">
            <a:spLocks noChangeArrowheads="1"/>
          </p:cNvSpPr>
          <p:nvPr/>
        </p:nvSpPr>
        <p:spPr bwMode="auto">
          <a:xfrm>
            <a:off x="1752600" y="2514600"/>
            <a:ext cx="1697254" cy="93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62560" marR="161290" algn="ctr">
              <a:lnSpc>
                <a:spcPts val="1815"/>
              </a:lnSpc>
              <a:spcBef>
                <a:spcPts val="785"/>
              </a:spcBef>
              <a:spcAft>
                <a:spcPts val="0"/>
              </a:spcAft>
            </a:pPr>
            <a:endParaRPr lang="ru-RU" dirty="0">
              <a:solidFill>
                <a:srgbClr val="6C99C5"/>
              </a:solidFill>
              <a:effectLst/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162560" marR="161290" algn="ctr">
              <a:lnSpc>
                <a:spcPts val="1815"/>
              </a:lnSpc>
              <a:spcBef>
                <a:spcPts val="785"/>
              </a:spcBef>
              <a:spcAft>
                <a:spcPts val="0"/>
              </a:spcAft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2025</a:t>
            </a:r>
          </a:p>
          <a:p>
            <a:pPr marL="162560" marR="160020" algn="ctr">
              <a:lnSpc>
                <a:spcPts val="1795"/>
              </a:lnSpc>
              <a:spcAft>
                <a:spcPts val="0"/>
              </a:spcAf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год</a:t>
            </a:r>
          </a:p>
          <a:p>
            <a:pPr marL="162560" marR="160655" algn="ctr">
              <a:lnSpc>
                <a:spcPts val="2645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8 132,6</a:t>
            </a:r>
            <a:endParaRPr lang="ru-RU" sz="2000" dirty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62560" marR="161290" algn="ctr">
              <a:lnSpc>
                <a:spcPts val="1565"/>
              </a:lnSpc>
              <a:spcAft>
                <a:spcPts val="0"/>
              </a:spcAft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рублей</a:t>
            </a:r>
          </a:p>
        </p:txBody>
      </p:sp>
      <p:graphicFrame>
        <p:nvGraphicFramePr>
          <p:cNvPr id="45" name="Таблица 44">
            <a:extLst>
              <a:ext uri="{FF2B5EF4-FFF2-40B4-BE49-F238E27FC236}">
                <a16:creationId xmlns:a16="http://schemas.microsoft.com/office/drawing/2014/main" id="{74645458-72A2-EFF1-FB81-1C6B91CD11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67307"/>
              </p:ext>
            </p:extLst>
          </p:nvPr>
        </p:nvGraphicFramePr>
        <p:xfrm>
          <a:off x="152399" y="4114800"/>
          <a:ext cx="6573519" cy="1828801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5787329">
                  <a:extLst>
                    <a:ext uri="{9D8B030D-6E8A-4147-A177-3AD203B41FA5}">
                      <a16:colId xmlns:a16="http://schemas.microsoft.com/office/drawing/2014/main" val="3496257158"/>
                    </a:ext>
                  </a:extLst>
                </a:gridCol>
                <a:gridCol w="786190">
                  <a:extLst>
                    <a:ext uri="{9D8B030D-6E8A-4147-A177-3AD203B41FA5}">
                      <a16:colId xmlns:a16="http://schemas.microsoft.com/office/drawing/2014/main" val="1727040697"/>
                    </a:ext>
                  </a:extLst>
                </a:gridCol>
              </a:tblGrid>
              <a:tr h="417095">
                <a:tc>
                  <a:txBody>
                    <a:bodyPr/>
                    <a:lstStyle/>
                    <a:p>
                      <a:pPr marL="1091565" indent="-697230" algn="l">
                        <a:spcBef>
                          <a:spcPts val="106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Индикаторы</a:t>
                      </a:r>
                      <a:r>
                        <a:rPr lang="ru-RU" sz="1300" spc="17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достижения</a:t>
                      </a:r>
                      <a:r>
                        <a:rPr lang="ru-RU" sz="1300" spc="19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целей </a:t>
                      </a:r>
                      <a:r>
                        <a:rPr lang="ru-RU" sz="1300" spc="-295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300" spc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r>
                        <a:rPr lang="ru-RU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рограммы:</a:t>
                      </a:r>
                      <a:endParaRPr lang="ru-RU" sz="130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ts val="1325"/>
                        </a:lnSpc>
                        <a:spcBef>
                          <a:spcPts val="106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2025</a:t>
                      </a:r>
                    </a:p>
                    <a:p>
                      <a:pPr marL="221615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130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79266551"/>
                  </a:ext>
                </a:extLst>
              </a:tr>
              <a:tr h="5005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Протяженность инженерных сетей (водоотведения) км</a:t>
                      </a:r>
                      <a:endParaRPr lang="ru-RU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marL="55880" marR="54610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4,146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5249307"/>
                  </a:ext>
                </a:extLst>
              </a:tr>
              <a:tr h="5005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Протяженность инженерных сетей (водоснабжения) км</a:t>
                      </a:r>
                      <a:endParaRPr lang="ru-RU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marL="55880" marR="54610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1,348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83135386"/>
                  </a:ext>
                </a:extLst>
              </a:tr>
              <a:tr h="410678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Прирост площади благоустроенных территорий м2</a:t>
                      </a:r>
                      <a:endParaRPr lang="ru-RU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55880" marR="54610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55 000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6" name="Таблица 45">
            <a:extLst>
              <a:ext uri="{FF2B5EF4-FFF2-40B4-BE49-F238E27FC236}">
                <a16:creationId xmlns:a16="http://schemas.microsoft.com/office/drawing/2014/main" id="{74645458-72A2-EFF1-FB81-1C6B91CD11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7707463"/>
              </p:ext>
            </p:extLst>
          </p:nvPr>
        </p:nvGraphicFramePr>
        <p:xfrm>
          <a:off x="152400" y="5943600"/>
          <a:ext cx="6573519" cy="2209799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5787329">
                  <a:extLst>
                    <a:ext uri="{9D8B030D-6E8A-4147-A177-3AD203B41FA5}">
                      <a16:colId xmlns:a16="http://schemas.microsoft.com/office/drawing/2014/main" val="3496257158"/>
                    </a:ext>
                  </a:extLst>
                </a:gridCol>
                <a:gridCol w="786190">
                  <a:extLst>
                    <a:ext uri="{9D8B030D-6E8A-4147-A177-3AD203B41FA5}">
                      <a16:colId xmlns:a16="http://schemas.microsoft.com/office/drawing/2014/main" val="1727040697"/>
                    </a:ext>
                  </a:extLst>
                </a:gridCol>
              </a:tblGrid>
              <a:tr h="503989">
                <a:tc>
                  <a:txBody>
                    <a:bodyPr/>
                    <a:lstStyle/>
                    <a:p>
                      <a:pPr marL="1091565" indent="-697230" algn="l">
                        <a:spcBef>
                          <a:spcPts val="106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Непосредственные результаты реализации Программы:</a:t>
                      </a:r>
                      <a:endParaRPr lang="ru-RU" sz="130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ts val="1325"/>
                        </a:lnSpc>
                        <a:spcBef>
                          <a:spcPts val="106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2025</a:t>
                      </a:r>
                    </a:p>
                    <a:p>
                      <a:pPr marL="221615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1300" dirty="0">
                        <a:effectLst/>
                        <a:latin typeface="Arial" pitchFamily="34" charset="0"/>
                        <a:ea typeface="Verdana" panose="020B0604030504040204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79266551"/>
                  </a:ext>
                </a:extLst>
              </a:tr>
              <a:tr h="6047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Протяженность инженерных сетей (водоотведения) км</a:t>
                      </a:r>
                      <a:endParaRPr lang="ru-RU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marL="55880" marR="54610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4,146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5249307"/>
                  </a:ext>
                </a:extLst>
              </a:tr>
              <a:tr h="6047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Протяженность инженерных сетей (водоснабжения) км</a:t>
                      </a:r>
                      <a:endParaRPr lang="ru-RU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marL="55880" marR="54610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1,348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83135386"/>
                  </a:ext>
                </a:extLst>
              </a:tr>
              <a:tr h="496236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Прирост площади благоустроенных территорий м2</a:t>
                      </a:r>
                      <a:endParaRPr lang="ru-RU" sz="13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55880" marR="54610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55 000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396674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229">
              <a:schemeClr val="accent1">
                <a:lumMod val="5000"/>
                <a:lumOff val="95000"/>
              </a:schemeClr>
            </a:gs>
            <a:gs pos="54749">
              <a:schemeClr val="bg1"/>
            </a:gs>
            <a:gs pos="43000">
              <a:schemeClr val="accent1">
                <a:lumMod val="5000"/>
                <a:lumOff val="95000"/>
              </a:schemeClr>
            </a:gs>
            <a:gs pos="95000">
              <a:srgbClr val="EDF6F9"/>
            </a:gs>
            <a:gs pos="57000">
              <a:srgbClr val="EDF6F9"/>
            </a:gs>
            <a:gs pos="63000">
              <a:srgbClr val="EDF6F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533400" y="0"/>
            <a:ext cx="72158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Прогнозный план капитального строительства </a:t>
            </a:r>
            <a:endParaRPr lang="ru-RU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indent="450215" algn="ctr">
              <a:spcAft>
                <a:spcPts val="0"/>
              </a:spcAft>
            </a:pP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 городскому округу Семеновский на 2025-2027 </a:t>
            </a:r>
            <a:r>
              <a:rPr lang="ru-RU" b="1" dirty="0" err="1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гг</a:t>
            </a:r>
            <a:endParaRPr lang="ru-RU" dirty="0">
              <a:solidFill>
                <a:schemeClr val="tx2"/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FEC0188-1B7D-236E-FF95-74005A5604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5900" y="3684588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F4204F36-542E-F1FE-7E9A-776015223D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691486"/>
              </p:ext>
            </p:extLst>
          </p:nvPr>
        </p:nvGraphicFramePr>
        <p:xfrm>
          <a:off x="152400" y="619311"/>
          <a:ext cx="6606209" cy="84493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132999034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466696899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10288069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206586654"/>
                    </a:ext>
                  </a:extLst>
                </a:gridCol>
                <a:gridCol w="833480">
                  <a:extLst>
                    <a:ext uri="{9D8B030D-6E8A-4147-A177-3AD203B41FA5}">
                      <a16:colId xmlns:a16="http://schemas.microsoft.com/office/drawing/2014/main" val="4151462937"/>
                    </a:ext>
                  </a:extLst>
                </a:gridCol>
                <a:gridCol w="1073729">
                  <a:extLst>
                    <a:ext uri="{9D8B030D-6E8A-4147-A177-3AD203B41FA5}">
                      <a16:colId xmlns:a16="http://schemas.microsoft.com/office/drawing/2014/main" val="1242035342"/>
                    </a:ext>
                  </a:extLst>
                </a:gridCol>
              </a:tblGrid>
              <a:tr h="207202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Мероприятия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 gridSpan="5">
                  <a:txBody>
                    <a:bodyPr/>
                    <a:lstStyle/>
                    <a:p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Стоимость, тыс. рублей</a:t>
                      </a:r>
                      <a:endParaRPr lang="ru-RU"/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277715"/>
                  </a:ext>
                </a:extLst>
              </a:tr>
              <a:tr h="2368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 год</a:t>
                      </a:r>
                      <a:endParaRPr lang="ru-RU" dirty="0"/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102723"/>
                  </a:ext>
                </a:extLst>
              </a:tr>
              <a:tr h="2179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chemeClr val="accent5">
                            <a:lumMod val="20000"/>
                            <a:lumOff val="80000"/>
                          </a:schemeClr>
                        </a:gs>
                        <a:gs pos="43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86032">
                          <a:schemeClr val="accent5">
                            <a:lumMod val="20000"/>
                            <a:lumOff val="80000"/>
                          </a:schemeClr>
                        </a:gs>
                        <a:gs pos="76000">
                          <a:schemeClr val="accent5">
                            <a:lumMod val="20000"/>
                            <a:lumOff val="80000"/>
                          </a:schemeClr>
                        </a:gs>
                        <a:gs pos="65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ФБ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chemeClr val="accent5">
                            <a:lumMod val="20000"/>
                            <a:lumOff val="80000"/>
                          </a:schemeClr>
                        </a:gs>
                        <a:gs pos="43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86032">
                          <a:schemeClr val="accent5">
                            <a:lumMod val="20000"/>
                            <a:lumOff val="80000"/>
                          </a:schemeClr>
                        </a:gs>
                        <a:gs pos="76000">
                          <a:schemeClr val="accent5">
                            <a:lumMod val="20000"/>
                            <a:lumOff val="80000"/>
                          </a:schemeClr>
                        </a:gs>
                        <a:gs pos="65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chemeClr val="accent5">
                            <a:lumMod val="20000"/>
                            <a:lumOff val="80000"/>
                          </a:schemeClr>
                        </a:gs>
                        <a:gs pos="43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86032">
                          <a:schemeClr val="accent5">
                            <a:lumMod val="20000"/>
                            <a:lumOff val="80000"/>
                          </a:schemeClr>
                        </a:gs>
                        <a:gs pos="76000">
                          <a:schemeClr val="accent5">
                            <a:lumMod val="20000"/>
                            <a:lumOff val="80000"/>
                          </a:schemeClr>
                        </a:gs>
                        <a:gs pos="65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chemeClr val="accent5">
                            <a:lumMod val="20000"/>
                            <a:lumOff val="80000"/>
                          </a:schemeClr>
                        </a:gs>
                        <a:gs pos="43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86032">
                          <a:schemeClr val="accent5">
                            <a:lumMod val="20000"/>
                            <a:lumOff val="80000"/>
                          </a:schemeClr>
                        </a:gs>
                        <a:gs pos="76000">
                          <a:schemeClr val="accent5">
                            <a:lumMod val="20000"/>
                            <a:lumOff val="80000"/>
                          </a:schemeClr>
                        </a:gs>
                        <a:gs pos="65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ГО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chemeClr val="accent5">
                            <a:lumMod val="20000"/>
                            <a:lumOff val="80000"/>
                          </a:schemeClr>
                        </a:gs>
                        <a:gs pos="43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86032">
                          <a:schemeClr val="accent5">
                            <a:lumMod val="20000"/>
                            <a:lumOff val="80000"/>
                          </a:schemeClr>
                        </a:gs>
                        <a:gs pos="76000">
                          <a:schemeClr val="accent5">
                            <a:lumMod val="20000"/>
                            <a:lumOff val="80000"/>
                          </a:schemeClr>
                        </a:gs>
                        <a:gs pos="65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28096167"/>
                  </a:ext>
                </a:extLst>
              </a:tr>
              <a:tr h="217995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Водоснабжение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9060453"/>
                  </a:ext>
                </a:extLst>
              </a:tr>
              <a:tr h="499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ПИР "Система водоснабжения из подземных источников г. Семенов"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12 200,0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12 200,0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5693644"/>
                  </a:ext>
                </a:extLst>
              </a:tr>
              <a:tr h="14123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"Наша инфраструктура" "Сети водоотведения хозяйственно-бытовых сточных вод по ул. Архитектурная (участок от пл. Малая Соборная до пл. Никольская), г. Семенов, Нижегородская область"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1 323,0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1 323,0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081135"/>
                  </a:ext>
                </a:extLst>
              </a:tr>
              <a:tr h="12081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Проект инициативного бюджетирования "Вам решать!" "Наружные сети водоотведения от жилых домов по адресу: Нижегородская обл., г.Семенов, </a:t>
                      </a: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ул.Красное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Знамя"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                         1 108,6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                         1 108,6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776941"/>
                  </a:ext>
                </a:extLst>
              </a:tr>
              <a:tr h="16166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Проект инициативного бюджетирования "Вам решать!" "Наружные сети водоотведения по адресу: Нижегородская обл., г.Семенов, ул.9 Января, д.16, 25, 26, 27, 29, 31, </a:t>
                      </a: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ул.Челюскина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д.28, 30, 30А, 37, 39, 41, 43, </a:t>
                      </a: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ул.Огородная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д.3, 5"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           845,7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           845,7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876340"/>
                  </a:ext>
                </a:extLst>
              </a:tr>
              <a:tr h="18208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Проект инициативного бюджетирования "Вам решать!" "Проектирование сетей водоотведения в г.Семенов, для подключения объектов капитального строительства, расположенных по улицам: </a:t>
                      </a: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ул.Галкина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ул.Бебеля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ул.3-х Коммунистов"</a:t>
                      </a: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4 617,2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4 617,2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1260"/>
                  </a:ext>
                </a:extLst>
              </a:tr>
              <a:tr h="5953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Прочие работы, услуги по объектам коммунального хозяйства</a:t>
                      </a: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1 500,0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1 500,0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3013670"/>
                  </a:ext>
                </a:extLst>
              </a:tr>
              <a:tr h="1869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Итого:</a:t>
                      </a: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21 594,5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21 594,5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399817"/>
                  </a:ext>
                </a:extLst>
              </a:tr>
            </a:tbl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10B4E87-E097-E820-EA01-C36CA803E30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59</a:t>
            </a:fld>
            <a:endParaRPr lang="ru-RU" spc="-100" dirty="0"/>
          </a:p>
        </p:txBody>
      </p:sp>
    </p:spTree>
    <p:extLst>
      <p:ext uri="{BB962C8B-B14F-4D97-AF65-F5344CB8AC3E}">
        <p14:creationId xmlns:p14="http://schemas.microsoft.com/office/powerpoint/2010/main" val="2647466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4000">
              <a:schemeClr val="bg1"/>
            </a:gs>
            <a:gs pos="75000">
              <a:schemeClr val="bg1"/>
            </a:gs>
            <a:gs pos="100000">
              <a:schemeClr val="bg1"/>
            </a:gs>
            <a:gs pos="92000">
              <a:schemeClr val="bg1"/>
            </a:gs>
            <a:gs pos="58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object 10"/>
          <p:cNvGrpSpPr/>
          <p:nvPr/>
        </p:nvGrpSpPr>
        <p:grpSpPr>
          <a:xfrm>
            <a:off x="234695" y="962778"/>
            <a:ext cx="6524243" cy="862615"/>
            <a:chOff x="243840" y="961628"/>
            <a:chExt cx="6524243" cy="862615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3840" y="961628"/>
              <a:ext cx="6524243" cy="86261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60642" y="978535"/>
              <a:ext cx="6436360" cy="774065"/>
            </a:xfrm>
            <a:custGeom>
              <a:avLst/>
              <a:gdLst/>
              <a:ahLst/>
              <a:cxnLst/>
              <a:rect l="l" t="t" r="r" b="b"/>
              <a:pathLst>
                <a:path w="6436359" h="774064">
                  <a:moveTo>
                    <a:pt x="6306781" y="0"/>
                  </a:moveTo>
                  <a:lnTo>
                    <a:pt x="128993" y="0"/>
                  </a:lnTo>
                  <a:lnTo>
                    <a:pt x="78786" y="10122"/>
                  </a:lnTo>
                  <a:lnTo>
                    <a:pt x="37784" y="37734"/>
                  </a:lnTo>
                  <a:lnTo>
                    <a:pt x="10137" y="78706"/>
                  </a:lnTo>
                  <a:lnTo>
                    <a:pt x="0" y="128905"/>
                  </a:lnTo>
                  <a:lnTo>
                    <a:pt x="0" y="644906"/>
                  </a:lnTo>
                  <a:lnTo>
                    <a:pt x="10137" y="695104"/>
                  </a:lnTo>
                  <a:lnTo>
                    <a:pt x="37784" y="736076"/>
                  </a:lnTo>
                  <a:lnTo>
                    <a:pt x="78786" y="763688"/>
                  </a:lnTo>
                  <a:lnTo>
                    <a:pt x="128993" y="773811"/>
                  </a:lnTo>
                  <a:lnTo>
                    <a:pt x="6306781" y="773811"/>
                  </a:lnTo>
                  <a:lnTo>
                    <a:pt x="6357000" y="763688"/>
                  </a:lnTo>
                  <a:lnTo>
                    <a:pt x="6398015" y="736076"/>
                  </a:lnTo>
                  <a:lnTo>
                    <a:pt x="6425671" y="695104"/>
                  </a:lnTo>
                  <a:lnTo>
                    <a:pt x="6435813" y="644906"/>
                  </a:lnTo>
                  <a:lnTo>
                    <a:pt x="6435813" y="128905"/>
                  </a:lnTo>
                  <a:lnTo>
                    <a:pt x="6425671" y="78706"/>
                  </a:lnTo>
                  <a:lnTo>
                    <a:pt x="6398015" y="37734"/>
                  </a:lnTo>
                  <a:lnTo>
                    <a:pt x="6357000" y="10122"/>
                  </a:lnTo>
                  <a:lnTo>
                    <a:pt x="6306781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2440" y="1197006"/>
              <a:ext cx="411429" cy="391858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1087627" y="1158256"/>
            <a:ext cx="528066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Послание</a:t>
            </a:r>
            <a:r>
              <a:rPr sz="1400" b="1" spc="-4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Президента</a:t>
            </a:r>
            <a:r>
              <a:rPr sz="1400" b="1" spc="-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Российской</a:t>
            </a:r>
            <a:r>
              <a:rPr sz="1400" b="1" spc="-4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Федерации</a:t>
            </a:r>
            <a:r>
              <a:rPr sz="1400" b="1" spc="-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Федеральному</a:t>
            </a:r>
            <a:r>
              <a:rPr sz="1400" b="1" spc="-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Собранию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34695" y="1821551"/>
            <a:ext cx="6434760" cy="812119"/>
          </a:xfrm>
          <a:custGeom>
            <a:avLst/>
            <a:gdLst/>
            <a:ahLst/>
            <a:cxnLst/>
            <a:rect l="l" t="t" r="r" b="b"/>
            <a:pathLst>
              <a:path w="6436995" h="774064">
                <a:moveTo>
                  <a:pt x="6307797" y="0"/>
                </a:moveTo>
                <a:lnTo>
                  <a:pt x="128993" y="0"/>
                </a:lnTo>
                <a:lnTo>
                  <a:pt x="78786" y="10142"/>
                </a:lnTo>
                <a:lnTo>
                  <a:pt x="37784" y="37798"/>
                </a:lnTo>
                <a:lnTo>
                  <a:pt x="10137" y="78813"/>
                </a:lnTo>
                <a:lnTo>
                  <a:pt x="0" y="129031"/>
                </a:lnTo>
                <a:lnTo>
                  <a:pt x="0" y="644905"/>
                </a:lnTo>
                <a:lnTo>
                  <a:pt x="10137" y="695124"/>
                </a:lnTo>
                <a:lnTo>
                  <a:pt x="37784" y="736139"/>
                </a:lnTo>
                <a:lnTo>
                  <a:pt x="78786" y="763795"/>
                </a:lnTo>
                <a:lnTo>
                  <a:pt x="128993" y="773938"/>
                </a:lnTo>
                <a:lnTo>
                  <a:pt x="6307797" y="773938"/>
                </a:lnTo>
                <a:lnTo>
                  <a:pt x="6358016" y="763795"/>
                </a:lnTo>
                <a:lnTo>
                  <a:pt x="6399031" y="736139"/>
                </a:lnTo>
                <a:lnTo>
                  <a:pt x="6426687" y="695124"/>
                </a:lnTo>
                <a:lnTo>
                  <a:pt x="6436829" y="644905"/>
                </a:lnTo>
                <a:lnTo>
                  <a:pt x="6436829" y="129031"/>
                </a:lnTo>
                <a:lnTo>
                  <a:pt x="6426687" y="78813"/>
                </a:lnTo>
                <a:lnTo>
                  <a:pt x="6399031" y="37798"/>
                </a:lnTo>
                <a:lnTo>
                  <a:pt x="6358016" y="10142"/>
                </a:lnTo>
                <a:lnTo>
                  <a:pt x="6307797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/>
          <p:cNvGrpSpPr/>
          <p:nvPr/>
        </p:nvGrpSpPr>
        <p:grpSpPr>
          <a:xfrm>
            <a:off x="228600" y="1981200"/>
            <a:ext cx="6542532" cy="2564390"/>
            <a:chOff x="234695" y="2005583"/>
            <a:chExt cx="6542532" cy="2564390"/>
          </a:xfrm>
        </p:grpSpPr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7283" y="2005583"/>
              <a:ext cx="518159" cy="49834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4373" y="2031682"/>
              <a:ext cx="411429" cy="39185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4695" y="2688335"/>
              <a:ext cx="6542532" cy="879348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260642" y="2714243"/>
              <a:ext cx="6436995" cy="774065"/>
            </a:xfrm>
            <a:custGeom>
              <a:avLst/>
              <a:gdLst/>
              <a:ahLst/>
              <a:cxnLst/>
              <a:rect l="l" t="t" r="r" b="b"/>
              <a:pathLst>
                <a:path w="6436995" h="774064">
                  <a:moveTo>
                    <a:pt x="6307797" y="0"/>
                  </a:moveTo>
                  <a:lnTo>
                    <a:pt x="128993" y="0"/>
                  </a:lnTo>
                  <a:lnTo>
                    <a:pt x="78786" y="10122"/>
                  </a:lnTo>
                  <a:lnTo>
                    <a:pt x="37784" y="37734"/>
                  </a:lnTo>
                  <a:lnTo>
                    <a:pt x="10137" y="78706"/>
                  </a:lnTo>
                  <a:lnTo>
                    <a:pt x="0" y="128904"/>
                  </a:lnTo>
                  <a:lnTo>
                    <a:pt x="0" y="644905"/>
                  </a:lnTo>
                  <a:lnTo>
                    <a:pt x="10137" y="695104"/>
                  </a:lnTo>
                  <a:lnTo>
                    <a:pt x="37784" y="736076"/>
                  </a:lnTo>
                  <a:lnTo>
                    <a:pt x="78786" y="763688"/>
                  </a:lnTo>
                  <a:lnTo>
                    <a:pt x="128993" y="773810"/>
                  </a:lnTo>
                  <a:lnTo>
                    <a:pt x="6307797" y="773810"/>
                  </a:lnTo>
                  <a:lnTo>
                    <a:pt x="6358016" y="763688"/>
                  </a:lnTo>
                  <a:lnTo>
                    <a:pt x="6399031" y="736076"/>
                  </a:lnTo>
                  <a:lnTo>
                    <a:pt x="6426687" y="695104"/>
                  </a:lnTo>
                  <a:lnTo>
                    <a:pt x="6436829" y="644905"/>
                  </a:lnTo>
                  <a:lnTo>
                    <a:pt x="6436829" y="128904"/>
                  </a:lnTo>
                  <a:lnTo>
                    <a:pt x="6426687" y="78706"/>
                  </a:lnTo>
                  <a:lnTo>
                    <a:pt x="6399031" y="37734"/>
                  </a:lnTo>
                  <a:lnTo>
                    <a:pt x="6358016" y="10122"/>
                  </a:lnTo>
                  <a:lnTo>
                    <a:pt x="6307797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4373" y="2905188"/>
              <a:ext cx="411429" cy="39185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4695" y="3555491"/>
              <a:ext cx="6542532" cy="880872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260642" y="3582034"/>
              <a:ext cx="6436995" cy="987939"/>
            </a:xfrm>
            <a:custGeom>
              <a:avLst/>
              <a:gdLst/>
              <a:ahLst/>
              <a:cxnLst/>
              <a:rect l="l" t="t" r="r" b="b"/>
              <a:pathLst>
                <a:path w="6436995" h="774064">
                  <a:moveTo>
                    <a:pt x="6436830" y="129032"/>
                  </a:moveTo>
                  <a:lnTo>
                    <a:pt x="6426682" y="78816"/>
                  </a:lnTo>
                  <a:lnTo>
                    <a:pt x="6399022" y="37807"/>
                  </a:lnTo>
                  <a:lnTo>
                    <a:pt x="6358014" y="10147"/>
                  </a:lnTo>
                  <a:lnTo>
                    <a:pt x="6307798" y="0"/>
                  </a:lnTo>
                  <a:lnTo>
                    <a:pt x="128993" y="0"/>
                  </a:lnTo>
                  <a:lnTo>
                    <a:pt x="78778" y="10147"/>
                  </a:lnTo>
                  <a:lnTo>
                    <a:pt x="37782" y="37807"/>
                  </a:lnTo>
                  <a:lnTo>
                    <a:pt x="10134" y="78816"/>
                  </a:lnTo>
                  <a:lnTo>
                    <a:pt x="0" y="129032"/>
                  </a:lnTo>
                  <a:lnTo>
                    <a:pt x="0" y="644906"/>
                  </a:lnTo>
                  <a:lnTo>
                    <a:pt x="10134" y="695134"/>
                  </a:lnTo>
                  <a:lnTo>
                    <a:pt x="37782" y="736142"/>
                  </a:lnTo>
                  <a:lnTo>
                    <a:pt x="78778" y="763803"/>
                  </a:lnTo>
                  <a:lnTo>
                    <a:pt x="128993" y="773938"/>
                  </a:lnTo>
                  <a:lnTo>
                    <a:pt x="6307798" y="773938"/>
                  </a:lnTo>
                  <a:lnTo>
                    <a:pt x="6358014" y="763803"/>
                  </a:lnTo>
                  <a:lnTo>
                    <a:pt x="6399022" y="736142"/>
                  </a:lnTo>
                  <a:lnTo>
                    <a:pt x="6426682" y="695134"/>
                  </a:lnTo>
                  <a:lnTo>
                    <a:pt x="6436830" y="644906"/>
                  </a:lnTo>
                  <a:lnTo>
                    <a:pt x="6436830" y="129032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482632" y="295654"/>
            <a:ext cx="634146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495" marR="5080">
              <a:lnSpc>
                <a:spcPct val="100000"/>
              </a:lnSpc>
              <a:spcBef>
                <a:spcPts val="100"/>
              </a:spcBef>
            </a:pPr>
            <a:r>
              <a:rPr sz="1800" b="1" spc="-165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</a:t>
            </a:r>
            <a:r>
              <a:rPr sz="1800" b="1" spc="-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</a:t>
            </a:r>
            <a:r>
              <a:rPr sz="1800" b="1" spc="-12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sz="1800" b="1" spc="-125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Ч</a:t>
            </a:r>
            <a:r>
              <a:rPr sz="1800" b="1" spc="-105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</a:t>
            </a:r>
            <a:r>
              <a:rPr sz="1800" b="1" spc="-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</a:t>
            </a:r>
            <a:r>
              <a:rPr sz="1800" b="1" spc="-145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sz="1800" b="1" spc="-13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ОСНО</a:t>
            </a:r>
            <a:r>
              <a:rPr sz="1800" b="1" spc="-7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</a:t>
            </a:r>
            <a:r>
              <a:rPr sz="1800" b="1" spc="-16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АНО</a:t>
            </a:r>
            <a:r>
              <a:rPr sz="1800" b="1" spc="-145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sz="1800" b="1" spc="-65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</a:t>
            </a:r>
            <a:r>
              <a:rPr sz="1800" b="1" spc="-12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</a:t>
            </a:r>
            <a:r>
              <a:rPr sz="1800" b="1" spc="-75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</a:t>
            </a:r>
            <a:r>
              <a:rPr sz="1800" b="1" spc="-229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</a:t>
            </a:r>
            <a:r>
              <a:rPr sz="1800" b="1" spc="-125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АВЛ</a:t>
            </a:r>
            <a:r>
              <a:rPr sz="1800" b="1" spc="-105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</a:t>
            </a:r>
            <a:r>
              <a:rPr sz="1800" b="1" spc="-135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</a:t>
            </a:r>
            <a:r>
              <a:rPr sz="1800" b="1" spc="-125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</a:t>
            </a:r>
            <a:r>
              <a:rPr sz="1800" b="1" spc="-12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</a:t>
            </a:r>
            <a:r>
              <a:rPr sz="1800" b="1" spc="-175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sz="1800" b="1" spc="-16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ПРОЕК</a:t>
            </a:r>
            <a:r>
              <a:rPr sz="1800" b="1" spc="-165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</a:t>
            </a:r>
            <a:r>
              <a:rPr sz="1800" b="1" spc="-185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</a:t>
            </a:r>
            <a:r>
              <a:rPr sz="1800" b="1" spc="-135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sz="1800" b="1" spc="-175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БЮДЖЕТА</a:t>
            </a:r>
          </a:p>
        </p:txBody>
      </p:sp>
      <p:sp>
        <p:nvSpPr>
          <p:cNvPr id="30" name="object 30"/>
          <p:cNvSpPr/>
          <p:nvPr/>
        </p:nvSpPr>
        <p:spPr>
          <a:xfrm>
            <a:off x="188645" y="803783"/>
            <a:ext cx="6480810" cy="0"/>
          </a:xfrm>
          <a:custGeom>
            <a:avLst/>
            <a:gdLst/>
            <a:ahLst/>
            <a:cxnLst/>
            <a:rect l="l" t="t" r="r" b="b"/>
            <a:pathLst>
              <a:path w="6480809">
                <a:moveTo>
                  <a:pt x="0" y="0"/>
                </a:moveTo>
                <a:lnTo>
                  <a:pt x="6480759" y="0"/>
                </a:lnTo>
              </a:path>
            </a:pathLst>
          </a:custGeom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6544309" y="8786521"/>
            <a:ext cx="260985" cy="227329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z="1200" spc="-100" dirty="0">
                <a:solidFill>
                  <a:srgbClr val="888888"/>
                </a:solidFill>
                <a:latin typeface="Verdana"/>
                <a:cs typeface="Verdana"/>
              </a:rPr>
              <a:t>6</a:t>
            </a:fld>
            <a:endParaRPr sz="1200">
              <a:latin typeface="Verdana"/>
              <a:cs typeface="Verdana"/>
            </a:endParaRPr>
          </a:p>
        </p:txBody>
      </p:sp>
      <p:sp>
        <p:nvSpPr>
          <p:cNvPr id="33" name="object 26"/>
          <p:cNvSpPr/>
          <p:nvPr/>
        </p:nvSpPr>
        <p:spPr>
          <a:xfrm>
            <a:off x="304800" y="4572000"/>
            <a:ext cx="6454799" cy="768466"/>
          </a:xfrm>
          <a:custGeom>
            <a:avLst/>
            <a:gdLst/>
            <a:ahLst/>
            <a:cxnLst/>
            <a:rect l="l" t="t" r="r" b="b"/>
            <a:pathLst>
              <a:path w="6436995" h="774064">
                <a:moveTo>
                  <a:pt x="6436830" y="129032"/>
                </a:moveTo>
                <a:lnTo>
                  <a:pt x="6426682" y="78816"/>
                </a:lnTo>
                <a:lnTo>
                  <a:pt x="6399022" y="37807"/>
                </a:lnTo>
                <a:lnTo>
                  <a:pt x="6358014" y="10147"/>
                </a:lnTo>
                <a:lnTo>
                  <a:pt x="6307798" y="0"/>
                </a:lnTo>
                <a:lnTo>
                  <a:pt x="128993" y="0"/>
                </a:lnTo>
                <a:lnTo>
                  <a:pt x="78778" y="10147"/>
                </a:lnTo>
                <a:lnTo>
                  <a:pt x="37782" y="37807"/>
                </a:lnTo>
                <a:lnTo>
                  <a:pt x="10134" y="78816"/>
                </a:lnTo>
                <a:lnTo>
                  <a:pt x="0" y="129032"/>
                </a:lnTo>
                <a:lnTo>
                  <a:pt x="0" y="644906"/>
                </a:lnTo>
                <a:lnTo>
                  <a:pt x="10134" y="695134"/>
                </a:lnTo>
                <a:lnTo>
                  <a:pt x="37782" y="736142"/>
                </a:lnTo>
                <a:lnTo>
                  <a:pt x="78778" y="763803"/>
                </a:lnTo>
                <a:lnTo>
                  <a:pt x="128993" y="773938"/>
                </a:lnTo>
                <a:lnTo>
                  <a:pt x="6307798" y="773938"/>
                </a:lnTo>
                <a:lnTo>
                  <a:pt x="6358014" y="763803"/>
                </a:lnTo>
                <a:lnTo>
                  <a:pt x="6399022" y="736142"/>
                </a:lnTo>
                <a:lnTo>
                  <a:pt x="6426682" y="695134"/>
                </a:lnTo>
                <a:lnTo>
                  <a:pt x="6436830" y="644906"/>
                </a:lnTo>
                <a:lnTo>
                  <a:pt x="6436830" y="129032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Блок-схема: перфолента 33"/>
          <p:cNvSpPr/>
          <p:nvPr/>
        </p:nvSpPr>
        <p:spPr>
          <a:xfrm>
            <a:off x="533400" y="4876800"/>
            <a:ext cx="274560" cy="419100"/>
          </a:xfrm>
          <a:prstGeom prst="flowChartPunchedTap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>
              <a:solidFill>
                <a:srgbClr val="00808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219200" y="4800600"/>
            <a:ext cx="4816923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Муниципальные программы городского округа Семеновский (21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программ)</a:t>
            </a:r>
            <a:endParaRPr lang="ru-RU" sz="1400" dirty="0">
              <a:solidFill>
                <a:schemeClr val="bg1"/>
              </a:solidFill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endParaRPr lang="ru-RU" dirty="0"/>
          </a:p>
        </p:txBody>
      </p:sp>
      <p:sp>
        <p:nvSpPr>
          <p:cNvPr id="36" name="Rectangle 2"/>
          <p:cNvSpPr>
            <a:spLocks noChangeArrowheads="1"/>
          </p:cNvSpPr>
          <p:nvPr/>
        </p:nvSpPr>
        <p:spPr bwMode="auto">
          <a:xfrm>
            <a:off x="240359" y="229355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" name="Freeform 2182"/>
          <p:cNvSpPr>
            <a:spLocks/>
          </p:cNvSpPr>
          <p:nvPr/>
        </p:nvSpPr>
        <p:spPr bwMode="auto">
          <a:xfrm>
            <a:off x="142333" y="6250592"/>
            <a:ext cx="6480810" cy="45085"/>
          </a:xfrm>
          <a:custGeom>
            <a:avLst/>
            <a:gdLst>
              <a:gd name="T0" fmla="+- 0 297 297"/>
              <a:gd name="T1" fmla="*/ T0 w 10206"/>
              <a:gd name="T2" fmla="+- 0 10503 297"/>
              <a:gd name="T3" fmla="*/ T2 w 10206"/>
            </a:gdLst>
            <a:ahLst/>
            <a:cxnLst>
              <a:cxn ang="0">
                <a:pos x="T1" y="0"/>
              </a:cxn>
              <a:cxn ang="0">
                <a:pos x="T3" y="0"/>
              </a:cxn>
            </a:cxnLst>
            <a:rect l="0" t="0" r="r" b="b"/>
            <a:pathLst>
              <a:path w="10206">
                <a:moveTo>
                  <a:pt x="0" y="0"/>
                </a:moveTo>
                <a:lnTo>
                  <a:pt x="10206" y="0"/>
                </a:lnTo>
              </a:path>
            </a:pathLst>
          </a:custGeom>
          <a:noFill/>
          <a:ln w="9525">
            <a:solidFill>
              <a:schemeClr val="accent3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619441" y="5507088"/>
            <a:ext cx="609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Franklin Gothic Medium" panose="020B0603020102020204" pitchFamily="34" charset="0"/>
                <a:cs typeface="Arial" panose="020B0604020202020204" pitchFamily="34" charset="0"/>
              </a:rPr>
              <a:t>КТО</a:t>
            </a:r>
            <a:r>
              <a:rPr lang="ru-RU" b="1" spc="295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Franklin Gothic Medium" panose="020B06030201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Franklin Gothic Medium" panose="020B0603020102020204" pitchFamily="34" charset="0"/>
                <a:cs typeface="Arial" panose="020B0604020202020204" pitchFamily="34" charset="0"/>
              </a:rPr>
              <a:t>ЗАНИМАЕТСЯ</a:t>
            </a:r>
            <a:r>
              <a:rPr lang="ru-RU" b="1" spc="26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Franklin Gothic Medium" panose="020B06030201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Franklin Gothic Medium" panose="020B0603020102020204" pitchFamily="34" charset="0"/>
                <a:cs typeface="Arial" panose="020B0604020202020204" pitchFamily="34" charset="0"/>
              </a:rPr>
              <a:t>СОСТАВЛЕНИЕМ</a:t>
            </a:r>
          </a:p>
          <a:p>
            <a:pPr algn="ctr"/>
            <a:r>
              <a:rPr lang="ru-RU" b="1" spc="23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Franklin Gothic Medium" panose="020B06030201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Franklin Gothic Medium" panose="020B0603020102020204" pitchFamily="34" charset="0"/>
                <a:cs typeface="Arial" panose="020B0604020202020204" pitchFamily="34" charset="0"/>
              </a:rPr>
              <a:t>ПРОЕКТА БЮДЖЕТА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02107" y="6380557"/>
            <a:ext cx="6480810" cy="529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5755" marR="413385" indent="254000" algn="just">
              <a:lnSpc>
                <a:spcPct val="105000"/>
              </a:lnSpc>
              <a:spcBef>
                <a:spcPts val="505"/>
              </a:spcBef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Составление</a:t>
            </a:r>
            <a:r>
              <a:rPr lang="ru-RU" sz="1400" spc="5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проектов</a:t>
            </a:r>
            <a:r>
              <a:rPr lang="ru-RU" sz="1400" spc="5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бюджетов</a:t>
            </a:r>
            <a:r>
              <a:rPr lang="ru-RU" sz="1400" spc="5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</a:t>
            </a:r>
            <a:r>
              <a:rPr lang="ru-RU" sz="1400" spc="5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исключительная</a:t>
            </a:r>
            <a:r>
              <a:rPr lang="ru-RU" sz="1400" spc="5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прерогатива</a:t>
            </a:r>
            <a:r>
              <a:rPr lang="ru-RU" sz="1400" spc="5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администрации </a:t>
            </a:r>
            <a:r>
              <a:rPr lang="ru-RU" sz="1400" spc="-335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городского округа Семеновский.</a:t>
            </a:r>
            <a:endParaRPr lang="ru-RU" sz="1400" dirty="0"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02107" y="7010202"/>
            <a:ext cx="6266180" cy="1675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5755" marR="414020" indent="254000" algn="just">
              <a:lnSpc>
                <a:spcPct val="105000"/>
              </a:lnSpc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Непосредственное</a:t>
            </a:r>
            <a:r>
              <a:rPr lang="ru-RU" sz="1400" spc="5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составление</a:t>
            </a:r>
            <a:r>
              <a:rPr lang="ru-RU" sz="1400" spc="5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проектов</a:t>
            </a:r>
            <a:r>
              <a:rPr lang="ru-RU" sz="1400" spc="5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бюджетов</a:t>
            </a:r>
            <a:r>
              <a:rPr lang="ru-RU" sz="1400" spc="5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осуществляют</a:t>
            </a:r>
            <a:r>
              <a:rPr lang="ru-RU" sz="1400" spc="5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финансовое управление городского округа.</a:t>
            </a:r>
            <a:endParaRPr lang="ru-RU" sz="1400" dirty="0"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25755" marR="414020" indent="254000" algn="just">
              <a:lnSpc>
                <a:spcPct val="105000"/>
              </a:lnSpc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</a:t>
            </a:r>
            <a:endParaRPr lang="ru-RU" sz="1400" dirty="0"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25755" marR="414020" indent="254000" algn="just">
              <a:lnSpc>
                <a:spcPct val="105000"/>
              </a:lnSpc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Проект</a:t>
            </a:r>
            <a:r>
              <a:rPr lang="ru-RU" sz="1400" spc="5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бюджета городского округа</a:t>
            </a:r>
            <a:r>
              <a:rPr lang="ru-RU" sz="1400" spc="5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утверждается решением Совета депутатов городского округа Семеновский Нижегородской области сроком на три года - очередной финансовый год и плановый</a:t>
            </a:r>
            <a:r>
              <a:rPr lang="ru-RU" sz="1400" spc="5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период.</a:t>
            </a:r>
            <a:endParaRPr lang="ru-RU" sz="1400" dirty="0"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0" y="1798137"/>
            <a:ext cx="67154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0120">
              <a:spcBef>
                <a:spcPts val="510"/>
              </a:spcBef>
              <a:spcAft>
                <a:spcPts val="0"/>
              </a:spcAft>
            </a:pPr>
            <a:r>
              <a:rPr lang="ru-RU" sz="1400" b="1" spc="-5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Основные</a:t>
            </a:r>
            <a:r>
              <a:rPr lang="ru-RU" sz="1400" b="1" spc="55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b="1" spc="-5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направления</a:t>
            </a:r>
            <a:r>
              <a:rPr lang="ru-RU" sz="1400" b="1" spc="65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b="1" spc="-5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бюджетной</a:t>
            </a:r>
            <a:r>
              <a:rPr lang="ru-RU" sz="1400" b="1" spc="55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b="1" spc="-5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</a:t>
            </a:r>
            <a:r>
              <a:rPr lang="ru-RU" sz="1400" b="1" spc="50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b="1" spc="-5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налоговой</a:t>
            </a:r>
            <a:r>
              <a:rPr lang="ru-RU" sz="1400" b="1" spc="60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b="1" spc="-5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политики</a:t>
            </a:r>
            <a:r>
              <a:rPr lang="ru-RU" sz="1400" b="1" spc="50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городском округе Семеновский</a:t>
            </a:r>
            <a:r>
              <a:rPr lang="ru-RU" sz="1400" b="1" spc="-25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 2025</a:t>
            </a:r>
            <a:r>
              <a:rPr lang="ru-RU" sz="1400" b="1" spc="5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год</a:t>
            </a:r>
            <a:r>
              <a:rPr lang="ru-RU" sz="1400" b="1" spc="-35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</a:t>
            </a:r>
            <a:r>
              <a:rPr lang="ru-RU" sz="1400" b="1" spc="5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</a:t>
            </a:r>
            <a:r>
              <a:rPr lang="ru-RU" sz="1400" b="1" spc="10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плановый</a:t>
            </a:r>
            <a:r>
              <a:rPr lang="ru-RU" sz="1400" b="1" spc="-5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период</a:t>
            </a:r>
            <a:r>
              <a:rPr lang="ru-RU" sz="1400" b="1" spc="-15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2026 и</a:t>
            </a:r>
            <a:r>
              <a:rPr lang="ru-RU" sz="1400" b="1" spc="5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2027 годов</a:t>
            </a:r>
            <a:endParaRPr lang="ru-RU" sz="1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733800"/>
            <a:ext cx="528332" cy="5179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BC49B5-BD8D-1B26-4AE6-A35111D10621}"/>
              </a:ext>
            </a:extLst>
          </p:cNvPr>
          <p:cNvSpPr txBox="1"/>
          <p:nvPr/>
        </p:nvSpPr>
        <p:spPr>
          <a:xfrm>
            <a:off x="209373" y="2667000"/>
            <a:ext cx="6648627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60120" marR="288290" lvl="0" indent="0" algn="just" defTabSz="914400" rtl="0" eaLnBrk="1" fontAlgn="auto" latinLnBrk="0" hangingPunct="1">
              <a:lnSpc>
                <a:spcPct val="100000"/>
              </a:lnSpc>
              <a:spcBef>
                <a:spcPts val="5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Прогноз социально-экономического развития городского округа Семеновский на</a:t>
            </a:r>
            <a:r>
              <a:rPr kumimoji="0" lang="ru-RU" sz="1400" b="1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среднесрочный период (на 2025 год и на</a:t>
            </a:r>
            <a:r>
              <a:rPr kumimoji="0" lang="ru-RU" sz="1400" b="1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плановый период 2026 и 2027</a:t>
            </a:r>
            <a:r>
              <a:rPr kumimoji="0" lang="ru-RU" sz="1400" b="1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годов)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80250A-5D9D-5E6C-0779-7C2E983D1B56}"/>
              </a:ext>
            </a:extLst>
          </p:cNvPr>
          <p:cNvSpPr txBox="1"/>
          <p:nvPr/>
        </p:nvSpPr>
        <p:spPr>
          <a:xfrm>
            <a:off x="228600" y="3581400"/>
            <a:ext cx="6477000" cy="951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60120" marR="0" lvl="0" indent="0" algn="l" defTabSz="914400" rtl="0" eaLnBrk="1" fontAlgn="auto" latinLnBrk="0" hangingPunct="1">
              <a:lnSpc>
                <a:spcPts val="1325"/>
              </a:lnSpc>
              <a:spcBef>
                <a:spcPts val="5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Указы Президента Российской Федерации от 7 мая 2012 г.,</a:t>
            </a:r>
          </a:p>
          <a:p>
            <a:pPr marL="960120" marR="0" lvl="0" indent="0" algn="l" defTabSz="914400" rtl="0" eaLnBrk="1" fontAlgn="auto" latinLnBrk="0" hangingPunct="1">
              <a:lnSpc>
                <a:spcPts val="1325"/>
              </a:lnSpc>
              <a:spcBef>
                <a:spcPts val="5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от 7 мая 2024 г. №309 "О национальных целях развития</a:t>
            </a:r>
          </a:p>
          <a:p>
            <a:pPr marL="960120" marR="0" lvl="0" indent="0" algn="l" defTabSz="914400" rtl="0" eaLnBrk="1" fontAlgn="auto" latinLnBrk="0" hangingPunct="1">
              <a:lnSpc>
                <a:spcPts val="1325"/>
              </a:lnSpc>
              <a:spcBef>
                <a:spcPts val="5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Российской Федерации на период до 2030 года и на</a:t>
            </a:r>
          </a:p>
          <a:p>
            <a:pPr marL="960120" marR="0" lvl="0" indent="0" algn="l" defTabSz="914400" rtl="0" eaLnBrk="1" fontAlgn="auto" latinLnBrk="0" hangingPunct="1">
              <a:lnSpc>
                <a:spcPts val="1325"/>
              </a:lnSpc>
              <a:spcBef>
                <a:spcPts val="5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перспективу до 2036 года"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229">
              <a:schemeClr val="accent1">
                <a:lumMod val="5000"/>
                <a:lumOff val="95000"/>
              </a:schemeClr>
            </a:gs>
            <a:gs pos="54749">
              <a:schemeClr val="bg1"/>
            </a:gs>
            <a:gs pos="43000">
              <a:schemeClr val="accent1">
                <a:lumMod val="5000"/>
                <a:lumOff val="95000"/>
              </a:schemeClr>
            </a:gs>
            <a:gs pos="95000">
              <a:srgbClr val="EDF6F9"/>
            </a:gs>
            <a:gs pos="57000">
              <a:srgbClr val="EDF6F9"/>
            </a:gs>
            <a:gs pos="63000">
              <a:srgbClr val="EDF6F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527990" y="130150"/>
            <a:ext cx="72158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Прогнозный план капитального строительства </a:t>
            </a:r>
            <a:endParaRPr lang="ru-RU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indent="450215" algn="ctr">
              <a:spcAft>
                <a:spcPts val="0"/>
              </a:spcAft>
            </a:pP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 городскому округу Семеновский на 2025-2027 </a:t>
            </a:r>
            <a:r>
              <a:rPr lang="ru-RU" b="1" dirty="0" err="1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гг</a:t>
            </a:r>
            <a:endParaRPr lang="ru-RU" dirty="0">
              <a:solidFill>
                <a:schemeClr val="tx2"/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FEC0188-1B7D-236E-FF95-74005A5604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5900" y="3684588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F4204F36-542E-F1FE-7E9A-776015223D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256276"/>
              </p:ext>
            </p:extLst>
          </p:nvPr>
        </p:nvGraphicFramePr>
        <p:xfrm>
          <a:off x="76200" y="900623"/>
          <a:ext cx="6606211" cy="81771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7001">
                  <a:extLst>
                    <a:ext uri="{9D8B030D-6E8A-4147-A177-3AD203B41FA5}">
                      <a16:colId xmlns:a16="http://schemas.microsoft.com/office/drawing/2014/main" val="132999034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23250035"/>
                    </a:ext>
                  </a:extLst>
                </a:gridCol>
                <a:gridCol w="877350">
                  <a:extLst>
                    <a:ext uri="{9D8B030D-6E8A-4147-A177-3AD203B41FA5}">
                      <a16:colId xmlns:a16="http://schemas.microsoft.com/office/drawing/2014/main" val="1348526891"/>
                    </a:ext>
                  </a:extLst>
                </a:gridCol>
                <a:gridCol w="1073730">
                  <a:extLst>
                    <a:ext uri="{9D8B030D-6E8A-4147-A177-3AD203B41FA5}">
                      <a16:colId xmlns:a16="http://schemas.microsoft.com/office/drawing/2014/main" val="1035679193"/>
                    </a:ext>
                  </a:extLst>
                </a:gridCol>
                <a:gridCol w="1073730">
                  <a:extLst>
                    <a:ext uri="{9D8B030D-6E8A-4147-A177-3AD203B41FA5}">
                      <a16:colId xmlns:a16="http://schemas.microsoft.com/office/drawing/2014/main" val="1242035342"/>
                    </a:ext>
                  </a:extLst>
                </a:gridCol>
              </a:tblGrid>
              <a:tr h="20916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Мероприятия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 gridSpan="4"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Стоимость, тыс. рублей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277715"/>
                  </a:ext>
                </a:extLst>
              </a:tr>
              <a:tr h="2390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 год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102723"/>
                  </a:ext>
                </a:extLst>
              </a:tr>
              <a:tr h="2200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chemeClr val="accent5">
                            <a:lumMod val="20000"/>
                            <a:lumOff val="80000"/>
                          </a:schemeClr>
                        </a:gs>
                        <a:gs pos="43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86032">
                          <a:schemeClr val="accent5">
                            <a:lumMod val="20000"/>
                            <a:lumOff val="80000"/>
                          </a:schemeClr>
                        </a:gs>
                        <a:gs pos="76000">
                          <a:schemeClr val="accent5">
                            <a:lumMod val="20000"/>
                            <a:lumOff val="80000"/>
                          </a:schemeClr>
                        </a:gs>
                        <a:gs pos="65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ФБ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chemeClr val="accent5">
                            <a:lumMod val="20000"/>
                            <a:lumOff val="80000"/>
                          </a:schemeClr>
                        </a:gs>
                        <a:gs pos="43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86032">
                          <a:schemeClr val="accent5">
                            <a:lumMod val="20000"/>
                            <a:lumOff val="80000"/>
                          </a:schemeClr>
                        </a:gs>
                        <a:gs pos="76000">
                          <a:schemeClr val="accent5">
                            <a:lumMod val="20000"/>
                            <a:lumOff val="80000"/>
                          </a:schemeClr>
                        </a:gs>
                        <a:gs pos="65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chemeClr val="accent5">
                            <a:lumMod val="20000"/>
                            <a:lumOff val="80000"/>
                          </a:schemeClr>
                        </a:gs>
                        <a:gs pos="43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86032">
                          <a:schemeClr val="accent5">
                            <a:lumMod val="20000"/>
                            <a:lumOff val="80000"/>
                          </a:schemeClr>
                        </a:gs>
                        <a:gs pos="76000">
                          <a:schemeClr val="accent5">
                            <a:lumMod val="20000"/>
                            <a:lumOff val="80000"/>
                          </a:schemeClr>
                        </a:gs>
                        <a:gs pos="65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ГО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chemeClr val="accent5">
                            <a:lumMod val="20000"/>
                            <a:lumOff val="80000"/>
                          </a:schemeClr>
                        </a:gs>
                        <a:gs pos="43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86032">
                          <a:schemeClr val="accent5">
                            <a:lumMod val="20000"/>
                            <a:lumOff val="80000"/>
                          </a:schemeClr>
                        </a:gs>
                        <a:gs pos="76000">
                          <a:schemeClr val="accent5">
                            <a:lumMod val="20000"/>
                            <a:lumOff val="80000"/>
                          </a:schemeClr>
                        </a:gs>
                        <a:gs pos="65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28096167"/>
                  </a:ext>
                </a:extLst>
              </a:tr>
              <a:tr h="223439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Объекты культуры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9060453"/>
                  </a:ext>
                </a:extLst>
              </a:tr>
              <a:tr h="6316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Строительство объекта "Дом культуры"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         37 351,9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29 881,5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7 470,4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5693644"/>
                  </a:ext>
                </a:extLst>
              </a:tr>
              <a:tr h="9517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ПИР "Новое здание фондохранилища на территории Историко-художественного музея"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10 000,0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10 000,0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588610"/>
                  </a:ext>
                </a:extLst>
              </a:tr>
              <a:tr h="6875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ПИР "Капитальный ремонт Историко-художественного музея"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5 000,0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5 000,0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081135"/>
                  </a:ext>
                </a:extLst>
              </a:tr>
              <a:tr h="4815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Итого:</a:t>
                      </a: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52 351,9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29 881,5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22 470,4</a:t>
                      </a:r>
                      <a:endParaRPr kumimoji="0" lang="ru-RU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076747"/>
                  </a:ext>
                </a:extLst>
              </a:tr>
              <a:tr h="416207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Прочие расходы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848171"/>
                  </a:ext>
                </a:extLst>
              </a:tr>
              <a:tr h="850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ПИР «Очистные сооружения д. Беласовка"</a:t>
                      </a: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5 500,0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5 500,0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7965177"/>
                  </a:ext>
                </a:extLst>
              </a:tr>
              <a:tr h="420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Итого:</a:t>
                      </a: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5 500,0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5 500,0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6937539"/>
                  </a:ext>
                </a:extLst>
              </a:tr>
              <a:tr h="382503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Комплексное развитие сельских территорий (сельских агломераций)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4006227"/>
                  </a:ext>
                </a:extLst>
              </a:tr>
              <a:tr h="10583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"Строительство детского дошкольного образовательного учреждения в г. Семенов, Нижегородской области"</a:t>
                      </a: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150 773,0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143 309,0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5 971,2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1 492,8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2781549"/>
                  </a:ext>
                </a:extLst>
              </a:tr>
              <a:tr h="5501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"Многофункциональный центр"</a:t>
                      </a: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116 537,0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110 767,8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4 615,3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1 153,9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2259119"/>
                  </a:ext>
                </a:extLst>
              </a:tr>
              <a:tr h="7909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"Строительство водопровода Нижегородская область, го-</a:t>
                      </a: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родской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округ Семеновский, город Семенов"</a:t>
                      </a: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8 504,7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8 083,7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336,8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84,2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453702"/>
                  </a:ext>
                </a:extLst>
              </a:tr>
            </a:tbl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10B4E87-E097-E820-EA01-C36CA803E30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60</a:t>
            </a:fld>
            <a:endParaRPr lang="ru-RU" spc="-100" dirty="0"/>
          </a:p>
        </p:txBody>
      </p:sp>
    </p:spTree>
    <p:extLst>
      <p:ext uri="{BB962C8B-B14F-4D97-AF65-F5344CB8AC3E}">
        <p14:creationId xmlns:p14="http://schemas.microsoft.com/office/powerpoint/2010/main" val="502348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229">
              <a:schemeClr val="accent1">
                <a:lumMod val="5000"/>
                <a:lumOff val="95000"/>
              </a:schemeClr>
            </a:gs>
            <a:gs pos="54749">
              <a:schemeClr val="bg1"/>
            </a:gs>
            <a:gs pos="43000">
              <a:schemeClr val="accent1">
                <a:lumMod val="5000"/>
                <a:lumOff val="95000"/>
              </a:schemeClr>
            </a:gs>
            <a:gs pos="95000">
              <a:srgbClr val="EDF6F9"/>
            </a:gs>
            <a:gs pos="57000">
              <a:srgbClr val="EDF6F9"/>
            </a:gs>
            <a:gs pos="63000">
              <a:srgbClr val="EDF6F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395909" y="38100"/>
            <a:ext cx="72158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Прогнозный план капитального строительства </a:t>
            </a:r>
            <a:endParaRPr lang="ru-RU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indent="450215" algn="ctr">
              <a:spcAft>
                <a:spcPts val="0"/>
              </a:spcAft>
            </a:pP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 городскому округу Семеновский на 2025-2027 </a:t>
            </a:r>
            <a:r>
              <a:rPr lang="ru-RU" b="1" dirty="0" err="1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гг</a:t>
            </a:r>
            <a:endParaRPr lang="ru-RU" dirty="0">
              <a:solidFill>
                <a:schemeClr val="tx2"/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FEC0188-1B7D-236E-FF95-74005A5604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5900" y="3684588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F4204F36-542E-F1FE-7E9A-776015223D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4318776"/>
              </p:ext>
            </p:extLst>
          </p:nvPr>
        </p:nvGraphicFramePr>
        <p:xfrm>
          <a:off x="152400" y="762001"/>
          <a:ext cx="6606209" cy="33765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7001">
                  <a:extLst>
                    <a:ext uri="{9D8B030D-6E8A-4147-A177-3AD203B41FA5}">
                      <a16:colId xmlns:a16="http://schemas.microsoft.com/office/drawing/2014/main" val="132999034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23250035"/>
                    </a:ext>
                  </a:extLst>
                </a:gridCol>
                <a:gridCol w="877350">
                  <a:extLst>
                    <a:ext uri="{9D8B030D-6E8A-4147-A177-3AD203B41FA5}">
                      <a16:colId xmlns:a16="http://schemas.microsoft.com/office/drawing/2014/main" val="1348526891"/>
                    </a:ext>
                  </a:extLst>
                </a:gridCol>
                <a:gridCol w="1073729">
                  <a:extLst>
                    <a:ext uri="{9D8B030D-6E8A-4147-A177-3AD203B41FA5}">
                      <a16:colId xmlns:a16="http://schemas.microsoft.com/office/drawing/2014/main" val="1035679193"/>
                    </a:ext>
                  </a:extLst>
                </a:gridCol>
                <a:gridCol w="1073729">
                  <a:extLst>
                    <a:ext uri="{9D8B030D-6E8A-4147-A177-3AD203B41FA5}">
                      <a16:colId xmlns:a16="http://schemas.microsoft.com/office/drawing/2014/main" val="1242035342"/>
                    </a:ext>
                  </a:extLst>
                </a:gridCol>
              </a:tblGrid>
              <a:tr h="31533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Мероприятия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Стоимость, тыс. рублей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277715"/>
                  </a:ext>
                </a:extLst>
              </a:tr>
              <a:tr h="3041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 год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102723"/>
                  </a:ext>
                </a:extLst>
              </a:tr>
              <a:tr h="2544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chemeClr val="accent5">
                            <a:lumMod val="20000"/>
                            <a:lumOff val="80000"/>
                          </a:schemeClr>
                        </a:gs>
                        <a:gs pos="43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86032">
                          <a:schemeClr val="accent5">
                            <a:lumMod val="20000"/>
                            <a:lumOff val="80000"/>
                          </a:schemeClr>
                        </a:gs>
                        <a:gs pos="76000">
                          <a:schemeClr val="accent5">
                            <a:lumMod val="20000"/>
                            <a:lumOff val="80000"/>
                          </a:schemeClr>
                        </a:gs>
                        <a:gs pos="65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ФБ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chemeClr val="accent5">
                            <a:lumMod val="20000"/>
                            <a:lumOff val="80000"/>
                          </a:schemeClr>
                        </a:gs>
                        <a:gs pos="43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86032">
                          <a:schemeClr val="accent5">
                            <a:lumMod val="20000"/>
                            <a:lumOff val="80000"/>
                          </a:schemeClr>
                        </a:gs>
                        <a:gs pos="76000">
                          <a:schemeClr val="accent5">
                            <a:lumMod val="20000"/>
                            <a:lumOff val="80000"/>
                          </a:schemeClr>
                        </a:gs>
                        <a:gs pos="65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chemeClr val="accent5">
                            <a:lumMod val="20000"/>
                            <a:lumOff val="80000"/>
                          </a:schemeClr>
                        </a:gs>
                        <a:gs pos="43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86032">
                          <a:schemeClr val="accent5">
                            <a:lumMod val="20000"/>
                            <a:lumOff val="80000"/>
                          </a:schemeClr>
                        </a:gs>
                        <a:gs pos="76000">
                          <a:schemeClr val="accent5">
                            <a:lumMod val="20000"/>
                            <a:lumOff val="80000"/>
                          </a:schemeClr>
                        </a:gs>
                        <a:gs pos="65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ГО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chemeClr val="accent5">
                            <a:lumMod val="20000"/>
                            <a:lumOff val="80000"/>
                          </a:schemeClr>
                        </a:gs>
                        <a:gs pos="43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86032">
                          <a:schemeClr val="accent5">
                            <a:lumMod val="20000"/>
                            <a:lumOff val="80000"/>
                          </a:schemeClr>
                        </a:gs>
                        <a:gs pos="76000">
                          <a:schemeClr val="accent5">
                            <a:lumMod val="20000"/>
                            <a:lumOff val="80000"/>
                          </a:schemeClr>
                        </a:gs>
                        <a:gs pos="65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28096167"/>
                  </a:ext>
                </a:extLst>
              </a:tr>
              <a:tr h="352778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Комплексное развитие сельских территорий (сельских агломераций)</a:t>
                      </a:r>
                    </a:p>
                  </a:txBody>
                  <a:tcPr marL="24446" marR="24446" marT="0" marB="0" anchor="ctr">
                    <a:solidFill>
                      <a:srgbClr val="33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33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9060453"/>
                  </a:ext>
                </a:extLst>
              </a:tr>
              <a:tr h="9338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"Установка (создание) точки доступа. Нижегородская об-</a:t>
                      </a: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ласть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городской округ Се-</a:t>
                      </a: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меновский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город Семенов, улица 1 Мая."</a:t>
                      </a: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130,2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123,6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5,2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1,4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5693644"/>
                  </a:ext>
                </a:extLst>
              </a:tr>
              <a:tr h="4797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Итого: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275 944,9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262 284,1</a:t>
                      </a:r>
                      <a:endParaRPr lang="ru-RU" sz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10 928,5</a:t>
                      </a:r>
                      <a:endParaRPr lang="ru-RU" sz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2 732,3</a:t>
                      </a:r>
                      <a:endParaRPr lang="ru-RU" sz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21081135"/>
                  </a:ext>
                </a:extLst>
              </a:tr>
              <a:tr h="6362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ВСЕГО: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355 391,3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262 284,1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40 810,0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52 297,2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848171"/>
                  </a:ext>
                </a:extLst>
              </a:tr>
            </a:tbl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10B4E87-E097-E820-EA01-C36CA803E30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61</a:t>
            </a:fld>
            <a:endParaRPr lang="ru-RU" spc="-100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2D651601-0C8F-C931-8994-558FB1D628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412633"/>
              </p:ext>
            </p:extLst>
          </p:nvPr>
        </p:nvGraphicFramePr>
        <p:xfrm>
          <a:off x="152400" y="3962400"/>
          <a:ext cx="6606209" cy="50731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7001">
                  <a:extLst>
                    <a:ext uri="{9D8B030D-6E8A-4147-A177-3AD203B41FA5}">
                      <a16:colId xmlns:a16="http://schemas.microsoft.com/office/drawing/2014/main" val="132999034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23250035"/>
                    </a:ext>
                  </a:extLst>
                </a:gridCol>
                <a:gridCol w="877350">
                  <a:extLst>
                    <a:ext uri="{9D8B030D-6E8A-4147-A177-3AD203B41FA5}">
                      <a16:colId xmlns:a16="http://schemas.microsoft.com/office/drawing/2014/main" val="1348526891"/>
                    </a:ext>
                  </a:extLst>
                </a:gridCol>
                <a:gridCol w="1073729">
                  <a:extLst>
                    <a:ext uri="{9D8B030D-6E8A-4147-A177-3AD203B41FA5}">
                      <a16:colId xmlns:a16="http://schemas.microsoft.com/office/drawing/2014/main" val="1035679193"/>
                    </a:ext>
                  </a:extLst>
                </a:gridCol>
                <a:gridCol w="1073729">
                  <a:extLst>
                    <a:ext uri="{9D8B030D-6E8A-4147-A177-3AD203B41FA5}">
                      <a16:colId xmlns:a16="http://schemas.microsoft.com/office/drawing/2014/main" val="1242035342"/>
                    </a:ext>
                  </a:extLst>
                </a:gridCol>
              </a:tblGrid>
              <a:tr h="191242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Мероприятия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Стоимость, тыс. рублей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277715"/>
                  </a:ext>
                </a:extLst>
              </a:tr>
              <a:tr h="2185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 год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102723"/>
                  </a:ext>
                </a:extLst>
              </a:tr>
              <a:tr h="2012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chemeClr val="accent5">
                            <a:lumMod val="20000"/>
                            <a:lumOff val="80000"/>
                          </a:schemeClr>
                        </a:gs>
                        <a:gs pos="43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86032">
                          <a:schemeClr val="accent5">
                            <a:lumMod val="20000"/>
                            <a:lumOff val="80000"/>
                          </a:schemeClr>
                        </a:gs>
                        <a:gs pos="76000">
                          <a:schemeClr val="accent5">
                            <a:lumMod val="20000"/>
                            <a:lumOff val="80000"/>
                          </a:schemeClr>
                        </a:gs>
                        <a:gs pos="65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ФБ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chemeClr val="accent5">
                            <a:lumMod val="20000"/>
                            <a:lumOff val="80000"/>
                          </a:schemeClr>
                        </a:gs>
                        <a:gs pos="43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86032">
                          <a:schemeClr val="accent5">
                            <a:lumMod val="20000"/>
                            <a:lumOff val="80000"/>
                          </a:schemeClr>
                        </a:gs>
                        <a:gs pos="76000">
                          <a:schemeClr val="accent5">
                            <a:lumMod val="20000"/>
                            <a:lumOff val="80000"/>
                          </a:schemeClr>
                        </a:gs>
                        <a:gs pos="65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chemeClr val="accent5">
                            <a:lumMod val="20000"/>
                            <a:lumOff val="80000"/>
                          </a:schemeClr>
                        </a:gs>
                        <a:gs pos="43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86032">
                          <a:schemeClr val="accent5">
                            <a:lumMod val="20000"/>
                            <a:lumOff val="80000"/>
                          </a:schemeClr>
                        </a:gs>
                        <a:gs pos="76000">
                          <a:schemeClr val="accent5">
                            <a:lumMod val="20000"/>
                            <a:lumOff val="80000"/>
                          </a:schemeClr>
                        </a:gs>
                        <a:gs pos="65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ГО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chemeClr val="accent5">
                            <a:lumMod val="20000"/>
                            <a:lumOff val="80000"/>
                          </a:schemeClr>
                        </a:gs>
                        <a:gs pos="43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86032">
                          <a:schemeClr val="accent5">
                            <a:lumMod val="20000"/>
                            <a:lumOff val="80000"/>
                          </a:schemeClr>
                        </a:gs>
                        <a:gs pos="76000">
                          <a:schemeClr val="accent5">
                            <a:lumMod val="20000"/>
                            <a:lumOff val="80000"/>
                          </a:schemeClr>
                        </a:gs>
                        <a:gs pos="65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28096167"/>
                  </a:ext>
                </a:extLst>
              </a:tr>
              <a:tr h="23877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Водоснабжение и канализация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solidFill>
                      <a:srgbClr val="33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33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9060453"/>
                  </a:ext>
                </a:extLst>
              </a:tr>
              <a:tr h="7380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Строительство объекта "Система водоснабжения из подземных источников г. Семенов"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2 400,0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2 400,0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5693644"/>
                  </a:ext>
                </a:extLst>
              </a:tr>
              <a:tr h="14920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"Наша инфраструктура" "Наружные сети водоотведения по адресу: Нижегородская область, г. Семенов, ул. Островского, д. 2,3,5,6,7,9,10,16,18,19,20,22,24А,26,34,36,40,42, ул. Чернышевского, 39"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3 080,0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3 080,0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21081135"/>
                  </a:ext>
                </a:extLst>
              </a:tr>
              <a:tr h="14920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Проект инициативного бюджетирования "Вам решать!" "Наружные сети водоотведения по адресу: Нижегородская область, г. Семенов, ул. Морозова, ул. Красина, ул. Трудовая, ул. Гражданская, ул. Октябрьская, ул. Песочная"</a:t>
                      </a: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5 261,1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5 261,1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848171"/>
                  </a:ext>
                </a:extLst>
              </a:tr>
            </a:tbl>
          </a:graphicData>
        </a:graphic>
      </p:graphicFrame>
      <p:sp>
        <p:nvSpPr>
          <p:cNvPr id="5" name="Номер слайда 1">
            <a:extLst>
              <a:ext uri="{FF2B5EF4-FFF2-40B4-BE49-F238E27FC236}">
                <a16:creationId xmlns:a16="http://schemas.microsoft.com/office/drawing/2014/main" id="{61AD08F1-396B-9A72-C4FF-82748D0FDC49}"/>
              </a:ext>
            </a:extLst>
          </p:cNvPr>
          <p:cNvSpPr txBox="1">
            <a:spLocks/>
          </p:cNvSpPr>
          <p:nvPr/>
        </p:nvSpPr>
        <p:spPr>
          <a:xfrm>
            <a:off x="6440115" y="8783235"/>
            <a:ext cx="287020" cy="2273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200" b="0" i="0" kern="1200">
                <a:solidFill>
                  <a:srgbClr val="888888"/>
                </a:solidFill>
                <a:latin typeface="Verdana"/>
                <a:ea typeface="+mn-ea"/>
                <a:cs typeface="Verda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">
              <a:spcBef>
                <a:spcPts val="165"/>
              </a:spcBef>
            </a:pPr>
            <a:fld id="{81D60167-4931-47E6-BA6A-407CBD079E47}" type="slidenum">
              <a:rPr lang="ru-RU" spc="-100" smtClean="0"/>
              <a:pPr marL="53340">
                <a:spcBef>
                  <a:spcPts val="165"/>
                </a:spcBef>
              </a:pPr>
              <a:t>61</a:t>
            </a:fld>
            <a:endParaRPr lang="ru-RU" spc="-100" dirty="0"/>
          </a:p>
        </p:txBody>
      </p:sp>
    </p:spTree>
    <p:extLst>
      <p:ext uri="{BB962C8B-B14F-4D97-AF65-F5344CB8AC3E}">
        <p14:creationId xmlns:p14="http://schemas.microsoft.com/office/powerpoint/2010/main" val="247650451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229">
              <a:schemeClr val="accent1">
                <a:lumMod val="5000"/>
                <a:lumOff val="95000"/>
              </a:schemeClr>
            </a:gs>
            <a:gs pos="54749">
              <a:schemeClr val="bg1"/>
            </a:gs>
            <a:gs pos="43000">
              <a:schemeClr val="accent1">
                <a:lumMod val="5000"/>
                <a:lumOff val="95000"/>
              </a:schemeClr>
            </a:gs>
            <a:gs pos="95000">
              <a:srgbClr val="EDF6F9"/>
            </a:gs>
            <a:gs pos="57000">
              <a:srgbClr val="EDF6F9"/>
            </a:gs>
            <a:gs pos="63000">
              <a:srgbClr val="EDF6F9"/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C9873D-A7D9-E606-B966-16C7124BC4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F97446E-0E73-47DA-E749-338A46A9284A}"/>
              </a:ext>
            </a:extLst>
          </p:cNvPr>
          <p:cNvSpPr/>
          <p:nvPr/>
        </p:nvSpPr>
        <p:spPr>
          <a:xfrm>
            <a:off x="-471005" y="194781"/>
            <a:ext cx="72158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Прогнозный план капитального строительства </a:t>
            </a:r>
            <a:endParaRPr lang="ru-RU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indent="450215" algn="ctr">
              <a:spcAft>
                <a:spcPts val="0"/>
              </a:spcAft>
            </a:pP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 городскому округу Семеновский на 2025-2027 </a:t>
            </a:r>
            <a:r>
              <a:rPr lang="ru-RU" b="1" dirty="0" err="1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гг</a:t>
            </a:r>
            <a:endParaRPr lang="ru-RU" dirty="0">
              <a:solidFill>
                <a:schemeClr val="tx2"/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602B694-087A-BA8E-7B59-943E9D136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5900" y="3684588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2F136D16-A159-D571-87D0-3F38260C3F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700293"/>
              </p:ext>
            </p:extLst>
          </p:nvPr>
        </p:nvGraphicFramePr>
        <p:xfrm>
          <a:off x="138595" y="927750"/>
          <a:ext cx="6606209" cy="79876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7001">
                  <a:extLst>
                    <a:ext uri="{9D8B030D-6E8A-4147-A177-3AD203B41FA5}">
                      <a16:colId xmlns:a16="http://schemas.microsoft.com/office/drawing/2014/main" val="132999034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23250035"/>
                    </a:ext>
                  </a:extLst>
                </a:gridCol>
                <a:gridCol w="877350">
                  <a:extLst>
                    <a:ext uri="{9D8B030D-6E8A-4147-A177-3AD203B41FA5}">
                      <a16:colId xmlns:a16="http://schemas.microsoft.com/office/drawing/2014/main" val="1348526891"/>
                    </a:ext>
                  </a:extLst>
                </a:gridCol>
                <a:gridCol w="1073729">
                  <a:extLst>
                    <a:ext uri="{9D8B030D-6E8A-4147-A177-3AD203B41FA5}">
                      <a16:colId xmlns:a16="http://schemas.microsoft.com/office/drawing/2014/main" val="1035679193"/>
                    </a:ext>
                  </a:extLst>
                </a:gridCol>
                <a:gridCol w="1073729">
                  <a:extLst>
                    <a:ext uri="{9D8B030D-6E8A-4147-A177-3AD203B41FA5}">
                      <a16:colId xmlns:a16="http://schemas.microsoft.com/office/drawing/2014/main" val="1242035342"/>
                    </a:ext>
                  </a:extLst>
                </a:gridCol>
              </a:tblGrid>
              <a:tr h="218209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Мероприятия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Стоимость, тыс. рублей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277715"/>
                  </a:ext>
                </a:extLst>
              </a:tr>
              <a:tr h="2493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 год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102723"/>
                  </a:ext>
                </a:extLst>
              </a:tr>
              <a:tr h="2295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chemeClr val="accent5">
                            <a:lumMod val="20000"/>
                            <a:lumOff val="80000"/>
                          </a:schemeClr>
                        </a:gs>
                        <a:gs pos="43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86032">
                          <a:schemeClr val="accent5">
                            <a:lumMod val="20000"/>
                            <a:lumOff val="80000"/>
                          </a:schemeClr>
                        </a:gs>
                        <a:gs pos="76000">
                          <a:schemeClr val="accent5">
                            <a:lumMod val="20000"/>
                            <a:lumOff val="80000"/>
                          </a:schemeClr>
                        </a:gs>
                        <a:gs pos="65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ФБ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chemeClr val="accent5">
                            <a:lumMod val="20000"/>
                            <a:lumOff val="80000"/>
                          </a:schemeClr>
                        </a:gs>
                        <a:gs pos="43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86032">
                          <a:schemeClr val="accent5">
                            <a:lumMod val="20000"/>
                            <a:lumOff val="80000"/>
                          </a:schemeClr>
                        </a:gs>
                        <a:gs pos="76000">
                          <a:schemeClr val="accent5">
                            <a:lumMod val="20000"/>
                            <a:lumOff val="80000"/>
                          </a:schemeClr>
                        </a:gs>
                        <a:gs pos="65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chemeClr val="accent5">
                            <a:lumMod val="20000"/>
                            <a:lumOff val="80000"/>
                          </a:schemeClr>
                        </a:gs>
                        <a:gs pos="43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86032">
                          <a:schemeClr val="accent5">
                            <a:lumMod val="20000"/>
                            <a:lumOff val="80000"/>
                          </a:schemeClr>
                        </a:gs>
                        <a:gs pos="76000">
                          <a:schemeClr val="accent5">
                            <a:lumMod val="20000"/>
                            <a:lumOff val="80000"/>
                          </a:schemeClr>
                        </a:gs>
                        <a:gs pos="65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ГО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chemeClr val="accent5">
                            <a:lumMod val="20000"/>
                            <a:lumOff val="80000"/>
                          </a:schemeClr>
                        </a:gs>
                        <a:gs pos="43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86032">
                          <a:schemeClr val="accent5">
                            <a:lumMod val="20000"/>
                            <a:lumOff val="80000"/>
                          </a:schemeClr>
                        </a:gs>
                        <a:gs pos="76000">
                          <a:schemeClr val="accent5">
                            <a:lumMod val="20000"/>
                            <a:lumOff val="80000"/>
                          </a:schemeClr>
                        </a:gs>
                        <a:gs pos="65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28096167"/>
                  </a:ext>
                </a:extLst>
              </a:tr>
              <a:tr h="491701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Комплексное развитие сельских территорий (сельских агломераций)</a:t>
                      </a:r>
                    </a:p>
                  </a:txBody>
                  <a:tcPr marL="24446" marR="24446" marT="0" marB="0" anchor="ctr">
                    <a:solidFill>
                      <a:srgbClr val="33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33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9060453"/>
                  </a:ext>
                </a:extLst>
              </a:tr>
              <a:tr h="22824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Проект инициативного бюджетирования "Вам решать!" "Наружные сети водоотведения от жилых домов по адресу: Нижегородская обл., г. Семенов, д. Деяново, д. 6, 6А,8,11,14,15,18,20,21,23,23А,26,27,28,28А,32,36,37,40,42,52,55,56,61,62,62/1,64,65,66,67,72,73,77,83,85,94,24,34А,93,75"</a:t>
                      </a: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5 400,0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5 400,0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5693644"/>
                  </a:ext>
                </a:extLst>
              </a:tr>
              <a:tr h="27427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Проект инициативного бюджетирования "Вам решать!" "Строительство сети водоотведения по адресу: Нижегородская обл., г. Семенов на ул. Достоевского, ул. Белинского, ул. Юбилейная, ул. Лесная, ул. Завьялова, ул. </a:t>
                      </a:r>
                      <a:r>
                        <a:rPr lang="ru-RU" sz="12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О.Кошевого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ул. Молодежная, ул. Фурманова, ул. Матросова, ул. Сосновая, ул. Зеленая, ул. Осипова"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14 500,0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14 500,0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21081135"/>
                  </a:ext>
                </a:extLst>
              </a:tr>
              <a:tr h="886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Прочие работы, услуги по объектам коммунального хозяйства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1 000,0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1 000,0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848171"/>
                  </a:ext>
                </a:extLst>
              </a:tr>
              <a:tr h="886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Итого</a:t>
                      </a: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31 641,1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31 641,1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827304"/>
                  </a:ext>
                </a:extLst>
              </a:tr>
            </a:tbl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9F905AF-7D53-99D7-2F85-AEE4E9C8DBC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62</a:t>
            </a:fld>
            <a:endParaRPr lang="ru-RU" spc="-100" dirty="0"/>
          </a:p>
        </p:txBody>
      </p:sp>
    </p:spTree>
    <p:extLst>
      <p:ext uri="{BB962C8B-B14F-4D97-AF65-F5344CB8AC3E}">
        <p14:creationId xmlns:p14="http://schemas.microsoft.com/office/powerpoint/2010/main" val="379456687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229">
              <a:schemeClr val="accent1">
                <a:lumMod val="5000"/>
                <a:lumOff val="95000"/>
              </a:schemeClr>
            </a:gs>
            <a:gs pos="54749">
              <a:schemeClr val="bg1"/>
            </a:gs>
            <a:gs pos="43000">
              <a:schemeClr val="accent1">
                <a:lumMod val="5000"/>
                <a:lumOff val="95000"/>
              </a:schemeClr>
            </a:gs>
            <a:gs pos="95000">
              <a:srgbClr val="EDF6F9"/>
            </a:gs>
            <a:gs pos="57000">
              <a:srgbClr val="EDF6F9"/>
            </a:gs>
            <a:gs pos="63000">
              <a:srgbClr val="EDF6F9"/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51D156-D6DE-2E95-A2F1-48FD4A080D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36148E9-7DE9-3E39-9321-FDA758F9C50D}"/>
              </a:ext>
            </a:extLst>
          </p:cNvPr>
          <p:cNvSpPr/>
          <p:nvPr/>
        </p:nvSpPr>
        <p:spPr>
          <a:xfrm>
            <a:off x="-471005" y="194781"/>
            <a:ext cx="72158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Прогнозный план капитального строительства </a:t>
            </a:r>
            <a:endParaRPr lang="ru-RU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indent="450215" algn="ctr">
              <a:spcAft>
                <a:spcPts val="0"/>
              </a:spcAft>
            </a:pP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 городскому округу Семеновский на 2025-2027 </a:t>
            </a:r>
            <a:r>
              <a:rPr lang="ru-RU" b="1" dirty="0" err="1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гг</a:t>
            </a:r>
            <a:endParaRPr lang="ru-RU" dirty="0">
              <a:solidFill>
                <a:schemeClr val="tx2"/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DDA05B6-BDBC-43FA-68C1-1FB3922849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5900" y="3684588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A39A825A-1E75-D7AD-8A14-BC2193B4F6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4336727"/>
              </p:ext>
            </p:extLst>
          </p:nvPr>
        </p:nvGraphicFramePr>
        <p:xfrm>
          <a:off x="138595" y="927751"/>
          <a:ext cx="6606209" cy="80646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7001">
                  <a:extLst>
                    <a:ext uri="{9D8B030D-6E8A-4147-A177-3AD203B41FA5}">
                      <a16:colId xmlns:a16="http://schemas.microsoft.com/office/drawing/2014/main" val="132999034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23250035"/>
                    </a:ext>
                  </a:extLst>
                </a:gridCol>
                <a:gridCol w="877350">
                  <a:extLst>
                    <a:ext uri="{9D8B030D-6E8A-4147-A177-3AD203B41FA5}">
                      <a16:colId xmlns:a16="http://schemas.microsoft.com/office/drawing/2014/main" val="1348526891"/>
                    </a:ext>
                  </a:extLst>
                </a:gridCol>
                <a:gridCol w="1073729">
                  <a:extLst>
                    <a:ext uri="{9D8B030D-6E8A-4147-A177-3AD203B41FA5}">
                      <a16:colId xmlns:a16="http://schemas.microsoft.com/office/drawing/2014/main" val="1035679193"/>
                    </a:ext>
                  </a:extLst>
                </a:gridCol>
                <a:gridCol w="1073729">
                  <a:extLst>
                    <a:ext uri="{9D8B030D-6E8A-4147-A177-3AD203B41FA5}">
                      <a16:colId xmlns:a16="http://schemas.microsoft.com/office/drawing/2014/main" val="1242035342"/>
                    </a:ext>
                  </a:extLst>
                </a:gridCol>
              </a:tblGrid>
              <a:tr h="372773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Мероприятия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Стоимость, тыс. рублей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277715"/>
                  </a:ext>
                </a:extLst>
              </a:tr>
              <a:tr h="3171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 год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102723"/>
                  </a:ext>
                </a:extLst>
              </a:tr>
              <a:tr h="3088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chemeClr val="accent5">
                            <a:lumMod val="20000"/>
                            <a:lumOff val="80000"/>
                          </a:schemeClr>
                        </a:gs>
                        <a:gs pos="43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86032">
                          <a:schemeClr val="accent5">
                            <a:lumMod val="20000"/>
                            <a:lumOff val="80000"/>
                          </a:schemeClr>
                        </a:gs>
                        <a:gs pos="76000">
                          <a:schemeClr val="accent5">
                            <a:lumMod val="20000"/>
                            <a:lumOff val="80000"/>
                          </a:schemeClr>
                        </a:gs>
                        <a:gs pos="65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ФБ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chemeClr val="accent5">
                            <a:lumMod val="20000"/>
                            <a:lumOff val="80000"/>
                          </a:schemeClr>
                        </a:gs>
                        <a:gs pos="43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86032">
                          <a:schemeClr val="accent5">
                            <a:lumMod val="20000"/>
                            <a:lumOff val="80000"/>
                          </a:schemeClr>
                        </a:gs>
                        <a:gs pos="76000">
                          <a:schemeClr val="accent5">
                            <a:lumMod val="20000"/>
                            <a:lumOff val="80000"/>
                          </a:schemeClr>
                        </a:gs>
                        <a:gs pos="65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chemeClr val="accent5">
                            <a:lumMod val="20000"/>
                            <a:lumOff val="80000"/>
                          </a:schemeClr>
                        </a:gs>
                        <a:gs pos="43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86032">
                          <a:schemeClr val="accent5">
                            <a:lumMod val="20000"/>
                            <a:lumOff val="80000"/>
                          </a:schemeClr>
                        </a:gs>
                        <a:gs pos="76000">
                          <a:schemeClr val="accent5">
                            <a:lumMod val="20000"/>
                            <a:lumOff val="80000"/>
                          </a:schemeClr>
                        </a:gs>
                        <a:gs pos="65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ГО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chemeClr val="accent5">
                            <a:lumMod val="20000"/>
                            <a:lumOff val="80000"/>
                          </a:schemeClr>
                        </a:gs>
                        <a:gs pos="43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86032">
                          <a:schemeClr val="accent5">
                            <a:lumMod val="20000"/>
                            <a:lumOff val="80000"/>
                          </a:schemeClr>
                        </a:gs>
                        <a:gs pos="76000">
                          <a:schemeClr val="accent5">
                            <a:lumMod val="20000"/>
                            <a:lumOff val="80000"/>
                          </a:schemeClr>
                        </a:gs>
                        <a:gs pos="65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28096167"/>
                  </a:ext>
                </a:extLst>
              </a:tr>
              <a:tr h="340719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Объекты культуры</a:t>
                      </a:r>
                    </a:p>
                  </a:txBody>
                  <a:tcPr marL="24446" marR="24446" marT="0" marB="0" anchor="ctr">
                    <a:solidFill>
                      <a:srgbClr val="33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33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9060453"/>
                  </a:ext>
                </a:extLst>
              </a:tr>
              <a:tr h="5602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Строительство объекта "Дом культуры"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53 747,9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42 998,3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10 749,6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5693644"/>
                  </a:ext>
                </a:extLst>
              </a:tr>
              <a:tr h="6658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Строительство объекта "Общественно-культурный центр"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1 200,0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1 200,0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21081135"/>
                  </a:ext>
                </a:extLst>
              </a:tr>
              <a:tr h="6144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Итого: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54 947,9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42 998,3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11 949,6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848171"/>
                  </a:ext>
                </a:extLst>
              </a:tr>
              <a:tr h="340002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Прочие объекты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542184"/>
                  </a:ext>
                </a:extLst>
              </a:tr>
              <a:tr h="4824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Строительство "Очистные сооружения д. Беласовка"</a:t>
                      </a: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480,0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480,0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159454"/>
                  </a:ext>
                </a:extLst>
              </a:tr>
              <a:tr h="609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Итого:</a:t>
                      </a: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480,0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480,0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591258"/>
                  </a:ext>
                </a:extLst>
              </a:tr>
              <a:tr h="575330">
                <a:tc gridSpan="5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Комплексное развитие сельских территорий (сельских агломераций)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491310"/>
                  </a:ext>
                </a:extLst>
              </a:tr>
              <a:tr h="10474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"Строительство детского дошкольного образовательного учреждения в г. Семенов, Нижегородской области"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150 773,0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104 762,5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36 808,4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9 202,1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371568"/>
                  </a:ext>
                </a:extLst>
              </a:tr>
              <a:tr h="609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"Многофункциональный центр"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116 537,1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80 974,1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28 450,4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7 112,6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073631"/>
                  </a:ext>
                </a:extLst>
              </a:tr>
              <a:tr h="609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Итого:</a:t>
                      </a: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267 310,1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185 736,6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65 258,8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16 314,7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2678054"/>
                  </a:ext>
                </a:extLst>
              </a:tr>
              <a:tr h="609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Всего:</a:t>
                      </a: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354 379,1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185 736,6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108 257,1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60 385,4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189163"/>
                  </a:ext>
                </a:extLst>
              </a:tr>
            </a:tbl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E5B6D8C-E917-C0A1-7F23-04DD32A2EF2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63</a:t>
            </a:fld>
            <a:endParaRPr lang="ru-RU" spc="-100" dirty="0"/>
          </a:p>
        </p:txBody>
      </p:sp>
    </p:spTree>
    <p:extLst>
      <p:ext uri="{BB962C8B-B14F-4D97-AF65-F5344CB8AC3E}">
        <p14:creationId xmlns:p14="http://schemas.microsoft.com/office/powerpoint/2010/main" val="222036968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229">
              <a:schemeClr val="accent1">
                <a:lumMod val="5000"/>
                <a:lumOff val="95000"/>
              </a:schemeClr>
            </a:gs>
            <a:gs pos="54749">
              <a:schemeClr val="bg1"/>
            </a:gs>
            <a:gs pos="43000">
              <a:schemeClr val="accent1">
                <a:lumMod val="5000"/>
                <a:lumOff val="95000"/>
              </a:schemeClr>
            </a:gs>
            <a:gs pos="95000">
              <a:srgbClr val="EDF6F9"/>
            </a:gs>
            <a:gs pos="57000">
              <a:srgbClr val="EDF6F9"/>
            </a:gs>
            <a:gs pos="63000">
              <a:srgbClr val="EDF6F9"/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4872FB-3298-6EF4-BE29-EC24AE5431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D87DC38-B8ED-F540-598D-5C79BF8AA3E9}"/>
              </a:ext>
            </a:extLst>
          </p:cNvPr>
          <p:cNvSpPr/>
          <p:nvPr/>
        </p:nvSpPr>
        <p:spPr>
          <a:xfrm>
            <a:off x="-471005" y="194781"/>
            <a:ext cx="72158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Прогнозный план капитального строительства </a:t>
            </a:r>
            <a:endParaRPr lang="ru-RU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indent="450215" algn="ctr">
              <a:spcAft>
                <a:spcPts val="0"/>
              </a:spcAft>
            </a:pP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 городскому округу Семеновский на 2025-2027 </a:t>
            </a:r>
            <a:r>
              <a:rPr lang="ru-RU" b="1" dirty="0" err="1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гг</a:t>
            </a:r>
            <a:endParaRPr lang="ru-RU" dirty="0">
              <a:solidFill>
                <a:schemeClr val="tx2"/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55EE4BE-A47C-D616-A384-C86E442B1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5900" y="3684588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A35ED218-8718-83BE-34E6-0C2CB28712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895652"/>
              </p:ext>
            </p:extLst>
          </p:nvPr>
        </p:nvGraphicFramePr>
        <p:xfrm>
          <a:off x="138595" y="927751"/>
          <a:ext cx="6606209" cy="80613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7001">
                  <a:extLst>
                    <a:ext uri="{9D8B030D-6E8A-4147-A177-3AD203B41FA5}">
                      <a16:colId xmlns:a16="http://schemas.microsoft.com/office/drawing/2014/main" val="132999034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23250035"/>
                    </a:ext>
                  </a:extLst>
                </a:gridCol>
                <a:gridCol w="877350">
                  <a:extLst>
                    <a:ext uri="{9D8B030D-6E8A-4147-A177-3AD203B41FA5}">
                      <a16:colId xmlns:a16="http://schemas.microsoft.com/office/drawing/2014/main" val="1348526891"/>
                    </a:ext>
                  </a:extLst>
                </a:gridCol>
                <a:gridCol w="1073729">
                  <a:extLst>
                    <a:ext uri="{9D8B030D-6E8A-4147-A177-3AD203B41FA5}">
                      <a16:colId xmlns:a16="http://schemas.microsoft.com/office/drawing/2014/main" val="1035679193"/>
                    </a:ext>
                  </a:extLst>
                </a:gridCol>
                <a:gridCol w="1073729">
                  <a:extLst>
                    <a:ext uri="{9D8B030D-6E8A-4147-A177-3AD203B41FA5}">
                      <a16:colId xmlns:a16="http://schemas.microsoft.com/office/drawing/2014/main" val="1242035342"/>
                    </a:ext>
                  </a:extLst>
                </a:gridCol>
              </a:tblGrid>
              <a:tr h="358291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Мероприятия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Стоимость, тыс. рублей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277715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2027 год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102723"/>
                  </a:ext>
                </a:extLst>
              </a:tr>
              <a:tr h="2968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chemeClr val="accent5">
                            <a:lumMod val="20000"/>
                            <a:lumOff val="80000"/>
                          </a:schemeClr>
                        </a:gs>
                        <a:gs pos="43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86032">
                          <a:schemeClr val="accent5">
                            <a:lumMod val="20000"/>
                            <a:lumOff val="80000"/>
                          </a:schemeClr>
                        </a:gs>
                        <a:gs pos="76000">
                          <a:schemeClr val="accent5">
                            <a:lumMod val="20000"/>
                            <a:lumOff val="80000"/>
                          </a:schemeClr>
                        </a:gs>
                        <a:gs pos="65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ФБ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chemeClr val="accent5">
                            <a:lumMod val="20000"/>
                            <a:lumOff val="80000"/>
                          </a:schemeClr>
                        </a:gs>
                        <a:gs pos="43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86032">
                          <a:schemeClr val="accent5">
                            <a:lumMod val="20000"/>
                            <a:lumOff val="80000"/>
                          </a:schemeClr>
                        </a:gs>
                        <a:gs pos="76000">
                          <a:schemeClr val="accent5">
                            <a:lumMod val="20000"/>
                            <a:lumOff val="80000"/>
                          </a:schemeClr>
                        </a:gs>
                        <a:gs pos="65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chemeClr val="accent5">
                            <a:lumMod val="20000"/>
                            <a:lumOff val="80000"/>
                          </a:schemeClr>
                        </a:gs>
                        <a:gs pos="43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86032">
                          <a:schemeClr val="accent5">
                            <a:lumMod val="20000"/>
                            <a:lumOff val="80000"/>
                          </a:schemeClr>
                        </a:gs>
                        <a:gs pos="76000">
                          <a:schemeClr val="accent5">
                            <a:lumMod val="20000"/>
                            <a:lumOff val="80000"/>
                          </a:schemeClr>
                        </a:gs>
                        <a:gs pos="65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ГО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chemeClr val="accent5">
                            <a:lumMod val="20000"/>
                            <a:lumOff val="80000"/>
                          </a:schemeClr>
                        </a:gs>
                        <a:gs pos="43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86032">
                          <a:schemeClr val="accent5">
                            <a:lumMod val="20000"/>
                            <a:lumOff val="80000"/>
                          </a:schemeClr>
                        </a:gs>
                        <a:gs pos="76000">
                          <a:schemeClr val="accent5">
                            <a:lumMod val="20000"/>
                            <a:lumOff val="80000"/>
                          </a:schemeClr>
                        </a:gs>
                        <a:gs pos="65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28096167"/>
                  </a:ext>
                </a:extLst>
              </a:tr>
              <a:tr h="327482">
                <a:tc gridSpan="5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Водоснабжение и канализация</a:t>
                      </a:r>
                      <a:endParaRPr kumimoji="0" lang="ru-RU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solidFill>
                      <a:srgbClr val="33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33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9060453"/>
                  </a:ext>
                </a:extLst>
              </a:tr>
              <a:tr h="5384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Строительство объекта "Система водоснабжения из подземных источников г. Семенов"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2 496,0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2 496,0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5693644"/>
                  </a:ext>
                </a:extLst>
              </a:tr>
              <a:tr h="5817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Проект инициативного бюджетирования "Вам решать!" "Наружные сети водоотведения по адресу: Нижегородская область, г. Семенов, ул. Морозова, ул. Красина, ул. Трудовая, ул. Гражданская, ул. Октябрьская, ул. Песочная"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5 261,1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5 261,1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21081135"/>
                  </a:ext>
                </a:extLst>
              </a:tr>
              <a:tr h="590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Прочие работы, услуги по объектам коммунального хозяйства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8 112,6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8 112,6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848171"/>
                  </a:ext>
                </a:extLst>
              </a:tr>
              <a:tr h="4748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Итого:</a:t>
                      </a: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15 869,7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15 869,7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6069244"/>
                  </a:ext>
                </a:extLst>
              </a:tr>
              <a:tr h="326793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Объекты образования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542184"/>
                  </a:ext>
                </a:extLst>
              </a:tr>
              <a:tr h="4636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Строительство объекта "Пристрой к МБОУ "Школа № 3"</a:t>
                      </a: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1 600,0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Segoe UI Emoj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Segoe UI Emoj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Segoe UI Emoj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1 600,0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Segoe UI Emoj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159454"/>
                  </a:ext>
                </a:extLst>
              </a:tr>
              <a:tr h="590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ПИР и строительство объекта "Общеобразовательная школа в п.ст.Тарасиха (на 144 места)"</a:t>
                      </a: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1 267,2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Segoe UI Emoj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Segoe UI Emoj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Segoe UI Emoj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1 267,2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Segoe UI Emoj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591258"/>
                  </a:ext>
                </a:extLst>
              </a:tr>
              <a:tr h="590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ПИР и строительство объекта "Общеобразовательная школа в д.Овсянка (на 108 мест)"</a:t>
                      </a: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950,4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Segoe UI Emoj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Segoe UI Emoj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Segoe UI Emoj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950,4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Segoe UI Emoj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8914654"/>
                  </a:ext>
                </a:extLst>
              </a:tr>
              <a:tr h="590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Прочие работы, услуги по объектам образования</a:t>
                      </a: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500,0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Segoe UI Emoj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Segoe UI Emoj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Segoe UI Emoj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500,0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Segoe UI Emoj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656842"/>
                  </a:ext>
                </a:extLst>
              </a:tr>
              <a:tr h="590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Итого:</a:t>
                      </a: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4 317,6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Segoe UI Emoj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Segoe UI Emoj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Segoe UI Emoj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4 317,6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Segoe UI Emoj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452902"/>
                  </a:ext>
                </a:extLst>
              </a:tr>
            </a:tbl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650EAC8-70F0-C6A0-8BD2-61B43F5D3A1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64</a:t>
            </a:fld>
            <a:endParaRPr lang="ru-RU" spc="-100" dirty="0"/>
          </a:p>
        </p:txBody>
      </p:sp>
    </p:spTree>
    <p:extLst>
      <p:ext uri="{BB962C8B-B14F-4D97-AF65-F5344CB8AC3E}">
        <p14:creationId xmlns:p14="http://schemas.microsoft.com/office/powerpoint/2010/main" val="422596572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229">
              <a:schemeClr val="accent1">
                <a:lumMod val="5000"/>
                <a:lumOff val="95000"/>
              </a:schemeClr>
            </a:gs>
            <a:gs pos="54749">
              <a:schemeClr val="bg1"/>
            </a:gs>
            <a:gs pos="43000">
              <a:schemeClr val="accent1">
                <a:lumMod val="5000"/>
                <a:lumOff val="95000"/>
              </a:schemeClr>
            </a:gs>
            <a:gs pos="95000">
              <a:srgbClr val="EDF6F9"/>
            </a:gs>
            <a:gs pos="57000">
              <a:srgbClr val="EDF6F9"/>
            </a:gs>
            <a:gs pos="63000">
              <a:srgbClr val="EDF6F9"/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F80C03-D3B8-40A8-C219-F4A83AFD83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4A20610-9831-59B9-A5C0-498535AF9D9B}"/>
              </a:ext>
            </a:extLst>
          </p:cNvPr>
          <p:cNvSpPr/>
          <p:nvPr/>
        </p:nvSpPr>
        <p:spPr>
          <a:xfrm>
            <a:off x="-471005" y="194781"/>
            <a:ext cx="72158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Прогнозный план капитального строительства </a:t>
            </a:r>
            <a:endParaRPr lang="ru-RU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indent="450215" algn="ctr">
              <a:spcAft>
                <a:spcPts val="0"/>
              </a:spcAft>
            </a:pP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 городскому округу Семеновский на 2025-2027 </a:t>
            </a:r>
            <a:r>
              <a:rPr lang="ru-RU" b="1" dirty="0" err="1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гг</a:t>
            </a:r>
            <a:endParaRPr lang="ru-RU" dirty="0">
              <a:solidFill>
                <a:schemeClr val="tx2"/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38C10E6-825D-2B74-9F9F-50A036C186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5900" y="3684588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386053B2-134A-148E-3D3C-29E4452412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047449"/>
              </p:ext>
            </p:extLst>
          </p:nvPr>
        </p:nvGraphicFramePr>
        <p:xfrm>
          <a:off x="76200" y="914401"/>
          <a:ext cx="6606209" cy="80421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7001">
                  <a:extLst>
                    <a:ext uri="{9D8B030D-6E8A-4147-A177-3AD203B41FA5}">
                      <a16:colId xmlns:a16="http://schemas.microsoft.com/office/drawing/2014/main" val="132999034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23250035"/>
                    </a:ext>
                  </a:extLst>
                </a:gridCol>
                <a:gridCol w="877350">
                  <a:extLst>
                    <a:ext uri="{9D8B030D-6E8A-4147-A177-3AD203B41FA5}">
                      <a16:colId xmlns:a16="http://schemas.microsoft.com/office/drawing/2014/main" val="1348526891"/>
                    </a:ext>
                  </a:extLst>
                </a:gridCol>
                <a:gridCol w="1073729">
                  <a:extLst>
                    <a:ext uri="{9D8B030D-6E8A-4147-A177-3AD203B41FA5}">
                      <a16:colId xmlns:a16="http://schemas.microsoft.com/office/drawing/2014/main" val="1035679193"/>
                    </a:ext>
                  </a:extLst>
                </a:gridCol>
                <a:gridCol w="1073729">
                  <a:extLst>
                    <a:ext uri="{9D8B030D-6E8A-4147-A177-3AD203B41FA5}">
                      <a16:colId xmlns:a16="http://schemas.microsoft.com/office/drawing/2014/main" val="1242035342"/>
                    </a:ext>
                  </a:extLst>
                </a:gridCol>
              </a:tblGrid>
              <a:tr h="329545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Мероприятия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Стоимость, тыс. рублей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277715"/>
                  </a:ext>
                </a:extLst>
              </a:tr>
              <a:tr h="2803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2027 год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102723"/>
                  </a:ext>
                </a:extLst>
              </a:tr>
              <a:tr h="2730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chemeClr val="accent5">
                            <a:lumMod val="20000"/>
                            <a:lumOff val="80000"/>
                          </a:schemeClr>
                        </a:gs>
                        <a:gs pos="43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86032">
                          <a:schemeClr val="accent5">
                            <a:lumMod val="20000"/>
                            <a:lumOff val="80000"/>
                          </a:schemeClr>
                        </a:gs>
                        <a:gs pos="76000">
                          <a:schemeClr val="accent5">
                            <a:lumMod val="20000"/>
                            <a:lumOff val="80000"/>
                          </a:schemeClr>
                        </a:gs>
                        <a:gs pos="65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ФБ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chemeClr val="accent5">
                            <a:lumMod val="20000"/>
                            <a:lumOff val="80000"/>
                          </a:schemeClr>
                        </a:gs>
                        <a:gs pos="43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86032">
                          <a:schemeClr val="accent5">
                            <a:lumMod val="20000"/>
                            <a:lumOff val="80000"/>
                          </a:schemeClr>
                        </a:gs>
                        <a:gs pos="76000">
                          <a:schemeClr val="accent5">
                            <a:lumMod val="20000"/>
                            <a:lumOff val="80000"/>
                          </a:schemeClr>
                        </a:gs>
                        <a:gs pos="65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chemeClr val="accent5">
                            <a:lumMod val="20000"/>
                            <a:lumOff val="80000"/>
                          </a:schemeClr>
                        </a:gs>
                        <a:gs pos="43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86032">
                          <a:schemeClr val="accent5">
                            <a:lumMod val="20000"/>
                            <a:lumOff val="80000"/>
                          </a:schemeClr>
                        </a:gs>
                        <a:gs pos="76000">
                          <a:schemeClr val="accent5">
                            <a:lumMod val="20000"/>
                            <a:lumOff val="80000"/>
                          </a:schemeClr>
                        </a:gs>
                        <a:gs pos="65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ГО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446" marR="24446" marT="0" marB="0" anchor="ctr">
                    <a:gradFill>
                      <a:gsLst>
                        <a:gs pos="54749">
                          <a:schemeClr val="accent5">
                            <a:lumMod val="20000"/>
                            <a:lumOff val="80000"/>
                          </a:schemeClr>
                        </a:gs>
                        <a:gs pos="43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86032">
                          <a:schemeClr val="accent5">
                            <a:lumMod val="20000"/>
                            <a:lumOff val="80000"/>
                          </a:schemeClr>
                        </a:gs>
                        <a:gs pos="76000">
                          <a:schemeClr val="accent5">
                            <a:lumMod val="20000"/>
                            <a:lumOff val="80000"/>
                          </a:schemeClr>
                        </a:gs>
                        <a:gs pos="65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28096167"/>
                  </a:ext>
                </a:extLst>
              </a:tr>
              <a:tr h="301207">
                <a:tc gridSpan="5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Объекты культуры</a:t>
                      </a:r>
                    </a:p>
                  </a:txBody>
                  <a:tcPr marL="24446" marR="24446" marT="0" marB="0" anchor="ctr">
                    <a:solidFill>
                      <a:srgbClr val="33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33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9060453"/>
                  </a:ext>
                </a:extLst>
              </a:tr>
              <a:tr h="6039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Строительство объекта "Общественно-культурный центр"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1 200,0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1 200,0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5693644"/>
                  </a:ext>
                </a:extLst>
              </a:tr>
              <a:tr h="8111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Строительство объекта "Новое здание фондохранилища на территории Историко-художественного музея"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42 408,8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42 408,8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21081135"/>
                  </a:ext>
                </a:extLst>
              </a:tr>
              <a:tr h="3511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Итого:</a:t>
                      </a: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43 608,8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43 608,8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848171"/>
                  </a:ext>
                </a:extLst>
              </a:tr>
              <a:tr h="300574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Объекты образования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542184"/>
                  </a:ext>
                </a:extLst>
              </a:tr>
              <a:tr h="4264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Строительство объекта "Пристрой к МБОУ "Школа № 3"</a:t>
                      </a: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1 600,0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Segoe UI Emoj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Segoe UI Emoj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Segoe UI Emoj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1 600,0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Segoe UI Emoj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159454"/>
                  </a:ext>
                </a:extLst>
              </a:tr>
              <a:tr h="6039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ПИР и строительство объекта "Общеобразовательная школа в п.ст.Тарасиха (на 144 места)"</a:t>
                      </a: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1 267,2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Segoe UI Emoj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Segoe UI Emoj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Segoe UI Emoj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1 267,2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Segoe UI Emoj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591258"/>
                  </a:ext>
                </a:extLst>
              </a:tr>
              <a:tr h="6039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ПИР и строительство объекта "Общеобразовательная школа в д.Овсянка (на 108 мест)"</a:t>
                      </a: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950,4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Segoe UI Emoj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Segoe UI Emoj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Segoe UI Emoj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950,4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Segoe UI Emoj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8914654"/>
                  </a:ext>
                </a:extLst>
              </a:tr>
              <a:tr h="5432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Прочие работы, услуги по объектам образования</a:t>
                      </a: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500,0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Segoe UI Emoj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Segoe UI Emoj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Segoe UI Emoj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500,0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Segoe UI Emoj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656842"/>
                  </a:ext>
                </a:extLst>
              </a:tr>
              <a:tr h="4356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Итого:</a:t>
                      </a: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4 317,6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Segoe UI Emoj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Segoe UI Emoj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Segoe UI Emoj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4 317,6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Segoe UI Emoj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452902"/>
                  </a:ext>
                </a:extLst>
              </a:tr>
              <a:tr h="543237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Прочие объекты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egoe UI Emoj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Segoe UI Emoj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Segoe UI Emoj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Segoe UI Emoj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Segoe UI Emoj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9267622"/>
                  </a:ext>
                </a:extLst>
              </a:tr>
              <a:tr h="5432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Строительство "Очистные сооружения д. Беласовка"</a:t>
                      </a: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480,0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480,0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238431"/>
                  </a:ext>
                </a:extLst>
              </a:tr>
              <a:tr h="5219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Итого: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egoe UI Emoj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480,0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480,0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636291"/>
                  </a:ext>
                </a:extLst>
              </a:tr>
              <a:tr h="5219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egoe UI Emoji" panose="020B0502040204020203" pitchFamily="34" charset="0"/>
                          <a:cs typeface="Arial" panose="020B0604020202020204" pitchFamily="34" charset="0"/>
                        </a:rPr>
                        <a:t>Всего:</a:t>
                      </a:r>
                    </a:p>
                  </a:txBody>
                  <a:tcPr marL="68580" marR="68580" marT="0" marB="0" anchor="ctr">
                    <a:gradFill>
                      <a:gsLst>
                        <a:gs pos="54749">
                          <a:srgbClr val="336699"/>
                        </a:gs>
                        <a:gs pos="43000">
                          <a:srgbClr val="336699"/>
                        </a:gs>
                        <a:gs pos="100000">
                          <a:srgbClr val="336699"/>
                        </a:gs>
                        <a:gs pos="89000">
                          <a:srgbClr val="336699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64 276,1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64 276,1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7481418"/>
                  </a:ext>
                </a:extLst>
              </a:tr>
            </a:tbl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79560E1-D4A0-7282-0DE1-4A2EE919C13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65</a:t>
            </a:fld>
            <a:endParaRPr lang="ru-RU" spc="-100" dirty="0"/>
          </a:p>
        </p:txBody>
      </p:sp>
    </p:spTree>
    <p:extLst>
      <p:ext uri="{BB962C8B-B14F-4D97-AF65-F5344CB8AC3E}">
        <p14:creationId xmlns:p14="http://schemas.microsoft.com/office/powerpoint/2010/main" val="385548694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8"/>
          <p:cNvSpPr txBox="1">
            <a:spLocks noChangeArrowheads="1"/>
          </p:cNvSpPr>
          <p:nvPr/>
        </p:nvSpPr>
        <p:spPr bwMode="auto">
          <a:xfrm>
            <a:off x="117224" y="90613"/>
            <a:ext cx="6553200" cy="556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2700" algn="ctr">
              <a:spcBef>
                <a:spcPts val="100"/>
              </a:spcBef>
              <a:spcAft>
                <a:spcPts val="0"/>
              </a:spcAft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Муниципальная</a:t>
            </a:r>
            <a:r>
              <a:rPr lang="ru-RU" b="1" spc="155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программа</a:t>
            </a:r>
            <a:endParaRPr lang="en-US" b="1" dirty="0">
              <a:solidFill>
                <a:schemeClr val="tx2">
                  <a:lumMod val="50000"/>
                </a:schemeClr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2700" algn="ctr">
              <a:spcBef>
                <a:spcPts val="100"/>
              </a:spcBef>
              <a:spcAft>
                <a:spcPts val="0"/>
              </a:spcAft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" Управление муниципальными финансами                    городского округа Семеновский"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77553" y="967562"/>
            <a:ext cx="3429000" cy="196464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9245">
              <a:lnSpc>
                <a:spcPts val="1565"/>
              </a:lnSpc>
              <a:spcBef>
                <a:spcPts val="605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Цель</a:t>
            </a:r>
            <a:r>
              <a:rPr lang="ru-RU" sz="1600" b="1" spc="13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программы</a:t>
            </a:r>
          </a:p>
          <a:p>
            <a:pPr marL="314960">
              <a:lnSpc>
                <a:spcPts val="1270"/>
              </a:lnSpc>
              <a:spcAft>
                <a:spcPts val="0"/>
              </a:spcAft>
            </a:pP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Обеспечение сбалансированности и устойчивости бюджета городского округа Семеновский Нижегородской области, повышение эффективности и качества управления муниципальными финансами городского округа Семеновский Нижегородской области</a:t>
            </a:r>
            <a:b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ru-RU" sz="1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93824" y="851037"/>
            <a:ext cx="3429000" cy="250581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14960">
              <a:spcBef>
                <a:spcPts val="85"/>
              </a:spcBef>
              <a:spcAft>
                <a:spcPts val="0"/>
              </a:spcAft>
              <a:tabLst>
                <a:tab pos="2970530" algn="l"/>
              </a:tabLst>
            </a:pPr>
            <a:r>
              <a:rPr lang="ru-RU" sz="1600" b="1" spc="-34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 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рограмма Утверждена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09245">
              <a:lnSpc>
                <a:spcPts val="1325"/>
              </a:lnSpc>
              <a:spcAft>
                <a:spcPts val="0"/>
              </a:spcAft>
            </a:pP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Постановление</a:t>
            </a:r>
            <a:r>
              <a:rPr lang="ru-RU" sz="1400" spc="8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администрации городского округа Семеновский Нижегородской</a:t>
            </a:r>
            <a:r>
              <a:rPr lang="ru-RU" sz="1400" spc="-11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области</a:t>
            </a:r>
            <a:r>
              <a:rPr lang="ru-RU" sz="1400" spc="-9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от</a:t>
            </a:r>
            <a:r>
              <a:rPr lang="ru-RU" sz="1400" spc="-6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27.11.2017 №3033 "Об утверждении муниципальной</a:t>
            </a:r>
            <a:r>
              <a:rPr lang="ru-RU" sz="1400" spc="5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программы</a:t>
            </a:r>
            <a:r>
              <a:rPr lang="ru-RU" sz="1400" spc="5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"Управление муниципальными финансами городского округа Семеновский"</a:t>
            </a:r>
            <a:br>
              <a:rPr lang="ru-RU" sz="1400" dirty="0">
                <a:solidFill>
                  <a:srgbClr val="244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Муниципальный</a:t>
            </a:r>
            <a:r>
              <a:rPr lang="ru-RU" sz="1600" b="1" spc="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заказчик-координатор</a:t>
            </a:r>
            <a:r>
              <a:rPr lang="ru-RU" sz="1600" b="1" spc="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br>
              <a:rPr lang="ru-RU" sz="1400" b="1" spc="5" dirty="0">
                <a:solidFill>
                  <a:srgbClr val="FF9A7B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</a:b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Финансовое управление администрации городского округа Семеновский</a:t>
            </a:r>
          </a:p>
        </p:txBody>
      </p:sp>
      <p:grpSp>
        <p:nvGrpSpPr>
          <p:cNvPr id="9" name="Group 558"/>
          <p:cNvGrpSpPr>
            <a:grpSpLocks/>
          </p:cNvGrpSpPr>
          <p:nvPr/>
        </p:nvGrpSpPr>
        <p:grpSpPr bwMode="auto">
          <a:xfrm>
            <a:off x="3563469" y="3518605"/>
            <a:ext cx="3016885" cy="737252"/>
            <a:chOff x="5486" y="2140"/>
            <a:chExt cx="4751" cy="1137"/>
          </a:xfrm>
          <a:solidFill>
            <a:schemeClr val="tx2"/>
          </a:solidFill>
        </p:grpSpPr>
        <p:sp>
          <p:nvSpPr>
            <p:cNvPr id="10" name="Freeform 564"/>
            <p:cNvSpPr>
              <a:spLocks/>
            </p:cNvSpPr>
            <p:nvPr/>
          </p:nvSpPr>
          <p:spPr bwMode="auto">
            <a:xfrm>
              <a:off x="5674" y="2140"/>
              <a:ext cx="864" cy="1118"/>
            </a:xfrm>
            <a:custGeom>
              <a:avLst/>
              <a:gdLst>
                <a:gd name="T0" fmla="+- 0 6399 5679"/>
                <a:gd name="T1" fmla="*/ T0 w 864"/>
                <a:gd name="T2" fmla="+- 0 578 578"/>
                <a:gd name="T3" fmla="*/ 578 h 2685"/>
                <a:gd name="T4" fmla="+- 0 5823 5679"/>
                <a:gd name="T5" fmla="*/ T4 w 864"/>
                <a:gd name="T6" fmla="+- 0 578 578"/>
                <a:gd name="T7" fmla="*/ 578 h 2685"/>
                <a:gd name="T8" fmla="+- 0 5767 5679"/>
                <a:gd name="T9" fmla="*/ T8 w 864"/>
                <a:gd name="T10" fmla="+- 0 589 578"/>
                <a:gd name="T11" fmla="*/ 589 h 2685"/>
                <a:gd name="T12" fmla="+- 0 5721 5679"/>
                <a:gd name="T13" fmla="*/ T12 w 864"/>
                <a:gd name="T14" fmla="+- 0 620 578"/>
                <a:gd name="T15" fmla="*/ 620 h 2685"/>
                <a:gd name="T16" fmla="+- 0 5690 5679"/>
                <a:gd name="T17" fmla="*/ T16 w 864"/>
                <a:gd name="T18" fmla="+- 0 666 578"/>
                <a:gd name="T19" fmla="*/ 666 h 2685"/>
                <a:gd name="T20" fmla="+- 0 5679 5679"/>
                <a:gd name="T21" fmla="*/ T20 w 864"/>
                <a:gd name="T22" fmla="+- 0 722 578"/>
                <a:gd name="T23" fmla="*/ 722 h 2685"/>
                <a:gd name="T24" fmla="+- 0 5679 5679"/>
                <a:gd name="T25" fmla="*/ T24 w 864"/>
                <a:gd name="T26" fmla="+- 0 3118 578"/>
                <a:gd name="T27" fmla="*/ 3118 h 2685"/>
                <a:gd name="T28" fmla="+- 0 5690 5679"/>
                <a:gd name="T29" fmla="*/ T28 w 864"/>
                <a:gd name="T30" fmla="+- 0 3174 578"/>
                <a:gd name="T31" fmla="*/ 3174 h 2685"/>
                <a:gd name="T32" fmla="+- 0 5721 5679"/>
                <a:gd name="T33" fmla="*/ T32 w 864"/>
                <a:gd name="T34" fmla="+- 0 3220 578"/>
                <a:gd name="T35" fmla="*/ 3220 h 2685"/>
                <a:gd name="T36" fmla="+- 0 5767 5679"/>
                <a:gd name="T37" fmla="*/ T36 w 864"/>
                <a:gd name="T38" fmla="+- 0 3251 578"/>
                <a:gd name="T39" fmla="*/ 3251 h 2685"/>
                <a:gd name="T40" fmla="+- 0 5823 5679"/>
                <a:gd name="T41" fmla="*/ T40 w 864"/>
                <a:gd name="T42" fmla="+- 0 3262 578"/>
                <a:gd name="T43" fmla="*/ 3262 h 2685"/>
                <a:gd name="T44" fmla="+- 0 6399 5679"/>
                <a:gd name="T45" fmla="*/ T44 w 864"/>
                <a:gd name="T46" fmla="+- 0 3262 578"/>
                <a:gd name="T47" fmla="*/ 3262 h 2685"/>
                <a:gd name="T48" fmla="+- 0 6455 5679"/>
                <a:gd name="T49" fmla="*/ T48 w 864"/>
                <a:gd name="T50" fmla="+- 0 3251 578"/>
                <a:gd name="T51" fmla="*/ 3251 h 2685"/>
                <a:gd name="T52" fmla="+- 0 6500 5679"/>
                <a:gd name="T53" fmla="*/ T52 w 864"/>
                <a:gd name="T54" fmla="+- 0 3220 578"/>
                <a:gd name="T55" fmla="*/ 3220 h 2685"/>
                <a:gd name="T56" fmla="+- 0 6531 5679"/>
                <a:gd name="T57" fmla="*/ T56 w 864"/>
                <a:gd name="T58" fmla="+- 0 3174 578"/>
                <a:gd name="T59" fmla="*/ 3174 h 2685"/>
                <a:gd name="T60" fmla="+- 0 6543 5679"/>
                <a:gd name="T61" fmla="*/ T60 w 864"/>
                <a:gd name="T62" fmla="+- 0 3118 578"/>
                <a:gd name="T63" fmla="*/ 3118 h 2685"/>
                <a:gd name="T64" fmla="+- 0 6543 5679"/>
                <a:gd name="T65" fmla="*/ T64 w 864"/>
                <a:gd name="T66" fmla="+- 0 722 578"/>
                <a:gd name="T67" fmla="*/ 722 h 2685"/>
                <a:gd name="T68" fmla="+- 0 6531 5679"/>
                <a:gd name="T69" fmla="*/ T68 w 864"/>
                <a:gd name="T70" fmla="+- 0 666 578"/>
                <a:gd name="T71" fmla="*/ 666 h 2685"/>
                <a:gd name="T72" fmla="+- 0 6500 5679"/>
                <a:gd name="T73" fmla="*/ T72 w 864"/>
                <a:gd name="T74" fmla="+- 0 620 578"/>
                <a:gd name="T75" fmla="*/ 620 h 2685"/>
                <a:gd name="T76" fmla="+- 0 6455 5679"/>
                <a:gd name="T77" fmla="*/ T76 w 864"/>
                <a:gd name="T78" fmla="+- 0 589 578"/>
                <a:gd name="T79" fmla="*/ 589 h 2685"/>
                <a:gd name="T80" fmla="+- 0 6399 5679"/>
                <a:gd name="T81" fmla="*/ T80 w 864"/>
                <a:gd name="T82" fmla="+- 0 578 578"/>
                <a:gd name="T83" fmla="*/ 578 h 268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64" h="2685">
                  <a:moveTo>
                    <a:pt x="720" y="0"/>
                  </a:moveTo>
                  <a:lnTo>
                    <a:pt x="144" y="0"/>
                  </a:lnTo>
                  <a:lnTo>
                    <a:pt x="88" y="11"/>
                  </a:lnTo>
                  <a:lnTo>
                    <a:pt x="42" y="42"/>
                  </a:lnTo>
                  <a:lnTo>
                    <a:pt x="11" y="88"/>
                  </a:lnTo>
                  <a:lnTo>
                    <a:pt x="0" y="144"/>
                  </a:lnTo>
                  <a:lnTo>
                    <a:pt x="0" y="2540"/>
                  </a:lnTo>
                  <a:lnTo>
                    <a:pt x="11" y="2596"/>
                  </a:lnTo>
                  <a:lnTo>
                    <a:pt x="42" y="2642"/>
                  </a:lnTo>
                  <a:lnTo>
                    <a:pt x="88" y="2673"/>
                  </a:lnTo>
                  <a:lnTo>
                    <a:pt x="144" y="2684"/>
                  </a:lnTo>
                  <a:lnTo>
                    <a:pt x="720" y="2684"/>
                  </a:lnTo>
                  <a:lnTo>
                    <a:pt x="776" y="2673"/>
                  </a:lnTo>
                  <a:lnTo>
                    <a:pt x="821" y="2642"/>
                  </a:lnTo>
                  <a:lnTo>
                    <a:pt x="852" y="2596"/>
                  </a:lnTo>
                  <a:lnTo>
                    <a:pt x="864" y="2540"/>
                  </a:lnTo>
                  <a:lnTo>
                    <a:pt x="864" y="144"/>
                  </a:lnTo>
                  <a:lnTo>
                    <a:pt x="852" y="88"/>
                  </a:lnTo>
                  <a:lnTo>
                    <a:pt x="821" y="42"/>
                  </a:lnTo>
                  <a:lnTo>
                    <a:pt x="776" y="11"/>
                  </a:lnTo>
                  <a:lnTo>
                    <a:pt x="7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>
                <a:solidFill>
                  <a:srgbClr val="297083"/>
                </a:solidFill>
              </a:endParaRPr>
            </a:p>
          </p:txBody>
        </p:sp>
        <p:sp>
          <p:nvSpPr>
            <p:cNvPr id="11" name="Freeform 562"/>
            <p:cNvSpPr>
              <a:spLocks/>
            </p:cNvSpPr>
            <p:nvPr/>
          </p:nvSpPr>
          <p:spPr bwMode="auto">
            <a:xfrm>
              <a:off x="7429" y="2140"/>
              <a:ext cx="864" cy="1099"/>
            </a:xfrm>
            <a:custGeom>
              <a:avLst/>
              <a:gdLst>
                <a:gd name="T0" fmla="+- 0 8119 7399"/>
                <a:gd name="T1" fmla="*/ T0 w 864"/>
                <a:gd name="T2" fmla="+- 0 956 956"/>
                <a:gd name="T3" fmla="*/ 956 h 2306"/>
                <a:gd name="T4" fmla="+- 0 7543 7399"/>
                <a:gd name="T5" fmla="*/ T4 w 864"/>
                <a:gd name="T6" fmla="+- 0 956 956"/>
                <a:gd name="T7" fmla="*/ 956 h 2306"/>
                <a:gd name="T8" fmla="+- 0 7487 7399"/>
                <a:gd name="T9" fmla="*/ T8 w 864"/>
                <a:gd name="T10" fmla="+- 0 968 956"/>
                <a:gd name="T11" fmla="*/ 968 h 2306"/>
                <a:gd name="T12" fmla="+- 0 7441 7399"/>
                <a:gd name="T13" fmla="*/ T12 w 864"/>
                <a:gd name="T14" fmla="+- 0 999 956"/>
                <a:gd name="T15" fmla="*/ 999 h 2306"/>
                <a:gd name="T16" fmla="+- 0 7411 7399"/>
                <a:gd name="T17" fmla="*/ T16 w 864"/>
                <a:gd name="T18" fmla="+- 0 1044 956"/>
                <a:gd name="T19" fmla="*/ 1044 h 2306"/>
                <a:gd name="T20" fmla="+- 0 7399 7399"/>
                <a:gd name="T21" fmla="*/ T20 w 864"/>
                <a:gd name="T22" fmla="+- 0 1100 956"/>
                <a:gd name="T23" fmla="*/ 1100 h 2306"/>
                <a:gd name="T24" fmla="+- 0 7399 7399"/>
                <a:gd name="T25" fmla="*/ T24 w 864"/>
                <a:gd name="T26" fmla="+- 0 3118 956"/>
                <a:gd name="T27" fmla="*/ 3118 h 2306"/>
                <a:gd name="T28" fmla="+- 0 7411 7399"/>
                <a:gd name="T29" fmla="*/ T28 w 864"/>
                <a:gd name="T30" fmla="+- 0 3174 956"/>
                <a:gd name="T31" fmla="*/ 3174 h 2306"/>
                <a:gd name="T32" fmla="+- 0 7441 7399"/>
                <a:gd name="T33" fmla="*/ T32 w 864"/>
                <a:gd name="T34" fmla="+- 0 3220 956"/>
                <a:gd name="T35" fmla="*/ 3220 h 2306"/>
                <a:gd name="T36" fmla="+- 0 7487 7399"/>
                <a:gd name="T37" fmla="*/ T36 w 864"/>
                <a:gd name="T38" fmla="+- 0 3251 956"/>
                <a:gd name="T39" fmla="*/ 3251 h 2306"/>
                <a:gd name="T40" fmla="+- 0 7543 7399"/>
                <a:gd name="T41" fmla="*/ T40 w 864"/>
                <a:gd name="T42" fmla="+- 0 3262 956"/>
                <a:gd name="T43" fmla="*/ 3262 h 2306"/>
                <a:gd name="T44" fmla="+- 0 8119 7399"/>
                <a:gd name="T45" fmla="*/ T44 w 864"/>
                <a:gd name="T46" fmla="+- 0 3262 956"/>
                <a:gd name="T47" fmla="*/ 3262 h 2306"/>
                <a:gd name="T48" fmla="+- 0 8175 7399"/>
                <a:gd name="T49" fmla="*/ T48 w 864"/>
                <a:gd name="T50" fmla="+- 0 3251 956"/>
                <a:gd name="T51" fmla="*/ 3251 h 2306"/>
                <a:gd name="T52" fmla="+- 0 8221 7399"/>
                <a:gd name="T53" fmla="*/ T52 w 864"/>
                <a:gd name="T54" fmla="+- 0 3220 956"/>
                <a:gd name="T55" fmla="*/ 3220 h 2306"/>
                <a:gd name="T56" fmla="+- 0 8252 7399"/>
                <a:gd name="T57" fmla="*/ T56 w 864"/>
                <a:gd name="T58" fmla="+- 0 3174 956"/>
                <a:gd name="T59" fmla="*/ 3174 h 2306"/>
                <a:gd name="T60" fmla="+- 0 8263 7399"/>
                <a:gd name="T61" fmla="*/ T60 w 864"/>
                <a:gd name="T62" fmla="+- 0 3118 956"/>
                <a:gd name="T63" fmla="*/ 3118 h 2306"/>
                <a:gd name="T64" fmla="+- 0 8263 7399"/>
                <a:gd name="T65" fmla="*/ T64 w 864"/>
                <a:gd name="T66" fmla="+- 0 1100 956"/>
                <a:gd name="T67" fmla="*/ 1100 h 2306"/>
                <a:gd name="T68" fmla="+- 0 8252 7399"/>
                <a:gd name="T69" fmla="*/ T68 w 864"/>
                <a:gd name="T70" fmla="+- 0 1044 956"/>
                <a:gd name="T71" fmla="*/ 1044 h 2306"/>
                <a:gd name="T72" fmla="+- 0 8221 7399"/>
                <a:gd name="T73" fmla="*/ T72 w 864"/>
                <a:gd name="T74" fmla="+- 0 999 956"/>
                <a:gd name="T75" fmla="*/ 999 h 2306"/>
                <a:gd name="T76" fmla="+- 0 8175 7399"/>
                <a:gd name="T77" fmla="*/ T76 w 864"/>
                <a:gd name="T78" fmla="+- 0 968 956"/>
                <a:gd name="T79" fmla="*/ 968 h 2306"/>
                <a:gd name="T80" fmla="+- 0 8119 7399"/>
                <a:gd name="T81" fmla="*/ T80 w 864"/>
                <a:gd name="T82" fmla="+- 0 956 956"/>
                <a:gd name="T83" fmla="*/ 956 h 230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64" h="2306">
                  <a:moveTo>
                    <a:pt x="720" y="0"/>
                  </a:moveTo>
                  <a:lnTo>
                    <a:pt x="144" y="0"/>
                  </a:lnTo>
                  <a:lnTo>
                    <a:pt x="88" y="12"/>
                  </a:lnTo>
                  <a:lnTo>
                    <a:pt x="42" y="43"/>
                  </a:lnTo>
                  <a:lnTo>
                    <a:pt x="12" y="88"/>
                  </a:lnTo>
                  <a:lnTo>
                    <a:pt x="0" y="144"/>
                  </a:lnTo>
                  <a:lnTo>
                    <a:pt x="0" y="2162"/>
                  </a:lnTo>
                  <a:lnTo>
                    <a:pt x="12" y="2218"/>
                  </a:lnTo>
                  <a:lnTo>
                    <a:pt x="42" y="2264"/>
                  </a:lnTo>
                  <a:lnTo>
                    <a:pt x="88" y="2295"/>
                  </a:lnTo>
                  <a:lnTo>
                    <a:pt x="144" y="2306"/>
                  </a:lnTo>
                  <a:lnTo>
                    <a:pt x="720" y="2306"/>
                  </a:lnTo>
                  <a:lnTo>
                    <a:pt x="776" y="2295"/>
                  </a:lnTo>
                  <a:lnTo>
                    <a:pt x="822" y="2264"/>
                  </a:lnTo>
                  <a:lnTo>
                    <a:pt x="853" y="2218"/>
                  </a:lnTo>
                  <a:lnTo>
                    <a:pt x="864" y="2162"/>
                  </a:lnTo>
                  <a:lnTo>
                    <a:pt x="864" y="144"/>
                  </a:lnTo>
                  <a:lnTo>
                    <a:pt x="853" y="88"/>
                  </a:lnTo>
                  <a:lnTo>
                    <a:pt x="822" y="43"/>
                  </a:lnTo>
                  <a:lnTo>
                    <a:pt x="776" y="12"/>
                  </a:lnTo>
                  <a:lnTo>
                    <a:pt x="7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>
                <a:solidFill>
                  <a:srgbClr val="297083"/>
                </a:solidFill>
              </a:endParaRPr>
            </a:p>
          </p:txBody>
        </p:sp>
        <p:sp>
          <p:nvSpPr>
            <p:cNvPr id="12" name="Freeform 560"/>
            <p:cNvSpPr>
              <a:spLocks/>
            </p:cNvSpPr>
            <p:nvPr/>
          </p:nvSpPr>
          <p:spPr bwMode="auto">
            <a:xfrm>
              <a:off x="9105" y="2140"/>
              <a:ext cx="864" cy="1118"/>
            </a:xfrm>
            <a:custGeom>
              <a:avLst/>
              <a:gdLst>
                <a:gd name="T0" fmla="+- 0 9839 9119"/>
                <a:gd name="T1" fmla="*/ T0 w 864"/>
                <a:gd name="T2" fmla="+- 0 956 956"/>
                <a:gd name="T3" fmla="*/ 956 h 2306"/>
                <a:gd name="T4" fmla="+- 0 9263 9119"/>
                <a:gd name="T5" fmla="*/ T4 w 864"/>
                <a:gd name="T6" fmla="+- 0 956 956"/>
                <a:gd name="T7" fmla="*/ 956 h 2306"/>
                <a:gd name="T8" fmla="+- 0 9207 9119"/>
                <a:gd name="T9" fmla="*/ T8 w 864"/>
                <a:gd name="T10" fmla="+- 0 968 956"/>
                <a:gd name="T11" fmla="*/ 968 h 2306"/>
                <a:gd name="T12" fmla="+- 0 9162 9119"/>
                <a:gd name="T13" fmla="*/ T12 w 864"/>
                <a:gd name="T14" fmla="+- 0 999 956"/>
                <a:gd name="T15" fmla="*/ 999 h 2306"/>
                <a:gd name="T16" fmla="+- 0 9131 9119"/>
                <a:gd name="T17" fmla="*/ T16 w 864"/>
                <a:gd name="T18" fmla="+- 0 1044 956"/>
                <a:gd name="T19" fmla="*/ 1044 h 2306"/>
                <a:gd name="T20" fmla="+- 0 9119 9119"/>
                <a:gd name="T21" fmla="*/ T20 w 864"/>
                <a:gd name="T22" fmla="+- 0 1100 956"/>
                <a:gd name="T23" fmla="*/ 1100 h 2306"/>
                <a:gd name="T24" fmla="+- 0 9119 9119"/>
                <a:gd name="T25" fmla="*/ T24 w 864"/>
                <a:gd name="T26" fmla="+- 0 3118 956"/>
                <a:gd name="T27" fmla="*/ 3118 h 2306"/>
                <a:gd name="T28" fmla="+- 0 9131 9119"/>
                <a:gd name="T29" fmla="*/ T28 w 864"/>
                <a:gd name="T30" fmla="+- 0 3174 956"/>
                <a:gd name="T31" fmla="*/ 3174 h 2306"/>
                <a:gd name="T32" fmla="+- 0 9162 9119"/>
                <a:gd name="T33" fmla="*/ T32 w 864"/>
                <a:gd name="T34" fmla="+- 0 3220 956"/>
                <a:gd name="T35" fmla="*/ 3220 h 2306"/>
                <a:gd name="T36" fmla="+- 0 9207 9119"/>
                <a:gd name="T37" fmla="*/ T36 w 864"/>
                <a:gd name="T38" fmla="+- 0 3251 956"/>
                <a:gd name="T39" fmla="*/ 3251 h 2306"/>
                <a:gd name="T40" fmla="+- 0 9263 9119"/>
                <a:gd name="T41" fmla="*/ T40 w 864"/>
                <a:gd name="T42" fmla="+- 0 3262 956"/>
                <a:gd name="T43" fmla="*/ 3262 h 2306"/>
                <a:gd name="T44" fmla="+- 0 9839 9119"/>
                <a:gd name="T45" fmla="*/ T44 w 864"/>
                <a:gd name="T46" fmla="+- 0 3262 956"/>
                <a:gd name="T47" fmla="*/ 3262 h 2306"/>
                <a:gd name="T48" fmla="+- 0 9895 9119"/>
                <a:gd name="T49" fmla="*/ T48 w 864"/>
                <a:gd name="T50" fmla="+- 0 3251 956"/>
                <a:gd name="T51" fmla="*/ 3251 h 2306"/>
                <a:gd name="T52" fmla="+- 0 9941 9119"/>
                <a:gd name="T53" fmla="*/ T52 w 864"/>
                <a:gd name="T54" fmla="+- 0 3220 956"/>
                <a:gd name="T55" fmla="*/ 3220 h 2306"/>
                <a:gd name="T56" fmla="+- 0 9972 9119"/>
                <a:gd name="T57" fmla="*/ T56 w 864"/>
                <a:gd name="T58" fmla="+- 0 3174 956"/>
                <a:gd name="T59" fmla="*/ 3174 h 2306"/>
                <a:gd name="T60" fmla="+- 0 9983 9119"/>
                <a:gd name="T61" fmla="*/ T60 w 864"/>
                <a:gd name="T62" fmla="+- 0 3118 956"/>
                <a:gd name="T63" fmla="*/ 3118 h 2306"/>
                <a:gd name="T64" fmla="+- 0 9983 9119"/>
                <a:gd name="T65" fmla="*/ T64 w 864"/>
                <a:gd name="T66" fmla="+- 0 1100 956"/>
                <a:gd name="T67" fmla="*/ 1100 h 2306"/>
                <a:gd name="T68" fmla="+- 0 9972 9119"/>
                <a:gd name="T69" fmla="*/ T68 w 864"/>
                <a:gd name="T70" fmla="+- 0 1044 956"/>
                <a:gd name="T71" fmla="*/ 1044 h 2306"/>
                <a:gd name="T72" fmla="+- 0 9941 9119"/>
                <a:gd name="T73" fmla="*/ T72 w 864"/>
                <a:gd name="T74" fmla="+- 0 999 956"/>
                <a:gd name="T75" fmla="*/ 999 h 2306"/>
                <a:gd name="T76" fmla="+- 0 9895 9119"/>
                <a:gd name="T77" fmla="*/ T76 w 864"/>
                <a:gd name="T78" fmla="+- 0 968 956"/>
                <a:gd name="T79" fmla="*/ 968 h 2306"/>
                <a:gd name="T80" fmla="+- 0 9839 9119"/>
                <a:gd name="T81" fmla="*/ T80 w 864"/>
                <a:gd name="T82" fmla="+- 0 956 956"/>
                <a:gd name="T83" fmla="*/ 956 h 230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64" h="2306">
                  <a:moveTo>
                    <a:pt x="720" y="0"/>
                  </a:moveTo>
                  <a:lnTo>
                    <a:pt x="144" y="0"/>
                  </a:lnTo>
                  <a:lnTo>
                    <a:pt x="88" y="12"/>
                  </a:lnTo>
                  <a:lnTo>
                    <a:pt x="43" y="43"/>
                  </a:lnTo>
                  <a:lnTo>
                    <a:pt x="12" y="88"/>
                  </a:lnTo>
                  <a:lnTo>
                    <a:pt x="0" y="144"/>
                  </a:lnTo>
                  <a:lnTo>
                    <a:pt x="0" y="2162"/>
                  </a:lnTo>
                  <a:lnTo>
                    <a:pt x="12" y="2218"/>
                  </a:lnTo>
                  <a:lnTo>
                    <a:pt x="43" y="2264"/>
                  </a:lnTo>
                  <a:lnTo>
                    <a:pt x="88" y="2295"/>
                  </a:lnTo>
                  <a:lnTo>
                    <a:pt x="144" y="2306"/>
                  </a:lnTo>
                  <a:lnTo>
                    <a:pt x="720" y="2306"/>
                  </a:lnTo>
                  <a:lnTo>
                    <a:pt x="776" y="2295"/>
                  </a:lnTo>
                  <a:lnTo>
                    <a:pt x="822" y="2264"/>
                  </a:lnTo>
                  <a:lnTo>
                    <a:pt x="853" y="2218"/>
                  </a:lnTo>
                  <a:lnTo>
                    <a:pt x="864" y="2162"/>
                  </a:lnTo>
                  <a:lnTo>
                    <a:pt x="864" y="144"/>
                  </a:lnTo>
                  <a:lnTo>
                    <a:pt x="853" y="88"/>
                  </a:lnTo>
                  <a:lnTo>
                    <a:pt x="822" y="43"/>
                  </a:lnTo>
                  <a:lnTo>
                    <a:pt x="776" y="12"/>
                  </a:lnTo>
                  <a:lnTo>
                    <a:pt x="7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>
                <a:solidFill>
                  <a:srgbClr val="297083"/>
                </a:solidFill>
              </a:endParaRPr>
            </a:p>
          </p:txBody>
        </p:sp>
        <p:cxnSp>
          <p:nvCxnSpPr>
            <p:cNvPr id="13" name="Line 559"/>
            <p:cNvCxnSpPr>
              <a:cxnSpLocks noChangeShapeType="1"/>
            </p:cNvCxnSpPr>
            <p:nvPr/>
          </p:nvCxnSpPr>
          <p:spPr bwMode="auto">
            <a:xfrm>
              <a:off x="5486" y="3277"/>
              <a:ext cx="4751" cy="0"/>
            </a:xfrm>
            <a:prstGeom prst="line">
              <a:avLst/>
            </a:prstGeom>
            <a:grpFill/>
            <a:ln w="9525">
              <a:solidFill>
                <a:srgbClr val="297083"/>
              </a:solidFill>
              <a:prstDash val="solid"/>
              <a:round/>
              <a:headEnd/>
              <a:tailEnd/>
            </a:ln>
          </p:spPr>
        </p:cxnSp>
      </p:grpSp>
      <p:sp>
        <p:nvSpPr>
          <p:cNvPr id="15" name="Прямоугольник 14"/>
          <p:cNvSpPr/>
          <p:nvPr/>
        </p:nvSpPr>
        <p:spPr>
          <a:xfrm>
            <a:off x="3599176" y="3195097"/>
            <a:ext cx="759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46990" algn="r">
              <a:spcBef>
                <a:spcPts val="595"/>
              </a:spcBef>
              <a:spcAft>
                <a:spcPts val="0"/>
              </a:spcAft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2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9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,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5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17169" y="3178345"/>
            <a:ext cx="759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46990" algn="r">
              <a:spcBef>
                <a:spcPts val="595"/>
              </a:spcBef>
              <a:spcAft>
                <a:spcPts val="0"/>
              </a:spcAft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32,5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759865" y="3178345"/>
            <a:ext cx="759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46990" algn="r">
              <a:spcBef>
                <a:spcPts val="595"/>
              </a:spcBef>
              <a:spcAft>
                <a:spcPts val="0"/>
              </a:spcAft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32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,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5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58708" y="4194209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endParaRPr lang="ru-RU" sz="1400" dirty="0">
              <a:solidFill>
                <a:schemeClr val="tx2">
                  <a:lumMod val="50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709636" y="4194209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  <a:endParaRPr lang="ru-RU" sz="1400" dirty="0">
              <a:solidFill>
                <a:schemeClr val="tx2">
                  <a:lumMod val="50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793274" y="4216851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</a:t>
            </a:r>
            <a:endParaRPr lang="ru-RU" sz="1400" dirty="0">
              <a:solidFill>
                <a:schemeClr val="tx2">
                  <a:lumMod val="50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6863962"/>
              </p:ext>
            </p:extLst>
          </p:nvPr>
        </p:nvGraphicFramePr>
        <p:xfrm>
          <a:off x="51669" y="4519025"/>
          <a:ext cx="6754662" cy="2549296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224931">
                  <a:extLst>
                    <a:ext uri="{9D8B030D-6E8A-4147-A177-3AD203B41FA5}">
                      <a16:colId xmlns:a16="http://schemas.microsoft.com/office/drawing/2014/main" val="3774808468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189986029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78367929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65412535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700703708"/>
                    </a:ext>
                  </a:extLst>
                </a:gridCol>
                <a:gridCol w="554028">
                  <a:extLst>
                    <a:ext uri="{9D8B030D-6E8A-4147-A177-3AD203B41FA5}">
                      <a16:colId xmlns:a16="http://schemas.microsoft.com/office/drawing/2014/main" val="322115713"/>
                    </a:ext>
                  </a:extLst>
                </a:gridCol>
                <a:gridCol w="537303">
                  <a:extLst>
                    <a:ext uri="{9D8B030D-6E8A-4147-A177-3AD203B41FA5}">
                      <a16:colId xmlns:a16="http://schemas.microsoft.com/office/drawing/2014/main" val="260076594"/>
                    </a:ext>
                  </a:extLst>
                </a:gridCol>
              </a:tblGrid>
              <a:tr h="521293">
                <a:tc>
                  <a:txBody>
                    <a:bodyPr/>
                    <a:lstStyle/>
                    <a:p>
                      <a:pPr algn="ctr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Наименование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marL="141605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2023</a:t>
                      </a:r>
                    </a:p>
                    <a:p>
                      <a:pPr marL="172085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год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marL="141605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202</a:t>
                      </a:r>
                      <a:r>
                        <a:rPr lang="en-US" sz="1200" dirty="0">
                          <a:effectLst/>
                        </a:rPr>
                        <a:t>4</a:t>
                      </a:r>
                      <a:endParaRPr lang="ru-RU" sz="1200" dirty="0">
                        <a:effectLst/>
                      </a:endParaRPr>
                    </a:p>
                    <a:p>
                      <a:pPr marL="172085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год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202</a:t>
                      </a:r>
                      <a:r>
                        <a:rPr lang="en-US" sz="1200" dirty="0">
                          <a:effectLst/>
                        </a:rPr>
                        <a:t>5</a:t>
                      </a:r>
                      <a:endParaRPr lang="ru-RU" sz="1200" dirty="0">
                        <a:effectLst/>
                      </a:endParaRPr>
                    </a:p>
                    <a:p>
                      <a:pPr marL="172085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год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1605" marR="136525" indent="31750">
                        <a:spcBef>
                          <a:spcPts val="53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%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к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202</a:t>
                      </a:r>
                      <a:r>
                        <a:rPr lang="en-US" sz="1200" dirty="0">
                          <a:effectLst/>
                        </a:rPr>
                        <a:t>4</a:t>
                      </a:r>
                      <a:r>
                        <a:rPr lang="ru-RU" sz="1200" baseline="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году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marL="141605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202</a:t>
                      </a:r>
                      <a:r>
                        <a:rPr lang="en-US" sz="1200" dirty="0">
                          <a:effectLst/>
                        </a:rPr>
                        <a:t>6</a:t>
                      </a:r>
                      <a:endParaRPr lang="ru-RU" sz="1200" dirty="0">
                        <a:effectLst/>
                      </a:endParaRPr>
                    </a:p>
                    <a:p>
                      <a:pPr marL="172085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год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marL="140970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202</a:t>
                      </a:r>
                      <a:r>
                        <a:rPr lang="en-US" sz="1200" dirty="0">
                          <a:effectLst/>
                        </a:rPr>
                        <a:t>7</a:t>
                      </a:r>
                      <a:endParaRPr lang="ru-RU" sz="1200" dirty="0">
                        <a:effectLst/>
                      </a:endParaRPr>
                    </a:p>
                    <a:p>
                      <a:pPr marL="171450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год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48418652"/>
                  </a:ext>
                </a:extLst>
              </a:tr>
              <a:tr h="477852">
                <a:tc>
                  <a:txBody>
                    <a:bodyPr/>
                    <a:lstStyle/>
                    <a:p>
                      <a:pPr marL="8255"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Управление муниципальными финансами городского округа Семеновский, в т. числе;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 23,1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r>
                        <a:rPr lang="en-US" sz="1200" b="1" dirty="0">
                          <a:effectLst/>
                        </a:rPr>
                        <a:t>24,6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r>
                        <a:rPr lang="en-US" sz="1200" b="1" dirty="0">
                          <a:effectLst/>
                        </a:rPr>
                        <a:t>29,5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r>
                        <a:rPr lang="en-US" sz="1200" b="1" dirty="0">
                          <a:effectLst/>
                        </a:rPr>
                        <a:t>119,6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r>
                        <a:rPr lang="en-US" sz="1200" b="1" dirty="0">
                          <a:effectLst/>
                        </a:rPr>
                        <a:t>32,5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r>
                        <a:rPr lang="en-US" sz="1200" b="1" dirty="0">
                          <a:effectLst/>
                        </a:rPr>
                        <a:t>32,5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34588827"/>
                  </a:ext>
                </a:extLst>
              </a:tr>
              <a:tr h="637136">
                <a:tc>
                  <a:txBody>
                    <a:bodyPr/>
                    <a:lstStyle/>
                    <a:p>
                      <a:pPr marL="8255"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Организация и совершенствование бюджетного процесса городского округа Семеновский Нижегородской области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3,8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3,8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4,2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115,2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7,2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7,2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27410264"/>
                  </a:ext>
                </a:extLst>
              </a:tr>
              <a:tr h="468259">
                <a:tc>
                  <a:txBody>
                    <a:bodyPr/>
                    <a:lstStyle/>
                    <a:p>
                      <a:pPr marL="8255">
                        <a:lnSpc>
                          <a:spcPct val="98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Повышение эффективности бюджетных расходов городского округа Семеновский НО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105" marR="78105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7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0,1</a:t>
                      </a:r>
                      <a:endParaRPr kumimoji="0" lang="ru-RU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8105" marR="78105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7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0,1</a:t>
                      </a:r>
                      <a:endParaRPr kumimoji="0" lang="ru-RU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8105" marR="78105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7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0,</a:t>
                      </a:r>
                      <a:r>
                        <a:rPr kumimoji="0" lang="en-US" sz="12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2</a:t>
                      </a:r>
                      <a:endParaRPr kumimoji="0" lang="ru-RU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2</a:t>
                      </a:r>
                      <a:r>
                        <a:rPr lang="ru-RU" sz="1200" dirty="0">
                          <a:effectLst/>
                        </a:rPr>
                        <a:t>00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8105" marR="78105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7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0,</a:t>
                      </a:r>
                      <a:r>
                        <a:rPr kumimoji="0" lang="en-US" sz="12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2</a:t>
                      </a:r>
                      <a:endParaRPr kumimoji="0" lang="ru-RU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8105" marR="78105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7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0,</a:t>
                      </a:r>
                      <a:r>
                        <a:rPr kumimoji="0" lang="en-US" sz="12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2</a:t>
                      </a:r>
                      <a:endParaRPr kumimoji="0" lang="ru-RU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84154009"/>
                  </a:ext>
                </a:extLst>
              </a:tr>
              <a:tr h="417409">
                <a:tc>
                  <a:txBody>
                    <a:bodyPr/>
                    <a:lstStyle/>
                    <a:p>
                      <a:pPr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Обеспечение реализации муниципальной программы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19,2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en-US" sz="1200" dirty="0">
                          <a:effectLst/>
                        </a:rPr>
                        <a:t>20,7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en-US" sz="1200" dirty="0">
                          <a:effectLst/>
                        </a:rPr>
                        <a:t>25,1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en-US" sz="1200" dirty="0">
                          <a:effectLst/>
                        </a:rPr>
                        <a:t>121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en-US" sz="1200" dirty="0">
                          <a:effectLst/>
                        </a:rPr>
                        <a:t>25,1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en-US" sz="1200" dirty="0">
                          <a:effectLst/>
                        </a:rPr>
                        <a:t>25,1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05780681"/>
                  </a:ext>
                </a:extLst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9434069"/>
              </p:ext>
            </p:extLst>
          </p:nvPr>
        </p:nvGraphicFramePr>
        <p:xfrm>
          <a:off x="31791" y="7117906"/>
          <a:ext cx="6794418" cy="1953962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6794418">
                  <a:extLst>
                    <a:ext uri="{9D8B030D-6E8A-4147-A177-3AD203B41FA5}">
                      <a16:colId xmlns:a16="http://schemas.microsoft.com/office/drawing/2014/main" val="156122950"/>
                    </a:ext>
                  </a:extLst>
                </a:gridCol>
              </a:tblGrid>
              <a:tr h="441416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Непосредственные результаты реализации муниципальной программы</a:t>
                      </a:r>
                    </a:p>
                    <a:p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032543"/>
                  </a:ext>
                </a:extLst>
              </a:tr>
              <a:tr h="462082"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Доходы бюджета городского округа Семеновский на душу населения, на конечную дату реализации муниципальной программы, должны составлять не менее 37,0 тыс. руб.</a:t>
                      </a:r>
                      <a:endParaRPr lang="ru-RU" sz="120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2841791"/>
                  </a:ext>
                </a:extLst>
              </a:tr>
              <a:tr h="649612"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Доля расходов бюджета городского округа Семеновский, формируемые в рамках муниципальных программ, в общем объеме бюджета городского округа  к 202</a:t>
                      </a:r>
                      <a:r>
                        <a:rPr lang="en-US" sz="1200" dirty="0">
                          <a:effectLst/>
                        </a:rPr>
                        <a:t>5</a:t>
                      </a:r>
                      <a:r>
                        <a:rPr lang="ru-RU" sz="1200" dirty="0">
                          <a:effectLst/>
                        </a:rPr>
                        <a:t> г. будет соответствовать показателю - 90%</a:t>
                      </a:r>
                      <a:endParaRPr lang="ru-RU" sz="120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832405"/>
                  </a:ext>
                </a:extLst>
              </a:tr>
              <a:tr h="192534">
                <a:tc>
                  <a:txBody>
                    <a:bodyPr/>
                    <a:lstStyle/>
                    <a:p>
                      <a:pPr marL="83820" marR="9017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Удельный вес муниципального долга составит к 202</a:t>
                      </a:r>
                      <a:r>
                        <a:rPr lang="en-US" sz="1200" dirty="0">
                          <a:effectLst/>
                        </a:rPr>
                        <a:t>5</a:t>
                      </a:r>
                      <a:r>
                        <a:rPr lang="ru-RU" sz="1200" dirty="0">
                          <a:effectLst/>
                        </a:rPr>
                        <a:t>г. менее 4%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79311386"/>
                  </a:ext>
                </a:extLst>
              </a:tr>
              <a:tr h="192534">
                <a:tc>
                  <a:txBody>
                    <a:bodyPr/>
                    <a:lstStyle/>
                    <a:p>
                      <a:pPr marL="83820" marR="9017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Разработан бюджетный прогноз на долгосрочный период - Да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05423155"/>
                  </a:ext>
                </a:extLst>
              </a:tr>
            </a:tbl>
          </a:graphicData>
        </a:graphic>
      </p:graphicFrame>
      <p:sp>
        <p:nvSpPr>
          <p:cNvPr id="14" name="Text Box 567">
            <a:extLst>
              <a:ext uri="{FF2B5EF4-FFF2-40B4-BE49-F238E27FC236}">
                <a16:creationId xmlns:a16="http://schemas.microsoft.com/office/drawing/2014/main" id="{B2128DC1-4B10-2B28-853A-3141B4286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99" y="2504197"/>
            <a:ext cx="3189715" cy="1775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44780" marR="132715" algn="ctr">
              <a:lnSpc>
                <a:spcPct val="98000"/>
              </a:lnSpc>
              <a:spcBef>
                <a:spcPts val="5"/>
              </a:spcBef>
              <a:spcAft>
                <a:spcPts val="0"/>
              </a:spcAft>
            </a:pPr>
            <a:endParaRPr lang="ru-RU" dirty="0">
              <a:solidFill>
                <a:schemeClr val="tx2">
                  <a:lumMod val="75000"/>
                </a:schemeClr>
              </a:solidFill>
              <a:effectLst/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144780" marR="132715" algn="ctr">
              <a:lnSpc>
                <a:spcPct val="98000"/>
              </a:lnSpc>
              <a:spcBef>
                <a:spcPts val="5"/>
              </a:spcBef>
              <a:spcAft>
                <a:spcPts val="0"/>
              </a:spcAft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Расходы</a:t>
            </a:r>
            <a:r>
              <a:rPr lang="ru-RU" sz="2000" spc="135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</a:t>
            </a:r>
            <a:r>
              <a:rPr lang="ru-RU" sz="2000" spc="130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выполнение</a:t>
            </a:r>
            <a:r>
              <a:rPr lang="ru-RU" sz="2000" spc="-420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программы</a:t>
            </a:r>
            <a:endParaRPr lang="en-US" sz="2000" dirty="0">
              <a:solidFill>
                <a:schemeClr val="tx2">
                  <a:lumMod val="50000"/>
                </a:schemeClr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44780" marR="132715" algn="ctr">
              <a:lnSpc>
                <a:spcPct val="98000"/>
              </a:lnSpc>
              <a:spcBef>
                <a:spcPts val="5"/>
              </a:spcBef>
              <a:spcAft>
                <a:spcPts val="0"/>
              </a:spcAft>
            </a:pPr>
            <a:endParaRPr lang="ru-RU" dirty="0">
              <a:solidFill>
                <a:schemeClr val="tx2">
                  <a:lumMod val="75000"/>
                </a:schemeClr>
              </a:solidFill>
              <a:effectLst/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144780" marR="132080" algn="ctr">
              <a:lnSpc>
                <a:spcPts val="1555"/>
              </a:lnSpc>
              <a:spcAft>
                <a:spcPts val="0"/>
              </a:spcAft>
            </a:pPr>
            <a:r>
              <a:rPr lang="ru-RU" sz="2000" b="1" spc="-5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</a:t>
            </a:r>
            <a:r>
              <a:rPr lang="ru-RU" sz="2000" b="1" spc="-70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000" b="1" spc="-5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</a:t>
            </a:r>
            <a:r>
              <a:rPr lang="en-US" sz="2000" b="1" spc="-5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</a:t>
            </a:r>
            <a:r>
              <a:rPr lang="ru-RU" sz="2000" b="1" spc="-70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000" b="1" spc="-5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году</a:t>
            </a:r>
          </a:p>
          <a:p>
            <a:pPr marL="144780" marR="132080" algn="ctr">
              <a:lnSpc>
                <a:spcPts val="1555"/>
              </a:lnSpc>
              <a:spcAft>
                <a:spcPts val="0"/>
              </a:spcAft>
            </a:pPr>
            <a:endParaRPr kumimoji="0" lang="ru-RU" sz="2000" b="1" i="0" u="none" strike="noStrike" kern="1200" cap="none" spc="-5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uLnTx/>
              <a:uFillTx/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144780" marR="132080" algn="ctr">
              <a:lnSpc>
                <a:spcPts val="1555"/>
              </a:lnSpc>
              <a:spcAft>
                <a:spcPts val="0"/>
              </a:spcAft>
            </a:pPr>
            <a:r>
              <a:rPr lang="en-US" sz="33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29,5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44780" marR="133350" lvl="0" indent="0" algn="ctr" defTabSz="914400" rtl="0" eaLnBrk="1" fontAlgn="auto" latinLnBrk="0" hangingPunct="1">
              <a:lnSpc>
                <a:spcPts val="156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-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</a:t>
            </a:r>
            <a:r>
              <a:rPr kumimoji="0" lang="ru-RU" sz="1300" b="1" i="0" u="none" strike="noStrike" kern="1200" cap="none" spc="-8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ru-RU" sz="1300" b="1" i="0" u="none" strike="noStrike" kern="1200" cap="none" spc="-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рублей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44780" marR="132080" algn="ctr">
              <a:lnSpc>
                <a:spcPts val="1555"/>
              </a:lnSpc>
              <a:spcAft>
                <a:spcPts val="0"/>
              </a:spcAft>
            </a:pPr>
            <a:endParaRPr lang="ru-RU" sz="2000" b="1" spc="-5" dirty="0">
              <a:solidFill>
                <a:schemeClr val="accent5">
                  <a:lumMod val="75000"/>
                </a:schemeClr>
              </a:solidFill>
              <a:effectLst/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144780" marR="132080" algn="ctr">
              <a:lnSpc>
                <a:spcPts val="1555"/>
              </a:lnSpc>
              <a:spcAft>
                <a:spcPts val="0"/>
              </a:spcAft>
            </a:pPr>
            <a:endParaRPr lang="ru-RU" sz="2000" dirty="0">
              <a:solidFill>
                <a:schemeClr val="accent5">
                  <a:lumMod val="75000"/>
                </a:schemeClr>
              </a:solidFill>
              <a:effectLst/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E60244A-3C9A-C2EF-10B2-9DBB53D31C2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66</a:t>
            </a:fld>
            <a:endParaRPr lang="ru-RU" spc="-100" dirty="0"/>
          </a:p>
        </p:txBody>
      </p:sp>
    </p:spTree>
    <p:extLst>
      <p:ext uri="{BB962C8B-B14F-4D97-AF65-F5344CB8AC3E}">
        <p14:creationId xmlns:p14="http://schemas.microsoft.com/office/powerpoint/2010/main" val="374374671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8"/>
          <p:cNvSpPr txBox="1">
            <a:spLocks noChangeArrowheads="1"/>
          </p:cNvSpPr>
          <p:nvPr/>
        </p:nvSpPr>
        <p:spPr bwMode="auto">
          <a:xfrm>
            <a:off x="-171702" y="-13722"/>
            <a:ext cx="7131052" cy="556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2700" algn="ctr">
              <a:spcBef>
                <a:spcPts val="100"/>
              </a:spcBef>
              <a:spcAft>
                <a:spcPts val="0"/>
              </a:spcAft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Муниципальная</a:t>
            </a:r>
            <a:r>
              <a:rPr lang="ru-RU" b="1" spc="155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программа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2700" algn="ctr">
              <a:spcBef>
                <a:spcPts val="100"/>
              </a:spcBef>
              <a:spcAft>
                <a:spcPts val="0"/>
              </a:spcAft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"Управление муниципальным имуществом и земельными</a:t>
            </a:r>
          </a:p>
          <a:p>
            <a:pPr marL="12700" algn="ctr">
              <a:spcBef>
                <a:spcPts val="100"/>
              </a:spcBef>
              <a:spcAft>
                <a:spcPts val="0"/>
              </a:spcAft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ресурсами городского округа Семеновский Нижегородской </a:t>
            </a:r>
          </a:p>
          <a:p>
            <a:pPr marL="12700" algn="ctr">
              <a:spcBef>
                <a:spcPts val="100"/>
              </a:spcBef>
              <a:spcAft>
                <a:spcPts val="0"/>
              </a:spcAft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области на 2021-2026 годы "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35176" y="1115358"/>
            <a:ext cx="3429000" cy="129779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9245">
              <a:lnSpc>
                <a:spcPts val="1565"/>
              </a:lnSpc>
              <a:spcBef>
                <a:spcPts val="605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Цель</a:t>
            </a:r>
            <a:r>
              <a:rPr lang="ru-RU" sz="1600" b="1" spc="13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программы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14960">
              <a:lnSpc>
                <a:spcPts val="1270"/>
              </a:lnSpc>
              <a:spcAft>
                <a:spcPts val="0"/>
              </a:spcAft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Повышение эффективности управления муниципальным имуществом и земельными ресурсами городского округа Семеновский Нижегородской области</a:t>
            </a:r>
            <a:endParaRPr lang="ru-RU" sz="13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83850" y="1142272"/>
            <a:ext cx="3571680" cy="1974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4960">
              <a:spcBef>
                <a:spcPts val="85"/>
              </a:spcBef>
              <a:spcAft>
                <a:spcPts val="0"/>
              </a:spcAft>
              <a:tabLst>
                <a:tab pos="2970530" algn="l"/>
              </a:tabLst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Программа Утверждена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09245">
              <a:lnSpc>
                <a:spcPts val="1325"/>
              </a:lnSpc>
              <a:spcAft>
                <a:spcPts val="0"/>
              </a:spcAft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Постановление</a:t>
            </a:r>
            <a:r>
              <a:rPr lang="ru-RU" sz="1400" spc="8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администрации городского округа Семеновский Нижегородской</a:t>
            </a:r>
            <a:r>
              <a:rPr lang="ru-RU" sz="1400" spc="-1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области</a:t>
            </a:r>
            <a:r>
              <a:rPr lang="ru-RU" sz="1400" spc="-9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от</a:t>
            </a:r>
            <a:r>
              <a:rPr lang="ru-RU" sz="1400" spc="-6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17.12.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2020 № 2784 "Об утверждении муниципальной</a:t>
            </a:r>
            <a:r>
              <a:rPr lang="ru-RU" sz="1400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программы</a:t>
            </a:r>
            <a:r>
              <a:rPr lang="ru-RU" sz="1400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"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Управление муниципальным имуществом и земельными ресурсами городского округа Семеновский Нижегородской области на 2021-2026 годы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"</a:t>
            </a:r>
          </a:p>
        </p:txBody>
      </p:sp>
      <p:grpSp>
        <p:nvGrpSpPr>
          <p:cNvPr id="9" name="Group 558"/>
          <p:cNvGrpSpPr>
            <a:grpSpLocks/>
          </p:cNvGrpSpPr>
          <p:nvPr/>
        </p:nvGrpSpPr>
        <p:grpSpPr bwMode="auto">
          <a:xfrm>
            <a:off x="3494120" y="3581363"/>
            <a:ext cx="3016885" cy="750869"/>
            <a:chOff x="5486" y="2119"/>
            <a:chExt cx="4751" cy="1158"/>
          </a:xfrm>
          <a:solidFill>
            <a:schemeClr val="tx2"/>
          </a:solidFill>
        </p:grpSpPr>
        <p:sp>
          <p:nvSpPr>
            <p:cNvPr id="10" name="Freeform 564"/>
            <p:cNvSpPr>
              <a:spLocks/>
            </p:cNvSpPr>
            <p:nvPr/>
          </p:nvSpPr>
          <p:spPr bwMode="auto">
            <a:xfrm>
              <a:off x="5674" y="2237"/>
              <a:ext cx="864" cy="1021"/>
            </a:xfrm>
            <a:custGeom>
              <a:avLst/>
              <a:gdLst>
                <a:gd name="T0" fmla="+- 0 6399 5679"/>
                <a:gd name="T1" fmla="*/ T0 w 864"/>
                <a:gd name="T2" fmla="+- 0 578 578"/>
                <a:gd name="T3" fmla="*/ 578 h 2685"/>
                <a:gd name="T4" fmla="+- 0 5823 5679"/>
                <a:gd name="T5" fmla="*/ T4 w 864"/>
                <a:gd name="T6" fmla="+- 0 578 578"/>
                <a:gd name="T7" fmla="*/ 578 h 2685"/>
                <a:gd name="T8" fmla="+- 0 5767 5679"/>
                <a:gd name="T9" fmla="*/ T8 w 864"/>
                <a:gd name="T10" fmla="+- 0 589 578"/>
                <a:gd name="T11" fmla="*/ 589 h 2685"/>
                <a:gd name="T12" fmla="+- 0 5721 5679"/>
                <a:gd name="T13" fmla="*/ T12 w 864"/>
                <a:gd name="T14" fmla="+- 0 620 578"/>
                <a:gd name="T15" fmla="*/ 620 h 2685"/>
                <a:gd name="T16" fmla="+- 0 5690 5679"/>
                <a:gd name="T17" fmla="*/ T16 w 864"/>
                <a:gd name="T18" fmla="+- 0 666 578"/>
                <a:gd name="T19" fmla="*/ 666 h 2685"/>
                <a:gd name="T20" fmla="+- 0 5679 5679"/>
                <a:gd name="T21" fmla="*/ T20 w 864"/>
                <a:gd name="T22" fmla="+- 0 722 578"/>
                <a:gd name="T23" fmla="*/ 722 h 2685"/>
                <a:gd name="T24" fmla="+- 0 5679 5679"/>
                <a:gd name="T25" fmla="*/ T24 w 864"/>
                <a:gd name="T26" fmla="+- 0 3118 578"/>
                <a:gd name="T27" fmla="*/ 3118 h 2685"/>
                <a:gd name="T28" fmla="+- 0 5690 5679"/>
                <a:gd name="T29" fmla="*/ T28 w 864"/>
                <a:gd name="T30" fmla="+- 0 3174 578"/>
                <a:gd name="T31" fmla="*/ 3174 h 2685"/>
                <a:gd name="T32" fmla="+- 0 5721 5679"/>
                <a:gd name="T33" fmla="*/ T32 w 864"/>
                <a:gd name="T34" fmla="+- 0 3220 578"/>
                <a:gd name="T35" fmla="*/ 3220 h 2685"/>
                <a:gd name="T36" fmla="+- 0 5767 5679"/>
                <a:gd name="T37" fmla="*/ T36 w 864"/>
                <a:gd name="T38" fmla="+- 0 3251 578"/>
                <a:gd name="T39" fmla="*/ 3251 h 2685"/>
                <a:gd name="T40" fmla="+- 0 5823 5679"/>
                <a:gd name="T41" fmla="*/ T40 w 864"/>
                <a:gd name="T42" fmla="+- 0 3262 578"/>
                <a:gd name="T43" fmla="*/ 3262 h 2685"/>
                <a:gd name="T44" fmla="+- 0 6399 5679"/>
                <a:gd name="T45" fmla="*/ T44 w 864"/>
                <a:gd name="T46" fmla="+- 0 3262 578"/>
                <a:gd name="T47" fmla="*/ 3262 h 2685"/>
                <a:gd name="T48" fmla="+- 0 6455 5679"/>
                <a:gd name="T49" fmla="*/ T48 w 864"/>
                <a:gd name="T50" fmla="+- 0 3251 578"/>
                <a:gd name="T51" fmla="*/ 3251 h 2685"/>
                <a:gd name="T52" fmla="+- 0 6500 5679"/>
                <a:gd name="T53" fmla="*/ T52 w 864"/>
                <a:gd name="T54" fmla="+- 0 3220 578"/>
                <a:gd name="T55" fmla="*/ 3220 h 2685"/>
                <a:gd name="T56" fmla="+- 0 6531 5679"/>
                <a:gd name="T57" fmla="*/ T56 w 864"/>
                <a:gd name="T58" fmla="+- 0 3174 578"/>
                <a:gd name="T59" fmla="*/ 3174 h 2685"/>
                <a:gd name="T60" fmla="+- 0 6543 5679"/>
                <a:gd name="T61" fmla="*/ T60 w 864"/>
                <a:gd name="T62" fmla="+- 0 3118 578"/>
                <a:gd name="T63" fmla="*/ 3118 h 2685"/>
                <a:gd name="T64" fmla="+- 0 6543 5679"/>
                <a:gd name="T65" fmla="*/ T64 w 864"/>
                <a:gd name="T66" fmla="+- 0 722 578"/>
                <a:gd name="T67" fmla="*/ 722 h 2685"/>
                <a:gd name="T68" fmla="+- 0 6531 5679"/>
                <a:gd name="T69" fmla="*/ T68 w 864"/>
                <a:gd name="T70" fmla="+- 0 666 578"/>
                <a:gd name="T71" fmla="*/ 666 h 2685"/>
                <a:gd name="T72" fmla="+- 0 6500 5679"/>
                <a:gd name="T73" fmla="*/ T72 w 864"/>
                <a:gd name="T74" fmla="+- 0 620 578"/>
                <a:gd name="T75" fmla="*/ 620 h 2685"/>
                <a:gd name="T76" fmla="+- 0 6455 5679"/>
                <a:gd name="T77" fmla="*/ T76 w 864"/>
                <a:gd name="T78" fmla="+- 0 589 578"/>
                <a:gd name="T79" fmla="*/ 589 h 2685"/>
                <a:gd name="T80" fmla="+- 0 6399 5679"/>
                <a:gd name="T81" fmla="*/ T80 w 864"/>
                <a:gd name="T82" fmla="+- 0 578 578"/>
                <a:gd name="T83" fmla="*/ 578 h 268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64" h="2685">
                  <a:moveTo>
                    <a:pt x="720" y="0"/>
                  </a:moveTo>
                  <a:lnTo>
                    <a:pt x="144" y="0"/>
                  </a:lnTo>
                  <a:lnTo>
                    <a:pt x="88" y="11"/>
                  </a:lnTo>
                  <a:lnTo>
                    <a:pt x="42" y="42"/>
                  </a:lnTo>
                  <a:lnTo>
                    <a:pt x="11" y="88"/>
                  </a:lnTo>
                  <a:lnTo>
                    <a:pt x="0" y="144"/>
                  </a:lnTo>
                  <a:lnTo>
                    <a:pt x="0" y="2540"/>
                  </a:lnTo>
                  <a:lnTo>
                    <a:pt x="11" y="2596"/>
                  </a:lnTo>
                  <a:lnTo>
                    <a:pt x="42" y="2642"/>
                  </a:lnTo>
                  <a:lnTo>
                    <a:pt x="88" y="2673"/>
                  </a:lnTo>
                  <a:lnTo>
                    <a:pt x="144" y="2684"/>
                  </a:lnTo>
                  <a:lnTo>
                    <a:pt x="720" y="2684"/>
                  </a:lnTo>
                  <a:lnTo>
                    <a:pt x="776" y="2673"/>
                  </a:lnTo>
                  <a:lnTo>
                    <a:pt x="821" y="2642"/>
                  </a:lnTo>
                  <a:lnTo>
                    <a:pt x="852" y="2596"/>
                  </a:lnTo>
                  <a:lnTo>
                    <a:pt x="864" y="2540"/>
                  </a:lnTo>
                  <a:lnTo>
                    <a:pt x="864" y="144"/>
                  </a:lnTo>
                  <a:lnTo>
                    <a:pt x="852" y="88"/>
                  </a:lnTo>
                  <a:lnTo>
                    <a:pt x="821" y="42"/>
                  </a:lnTo>
                  <a:lnTo>
                    <a:pt x="776" y="11"/>
                  </a:lnTo>
                  <a:lnTo>
                    <a:pt x="7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1" name="Freeform 562"/>
            <p:cNvSpPr>
              <a:spLocks/>
            </p:cNvSpPr>
            <p:nvPr/>
          </p:nvSpPr>
          <p:spPr bwMode="auto">
            <a:xfrm>
              <a:off x="7429" y="2131"/>
              <a:ext cx="864" cy="1108"/>
            </a:xfrm>
            <a:custGeom>
              <a:avLst/>
              <a:gdLst>
                <a:gd name="T0" fmla="+- 0 8119 7399"/>
                <a:gd name="T1" fmla="*/ T0 w 864"/>
                <a:gd name="T2" fmla="+- 0 956 956"/>
                <a:gd name="T3" fmla="*/ 956 h 2306"/>
                <a:gd name="T4" fmla="+- 0 7543 7399"/>
                <a:gd name="T5" fmla="*/ T4 w 864"/>
                <a:gd name="T6" fmla="+- 0 956 956"/>
                <a:gd name="T7" fmla="*/ 956 h 2306"/>
                <a:gd name="T8" fmla="+- 0 7487 7399"/>
                <a:gd name="T9" fmla="*/ T8 w 864"/>
                <a:gd name="T10" fmla="+- 0 968 956"/>
                <a:gd name="T11" fmla="*/ 968 h 2306"/>
                <a:gd name="T12" fmla="+- 0 7441 7399"/>
                <a:gd name="T13" fmla="*/ T12 w 864"/>
                <a:gd name="T14" fmla="+- 0 999 956"/>
                <a:gd name="T15" fmla="*/ 999 h 2306"/>
                <a:gd name="T16" fmla="+- 0 7411 7399"/>
                <a:gd name="T17" fmla="*/ T16 w 864"/>
                <a:gd name="T18" fmla="+- 0 1044 956"/>
                <a:gd name="T19" fmla="*/ 1044 h 2306"/>
                <a:gd name="T20" fmla="+- 0 7399 7399"/>
                <a:gd name="T21" fmla="*/ T20 w 864"/>
                <a:gd name="T22" fmla="+- 0 1100 956"/>
                <a:gd name="T23" fmla="*/ 1100 h 2306"/>
                <a:gd name="T24" fmla="+- 0 7399 7399"/>
                <a:gd name="T25" fmla="*/ T24 w 864"/>
                <a:gd name="T26" fmla="+- 0 3118 956"/>
                <a:gd name="T27" fmla="*/ 3118 h 2306"/>
                <a:gd name="T28" fmla="+- 0 7411 7399"/>
                <a:gd name="T29" fmla="*/ T28 w 864"/>
                <a:gd name="T30" fmla="+- 0 3174 956"/>
                <a:gd name="T31" fmla="*/ 3174 h 2306"/>
                <a:gd name="T32" fmla="+- 0 7441 7399"/>
                <a:gd name="T33" fmla="*/ T32 w 864"/>
                <a:gd name="T34" fmla="+- 0 3220 956"/>
                <a:gd name="T35" fmla="*/ 3220 h 2306"/>
                <a:gd name="T36" fmla="+- 0 7487 7399"/>
                <a:gd name="T37" fmla="*/ T36 w 864"/>
                <a:gd name="T38" fmla="+- 0 3251 956"/>
                <a:gd name="T39" fmla="*/ 3251 h 2306"/>
                <a:gd name="T40" fmla="+- 0 7543 7399"/>
                <a:gd name="T41" fmla="*/ T40 w 864"/>
                <a:gd name="T42" fmla="+- 0 3262 956"/>
                <a:gd name="T43" fmla="*/ 3262 h 2306"/>
                <a:gd name="T44" fmla="+- 0 8119 7399"/>
                <a:gd name="T45" fmla="*/ T44 w 864"/>
                <a:gd name="T46" fmla="+- 0 3262 956"/>
                <a:gd name="T47" fmla="*/ 3262 h 2306"/>
                <a:gd name="T48" fmla="+- 0 8175 7399"/>
                <a:gd name="T49" fmla="*/ T48 w 864"/>
                <a:gd name="T50" fmla="+- 0 3251 956"/>
                <a:gd name="T51" fmla="*/ 3251 h 2306"/>
                <a:gd name="T52" fmla="+- 0 8221 7399"/>
                <a:gd name="T53" fmla="*/ T52 w 864"/>
                <a:gd name="T54" fmla="+- 0 3220 956"/>
                <a:gd name="T55" fmla="*/ 3220 h 2306"/>
                <a:gd name="T56" fmla="+- 0 8252 7399"/>
                <a:gd name="T57" fmla="*/ T56 w 864"/>
                <a:gd name="T58" fmla="+- 0 3174 956"/>
                <a:gd name="T59" fmla="*/ 3174 h 2306"/>
                <a:gd name="T60" fmla="+- 0 8263 7399"/>
                <a:gd name="T61" fmla="*/ T60 w 864"/>
                <a:gd name="T62" fmla="+- 0 3118 956"/>
                <a:gd name="T63" fmla="*/ 3118 h 2306"/>
                <a:gd name="T64" fmla="+- 0 8263 7399"/>
                <a:gd name="T65" fmla="*/ T64 w 864"/>
                <a:gd name="T66" fmla="+- 0 1100 956"/>
                <a:gd name="T67" fmla="*/ 1100 h 2306"/>
                <a:gd name="T68" fmla="+- 0 8252 7399"/>
                <a:gd name="T69" fmla="*/ T68 w 864"/>
                <a:gd name="T70" fmla="+- 0 1044 956"/>
                <a:gd name="T71" fmla="*/ 1044 h 2306"/>
                <a:gd name="T72" fmla="+- 0 8221 7399"/>
                <a:gd name="T73" fmla="*/ T72 w 864"/>
                <a:gd name="T74" fmla="+- 0 999 956"/>
                <a:gd name="T75" fmla="*/ 999 h 2306"/>
                <a:gd name="T76" fmla="+- 0 8175 7399"/>
                <a:gd name="T77" fmla="*/ T76 w 864"/>
                <a:gd name="T78" fmla="+- 0 968 956"/>
                <a:gd name="T79" fmla="*/ 968 h 2306"/>
                <a:gd name="T80" fmla="+- 0 8119 7399"/>
                <a:gd name="T81" fmla="*/ T80 w 864"/>
                <a:gd name="T82" fmla="+- 0 956 956"/>
                <a:gd name="T83" fmla="*/ 956 h 230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64" h="2306">
                  <a:moveTo>
                    <a:pt x="720" y="0"/>
                  </a:moveTo>
                  <a:lnTo>
                    <a:pt x="144" y="0"/>
                  </a:lnTo>
                  <a:lnTo>
                    <a:pt x="88" y="12"/>
                  </a:lnTo>
                  <a:lnTo>
                    <a:pt x="42" y="43"/>
                  </a:lnTo>
                  <a:lnTo>
                    <a:pt x="12" y="88"/>
                  </a:lnTo>
                  <a:lnTo>
                    <a:pt x="0" y="144"/>
                  </a:lnTo>
                  <a:lnTo>
                    <a:pt x="0" y="2162"/>
                  </a:lnTo>
                  <a:lnTo>
                    <a:pt x="12" y="2218"/>
                  </a:lnTo>
                  <a:lnTo>
                    <a:pt x="42" y="2264"/>
                  </a:lnTo>
                  <a:lnTo>
                    <a:pt x="88" y="2295"/>
                  </a:lnTo>
                  <a:lnTo>
                    <a:pt x="144" y="2306"/>
                  </a:lnTo>
                  <a:lnTo>
                    <a:pt x="720" y="2306"/>
                  </a:lnTo>
                  <a:lnTo>
                    <a:pt x="776" y="2295"/>
                  </a:lnTo>
                  <a:lnTo>
                    <a:pt x="822" y="2264"/>
                  </a:lnTo>
                  <a:lnTo>
                    <a:pt x="853" y="2218"/>
                  </a:lnTo>
                  <a:lnTo>
                    <a:pt x="864" y="2162"/>
                  </a:lnTo>
                  <a:lnTo>
                    <a:pt x="864" y="144"/>
                  </a:lnTo>
                  <a:lnTo>
                    <a:pt x="853" y="88"/>
                  </a:lnTo>
                  <a:lnTo>
                    <a:pt x="822" y="43"/>
                  </a:lnTo>
                  <a:lnTo>
                    <a:pt x="776" y="12"/>
                  </a:lnTo>
                  <a:lnTo>
                    <a:pt x="7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2" name="Freeform 560"/>
            <p:cNvSpPr>
              <a:spLocks/>
            </p:cNvSpPr>
            <p:nvPr/>
          </p:nvSpPr>
          <p:spPr bwMode="auto">
            <a:xfrm>
              <a:off x="9136" y="2119"/>
              <a:ext cx="864" cy="1097"/>
            </a:xfrm>
            <a:custGeom>
              <a:avLst/>
              <a:gdLst>
                <a:gd name="T0" fmla="+- 0 9839 9119"/>
                <a:gd name="T1" fmla="*/ T0 w 864"/>
                <a:gd name="T2" fmla="+- 0 956 956"/>
                <a:gd name="T3" fmla="*/ 956 h 2306"/>
                <a:gd name="T4" fmla="+- 0 9263 9119"/>
                <a:gd name="T5" fmla="*/ T4 w 864"/>
                <a:gd name="T6" fmla="+- 0 956 956"/>
                <a:gd name="T7" fmla="*/ 956 h 2306"/>
                <a:gd name="T8" fmla="+- 0 9207 9119"/>
                <a:gd name="T9" fmla="*/ T8 w 864"/>
                <a:gd name="T10" fmla="+- 0 968 956"/>
                <a:gd name="T11" fmla="*/ 968 h 2306"/>
                <a:gd name="T12" fmla="+- 0 9162 9119"/>
                <a:gd name="T13" fmla="*/ T12 w 864"/>
                <a:gd name="T14" fmla="+- 0 999 956"/>
                <a:gd name="T15" fmla="*/ 999 h 2306"/>
                <a:gd name="T16" fmla="+- 0 9131 9119"/>
                <a:gd name="T17" fmla="*/ T16 w 864"/>
                <a:gd name="T18" fmla="+- 0 1044 956"/>
                <a:gd name="T19" fmla="*/ 1044 h 2306"/>
                <a:gd name="T20" fmla="+- 0 9119 9119"/>
                <a:gd name="T21" fmla="*/ T20 w 864"/>
                <a:gd name="T22" fmla="+- 0 1100 956"/>
                <a:gd name="T23" fmla="*/ 1100 h 2306"/>
                <a:gd name="T24" fmla="+- 0 9119 9119"/>
                <a:gd name="T25" fmla="*/ T24 w 864"/>
                <a:gd name="T26" fmla="+- 0 3118 956"/>
                <a:gd name="T27" fmla="*/ 3118 h 2306"/>
                <a:gd name="T28" fmla="+- 0 9131 9119"/>
                <a:gd name="T29" fmla="*/ T28 w 864"/>
                <a:gd name="T30" fmla="+- 0 3174 956"/>
                <a:gd name="T31" fmla="*/ 3174 h 2306"/>
                <a:gd name="T32" fmla="+- 0 9162 9119"/>
                <a:gd name="T33" fmla="*/ T32 w 864"/>
                <a:gd name="T34" fmla="+- 0 3220 956"/>
                <a:gd name="T35" fmla="*/ 3220 h 2306"/>
                <a:gd name="T36" fmla="+- 0 9207 9119"/>
                <a:gd name="T37" fmla="*/ T36 w 864"/>
                <a:gd name="T38" fmla="+- 0 3251 956"/>
                <a:gd name="T39" fmla="*/ 3251 h 2306"/>
                <a:gd name="T40" fmla="+- 0 9263 9119"/>
                <a:gd name="T41" fmla="*/ T40 w 864"/>
                <a:gd name="T42" fmla="+- 0 3262 956"/>
                <a:gd name="T43" fmla="*/ 3262 h 2306"/>
                <a:gd name="T44" fmla="+- 0 9839 9119"/>
                <a:gd name="T45" fmla="*/ T44 w 864"/>
                <a:gd name="T46" fmla="+- 0 3262 956"/>
                <a:gd name="T47" fmla="*/ 3262 h 2306"/>
                <a:gd name="T48" fmla="+- 0 9895 9119"/>
                <a:gd name="T49" fmla="*/ T48 w 864"/>
                <a:gd name="T50" fmla="+- 0 3251 956"/>
                <a:gd name="T51" fmla="*/ 3251 h 2306"/>
                <a:gd name="T52" fmla="+- 0 9941 9119"/>
                <a:gd name="T53" fmla="*/ T52 w 864"/>
                <a:gd name="T54" fmla="+- 0 3220 956"/>
                <a:gd name="T55" fmla="*/ 3220 h 2306"/>
                <a:gd name="T56" fmla="+- 0 9972 9119"/>
                <a:gd name="T57" fmla="*/ T56 w 864"/>
                <a:gd name="T58" fmla="+- 0 3174 956"/>
                <a:gd name="T59" fmla="*/ 3174 h 2306"/>
                <a:gd name="T60" fmla="+- 0 9983 9119"/>
                <a:gd name="T61" fmla="*/ T60 w 864"/>
                <a:gd name="T62" fmla="+- 0 3118 956"/>
                <a:gd name="T63" fmla="*/ 3118 h 2306"/>
                <a:gd name="T64" fmla="+- 0 9983 9119"/>
                <a:gd name="T65" fmla="*/ T64 w 864"/>
                <a:gd name="T66" fmla="+- 0 1100 956"/>
                <a:gd name="T67" fmla="*/ 1100 h 2306"/>
                <a:gd name="T68" fmla="+- 0 9972 9119"/>
                <a:gd name="T69" fmla="*/ T68 w 864"/>
                <a:gd name="T70" fmla="+- 0 1044 956"/>
                <a:gd name="T71" fmla="*/ 1044 h 2306"/>
                <a:gd name="T72" fmla="+- 0 9941 9119"/>
                <a:gd name="T73" fmla="*/ T72 w 864"/>
                <a:gd name="T74" fmla="+- 0 999 956"/>
                <a:gd name="T75" fmla="*/ 999 h 2306"/>
                <a:gd name="T76" fmla="+- 0 9895 9119"/>
                <a:gd name="T77" fmla="*/ T76 w 864"/>
                <a:gd name="T78" fmla="+- 0 968 956"/>
                <a:gd name="T79" fmla="*/ 968 h 2306"/>
                <a:gd name="T80" fmla="+- 0 9839 9119"/>
                <a:gd name="T81" fmla="*/ T80 w 864"/>
                <a:gd name="T82" fmla="+- 0 956 956"/>
                <a:gd name="T83" fmla="*/ 956 h 230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64" h="2306">
                  <a:moveTo>
                    <a:pt x="720" y="0"/>
                  </a:moveTo>
                  <a:lnTo>
                    <a:pt x="144" y="0"/>
                  </a:lnTo>
                  <a:lnTo>
                    <a:pt x="88" y="12"/>
                  </a:lnTo>
                  <a:lnTo>
                    <a:pt x="43" y="43"/>
                  </a:lnTo>
                  <a:lnTo>
                    <a:pt x="12" y="88"/>
                  </a:lnTo>
                  <a:lnTo>
                    <a:pt x="0" y="144"/>
                  </a:lnTo>
                  <a:lnTo>
                    <a:pt x="0" y="2162"/>
                  </a:lnTo>
                  <a:lnTo>
                    <a:pt x="12" y="2218"/>
                  </a:lnTo>
                  <a:lnTo>
                    <a:pt x="43" y="2264"/>
                  </a:lnTo>
                  <a:lnTo>
                    <a:pt x="88" y="2295"/>
                  </a:lnTo>
                  <a:lnTo>
                    <a:pt x="144" y="2306"/>
                  </a:lnTo>
                  <a:lnTo>
                    <a:pt x="720" y="2306"/>
                  </a:lnTo>
                  <a:lnTo>
                    <a:pt x="776" y="2295"/>
                  </a:lnTo>
                  <a:lnTo>
                    <a:pt x="822" y="2264"/>
                  </a:lnTo>
                  <a:lnTo>
                    <a:pt x="853" y="2218"/>
                  </a:lnTo>
                  <a:lnTo>
                    <a:pt x="864" y="2162"/>
                  </a:lnTo>
                  <a:lnTo>
                    <a:pt x="864" y="144"/>
                  </a:lnTo>
                  <a:lnTo>
                    <a:pt x="853" y="88"/>
                  </a:lnTo>
                  <a:lnTo>
                    <a:pt x="822" y="43"/>
                  </a:lnTo>
                  <a:lnTo>
                    <a:pt x="776" y="12"/>
                  </a:lnTo>
                  <a:lnTo>
                    <a:pt x="7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cxnSp>
          <p:nvCxnSpPr>
            <p:cNvPr id="13" name="Line 559"/>
            <p:cNvCxnSpPr>
              <a:cxnSpLocks noChangeShapeType="1"/>
            </p:cNvCxnSpPr>
            <p:nvPr/>
          </p:nvCxnSpPr>
          <p:spPr bwMode="auto">
            <a:xfrm>
              <a:off x="5486" y="3277"/>
              <a:ext cx="4751" cy="0"/>
            </a:xfrm>
            <a:prstGeom prst="line">
              <a:avLst/>
            </a:prstGeom>
            <a:grpFill/>
            <a:ln w="9525">
              <a:solidFill>
                <a:srgbClr val="297083"/>
              </a:solidFill>
              <a:prstDash val="solid"/>
              <a:round/>
              <a:headEnd/>
              <a:tailEnd/>
            </a:ln>
          </p:spPr>
        </p:cxnSp>
      </p:grpSp>
      <p:sp>
        <p:nvSpPr>
          <p:cNvPr id="15" name="Прямоугольник 14"/>
          <p:cNvSpPr/>
          <p:nvPr/>
        </p:nvSpPr>
        <p:spPr>
          <a:xfrm>
            <a:off x="3581400" y="3276600"/>
            <a:ext cx="759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46990" algn="r">
              <a:spcBef>
                <a:spcPts val="595"/>
              </a:spcBef>
              <a:spcAft>
                <a:spcPts val="0"/>
              </a:spcAf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48,4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654423" y="3209738"/>
            <a:ext cx="759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46990" algn="r">
              <a:spcBef>
                <a:spcPts val="595"/>
              </a:spcBef>
              <a:spcAft>
                <a:spcPts val="0"/>
              </a:spcAf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50,7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715000" y="3200400"/>
            <a:ext cx="759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46990" algn="r">
              <a:spcBef>
                <a:spcPts val="595"/>
              </a:spcBef>
              <a:spcAft>
                <a:spcPts val="0"/>
              </a:spcAf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50,7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494121" y="4363567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2025</a:t>
            </a:r>
            <a:endParaRPr lang="ru-RU" sz="1400" dirty="0">
              <a:solidFill>
                <a:schemeClr val="accent1">
                  <a:lumMod val="50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646889" y="4356874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2026</a:t>
            </a:r>
            <a:endParaRPr lang="ru-RU" sz="1400" dirty="0">
              <a:solidFill>
                <a:schemeClr val="accent1">
                  <a:lumMod val="50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698905" y="4363567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2027</a:t>
            </a:r>
            <a:endParaRPr lang="ru-RU" sz="1400" dirty="0">
              <a:solidFill>
                <a:schemeClr val="accent1">
                  <a:lumMod val="50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 Box 567">
            <a:extLst>
              <a:ext uri="{FF2B5EF4-FFF2-40B4-BE49-F238E27FC236}">
                <a16:creationId xmlns:a16="http://schemas.microsoft.com/office/drawing/2014/main" id="{B2128DC1-4B10-2B28-853A-3141B4286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66" y="3241353"/>
            <a:ext cx="3189715" cy="1775771"/>
          </a:xfrm>
          <a:prstGeom prst="rect">
            <a:avLst/>
          </a:prstGeom>
          <a:noFill/>
          <a:ln>
            <a:noFill/>
          </a:ln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44780" marR="132715" algn="ctr">
              <a:lnSpc>
                <a:spcPct val="98000"/>
              </a:lnSpc>
              <a:spcBef>
                <a:spcPts val="5"/>
              </a:spcBef>
              <a:spcAft>
                <a:spcPts val="0"/>
              </a:spcAft>
            </a:pPr>
            <a:endParaRPr lang="ru-RU" dirty="0">
              <a:solidFill>
                <a:schemeClr val="tx2">
                  <a:lumMod val="75000"/>
                </a:schemeClr>
              </a:solidFill>
              <a:effectLst/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144780" marR="132715" algn="ctr">
              <a:lnSpc>
                <a:spcPct val="98000"/>
              </a:lnSpc>
              <a:spcBef>
                <a:spcPts val="5"/>
              </a:spcBef>
              <a:spcAft>
                <a:spcPts val="0"/>
              </a:spcAf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Расходы</a:t>
            </a:r>
            <a:r>
              <a:rPr lang="ru-RU" b="1" spc="135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</a:t>
            </a:r>
            <a:r>
              <a:rPr lang="ru-RU" b="1" spc="13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выполнение</a:t>
            </a:r>
            <a:r>
              <a:rPr lang="ru-RU" b="1" spc="-42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программы</a:t>
            </a:r>
            <a:endParaRPr lang="en-US" b="1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44780" marR="132080" algn="ctr">
              <a:lnSpc>
                <a:spcPts val="1555"/>
              </a:lnSpc>
              <a:spcAft>
                <a:spcPts val="0"/>
              </a:spcAft>
            </a:pPr>
            <a:r>
              <a:rPr lang="ru-RU" sz="2000" b="1" spc="-5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</a:t>
            </a:r>
            <a:r>
              <a:rPr lang="ru-RU" sz="2000" b="1" spc="-7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000" b="1" spc="-5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2025</a:t>
            </a:r>
            <a:r>
              <a:rPr lang="ru-RU" sz="2000" b="1" spc="-7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000" b="1" spc="-5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году</a:t>
            </a:r>
          </a:p>
          <a:p>
            <a:pPr marL="144780" marR="132080" algn="ctr">
              <a:lnSpc>
                <a:spcPts val="1555"/>
              </a:lnSpc>
              <a:spcAft>
                <a:spcPts val="0"/>
              </a:spcAft>
            </a:pPr>
            <a:endParaRPr kumimoji="0" lang="ru-RU" sz="2000" b="1" i="0" u="none" strike="noStrike" kern="1200" cap="none" spc="-5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uLnTx/>
              <a:uFillTx/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144780" marR="132080" algn="ctr">
              <a:lnSpc>
                <a:spcPts val="1555"/>
              </a:lnSpc>
              <a:spcAft>
                <a:spcPts val="0"/>
              </a:spcAft>
            </a:pPr>
            <a:r>
              <a:rPr lang="ru-RU" sz="33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48,4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44780" marR="133350" lvl="0" indent="0" algn="ctr" defTabSz="914400" rtl="0" eaLnBrk="1" fontAlgn="auto" latinLnBrk="0" hangingPunct="1">
              <a:lnSpc>
                <a:spcPts val="156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-5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</a:t>
            </a:r>
            <a:r>
              <a:rPr kumimoji="0" lang="ru-RU" sz="1300" b="1" i="0" u="none" strike="noStrike" kern="1200" cap="none" spc="-85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ru-RU" sz="1300" b="1" i="0" u="none" strike="noStrike" kern="1200" cap="none" spc="-5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рублей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44780" marR="132080" algn="ctr">
              <a:lnSpc>
                <a:spcPts val="1555"/>
              </a:lnSpc>
              <a:spcAft>
                <a:spcPts val="0"/>
              </a:spcAft>
            </a:pPr>
            <a:endParaRPr lang="ru-RU" sz="2000" b="1" spc="-5" dirty="0">
              <a:solidFill>
                <a:schemeClr val="accent5">
                  <a:lumMod val="75000"/>
                </a:schemeClr>
              </a:solidFill>
              <a:effectLst/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144780" marR="132080" algn="ctr">
              <a:lnSpc>
                <a:spcPts val="1555"/>
              </a:lnSpc>
              <a:spcAft>
                <a:spcPts val="0"/>
              </a:spcAft>
            </a:pPr>
            <a:endParaRPr lang="ru-RU" sz="2000" dirty="0">
              <a:solidFill>
                <a:schemeClr val="accent5">
                  <a:lumMod val="75000"/>
                </a:schemeClr>
              </a:solidFill>
              <a:effectLst/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74645458-72A2-EFF1-FB81-1C6B91CD11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159177"/>
              </p:ext>
            </p:extLst>
          </p:nvPr>
        </p:nvGraphicFramePr>
        <p:xfrm>
          <a:off x="76200" y="4896845"/>
          <a:ext cx="6646746" cy="2214712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5862355">
                  <a:extLst>
                    <a:ext uri="{9D8B030D-6E8A-4147-A177-3AD203B41FA5}">
                      <a16:colId xmlns:a16="http://schemas.microsoft.com/office/drawing/2014/main" val="3496257158"/>
                    </a:ext>
                  </a:extLst>
                </a:gridCol>
                <a:gridCol w="784391">
                  <a:extLst>
                    <a:ext uri="{9D8B030D-6E8A-4147-A177-3AD203B41FA5}">
                      <a16:colId xmlns:a16="http://schemas.microsoft.com/office/drawing/2014/main" val="1727040697"/>
                    </a:ext>
                  </a:extLst>
                </a:gridCol>
              </a:tblGrid>
              <a:tr h="437155">
                <a:tc>
                  <a:txBody>
                    <a:bodyPr/>
                    <a:lstStyle/>
                    <a:p>
                      <a:pPr marL="1091565" indent="-697230" algn="ctr">
                        <a:spcBef>
                          <a:spcPts val="106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Индикаторы</a:t>
                      </a:r>
                      <a:r>
                        <a:rPr lang="ru-RU" sz="1400" spc="17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достижения</a:t>
                      </a:r>
                      <a:r>
                        <a:rPr lang="ru-RU" sz="1400" spc="19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целей </a:t>
                      </a:r>
                      <a:r>
                        <a:rPr lang="ru-RU" sz="1400" spc="-29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программы:</a:t>
                      </a:r>
                      <a:endParaRPr lang="ru-RU" sz="14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ts val="1325"/>
                        </a:lnSpc>
                        <a:spcBef>
                          <a:spcPts val="106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2025</a:t>
                      </a:r>
                    </a:p>
                    <a:p>
                      <a:pPr marL="221615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год</a:t>
                      </a:r>
                      <a:endParaRPr lang="ru-RU" sz="14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79266551"/>
                  </a:ext>
                </a:extLst>
              </a:tr>
              <a:tr h="592519">
                <a:tc>
                  <a:txBody>
                    <a:bodyPr/>
                    <a:lstStyle/>
                    <a:p>
                      <a:pPr marR="62865" algn="just">
                        <a:lnSpc>
                          <a:spcPct val="98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Процент исполнения плана по сбору неналоговых доходов от управления и распоряжения муниципальным имуществом и земельными ресурсами: ежегодно на период действия программы (</a:t>
                      </a:r>
                      <a:r>
                        <a:rPr lang="en-US" sz="1300" dirty="0">
                          <a:effectLst/>
                        </a:rPr>
                        <a:t>%</a:t>
                      </a:r>
                      <a:r>
                        <a:rPr lang="ru-RU" sz="1300" dirty="0">
                          <a:effectLst/>
                        </a:rPr>
                        <a:t>)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marL="55880" marR="54610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100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5249307"/>
                  </a:ext>
                </a:extLst>
              </a:tr>
              <a:tr h="592519">
                <a:tc>
                  <a:txBody>
                    <a:bodyPr/>
                    <a:lstStyle/>
                    <a:p>
                      <a:pPr algn="l">
                        <a:lnSpc>
                          <a:spcPts val="133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Доля отремонтированных объектов муниципального имущества от  общего количества  муниципального имущества, включенного в казну (</a:t>
                      </a:r>
                      <a:r>
                        <a:rPr lang="en-US" sz="1300" dirty="0">
                          <a:effectLst/>
                        </a:rPr>
                        <a:t>%</a:t>
                      </a:r>
                      <a:r>
                        <a:rPr lang="ru-RU" sz="1300" dirty="0">
                          <a:effectLst/>
                        </a:rPr>
                        <a:t>)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marL="55880" marR="54610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0,9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83135386"/>
                  </a:ext>
                </a:extLst>
              </a:tr>
              <a:tr h="592519">
                <a:tc>
                  <a:txBody>
                    <a:bodyPr/>
                    <a:lstStyle/>
                    <a:p>
                      <a:pPr marL="113665" marR="85725" indent="-30480" algn="just">
                        <a:lnSpc>
                          <a:spcPct val="101000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  <a:tabLst>
                          <a:tab pos="880110" algn="l"/>
                          <a:tab pos="1048385" algn="l"/>
                          <a:tab pos="1725930" algn="l"/>
                        </a:tabLst>
                      </a:pPr>
                      <a:r>
                        <a:rPr lang="ru-RU" sz="1300" dirty="0">
                          <a:effectLst/>
                        </a:rPr>
                        <a:t>Обеспечение бесперебойного исполнения Программы(%)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marL="55880" marR="54610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100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46986719"/>
                  </a:ext>
                </a:extLst>
              </a:tr>
            </a:tbl>
          </a:graphicData>
        </a:graphic>
      </p:graphicFrame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5A0AE880-F8F4-ACFD-FD86-850F3D3886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478782"/>
              </p:ext>
            </p:extLst>
          </p:nvPr>
        </p:nvGraphicFramePr>
        <p:xfrm>
          <a:off x="76201" y="7037535"/>
          <a:ext cx="6641230" cy="2010499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6641230">
                  <a:extLst>
                    <a:ext uri="{9D8B030D-6E8A-4147-A177-3AD203B41FA5}">
                      <a16:colId xmlns:a16="http://schemas.microsoft.com/office/drawing/2014/main" val="2398804571"/>
                    </a:ext>
                  </a:extLst>
                </a:gridCol>
              </a:tblGrid>
              <a:tr h="333590">
                <a:tc>
                  <a:txBody>
                    <a:bodyPr/>
                    <a:lstStyle/>
                    <a:p>
                      <a:pPr marL="1091565" indent="-697230">
                        <a:spcBef>
                          <a:spcPts val="106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Показатели непосредственных результатов Программы:</a:t>
                      </a:r>
                    </a:p>
                    <a:p>
                      <a:pPr marL="221615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81182140"/>
                  </a:ext>
                </a:extLst>
              </a:tr>
              <a:tr h="436577">
                <a:tc>
                  <a:txBody>
                    <a:bodyPr/>
                    <a:lstStyle/>
                    <a:p>
                      <a:pPr algn="l">
                        <a:lnSpc>
                          <a:spcPts val="1325"/>
                        </a:lnSpc>
                        <a:spcBef>
                          <a:spcPts val="106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Величина прямых финансовых поступлений в бюджет городского округа Семеновский неналоговых доходов, администрируемых КУМИ: за период реализации программы , 33,0млн.руб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12896592"/>
                  </a:ext>
                </a:extLst>
              </a:tr>
              <a:tr h="727628">
                <a:tc>
                  <a:txBody>
                    <a:bodyPr/>
                    <a:lstStyle/>
                    <a:p>
                      <a:pPr algn="l">
                        <a:lnSpc>
                          <a:spcPts val="1325"/>
                        </a:lnSpc>
                        <a:spcBef>
                          <a:spcPts val="106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dk1"/>
                          </a:solidFill>
                          <a:effectLst/>
                        </a:rPr>
                        <a:t>Количество объектов муниципального имущества, включенных в Перечень муниципального имущества, предназначенного для предоставления во владение и (или) в пользование субъектам малого и среднего предпринимательства и организациям, образующим инфраструктуру поддержки субъектов малого и среднего предпринимательства</a:t>
                      </a:r>
                      <a:r>
                        <a:rPr lang="ru-RU" sz="1300" spc="-5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ru-RU" sz="1300" spc="-5" dirty="0" err="1">
                          <a:solidFill>
                            <a:schemeClr val="tx1"/>
                          </a:solidFill>
                          <a:effectLst/>
                        </a:rPr>
                        <a:t>шт</a:t>
                      </a:r>
                      <a:r>
                        <a:rPr lang="ru-RU" sz="1300" spc="-5" dirty="0">
                          <a:solidFill>
                            <a:schemeClr val="tx1"/>
                          </a:solidFill>
                          <a:effectLst/>
                        </a:rPr>
                        <a:t>) 14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0877785"/>
                  </a:ext>
                </a:extLst>
              </a:tr>
              <a:tr h="407205">
                <a:tc>
                  <a:txBody>
                    <a:bodyPr/>
                    <a:lstStyle/>
                    <a:p>
                      <a:pPr marL="46355" marR="40005" algn="l">
                        <a:lnSpc>
                          <a:spcPct val="101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tabLst>
                          <a:tab pos="913765" algn="l"/>
                          <a:tab pos="1486535" algn="l"/>
                        </a:tabLst>
                      </a:pPr>
                      <a:r>
                        <a:rPr lang="ru-RU" sz="1300" dirty="0">
                          <a:effectLst/>
                        </a:rPr>
                        <a:t>Обеспечение выполнения целей и задач Программы (%) 100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43248333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E878AD87-C15B-1E76-BD8E-9C6FDB1290B8}"/>
              </a:ext>
            </a:extLst>
          </p:cNvPr>
          <p:cNvSpPr txBox="1"/>
          <p:nvPr/>
        </p:nvSpPr>
        <p:spPr>
          <a:xfrm>
            <a:off x="-29913" y="2365090"/>
            <a:ext cx="3564834" cy="1259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9245" marR="0" lvl="0" indent="0" algn="l" defTabSz="914400" rtl="0" eaLnBrk="1" fontAlgn="auto" latinLnBrk="0" hangingPunct="1">
              <a:lnSpc>
                <a:spcPts val="13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Муниципальный</a:t>
            </a:r>
            <a:r>
              <a:rPr kumimoji="0" lang="ru-RU" sz="1600" b="1" i="0" u="none" strike="noStrike" kern="1200" cap="none" spc="5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заказчик-координатор</a:t>
            </a:r>
            <a:r>
              <a:rPr kumimoji="0" lang="ru-RU" sz="1600" b="1" i="0" u="none" strike="noStrike" kern="1200" cap="none" spc="5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br>
              <a:rPr kumimoji="0" lang="ru-RU" sz="1400" b="1" i="0" u="none" strike="noStrike" kern="1200" cap="none" spc="5" normalizeH="0" baseline="0" noProof="0" dirty="0">
                <a:ln>
                  <a:noFill/>
                </a:ln>
                <a:solidFill>
                  <a:srgbClr val="FF9A7B"/>
                </a:solidFill>
                <a:effectLst/>
                <a:uLnTx/>
                <a:uFillTx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Комитет по управлению муниципальным имуществом администрации городского округа Семеновский Нижегородской области 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C508C2C-CF38-568A-3A50-8B0AB93B9B6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67</a:t>
            </a:fld>
            <a:endParaRPr lang="ru-RU" spc="-100" dirty="0"/>
          </a:p>
        </p:txBody>
      </p:sp>
    </p:spTree>
    <p:extLst>
      <p:ext uri="{BB962C8B-B14F-4D97-AF65-F5344CB8AC3E}">
        <p14:creationId xmlns:p14="http://schemas.microsoft.com/office/powerpoint/2010/main" val="40800029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8"/>
          <p:cNvSpPr txBox="1">
            <a:spLocks noChangeArrowheads="1"/>
          </p:cNvSpPr>
          <p:nvPr/>
        </p:nvSpPr>
        <p:spPr bwMode="auto">
          <a:xfrm>
            <a:off x="-1066800" y="-12700"/>
            <a:ext cx="8991600" cy="1080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2700" algn="ctr">
              <a:spcBef>
                <a:spcPts val="100"/>
              </a:spcBef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Муниципальная</a:t>
            </a:r>
            <a:r>
              <a:rPr lang="ru-RU" b="1" spc="155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программа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"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Развитие гражданской </a:t>
            </a:r>
          </a:p>
          <a:p>
            <a:pPr marL="12700" algn="ctr">
              <a:spcBef>
                <a:spcPts val="100"/>
              </a:spcBef>
              <a:spcAft>
                <a:spcPts val="0"/>
              </a:spcAft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обороны и защиты населения и территорий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от чрезвычайных ситуаций, обеспечение пожарной </a:t>
            </a:r>
          </a:p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безопасности в городском округе Семеновский</a:t>
            </a:r>
          </a:p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на 2022-2026 годы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"</a:t>
            </a:r>
          </a:p>
          <a:p>
            <a:pPr marL="12700" algn="ctr">
              <a:spcBef>
                <a:spcPts val="100"/>
              </a:spcBef>
              <a:spcAft>
                <a:spcPts val="0"/>
              </a:spcAft>
            </a:pPr>
            <a:endParaRPr lang="ru-RU" sz="1550" dirty="0">
              <a:solidFill>
                <a:srgbClr val="002060"/>
              </a:solidFill>
              <a:effectLst/>
              <a:latin typeface="Franklin Gothic Medium" panose="020B06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700" algn="ctr">
              <a:spcBef>
                <a:spcPts val="100"/>
              </a:spcBef>
              <a:spcAft>
                <a:spcPts val="0"/>
              </a:spcAft>
            </a:pPr>
            <a:endParaRPr lang="ru-RU" sz="1550" dirty="0">
              <a:solidFill>
                <a:srgbClr val="002060"/>
              </a:solidFill>
              <a:effectLst/>
              <a:latin typeface="Franklin Gothic Medium" panose="020B06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700" algn="ctr">
              <a:spcBef>
                <a:spcPts val="100"/>
              </a:spcBef>
              <a:spcAft>
                <a:spcPts val="0"/>
              </a:spcAft>
            </a:pPr>
            <a:endParaRPr lang="ru-RU" sz="1550" dirty="0">
              <a:solidFill>
                <a:srgbClr val="00206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52044" y="1191101"/>
            <a:ext cx="3429000" cy="22980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9245">
              <a:lnSpc>
                <a:spcPts val="1565"/>
              </a:lnSpc>
              <a:spcBef>
                <a:spcPts val="605"/>
              </a:spcBef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Цель</a:t>
            </a:r>
            <a:r>
              <a:rPr lang="ru-RU" sz="1600" b="1" spc="135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программы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14960">
              <a:lnSpc>
                <a:spcPts val="1270"/>
              </a:lnSpc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Реализация прав граждан городского округа Семеновский на обеспечение безопасных условий жизнедеятельности, создание необходимых предпосылок для укрепления пожарной безопасности в населенных пунктах городского округа Семеновский, уменьшение гибели и травматизма, а также размера материальных потерь от пожаров и чрезвычайных ситуаций</a:t>
            </a:r>
            <a:endParaRPr lang="ru-RU" sz="13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86320" y="1219200"/>
            <a:ext cx="3571680" cy="2839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4960">
              <a:spcBef>
                <a:spcPts val="85"/>
              </a:spcBef>
              <a:spcAft>
                <a:spcPts val="0"/>
              </a:spcAft>
              <a:tabLst>
                <a:tab pos="2970530" algn="l"/>
              </a:tabLst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Программа Утверждена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09245">
              <a:lnSpc>
                <a:spcPts val="1325"/>
              </a:lnSpc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Постановление</a:t>
            </a:r>
            <a:r>
              <a:rPr lang="ru-RU" sz="1400" spc="8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администрации городского округа Семеновский Нижегородской</a:t>
            </a:r>
            <a:r>
              <a:rPr lang="ru-RU" sz="1400" spc="-11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области</a:t>
            </a:r>
            <a:r>
              <a:rPr lang="ru-RU" sz="1400" spc="-9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от</a:t>
            </a:r>
            <a:r>
              <a:rPr lang="ru-RU" sz="1400" spc="-6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11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.01.2022 № 10 "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Развитие гражданской обороны и защиты населения и территорий от чрезвычайных ситуаций, обеспечение пожарной безопасности в городском округе Семеновский на 2022-2026 годы»</a:t>
            </a:r>
            <a:endParaRPr lang="ru-RU" sz="1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09245">
              <a:lnSpc>
                <a:spcPts val="1325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Муниципальный</a:t>
            </a:r>
            <a:r>
              <a:rPr lang="ru-RU" sz="1600" b="1" spc="5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заказчик-координатор</a:t>
            </a:r>
            <a:r>
              <a:rPr lang="ru-RU" sz="1600" b="1" spc="5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br>
              <a:rPr lang="ru-RU" sz="1400" b="1" spc="5" dirty="0">
                <a:solidFill>
                  <a:srgbClr val="FF9A7B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</a:br>
            <a:r>
              <a:rPr lang="ru-RU" sz="1400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Администрация городского округа Семеновский Нижегородской области</a:t>
            </a:r>
          </a:p>
        </p:txBody>
      </p:sp>
      <p:grpSp>
        <p:nvGrpSpPr>
          <p:cNvPr id="9" name="Group 558"/>
          <p:cNvGrpSpPr>
            <a:grpSpLocks/>
          </p:cNvGrpSpPr>
          <p:nvPr/>
        </p:nvGrpSpPr>
        <p:grpSpPr bwMode="auto">
          <a:xfrm>
            <a:off x="3581400" y="4191000"/>
            <a:ext cx="3016885" cy="691621"/>
            <a:chOff x="5486" y="2140"/>
            <a:chExt cx="4751" cy="1137"/>
          </a:xfrm>
          <a:solidFill>
            <a:schemeClr val="tx2"/>
          </a:solidFill>
        </p:grpSpPr>
        <p:sp>
          <p:nvSpPr>
            <p:cNvPr id="10" name="Freeform 564"/>
            <p:cNvSpPr>
              <a:spLocks/>
            </p:cNvSpPr>
            <p:nvPr/>
          </p:nvSpPr>
          <p:spPr bwMode="auto">
            <a:xfrm>
              <a:off x="5674" y="2140"/>
              <a:ext cx="864" cy="1118"/>
            </a:xfrm>
            <a:custGeom>
              <a:avLst/>
              <a:gdLst>
                <a:gd name="T0" fmla="+- 0 6399 5679"/>
                <a:gd name="T1" fmla="*/ T0 w 864"/>
                <a:gd name="T2" fmla="+- 0 578 578"/>
                <a:gd name="T3" fmla="*/ 578 h 2685"/>
                <a:gd name="T4" fmla="+- 0 5823 5679"/>
                <a:gd name="T5" fmla="*/ T4 w 864"/>
                <a:gd name="T6" fmla="+- 0 578 578"/>
                <a:gd name="T7" fmla="*/ 578 h 2685"/>
                <a:gd name="T8" fmla="+- 0 5767 5679"/>
                <a:gd name="T9" fmla="*/ T8 w 864"/>
                <a:gd name="T10" fmla="+- 0 589 578"/>
                <a:gd name="T11" fmla="*/ 589 h 2685"/>
                <a:gd name="T12" fmla="+- 0 5721 5679"/>
                <a:gd name="T13" fmla="*/ T12 w 864"/>
                <a:gd name="T14" fmla="+- 0 620 578"/>
                <a:gd name="T15" fmla="*/ 620 h 2685"/>
                <a:gd name="T16" fmla="+- 0 5690 5679"/>
                <a:gd name="T17" fmla="*/ T16 w 864"/>
                <a:gd name="T18" fmla="+- 0 666 578"/>
                <a:gd name="T19" fmla="*/ 666 h 2685"/>
                <a:gd name="T20" fmla="+- 0 5679 5679"/>
                <a:gd name="T21" fmla="*/ T20 w 864"/>
                <a:gd name="T22" fmla="+- 0 722 578"/>
                <a:gd name="T23" fmla="*/ 722 h 2685"/>
                <a:gd name="T24" fmla="+- 0 5679 5679"/>
                <a:gd name="T25" fmla="*/ T24 w 864"/>
                <a:gd name="T26" fmla="+- 0 3118 578"/>
                <a:gd name="T27" fmla="*/ 3118 h 2685"/>
                <a:gd name="T28" fmla="+- 0 5690 5679"/>
                <a:gd name="T29" fmla="*/ T28 w 864"/>
                <a:gd name="T30" fmla="+- 0 3174 578"/>
                <a:gd name="T31" fmla="*/ 3174 h 2685"/>
                <a:gd name="T32" fmla="+- 0 5721 5679"/>
                <a:gd name="T33" fmla="*/ T32 w 864"/>
                <a:gd name="T34" fmla="+- 0 3220 578"/>
                <a:gd name="T35" fmla="*/ 3220 h 2685"/>
                <a:gd name="T36" fmla="+- 0 5767 5679"/>
                <a:gd name="T37" fmla="*/ T36 w 864"/>
                <a:gd name="T38" fmla="+- 0 3251 578"/>
                <a:gd name="T39" fmla="*/ 3251 h 2685"/>
                <a:gd name="T40" fmla="+- 0 5823 5679"/>
                <a:gd name="T41" fmla="*/ T40 w 864"/>
                <a:gd name="T42" fmla="+- 0 3262 578"/>
                <a:gd name="T43" fmla="*/ 3262 h 2685"/>
                <a:gd name="T44" fmla="+- 0 6399 5679"/>
                <a:gd name="T45" fmla="*/ T44 w 864"/>
                <a:gd name="T46" fmla="+- 0 3262 578"/>
                <a:gd name="T47" fmla="*/ 3262 h 2685"/>
                <a:gd name="T48" fmla="+- 0 6455 5679"/>
                <a:gd name="T49" fmla="*/ T48 w 864"/>
                <a:gd name="T50" fmla="+- 0 3251 578"/>
                <a:gd name="T51" fmla="*/ 3251 h 2685"/>
                <a:gd name="T52" fmla="+- 0 6500 5679"/>
                <a:gd name="T53" fmla="*/ T52 w 864"/>
                <a:gd name="T54" fmla="+- 0 3220 578"/>
                <a:gd name="T55" fmla="*/ 3220 h 2685"/>
                <a:gd name="T56" fmla="+- 0 6531 5679"/>
                <a:gd name="T57" fmla="*/ T56 w 864"/>
                <a:gd name="T58" fmla="+- 0 3174 578"/>
                <a:gd name="T59" fmla="*/ 3174 h 2685"/>
                <a:gd name="T60" fmla="+- 0 6543 5679"/>
                <a:gd name="T61" fmla="*/ T60 w 864"/>
                <a:gd name="T62" fmla="+- 0 3118 578"/>
                <a:gd name="T63" fmla="*/ 3118 h 2685"/>
                <a:gd name="T64" fmla="+- 0 6543 5679"/>
                <a:gd name="T65" fmla="*/ T64 w 864"/>
                <a:gd name="T66" fmla="+- 0 722 578"/>
                <a:gd name="T67" fmla="*/ 722 h 2685"/>
                <a:gd name="T68" fmla="+- 0 6531 5679"/>
                <a:gd name="T69" fmla="*/ T68 w 864"/>
                <a:gd name="T70" fmla="+- 0 666 578"/>
                <a:gd name="T71" fmla="*/ 666 h 2685"/>
                <a:gd name="T72" fmla="+- 0 6500 5679"/>
                <a:gd name="T73" fmla="*/ T72 w 864"/>
                <a:gd name="T74" fmla="+- 0 620 578"/>
                <a:gd name="T75" fmla="*/ 620 h 2685"/>
                <a:gd name="T76" fmla="+- 0 6455 5679"/>
                <a:gd name="T77" fmla="*/ T76 w 864"/>
                <a:gd name="T78" fmla="+- 0 589 578"/>
                <a:gd name="T79" fmla="*/ 589 h 2685"/>
                <a:gd name="T80" fmla="+- 0 6399 5679"/>
                <a:gd name="T81" fmla="*/ T80 w 864"/>
                <a:gd name="T82" fmla="+- 0 578 578"/>
                <a:gd name="T83" fmla="*/ 578 h 268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64" h="2685">
                  <a:moveTo>
                    <a:pt x="720" y="0"/>
                  </a:moveTo>
                  <a:lnTo>
                    <a:pt x="144" y="0"/>
                  </a:lnTo>
                  <a:lnTo>
                    <a:pt x="88" y="11"/>
                  </a:lnTo>
                  <a:lnTo>
                    <a:pt x="42" y="42"/>
                  </a:lnTo>
                  <a:lnTo>
                    <a:pt x="11" y="88"/>
                  </a:lnTo>
                  <a:lnTo>
                    <a:pt x="0" y="144"/>
                  </a:lnTo>
                  <a:lnTo>
                    <a:pt x="0" y="2540"/>
                  </a:lnTo>
                  <a:lnTo>
                    <a:pt x="11" y="2596"/>
                  </a:lnTo>
                  <a:lnTo>
                    <a:pt x="42" y="2642"/>
                  </a:lnTo>
                  <a:lnTo>
                    <a:pt x="88" y="2673"/>
                  </a:lnTo>
                  <a:lnTo>
                    <a:pt x="144" y="2684"/>
                  </a:lnTo>
                  <a:lnTo>
                    <a:pt x="720" y="2684"/>
                  </a:lnTo>
                  <a:lnTo>
                    <a:pt x="776" y="2673"/>
                  </a:lnTo>
                  <a:lnTo>
                    <a:pt x="821" y="2642"/>
                  </a:lnTo>
                  <a:lnTo>
                    <a:pt x="852" y="2596"/>
                  </a:lnTo>
                  <a:lnTo>
                    <a:pt x="864" y="2540"/>
                  </a:lnTo>
                  <a:lnTo>
                    <a:pt x="864" y="144"/>
                  </a:lnTo>
                  <a:lnTo>
                    <a:pt x="852" y="88"/>
                  </a:lnTo>
                  <a:lnTo>
                    <a:pt x="821" y="42"/>
                  </a:lnTo>
                  <a:lnTo>
                    <a:pt x="776" y="11"/>
                  </a:lnTo>
                  <a:lnTo>
                    <a:pt x="7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>
                <a:solidFill>
                  <a:srgbClr val="002060"/>
                </a:solidFill>
              </a:endParaRPr>
            </a:p>
          </p:txBody>
        </p:sp>
        <p:sp>
          <p:nvSpPr>
            <p:cNvPr id="11" name="Freeform 562"/>
            <p:cNvSpPr>
              <a:spLocks/>
            </p:cNvSpPr>
            <p:nvPr/>
          </p:nvSpPr>
          <p:spPr bwMode="auto">
            <a:xfrm>
              <a:off x="7429" y="2161"/>
              <a:ext cx="864" cy="1078"/>
            </a:xfrm>
            <a:custGeom>
              <a:avLst/>
              <a:gdLst>
                <a:gd name="T0" fmla="+- 0 8119 7399"/>
                <a:gd name="T1" fmla="*/ T0 w 864"/>
                <a:gd name="T2" fmla="+- 0 956 956"/>
                <a:gd name="T3" fmla="*/ 956 h 2306"/>
                <a:gd name="T4" fmla="+- 0 7543 7399"/>
                <a:gd name="T5" fmla="*/ T4 w 864"/>
                <a:gd name="T6" fmla="+- 0 956 956"/>
                <a:gd name="T7" fmla="*/ 956 h 2306"/>
                <a:gd name="T8" fmla="+- 0 7487 7399"/>
                <a:gd name="T9" fmla="*/ T8 w 864"/>
                <a:gd name="T10" fmla="+- 0 968 956"/>
                <a:gd name="T11" fmla="*/ 968 h 2306"/>
                <a:gd name="T12" fmla="+- 0 7441 7399"/>
                <a:gd name="T13" fmla="*/ T12 w 864"/>
                <a:gd name="T14" fmla="+- 0 999 956"/>
                <a:gd name="T15" fmla="*/ 999 h 2306"/>
                <a:gd name="T16" fmla="+- 0 7411 7399"/>
                <a:gd name="T17" fmla="*/ T16 w 864"/>
                <a:gd name="T18" fmla="+- 0 1044 956"/>
                <a:gd name="T19" fmla="*/ 1044 h 2306"/>
                <a:gd name="T20" fmla="+- 0 7399 7399"/>
                <a:gd name="T21" fmla="*/ T20 w 864"/>
                <a:gd name="T22" fmla="+- 0 1100 956"/>
                <a:gd name="T23" fmla="*/ 1100 h 2306"/>
                <a:gd name="T24" fmla="+- 0 7399 7399"/>
                <a:gd name="T25" fmla="*/ T24 w 864"/>
                <a:gd name="T26" fmla="+- 0 3118 956"/>
                <a:gd name="T27" fmla="*/ 3118 h 2306"/>
                <a:gd name="T28" fmla="+- 0 7411 7399"/>
                <a:gd name="T29" fmla="*/ T28 w 864"/>
                <a:gd name="T30" fmla="+- 0 3174 956"/>
                <a:gd name="T31" fmla="*/ 3174 h 2306"/>
                <a:gd name="T32" fmla="+- 0 7441 7399"/>
                <a:gd name="T33" fmla="*/ T32 w 864"/>
                <a:gd name="T34" fmla="+- 0 3220 956"/>
                <a:gd name="T35" fmla="*/ 3220 h 2306"/>
                <a:gd name="T36" fmla="+- 0 7487 7399"/>
                <a:gd name="T37" fmla="*/ T36 w 864"/>
                <a:gd name="T38" fmla="+- 0 3251 956"/>
                <a:gd name="T39" fmla="*/ 3251 h 2306"/>
                <a:gd name="T40" fmla="+- 0 7543 7399"/>
                <a:gd name="T41" fmla="*/ T40 w 864"/>
                <a:gd name="T42" fmla="+- 0 3262 956"/>
                <a:gd name="T43" fmla="*/ 3262 h 2306"/>
                <a:gd name="T44" fmla="+- 0 8119 7399"/>
                <a:gd name="T45" fmla="*/ T44 w 864"/>
                <a:gd name="T46" fmla="+- 0 3262 956"/>
                <a:gd name="T47" fmla="*/ 3262 h 2306"/>
                <a:gd name="T48" fmla="+- 0 8175 7399"/>
                <a:gd name="T49" fmla="*/ T48 w 864"/>
                <a:gd name="T50" fmla="+- 0 3251 956"/>
                <a:gd name="T51" fmla="*/ 3251 h 2306"/>
                <a:gd name="T52" fmla="+- 0 8221 7399"/>
                <a:gd name="T53" fmla="*/ T52 w 864"/>
                <a:gd name="T54" fmla="+- 0 3220 956"/>
                <a:gd name="T55" fmla="*/ 3220 h 2306"/>
                <a:gd name="T56" fmla="+- 0 8252 7399"/>
                <a:gd name="T57" fmla="*/ T56 w 864"/>
                <a:gd name="T58" fmla="+- 0 3174 956"/>
                <a:gd name="T59" fmla="*/ 3174 h 2306"/>
                <a:gd name="T60" fmla="+- 0 8263 7399"/>
                <a:gd name="T61" fmla="*/ T60 w 864"/>
                <a:gd name="T62" fmla="+- 0 3118 956"/>
                <a:gd name="T63" fmla="*/ 3118 h 2306"/>
                <a:gd name="T64" fmla="+- 0 8263 7399"/>
                <a:gd name="T65" fmla="*/ T64 w 864"/>
                <a:gd name="T66" fmla="+- 0 1100 956"/>
                <a:gd name="T67" fmla="*/ 1100 h 2306"/>
                <a:gd name="T68" fmla="+- 0 8252 7399"/>
                <a:gd name="T69" fmla="*/ T68 w 864"/>
                <a:gd name="T70" fmla="+- 0 1044 956"/>
                <a:gd name="T71" fmla="*/ 1044 h 2306"/>
                <a:gd name="T72" fmla="+- 0 8221 7399"/>
                <a:gd name="T73" fmla="*/ T72 w 864"/>
                <a:gd name="T74" fmla="+- 0 999 956"/>
                <a:gd name="T75" fmla="*/ 999 h 2306"/>
                <a:gd name="T76" fmla="+- 0 8175 7399"/>
                <a:gd name="T77" fmla="*/ T76 w 864"/>
                <a:gd name="T78" fmla="+- 0 968 956"/>
                <a:gd name="T79" fmla="*/ 968 h 2306"/>
                <a:gd name="T80" fmla="+- 0 8119 7399"/>
                <a:gd name="T81" fmla="*/ T80 w 864"/>
                <a:gd name="T82" fmla="+- 0 956 956"/>
                <a:gd name="T83" fmla="*/ 956 h 230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64" h="2306">
                  <a:moveTo>
                    <a:pt x="720" y="0"/>
                  </a:moveTo>
                  <a:lnTo>
                    <a:pt x="144" y="0"/>
                  </a:lnTo>
                  <a:lnTo>
                    <a:pt x="88" y="12"/>
                  </a:lnTo>
                  <a:lnTo>
                    <a:pt x="42" y="43"/>
                  </a:lnTo>
                  <a:lnTo>
                    <a:pt x="12" y="88"/>
                  </a:lnTo>
                  <a:lnTo>
                    <a:pt x="0" y="144"/>
                  </a:lnTo>
                  <a:lnTo>
                    <a:pt x="0" y="2162"/>
                  </a:lnTo>
                  <a:lnTo>
                    <a:pt x="12" y="2218"/>
                  </a:lnTo>
                  <a:lnTo>
                    <a:pt x="42" y="2264"/>
                  </a:lnTo>
                  <a:lnTo>
                    <a:pt x="88" y="2295"/>
                  </a:lnTo>
                  <a:lnTo>
                    <a:pt x="144" y="2306"/>
                  </a:lnTo>
                  <a:lnTo>
                    <a:pt x="720" y="2306"/>
                  </a:lnTo>
                  <a:lnTo>
                    <a:pt x="776" y="2295"/>
                  </a:lnTo>
                  <a:lnTo>
                    <a:pt x="822" y="2264"/>
                  </a:lnTo>
                  <a:lnTo>
                    <a:pt x="853" y="2218"/>
                  </a:lnTo>
                  <a:lnTo>
                    <a:pt x="864" y="2162"/>
                  </a:lnTo>
                  <a:lnTo>
                    <a:pt x="864" y="144"/>
                  </a:lnTo>
                  <a:lnTo>
                    <a:pt x="853" y="88"/>
                  </a:lnTo>
                  <a:lnTo>
                    <a:pt x="822" y="43"/>
                  </a:lnTo>
                  <a:lnTo>
                    <a:pt x="776" y="12"/>
                  </a:lnTo>
                  <a:lnTo>
                    <a:pt x="7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>
                <a:solidFill>
                  <a:srgbClr val="002060"/>
                </a:solidFill>
              </a:endParaRPr>
            </a:p>
          </p:txBody>
        </p:sp>
        <p:sp>
          <p:nvSpPr>
            <p:cNvPr id="12" name="Freeform 560"/>
            <p:cNvSpPr>
              <a:spLocks/>
            </p:cNvSpPr>
            <p:nvPr/>
          </p:nvSpPr>
          <p:spPr bwMode="auto">
            <a:xfrm>
              <a:off x="9136" y="2140"/>
              <a:ext cx="864" cy="1076"/>
            </a:xfrm>
            <a:custGeom>
              <a:avLst/>
              <a:gdLst>
                <a:gd name="T0" fmla="+- 0 9839 9119"/>
                <a:gd name="T1" fmla="*/ T0 w 864"/>
                <a:gd name="T2" fmla="+- 0 956 956"/>
                <a:gd name="T3" fmla="*/ 956 h 2306"/>
                <a:gd name="T4" fmla="+- 0 9263 9119"/>
                <a:gd name="T5" fmla="*/ T4 w 864"/>
                <a:gd name="T6" fmla="+- 0 956 956"/>
                <a:gd name="T7" fmla="*/ 956 h 2306"/>
                <a:gd name="T8" fmla="+- 0 9207 9119"/>
                <a:gd name="T9" fmla="*/ T8 w 864"/>
                <a:gd name="T10" fmla="+- 0 968 956"/>
                <a:gd name="T11" fmla="*/ 968 h 2306"/>
                <a:gd name="T12" fmla="+- 0 9162 9119"/>
                <a:gd name="T13" fmla="*/ T12 w 864"/>
                <a:gd name="T14" fmla="+- 0 999 956"/>
                <a:gd name="T15" fmla="*/ 999 h 2306"/>
                <a:gd name="T16" fmla="+- 0 9131 9119"/>
                <a:gd name="T17" fmla="*/ T16 w 864"/>
                <a:gd name="T18" fmla="+- 0 1044 956"/>
                <a:gd name="T19" fmla="*/ 1044 h 2306"/>
                <a:gd name="T20" fmla="+- 0 9119 9119"/>
                <a:gd name="T21" fmla="*/ T20 w 864"/>
                <a:gd name="T22" fmla="+- 0 1100 956"/>
                <a:gd name="T23" fmla="*/ 1100 h 2306"/>
                <a:gd name="T24" fmla="+- 0 9119 9119"/>
                <a:gd name="T25" fmla="*/ T24 w 864"/>
                <a:gd name="T26" fmla="+- 0 3118 956"/>
                <a:gd name="T27" fmla="*/ 3118 h 2306"/>
                <a:gd name="T28" fmla="+- 0 9131 9119"/>
                <a:gd name="T29" fmla="*/ T28 w 864"/>
                <a:gd name="T30" fmla="+- 0 3174 956"/>
                <a:gd name="T31" fmla="*/ 3174 h 2306"/>
                <a:gd name="T32" fmla="+- 0 9162 9119"/>
                <a:gd name="T33" fmla="*/ T32 w 864"/>
                <a:gd name="T34" fmla="+- 0 3220 956"/>
                <a:gd name="T35" fmla="*/ 3220 h 2306"/>
                <a:gd name="T36" fmla="+- 0 9207 9119"/>
                <a:gd name="T37" fmla="*/ T36 w 864"/>
                <a:gd name="T38" fmla="+- 0 3251 956"/>
                <a:gd name="T39" fmla="*/ 3251 h 2306"/>
                <a:gd name="T40" fmla="+- 0 9263 9119"/>
                <a:gd name="T41" fmla="*/ T40 w 864"/>
                <a:gd name="T42" fmla="+- 0 3262 956"/>
                <a:gd name="T43" fmla="*/ 3262 h 2306"/>
                <a:gd name="T44" fmla="+- 0 9839 9119"/>
                <a:gd name="T45" fmla="*/ T44 w 864"/>
                <a:gd name="T46" fmla="+- 0 3262 956"/>
                <a:gd name="T47" fmla="*/ 3262 h 2306"/>
                <a:gd name="T48" fmla="+- 0 9895 9119"/>
                <a:gd name="T49" fmla="*/ T48 w 864"/>
                <a:gd name="T50" fmla="+- 0 3251 956"/>
                <a:gd name="T51" fmla="*/ 3251 h 2306"/>
                <a:gd name="T52" fmla="+- 0 9941 9119"/>
                <a:gd name="T53" fmla="*/ T52 w 864"/>
                <a:gd name="T54" fmla="+- 0 3220 956"/>
                <a:gd name="T55" fmla="*/ 3220 h 2306"/>
                <a:gd name="T56" fmla="+- 0 9972 9119"/>
                <a:gd name="T57" fmla="*/ T56 w 864"/>
                <a:gd name="T58" fmla="+- 0 3174 956"/>
                <a:gd name="T59" fmla="*/ 3174 h 2306"/>
                <a:gd name="T60" fmla="+- 0 9983 9119"/>
                <a:gd name="T61" fmla="*/ T60 w 864"/>
                <a:gd name="T62" fmla="+- 0 3118 956"/>
                <a:gd name="T63" fmla="*/ 3118 h 2306"/>
                <a:gd name="T64" fmla="+- 0 9983 9119"/>
                <a:gd name="T65" fmla="*/ T64 w 864"/>
                <a:gd name="T66" fmla="+- 0 1100 956"/>
                <a:gd name="T67" fmla="*/ 1100 h 2306"/>
                <a:gd name="T68" fmla="+- 0 9972 9119"/>
                <a:gd name="T69" fmla="*/ T68 w 864"/>
                <a:gd name="T70" fmla="+- 0 1044 956"/>
                <a:gd name="T71" fmla="*/ 1044 h 2306"/>
                <a:gd name="T72" fmla="+- 0 9941 9119"/>
                <a:gd name="T73" fmla="*/ T72 w 864"/>
                <a:gd name="T74" fmla="+- 0 999 956"/>
                <a:gd name="T75" fmla="*/ 999 h 2306"/>
                <a:gd name="T76" fmla="+- 0 9895 9119"/>
                <a:gd name="T77" fmla="*/ T76 w 864"/>
                <a:gd name="T78" fmla="+- 0 968 956"/>
                <a:gd name="T79" fmla="*/ 968 h 2306"/>
                <a:gd name="T80" fmla="+- 0 9839 9119"/>
                <a:gd name="T81" fmla="*/ T80 w 864"/>
                <a:gd name="T82" fmla="+- 0 956 956"/>
                <a:gd name="T83" fmla="*/ 956 h 230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64" h="2306">
                  <a:moveTo>
                    <a:pt x="720" y="0"/>
                  </a:moveTo>
                  <a:lnTo>
                    <a:pt x="144" y="0"/>
                  </a:lnTo>
                  <a:lnTo>
                    <a:pt x="88" y="12"/>
                  </a:lnTo>
                  <a:lnTo>
                    <a:pt x="43" y="43"/>
                  </a:lnTo>
                  <a:lnTo>
                    <a:pt x="12" y="88"/>
                  </a:lnTo>
                  <a:lnTo>
                    <a:pt x="0" y="144"/>
                  </a:lnTo>
                  <a:lnTo>
                    <a:pt x="0" y="2162"/>
                  </a:lnTo>
                  <a:lnTo>
                    <a:pt x="12" y="2218"/>
                  </a:lnTo>
                  <a:lnTo>
                    <a:pt x="43" y="2264"/>
                  </a:lnTo>
                  <a:lnTo>
                    <a:pt x="88" y="2295"/>
                  </a:lnTo>
                  <a:lnTo>
                    <a:pt x="144" y="2306"/>
                  </a:lnTo>
                  <a:lnTo>
                    <a:pt x="720" y="2306"/>
                  </a:lnTo>
                  <a:lnTo>
                    <a:pt x="776" y="2295"/>
                  </a:lnTo>
                  <a:lnTo>
                    <a:pt x="822" y="2264"/>
                  </a:lnTo>
                  <a:lnTo>
                    <a:pt x="853" y="2218"/>
                  </a:lnTo>
                  <a:lnTo>
                    <a:pt x="864" y="2162"/>
                  </a:lnTo>
                  <a:lnTo>
                    <a:pt x="864" y="144"/>
                  </a:lnTo>
                  <a:lnTo>
                    <a:pt x="853" y="88"/>
                  </a:lnTo>
                  <a:lnTo>
                    <a:pt x="822" y="43"/>
                  </a:lnTo>
                  <a:lnTo>
                    <a:pt x="776" y="12"/>
                  </a:lnTo>
                  <a:lnTo>
                    <a:pt x="7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>
                <a:solidFill>
                  <a:srgbClr val="002060"/>
                </a:solidFill>
              </a:endParaRPr>
            </a:p>
          </p:txBody>
        </p:sp>
        <p:cxnSp>
          <p:nvCxnSpPr>
            <p:cNvPr id="13" name="Line 559"/>
            <p:cNvCxnSpPr>
              <a:cxnSpLocks noChangeShapeType="1"/>
            </p:cNvCxnSpPr>
            <p:nvPr/>
          </p:nvCxnSpPr>
          <p:spPr bwMode="auto">
            <a:xfrm>
              <a:off x="5486" y="3277"/>
              <a:ext cx="4751" cy="0"/>
            </a:xfrm>
            <a:prstGeom prst="line">
              <a:avLst/>
            </a:prstGeom>
            <a:grpFill/>
            <a:ln w="9525">
              <a:solidFill>
                <a:srgbClr val="297083"/>
              </a:solidFill>
              <a:prstDash val="solid"/>
              <a:round/>
              <a:headEnd/>
              <a:tailEnd/>
            </a:ln>
          </p:spPr>
        </p:cxnSp>
      </p:grpSp>
      <p:sp>
        <p:nvSpPr>
          <p:cNvPr id="15" name="Прямоугольник 14"/>
          <p:cNvSpPr/>
          <p:nvPr/>
        </p:nvSpPr>
        <p:spPr>
          <a:xfrm>
            <a:off x="3581400" y="3886200"/>
            <a:ext cx="759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46990" algn="r">
              <a:spcBef>
                <a:spcPts val="595"/>
              </a:spcBef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47,1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724400" y="3886200"/>
            <a:ext cx="7595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46990" algn="r">
              <a:spcBef>
                <a:spcPts val="595"/>
              </a:spcBef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45,4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867400" y="3886200"/>
            <a:ext cx="759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46990" algn="r">
              <a:spcBef>
                <a:spcPts val="595"/>
              </a:spcBef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45,4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505200" y="4800600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2025</a:t>
            </a:r>
            <a:endParaRPr lang="ru-RU" sz="1400" dirty="0">
              <a:solidFill>
                <a:srgbClr val="00206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724400" y="4800600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2026</a:t>
            </a:r>
            <a:endParaRPr lang="ru-RU" sz="1400" dirty="0">
              <a:solidFill>
                <a:srgbClr val="00206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791200" y="4800600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2027</a:t>
            </a:r>
            <a:endParaRPr lang="ru-RU" sz="1400" dirty="0">
              <a:solidFill>
                <a:srgbClr val="00206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 Box 567">
            <a:extLst>
              <a:ext uri="{FF2B5EF4-FFF2-40B4-BE49-F238E27FC236}">
                <a16:creationId xmlns:a16="http://schemas.microsoft.com/office/drawing/2014/main" id="{B2128DC1-4B10-2B28-853A-3141B4286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10" y="3100926"/>
            <a:ext cx="3344346" cy="1775771"/>
          </a:xfrm>
          <a:prstGeom prst="rect">
            <a:avLst/>
          </a:prstGeom>
          <a:noFill/>
          <a:ln>
            <a:noFill/>
          </a:ln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44780" marR="132715" algn="ctr">
              <a:lnSpc>
                <a:spcPct val="98000"/>
              </a:lnSpc>
              <a:spcBef>
                <a:spcPts val="5"/>
              </a:spcBef>
              <a:spcAft>
                <a:spcPts val="0"/>
              </a:spcAft>
            </a:pPr>
            <a:endParaRPr lang="ru-RU" dirty="0">
              <a:solidFill>
                <a:schemeClr val="tx2">
                  <a:lumMod val="75000"/>
                </a:schemeClr>
              </a:solidFill>
              <a:effectLst/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144780" marR="132715" algn="ctr">
              <a:lnSpc>
                <a:spcPct val="98000"/>
              </a:lnSpc>
              <a:spcBef>
                <a:spcPts val="5"/>
              </a:spcBef>
              <a:spcAft>
                <a:spcPts val="0"/>
              </a:spcAft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Расходы</a:t>
            </a:r>
            <a:r>
              <a:rPr lang="ru-RU" sz="2000" b="1" spc="135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</a:t>
            </a:r>
            <a:r>
              <a:rPr lang="ru-RU" sz="2000" b="1" spc="13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выполнение</a:t>
            </a:r>
            <a:r>
              <a:rPr lang="ru-RU" sz="2000" b="1" spc="-42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программы</a:t>
            </a:r>
            <a:endParaRPr lang="en-US" sz="2000" b="1" dirty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44780" marR="132080" algn="ctr">
              <a:lnSpc>
                <a:spcPts val="1555"/>
              </a:lnSpc>
              <a:spcAft>
                <a:spcPts val="0"/>
              </a:spcAft>
            </a:pPr>
            <a:endParaRPr lang="ru-RU" sz="2400" b="1" spc="-5" dirty="0">
              <a:solidFill>
                <a:srgbClr val="002060"/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44780" marR="132080" algn="ctr">
              <a:lnSpc>
                <a:spcPts val="1555"/>
              </a:lnSpc>
              <a:spcAft>
                <a:spcPts val="0"/>
              </a:spcAft>
            </a:pPr>
            <a:r>
              <a:rPr lang="ru-RU" sz="2400" b="1" spc="-5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</a:t>
            </a:r>
            <a:r>
              <a:rPr lang="ru-RU" sz="2400" b="1" spc="-7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400" b="1" spc="-5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2025</a:t>
            </a:r>
            <a:r>
              <a:rPr lang="ru-RU" sz="2400" b="1" spc="-7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400" b="1" spc="-5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году</a:t>
            </a:r>
          </a:p>
          <a:p>
            <a:pPr marL="144780" marR="132080" algn="ctr">
              <a:lnSpc>
                <a:spcPts val="1555"/>
              </a:lnSpc>
              <a:spcAft>
                <a:spcPts val="0"/>
              </a:spcAft>
            </a:pPr>
            <a:endParaRPr kumimoji="0" lang="ru-RU" sz="2000" b="1" i="0" u="none" strike="noStrike" kern="1200" cap="none" spc="-5" normalizeH="0" baseline="0" noProof="0" dirty="0">
              <a:ln>
                <a:noFill/>
              </a:ln>
              <a:solidFill>
                <a:srgbClr val="002060"/>
              </a:solidFill>
              <a:uLnTx/>
              <a:uFillTx/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144780" marR="132080" algn="ctr">
              <a:lnSpc>
                <a:spcPts val="1555"/>
              </a:lnSpc>
              <a:spcAft>
                <a:spcPts val="0"/>
              </a:spcAft>
            </a:pPr>
            <a:r>
              <a:rPr kumimoji="0" lang="ru-RU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47,1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44780" marR="133350" lvl="0" indent="0" algn="ctr" defTabSz="914400" rtl="0" eaLnBrk="1" fontAlgn="auto" latinLnBrk="0" hangingPunct="1">
              <a:lnSpc>
                <a:spcPts val="156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</a:t>
            </a:r>
            <a:r>
              <a:rPr kumimoji="0" lang="ru-RU" sz="1300" b="1" i="0" u="none" strike="noStrike" kern="1200" cap="none" spc="-8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ru-RU" sz="1300" b="1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рублей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44780" marR="132080" algn="ctr">
              <a:lnSpc>
                <a:spcPts val="1555"/>
              </a:lnSpc>
              <a:spcAft>
                <a:spcPts val="0"/>
              </a:spcAft>
            </a:pPr>
            <a:endParaRPr lang="ru-RU" sz="2000" b="1" spc="-5" dirty="0">
              <a:solidFill>
                <a:schemeClr val="accent5">
                  <a:lumMod val="75000"/>
                </a:schemeClr>
              </a:solidFill>
              <a:effectLst/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144780" marR="132080" algn="ctr">
              <a:lnSpc>
                <a:spcPts val="1555"/>
              </a:lnSpc>
              <a:spcAft>
                <a:spcPts val="0"/>
              </a:spcAft>
            </a:pPr>
            <a:endParaRPr lang="ru-RU" sz="2000" dirty="0">
              <a:solidFill>
                <a:schemeClr val="accent5">
                  <a:lumMod val="75000"/>
                </a:schemeClr>
              </a:solidFill>
              <a:effectLst/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74645458-72A2-EFF1-FB81-1C6B91CD11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4374274"/>
              </p:ext>
            </p:extLst>
          </p:nvPr>
        </p:nvGraphicFramePr>
        <p:xfrm>
          <a:off x="152400" y="5181600"/>
          <a:ext cx="6604000" cy="1926554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5817810">
                  <a:extLst>
                    <a:ext uri="{9D8B030D-6E8A-4147-A177-3AD203B41FA5}">
                      <a16:colId xmlns:a16="http://schemas.microsoft.com/office/drawing/2014/main" val="3496257158"/>
                    </a:ext>
                  </a:extLst>
                </a:gridCol>
                <a:gridCol w="786190">
                  <a:extLst>
                    <a:ext uri="{9D8B030D-6E8A-4147-A177-3AD203B41FA5}">
                      <a16:colId xmlns:a16="http://schemas.microsoft.com/office/drawing/2014/main" val="1727040697"/>
                    </a:ext>
                  </a:extLst>
                </a:gridCol>
              </a:tblGrid>
              <a:tr h="355183">
                <a:tc>
                  <a:txBody>
                    <a:bodyPr/>
                    <a:lstStyle/>
                    <a:p>
                      <a:pPr marL="1091565" indent="-697230">
                        <a:spcBef>
                          <a:spcPts val="106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Индикаторы</a:t>
                      </a:r>
                      <a:r>
                        <a:rPr lang="ru-RU" sz="1400" spc="17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достижения</a:t>
                      </a:r>
                      <a:r>
                        <a:rPr lang="ru-RU" sz="1400" spc="19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целей </a:t>
                      </a:r>
                      <a:r>
                        <a:rPr lang="ru-RU" sz="1400" spc="-29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программы:</a:t>
                      </a:r>
                      <a:endParaRPr lang="ru-RU" sz="14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ts val="1325"/>
                        </a:lnSpc>
                        <a:spcBef>
                          <a:spcPts val="106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2025</a:t>
                      </a:r>
                    </a:p>
                    <a:p>
                      <a:pPr marL="221615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год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79266551"/>
                  </a:ext>
                </a:extLst>
              </a:tr>
              <a:tr h="578266">
                <a:tc>
                  <a:txBody>
                    <a:bodyPr/>
                    <a:lstStyle/>
                    <a:p>
                      <a:pPr marR="62865" algn="just">
                        <a:lnSpc>
                          <a:spcPct val="98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Средняя обеспеченность муниципальной и добровольной пожарной охраны исправной пожарной техникой и необходимым пожарным имуществом от штатной нормы </a:t>
                      </a:r>
                      <a:r>
                        <a:rPr lang="en-US" sz="1300" dirty="0">
                          <a:effectLst/>
                        </a:rPr>
                        <a:t>,%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marL="55880" marR="54610"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7</a:t>
                      </a:r>
                      <a:r>
                        <a:rPr lang="ru-RU" sz="1300" dirty="0">
                          <a:effectLst/>
                        </a:rPr>
                        <a:t>6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5249307"/>
                  </a:ext>
                </a:extLst>
              </a:tr>
              <a:tr h="393434">
                <a:tc>
                  <a:txBody>
                    <a:bodyPr/>
                    <a:lstStyle/>
                    <a:p>
                      <a:pPr>
                        <a:lnSpc>
                          <a:spcPts val="133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</a:endParaRPr>
                    </a:p>
                    <a:p>
                      <a:pPr>
                        <a:lnSpc>
                          <a:spcPts val="133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Сокращение количества пожаров</a:t>
                      </a:r>
                      <a:r>
                        <a:rPr lang="en-US" sz="1300" dirty="0">
                          <a:effectLst/>
                        </a:rPr>
                        <a:t>,%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marL="55880" marR="54610"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2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83135386"/>
                  </a:ext>
                </a:extLst>
              </a:tr>
              <a:tr h="583390">
                <a:tc>
                  <a:txBody>
                    <a:bodyPr/>
                    <a:lstStyle/>
                    <a:p>
                      <a:pPr marL="113665" marR="85725" indent="-30480" algn="just">
                        <a:lnSpc>
                          <a:spcPct val="101000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  <a:tabLst>
                          <a:tab pos="880110" algn="l"/>
                          <a:tab pos="1048385" algn="l"/>
                          <a:tab pos="1725930" algn="l"/>
                        </a:tabLst>
                      </a:pPr>
                      <a:r>
                        <a:rPr lang="ru-RU" sz="1300" dirty="0">
                          <a:effectLst/>
                        </a:rPr>
                        <a:t>Доля руководящего состава и должностных лиц, прошедших</a:t>
                      </a:r>
                      <a:r>
                        <a:rPr lang="ru-RU" sz="1300" spc="5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обучение</a:t>
                      </a:r>
                      <a:r>
                        <a:rPr lang="ru-RU" sz="1300" spc="5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по</a:t>
                      </a:r>
                      <a:r>
                        <a:rPr lang="ru-RU" sz="1300" spc="5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вопросам</a:t>
                      </a:r>
                      <a:r>
                        <a:rPr lang="ru-RU" sz="1300" spc="5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гражданской</a:t>
                      </a:r>
                      <a:r>
                        <a:rPr lang="ru-RU" sz="1300" spc="5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обороны,</a:t>
                      </a:r>
                      <a:r>
                        <a:rPr lang="ru-RU" sz="1300" spc="5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защите</a:t>
                      </a:r>
                      <a:r>
                        <a:rPr lang="ru-RU" sz="1300" spc="5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от</a:t>
                      </a:r>
                      <a:r>
                        <a:rPr lang="ru-RU" sz="1300" spc="5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чрезвычайных</a:t>
                      </a:r>
                      <a:r>
                        <a:rPr lang="ru-RU" sz="1300" spc="-10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ситуаций</a:t>
                      </a:r>
                      <a:r>
                        <a:rPr lang="ru-RU" sz="1300" spc="5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и</a:t>
                      </a:r>
                      <a:r>
                        <a:rPr lang="ru-RU" sz="1300" spc="5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пожарной</a:t>
                      </a:r>
                      <a:r>
                        <a:rPr lang="ru-RU" sz="1300" spc="10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безопасности</a:t>
                      </a:r>
                      <a:r>
                        <a:rPr lang="en-US" sz="1300" dirty="0">
                          <a:effectLst/>
                        </a:rPr>
                        <a:t>,%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marL="55880" marR="54610"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7</a:t>
                      </a:r>
                      <a:r>
                        <a:rPr lang="ru-RU" sz="1300" dirty="0">
                          <a:effectLst/>
                        </a:rPr>
                        <a:t>5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46986719"/>
                  </a:ext>
                </a:extLst>
              </a:tr>
            </a:tbl>
          </a:graphicData>
        </a:graphic>
      </p:graphicFrame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5A0AE880-F8F4-ACFD-FD86-850F3D3886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3876451"/>
              </p:ext>
            </p:extLst>
          </p:nvPr>
        </p:nvGraphicFramePr>
        <p:xfrm>
          <a:off x="115262" y="7161884"/>
          <a:ext cx="6636540" cy="185196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6636540">
                  <a:extLst>
                    <a:ext uri="{9D8B030D-6E8A-4147-A177-3AD203B41FA5}">
                      <a16:colId xmlns:a16="http://schemas.microsoft.com/office/drawing/2014/main" val="2398804571"/>
                    </a:ext>
                  </a:extLst>
                </a:gridCol>
              </a:tblGrid>
              <a:tr h="410089">
                <a:tc>
                  <a:txBody>
                    <a:bodyPr/>
                    <a:lstStyle/>
                    <a:p>
                      <a:pPr marL="1091565" indent="-697230">
                        <a:spcBef>
                          <a:spcPts val="106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Показатели непосредственных результатов Программы:</a:t>
                      </a:r>
                    </a:p>
                    <a:p>
                      <a:pPr marL="221615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81182140"/>
                  </a:ext>
                </a:extLst>
              </a:tr>
              <a:tr h="360553">
                <a:tc>
                  <a:txBody>
                    <a:bodyPr/>
                    <a:lstStyle/>
                    <a:p>
                      <a:pPr algn="l">
                        <a:lnSpc>
                          <a:spcPts val="1325"/>
                        </a:lnSpc>
                        <a:spcBef>
                          <a:spcPts val="106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Среднее </a:t>
                      </a:r>
                      <a:r>
                        <a:rPr lang="ru-RU" sz="1300" spc="-10" dirty="0">
                          <a:effectLst/>
                        </a:rPr>
                        <a:t>время</a:t>
                      </a:r>
                      <a:r>
                        <a:rPr lang="ru-RU" sz="1300" spc="-305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(нормативное)</a:t>
                      </a:r>
                      <a:r>
                        <a:rPr lang="ru-RU" sz="1300" spc="5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прибытия </a:t>
                      </a:r>
                      <a:r>
                        <a:rPr lang="ru-RU" sz="1300" spc="-5" dirty="0">
                          <a:effectLst/>
                        </a:rPr>
                        <a:t>первых</a:t>
                      </a:r>
                      <a:r>
                        <a:rPr lang="ru-RU" sz="1300" spc="-305" dirty="0">
                          <a:effectLst/>
                        </a:rPr>
                        <a:t>     </a:t>
                      </a:r>
                      <a:r>
                        <a:rPr lang="ru-RU" sz="1300" dirty="0">
                          <a:effectLst/>
                        </a:rPr>
                        <a:t>пожарных</a:t>
                      </a:r>
                      <a:r>
                        <a:rPr lang="ru-RU" sz="1300" spc="5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подразделений</a:t>
                      </a:r>
                      <a:r>
                        <a:rPr lang="en-US" sz="1300" dirty="0">
                          <a:effectLst/>
                        </a:rPr>
                        <a:t>, 10 </a:t>
                      </a:r>
                      <a:r>
                        <a:rPr lang="ru-RU" sz="1300" dirty="0">
                          <a:effectLst/>
                        </a:rPr>
                        <a:t>мин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12896592"/>
                  </a:ext>
                </a:extLst>
              </a:tr>
              <a:tr h="526107">
                <a:tc>
                  <a:txBody>
                    <a:bodyPr/>
                    <a:lstStyle/>
                    <a:p>
                      <a:pPr algn="l">
                        <a:lnSpc>
                          <a:spcPts val="1325"/>
                        </a:lnSpc>
                        <a:spcBef>
                          <a:spcPts val="1060"/>
                        </a:spcBef>
                        <a:spcAft>
                          <a:spcPts val="0"/>
                        </a:spcAft>
                      </a:pPr>
                      <a:r>
                        <a:rPr lang="ru-RU" sz="1300" spc="-5" dirty="0">
                          <a:solidFill>
                            <a:schemeClr val="tx1"/>
                          </a:solidFill>
                          <a:effectLst/>
                        </a:rPr>
                        <a:t>Снижение числа пострадавших в чрезвычайных ситуациях и происшествиях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0877785"/>
                  </a:ext>
                </a:extLst>
              </a:tr>
              <a:tr h="555218">
                <a:tc>
                  <a:txBody>
                    <a:bodyPr/>
                    <a:lstStyle/>
                    <a:p>
                      <a:pPr marL="46355" marR="40005" algn="l">
                        <a:lnSpc>
                          <a:spcPct val="101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tabLst>
                          <a:tab pos="913765" algn="l"/>
                          <a:tab pos="1486535" algn="l"/>
                        </a:tabLst>
                      </a:pPr>
                      <a:r>
                        <a:rPr lang="ru-RU" sz="1300" dirty="0">
                          <a:effectLst/>
                        </a:rPr>
                        <a:t>Время, необходимое </a:t>
                      </a:r>
                      <a:r>
                        <a:rPr lang="ru-RU" sz="1300" spc="-305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для </a:t>
                      </a:r>
                      <a:r>
                        <a:rPr lang="ru-RU" sz="1300" spc="-5" dirty="0">
                          <a:effectLst/>
                        </a:rPr>
                        <a:t>принятия </a:t>
                      </a:r>
                      <a:r>
                        <a:rPr lang="ru-RU" sz="1300" spc="-310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решений </a:t>
                      </a:r>
                      <a:r>
                        <a:rPr lang="ru-RU" sz="1300" spc="-20" dirty="0">
                          <a:effectLst/>
                        </a:rPr>
                        <a:t>и </a:t>
                      </a:r>
                      <a:r>
                        <a:rPr lang="ru-RU" sz="1300" dirty="0">
                          <a:effectLst/>
                        </a:rPr>
                        <a:t>проведения</a:t>
                      </a:r>
                      <a:r>
                        <a:rPr lang="ru-RU" sz="1300" spc="5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превентивных</a:t>
                      </a:r>
                      <a:r>
                        <a:rPr lang="ru-RU" sz="1300" spc="5" dirty="0">
                          <a:effectLst/>
                        </a:rPr>
                        <a:t> </a:t>
                      </a:r>
                      <a:r>
                        <a:rPr lang="ru-RU" sz="1300" spc="-5" dirty="0">
                          <a:effectLst/>
                        </a:rPr>
                        <a:t>мероприятий                                                                                                            </a:t>
                      </a:r>
                      <a:r>
                        <a:rPr lang="ru-RU" sz="1300" dirty="0">
                          <a:effectLst/>
                        </a:rPr>
                        <a:t>1 час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43248333"/>
                  </a:ext>
                </a:extLst>
              </a:tr>
            </a:tbl>
          </a:graphicData>
        </a:graphic>
      </p:graphicFrame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4D65213-E4C3-1C5D-1C52-F973A8DAABC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68</a:t>
            </a:fld>
            <a:endParaRPr lang="ru-RU" spc="-100" dirty="0"/>
          </a:p>
        </p:txBody>
      </p:sp>
    </p:spTree>
    <p:extLst>
      <p:ext uri="{BB962C8B-B14F-4D97-AF65-F5344CB8AC3E}">
        <p14:creationId xmlns:p14="http://schemas.microsoft.com/office/powerpoint/2010/main" val="404852576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8"/>
          <p:cNvSpPr txBox="1">
            <a:spLocks noChangeArrowheads="1"/>
          </p:cNvSpPr>
          <p:nvPr/>
        </p:nvSpPr>
        <p:spPr bwMode="auto">
          <a:xfrm>
            <a:off x="-169252" y="53151"/>
            <a:ext cx="7131052" cy="556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2700" algn="ctr">
              <a:spcBef>
                <a:spcPts val="100"/>
              </a:spcBef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Муниципальная</a:t>
            </a:r>
            <a:r>
              <a:rPr lang="ru-RU" b="1" spc="155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программа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2700" algn="ctr">
              <a:spcBef>
                <a:spcPts val="100"/>
              </a:spcBef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" Развитие предпринимательства и туризма </a:t>
            </a:r>
          </a:p>
          <a:p>
            <a:pPr marL="12700" algn="ctr">
              <a:spcBef>
                <a:spcPts val="100"/>
              </a:spcBef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 территории городского округа Семеновский </a:t>
            </a:r>
          </a:p>
          <a:p>
            <a:pPr marL="12700" algn="ctr">
              <a:spcBef>
                <a:spcPts val="100"/>
              </a:spcBef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Нижегородской области на 2025 – 2030 годы "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160389" y="1286350"/>
            <a:ext cx="3556664" cy="2298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9245">
              <a:lnSpc>
                <a:spcPts val="1565"/>
              </a:lnSpc>
              <a:spcBef>
                <a:spcPts val="605"/>
              </a:spcBef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Цель</a:t>
            </a:r>
            <a:r>
              <a:rPr lang="ru-RU" sz="1600" b="1" spc="135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программы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14960">
              <a:lnSpc>
                <a:spcPts val="1270"/>
              </a:lnSpc>
              <a:spcAft>
                <a:spcPts val="0"/>
              </a:spcAft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Создание и обеспечение благоприятных условий для развития и повышения конкурентоспособности малого и среднего предпринимательства на территории городского округа Семеновский Нижегородской области, повышение туристической привлекательности городского округа Семеновский, сохранение и поддержка народных художественных промыслов </a:t>
            </a:r>
            <a:endParaRPr lang="ru-RU" sz="13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15815" y="1227250"/>
            <a:ext cx="3571680" cy="2641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4960">
              <a:spcBef>
                <a:spcPts val="85"/>
              </a:spcBef>
              <a:spcAft>
                <a:spcPts val="0"/>
              </a:spcAft>
              <a:tabLst>
                <a:tab pos="2970530" algn="l"/>
              </a:tabLst>
            </a:pPr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Программа Утверждена</a:t>
            </a:r>
            <a:endParaRPr lang="ru-RU" sz="1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09245">
              <a:lnSpc>
                <a:spcPts val="1325"/>
              </a:lnSpc>
              <a:spcAft>
                <a:spcPts val="0"/>
              </a:spcAft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Постановление</a:t>
            </a:r>
            <a:r>
              <a:rPr lang="ru-RU" sz="1400" spc="8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администрации городского округа Семеновский Нижегородской</a:t>
            </a:r>
            <a:r>
              <a:rPr lang="ru-RU" sz="1400" spc="-11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области</a:t>
            </a:r>
            <a:r>
              <a:rPr lang="ru-RU" sz="1400" spc="-9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от</a:t>
            </a:r>
            <a:r>
              <a:rPr lang="ru-RU" sz="1400" spc="-6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15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.11.2024 № 3194 "Об утверждении муниципальной</a:t>
            </a:r>
            <a:r>
              <a:rPr lang="ru-RU" sz="1400" spc="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программы</a:t>
            </a:r>
            <a:r>
              <a:rPr lang="ru-RU" sz="1400" spc="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" Развитие предпринимательства и туризма на территории городского округа Семеновский Нижегородской области на 2025 – 2030 годы "</a:t>
            </a:r>
          </a:p>
          <a:p>
            <a:pPr marL="309245">
              <a:lnSpc>
                <a:spcPts val="1325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Муниципальный</a:t>
            </a:r>
            <a:r>
              <a:rPr lang="ru-RU" sz="1400" b="1" spc="5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заказчик-координатор</a:t>
            </a:r>
            <a:r>
              <a:rPr lang="ru-RU" sz="1400" b="1" spc="5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ru-RU" sz="1400" b="1" spc="5" dirty="0">
                <a:solidFill>
                  <a:srgbClr val="4F2270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</a:b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Администрация городского округа Семеновский Нижегородской области</a:t>
            </a:r>
          </a:p>
        </p:txBody>
      </p:sp>
      <p:grpSp>
        <p:nvGrpSpPr>
          <p:cNvPr id="9" name="Group 558"/>
          <p:cNvGrpSpPr>
            <a:grpSpLocks/>
          </p:cNvGrpSpPr>
          <p:nvPr/>
        </p:nvGrpSpPr>
        <p:grpSpPr bwMode="auto">
          <a:xfrm>
            <a:off x="3483817" y="3988612"/>
            <a:ext cx="3016885" cy="770322"/>
            <a:chOff x="5486" y="2089"/>
            <a:chExt cx="4751" cy="1188"/>
          </a:xfrm>
          <a:gradFill>
            <a:gsLst>
              <a:gs pos="100000">
                <a:schemeClr val="tx2">
                  <a:lumMod val="60000"/>
                  <a:lumOff val="40000"/>
                </a:schemeClr>
              </a:gs>
              <a:gs pos="100000">
                <a:srgbClr val="F3FBFB"/>
              </a:gs>
              <a:gs pos="100000">
                <a:srgbClr val="F3FBFB"/>
              </a:gs>
              <a:gs pos="100000">
                <a:srgbClr val="F3FBFB"/>
              </a:gs>
              <a:gs pos="100000">
                <a:srgbClr val="F3FBFB"/>
              </a:gs>
              <a:gs pos="100000">
                <a:srgbClr val="F3FBFB"/>
              </a:gs>
              <a:gs pos="100000">
                <a:srgbClr val="F3FBFB"/>
              </a:gs>
            </a:gsLst>
            <a:lin ang="5400000" scaled="1"/>
          </a:gradFill>
        </p:grpSpPr>
        <p:sp>
          <p:nvSpPr>
            <p:cNvPr id="10" name="Freeform 564"/>
            <p:cNvSpPr>
              <a:spLocks/>
            </p:cNvSpPr>
            <p:nvPr/>
          </p:nvSpPr>
          <p:spPr bwMode="auto">
            <a:xfrm>
              <a:off x="5674" y="2140"/>
              <a:ext cx="864" cy="1118"/>
            </a:xfrm>
            <a:custGeom>
              <a:avLst/>
              <a:gdLst>
                <a:gd name="T0" fmla="+- 0 6399 5679"/>
                <a:gd name="T1" fmla="*/ T0 w 864"/>
                <a:gd name="T2" fmla="+- 0 578 578"/>
                <a:gd name="T3" fmla="*/ 578 h 2685"/>
                <a:gd name="T4" fmla="+- 0 5823 5679"/>
                <a:gd name="T5" fmla="*/ T4 w 864"/>
                <a:gd name="T6" fmla="+- 0 578 578"/>
                <a:gd name="T7" fmla="*/ 578 h 2685"/>
                <a:gd name="T8" fmla="+- 0 5767 5679"/>
                <a:gd name="T9" fmla="*/ T8 w 864"/>
                <a:gd name="T10" fmla="+- 0 589 578"/>
                <a:gd name="T11" fmla="*/ 589 h 2685"/>
                <a:gd name="T12" fmla="+- 0 5721 5679"/>
                <a:gd name="T13" fmla="*/ T12 w 864"/>
                <a:gd name="T14" fmla="+- 0 620 578"/>
                <a:gd name="T15" fmla="*/ 620 h 2685"/>
                <a:gd name="T16" fmla="+- 0 5690 5679"/>
                <a:gd name="T17" fmla="*/ T16 w 864"/>
                <a:gd name="T18" fmla="+- 0 666 578"/>
                <a:gd name="T19" fmla="*/ 666 h 2685"/>
                <a:gd name="T20" fmla="+- 0 5679 5679"/>
                <a:gd name="T21" fmla="*/ T20 w 864"/>
                <a:gd name="T22" fmla="+- 0 722 578"/>
                <a:gd name="T23" fmla="*/ 722 h 2685"/>
                <a:gd name="T24" fmla="+- 0 5679 5679"/>
                <a:gd name="T25" fmla="*/ T24 w 864"/>
                <a:gd name="T26" fmla="+- 0 3118 578"/>
                <a:gd name="T27" fmla="*/ 3118 h 2685"/>
                <a:gd name="T28" fmla="+- 0 5690 5679"/>
                <a:gd name="T29" fmla="*/ T28 w 864"/>
                <a:gd name="T30" fmla="+- 0 3174 578"/>
                <a:gd name="T31" fmla="*/ 3174 h 2685"/>
                <a:gd name="T32" fmla="+- 0 5721 5679"/>
                <a:gd name="T33" fmla="*/ T32 w 864"/>
                <a:gd name="T34" fmla="+- 0 3220 578"/>
                <a:gd name="T35" fmla="*/ 3220 h 2685"/>
                <a:gd name="T36" fmla="+- 0 5767 5679"/>
                <a:gd name="T37" fmla="*/ T36 w 864"/>
                <a:gd name="T38" fmla="+- 0 3251 578"/>
                <a:gd name="T39" fmla="*/ 3251 h 2685"/>
                <a:gd name="T40" fmla="+- 0 5823 5679"/>
                <a:gd name="T41" fmla="*/ T40 w 864"/>
                <a:gd name="T42" fmla="+- 0 3262 578"/>
                <a:gd name="T43" fmla="*/ 3262 h 2685"/>
                <a:gd name="T44" fmla="+- 0 6399 5679"/>
                <a:gd name="T45" fmla="*/ T44 w 864"/>
                <a:gd name="T46" fmla="+- 0 3262 578"/>
                <a:gd name="T47" fmla="*/ 3262 h 2685"/>
                <a:gd name="T48" fmla="+- 0 6455 5679"/>
                <a:gd name="T49" fmla="*/ T48 w 864"/>
                <a:gd name="T50" fmla="+- 0 3251 578"/>
                <a:gd name="T51" fmla="*/ 3251 h 2685"/>
                <a:gd name="T52" fmla="+- 0 6500 5679"/>
                <a:gd name="T53" fmla="*/ T52 w 864"/>
                <a:gd name="T54" fmla="+- 0 3220 578"/>
                <a:gd name="T55" fmla="*/ 3220 h 2685"/>
                <a:gd name="T56" fmla="+- 0 6531 5679"/>
                <a:gd name="T57" fmla="*/ T56 w 864"/>
                <a:gd name="T58" fmla="+- 0 3174 578"/>
                <a:gd name="T59" fmla="*/ 3174 h 2685"/>
                <a:gd name="T60" fmla="+- 0 6543 5679"/>
                <a:gd name="T61" fmla="*/ T60 w 864"/>
                <a:gd name="T62" fmla="+- 0 3118 578"/>
                <a:gd name="T63" fmla="*/ 3118 h 2685"/>
                <a:gd name="T64" fmla="+- 0 6543 5679"/>
                <a:gd name="T65" fmla="*/ T64 w 864"/>
                <a:gd name="T66" fmla="+- 0 722 578"/>
                <a:gd name="T67" fmla="*/ 722 h 2685"/>
                <a:gd name="T68" fmla="+- 0 6531 5679"/>
                <a:gd name="T69" fmla="*/ T68 w 864"/>
                <a:gd name="T70" fmla="+- 0 666 578"/>
                <a:gd name="T71" fmla="*/ 666 h 2685"/>
                <a:gd name="T72" fmla="+- 0 6500 5679"/>
                <a:gd name="T73" fmla="*/ T72 w 864"/>
                <a:gd name="T74" fmla="+- 0 620 578"/>
                <a:gd name="T75" fmla="*/ 620 h 2685"/>
                <a:gd name="T76" fmla="+- 0 6455 5679"/>
                <a:gd name="T77" fmla="*/ T76 w 864"/>
                <a:gd name="T78" fmla="+- 0 589 578"/>
                <a:gd name="T79" fmla="*/ 589 h 2685"/>
                <a:gd name="T80" fmla="+- 0 6399 5679"/>
                <a:gd name="T81" fmla="*/ T80 w 864"/>
                <a:gd name="T82" fmla="+- 0 578 578"/>
                <a:gd name="T83" fmla="*/ 578 h 268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64" h="2685">
                  <a:moveTo>
                    <a:pt x="720" y="0"/>
                  </a:moveTo>
                  <a:lnTo>
                    <a:pt x="144" y="0"/>
                  </a:lnTo>
                  <a:lnTo>
                    <a:pt x="88" y="11"/>
                  </a:lnTo>
                  <a:lnTo>
                    <a:pt x="42" y="42"/>
                  </a:lnTo>
                  <a:lnTo>
                    <a:pt x="11" y="88"/>
                  </a:lnTo>
                  <a:lnTo>
                    <a:pt x="0" y="144"/>
                  </a:lnTo>
                  <a:lnTo>
                    <a:pt x="0" y="2540"/>
                  </a:lnTo>
                  <a:lnTo>
                    <a:pt x="11" y="2596"/>
                  </a:lnTo>
                  <a:lnTo>
                    <a:pt x="42" y="2642"/>
                  </a:lnTo>
                  <a:lnTo>
                    <a:pt x="88" y="2673"/>
                  </a:lnTo>
                  <a:lnTo>
                    <a:pt x="144" y="2684"/>
                  </a:lnTo>
                  <a:lnTo>
                    <a:pt x="720" y="2684"/>
                  </a:lnTo>
                  <a:lnTo>
                    <a:pt x="776" y="2673"/>
                  </a:lnTo>
                  <a:lnTo>
                    <a:pt x="821" y="2642"/>
                  </a:lnTo>
                  <a:lnTo>
                    <a:pt x="852" y="2596"/>
                  </a:lnTo>
                  <a:lnTo>
                    <a:pt x="864" y="2540"/>
                  </a:lnTo>
                  <a:lnTo>
                    <a:pt x="864" y="144"/>
                  </a:lnTo>
                  <a:lnTo>
                    <a:pt x="852" y="88"/>
                  </a:lnTo>
                  <a:lnTo>
                    <a:pt x="821" y="42"/>
                  </a:lnTo>
                  <a:lnTo>
                    <a:pt x="776" y="11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" name="Freeform 562"/>
            <p:cNvSpPr>
              <a:spLocks/>
            </p:cNvSpPr>
            <p:nvPr/>
          </p:nvSpPr>
          <p:spPr bwMode="auto">
            <a:xfrm>
              <a:off x="7429" y="2089"/>
              <a:ext cx="864" cy="1150"/>
            </a:xfrm>
            <a:custGeom>
              <a:avLst/>
              <a:gdLst>
                <a:gd name="T0" fmla="+- 0 8119 7399"/>
                <a:gd name="T1" fmla="*/ T0 w 864"/>
                <a:gd name="T2" fmla="+- 0 956 956"/>
                <a:gd name="T3" fmla="*/ 956 h 2306"/>
                <a:gd name="T4" fmla="+- 0 7543 7399"/>
                <a:gd name="T5" fmla="*/ T4 w 864"/>
                <a:gd name="T6" fmla="+- 0 956 956"/>
                <a:gd name="T7" fmla="*/ 956 h 2306"/>
                <a:gd name="T8" fmla="+- 0 7487 7399"/>
                <a:gd name="T9" fmla="*/ T8 w 864"/>
                <a:gd name="T10" fmla="+- 0 968 956"/>
                <a:gd name="T11" fmla="*/ 968 h 2306"/>
                <a:gd name="T12" fmla="+- 0 7441 7399"/>
                <a:gd name="T13" fmla="*/ T12 w 864"/>
                <a:gd name="T14" fmla="+- 0 999 956"/>
                <a:gd name="T15" fmla="*/ 999 h 2306"/>
                <a:gd name="T16" fmla="+- 0 7411 7399"/>
                <a:gd name="T17" fmla="*/ T16 w 864"/>
                <a:gd name="T18" fmla="+- 0 1044 956"/>
                <a:gd name="T19" fmla="*/ 1044 h 2306"/>
                <a:gd name="T20" fmla="+- 0 7399 7399"/>
                <a:gd name="T21" fmla="*/ T20 w 864"/>
                <a:gd name="T22" fmla="+- 0 1100 956"/>
                <a:gd name="T23" fmla="*/ 1100 h 2306"/>
                <a:gd name="T24" fmla="+- 0 7399 7399"/>
                <a:gd name="T25" fmla="*/ T24 w 864"/>
                <a:gd name="T26" fmla="+- 0 3118 956"/>
                <a:gd name="T27" fmla="*/ 3118 h 2306"/>
                <a:gd name="T28" fmla="+- 0 7411 7399"/>
                <a:gd name="T29" fmla="*/ T28 w 864"/>
                <a:gd name="T30" fmla="+- 0 3174 956"/>
                <a:gd name="T31" fmla="*/ 3174 h 2306"/>
                <a:gd name="T32" fmla="+- 0 7441 7399"/>
                <a:gd name="T33" fmla="*/ T32 w 864"/>
                <a:gd name="T34" fmla="+- 0 3220 956"/>
                <a:gd name="T35" fmla="*/ 3220 h 2306"/>
                <a:gd name="T36" fmla="+- 0 7487 7399"/>
                <a:gd name="T37" fmla="*/ T36 w 864"/>
                <a:gd name="T38" fmla="+- 0 3251 956"/>
                <a:gd name="T39" fmla="*/ 3251 h 2306"/>
                <a:gd name="T40" fmla="+- 0 7543 7399"/>
                <a:gd name="T41" fmla="*/ T40 w 864"/>
                <a:gd name="T42" fmla="+- 0 3262 956"/>
                <a:gd name="T43" fmla="*/ 3262 h 2306"/>
                <a:gd name="T44" fmla="+- 0 8119 7399"/>
                <a:gd name="T45" fmla="*/ T44 w 864"/>
                <a:gd name="T46" fmla="+- 0 3262 956"/>
                <a:gd name="T47" fmla="*/ 3262 h 2306"/>
                <a:gd name="T48" fmla="+- 0 8175 7399"/>
                <a:gd name="T49" fmla="*/ T48 w 864"/>
                <a:gd name="T50" fmla="+- 0 3251 956"/>
                <a:gd name="T51" fmla="*/ 3251 h 2306"/>
                <a:gd name="T52" fmla="+- 0 8221 7399"/>
                <a:gd name="T53" fmla="*/ T52 w 864"/>
                <a:gd name="T54" fmla="+- 0 3220 956"/>
                <a:gd name="T55" fmla="*/ 3220 h 2306"/>
                <a:gd name="T56" fmla="+- 0 8252 7399"/>
                <a:gd name="T57" fmla="*/ T56 w 864"/>
                <a:gd name="T58" fmla="+- 0 3174 956"/>
                <a:gd name="T59" fmla="*/ 3174 h 2306"/>
                <a:gd name="T60" fmla="+- 0 8263 7399"/>
                <a:gd name="T61" fmla="*/ T60 w 864"/>
                <a:gd name="T62" fmla="+- 0 3118 956"/>
                <a:gd name="T63" fmla="*/ 3118 h 2306"/>
                <a:gd name="T64" fmla="+- 0 8263 7399"/>
                <a:gd name="T65" fmla="*/ T64 w 864"/>
                <a:gd name="T66" fmla="+- 0 1100 956"/>
                <a:gd name="T67" fmla="*/ 1100 h 2306"/>
                <a:gd name="T68" fmla="+- 0 8252 7399"/>
                <a:gd name="T69" fmla="*/ T68 w 864"/>
                <a:gd name="T70" fmla="+- 0 1044 956"/>
                <a:gd name="T71" fmla="*/ 1044 h 2306"/>
                <a:gd name="T72" fmla="+- 0 8221 7399"/>
                <a:gd name="T73" fmla="*/ T72 w 864"/>
                <a:gd name="T74" fmla="+- 0 999 956"/>
                <a:gd name="T75" fmla="*/ 999 h 2306"/>
                <a:gd name="T76" fmla="+- 0 8175 7399"/>
                <a:gd name="T77" fmla="*/ T76 w 864"/>
                <a:gd name="T78" fmla="+- 0 968 956"/>
                <a:gd name="T79" fmla="*/ 968 h 2306"/>
                <a:gd name="T80" fmla="+- 0 8119 7399"/>
                <a:gd name="T81" fmla="*/ T80 w 864"/>
                <a:gd name="T82" fmla="+- 0 956 956"/>
                <a:gd name="T83" fmla="*/ 956 h 230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64" h="2306">
                  <a:moveTo>
                    <a:pt x="720" y="0"/>
                  </a:moveTo>
                  <a:lnTo>
                    <a:pt x="144" y="0"/>
                  </a:lnTo>
                  <a:lnTo>
                    <a:pt x="88" y="12"/>
                  </a:lnTo>
                  <a:lnTo>
                    <a:pt x="42" y="43"/>
                  </a:lnTo>
                  <a:lnTo>
                    <a:pt x="12" y="88"/>
                  </a:lnTo>
                  <a:lnTo>
                    <a:pt x="0" y="144"/>
                  </a:lnTo>
                  <a:lnTo>
                    <a:pt x="0" y="2162"/>
                  </a:lnTo>
                  <a:lnTo>
                    <a:pt x="12" y="2218"/>
                  </a:lnTo>
                  <a:lnTo>
                    <a:pt x="42" y="2264"/>
                  </a:lnTo>
                  <a:lnTo>
                    <a:pt x="88" y="2295"/>
                  </a:lnTo>
                  <a:lnTo>
                    <a:pt x="144" y="2306"/>
                  </a:lnTo>
                  <a:lnTo>
                    <a:pt x="720" y="2306"/>
                  </a:lnTo>
                  <a:lnTo>
                    <a:pt x="776" y="2295"/>
                  </a:lnTo>
                  <a:lnTo>
                    <a:pt x="822" y="2264"/>
                  </a:lnTo>
                  <a:lnTo>
                    <a:pt x="853" y="2218"/>
                  </a:lnTo>
                  <a:lnTo>
                    <a:pt x="864" y="2162"/>
                  </a:lnTo>
                  <a:lnTo>
                    <a:pt x="864" y="144"/>
                  </a:lnTo>
                  <a:lnTo>
                    <a:pt x="853" y="88"/>
                  </a:lnTo>
                  <a:lnTo>
                    <a:pt x="822" y="43"/>
                  </a:lnTo>
                  <a:lnTo>
                    <a:pt x="776" y="12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>
                <a:solidFill>
                  <a:srgbClr val="002060"/>
                </a:solidFill>
              </a:endParaRPr>
            </a:p>
          </p:txBody>
        </p:sp>
        <p:sp>
          <p:nvSpPr>
            <p:cNvPr id="12" name="Freeform 560"/>
            <p:cNvSpPr>
              <a:spLocks/>
            </p:cNvSpPr>
            <p:nvPr/>
          </p:nvSpPr>
          <p:spPr bwMode="auto">
            <a:xfrm>
              <a:off x="9136" y="2089"/>
              <a:ext cx="864" cy="1127"/>
            </a:xfrm>
            <a:custGeom>
              <a:avLst/>
              <a:gdLst>
                <a:gd name="T0" fmla="+- 0 9839 9119"/>
                <a:gd name="T1" fmla="*/ T0 w 864"/>
                <a:gd name="T2" fmla="+- 0 956 956"/>
                <a:gd name="T3" fmla="*/ 956 h 2306"/>
                <a:gd name="T4" fmla="+- 0 9263 9119"/>
                <a:gd name="T5" fmla="*/ T4 w 864"/>
                <a:gd name="T6" fmla="+- 0 956 956"/>
                <a:gd name="T7" fmla="*/ 956 h 2306"/>
                <a:gd name="T8" fmla="+- 0 9207 9119"/>
                <a:gd name="T9" fmla="*/ T8 w 864"/>
                <a:gd name="T10" fmla="+- 0 968 956"/>
                <a:gd name="T11" fmla="*/ 968 h 2306"/>
                <a:gd name="T12" fmla="+- 0 9162 9119"/>
                <a:gd name="T13" fmla="*/ T12 w 864"/>
                <a:gd name="T14" fmla="+- 0 999 956"/>
                <a:gd name="T15" fmla="*/ 999 h 2306"/>
                <a:gd name="T16" fmla="+- 0 9131 9119"/>
                <a:gd name="T17" fmla="*/ T16 w 864"/>
                <a:gd name="T18" fmla="+- 0 1044 956"/>
                <a:gd name="T19" fmla="*/ 1044 h 2306"/>
                <a:gd name="T20" fmla="+- 0 9119 9119"/>
                <a:gd name="T21" fmla="*/ T20 w 864"/>
                <a:gd name="T22" fmla="+- 0 1100 956"/>
                <a:gd name="T23" fmla="*/ 1100 h 2306"/>
                <a:gd name="T24" fmla="+- 0 9119 9119"/>
                <a:gd name="T25" fmla="*/ T24 w 864"/>
                <a:gd name="T26" fmla="+- 0 3118 956"/>
                <a:gd name="T27" fmla="*/ 3118 h 2306"/>
                <a:gd name="T28" fmla="+- 0 9131 9119"/>
                <a:gd name="T29" fmla="*/ T28 w 864"/>
                <a:gd name="T30" fmla="+- 0 3174 956"/>
                <a:gd name="T31" fmla="*/ 3174 h 2306"/>
                <a:gd name="T32" fmla="+- 0 9162 9119"/>
                <a:gd name="T33" fmla="*/ T32 w 864"/>
                <a:gd name="T34" fmla="+- 0 3220 956"/>
                <a:gd name="T35" fmla="*/ 3220 h 2306"/>
                <a:gd name="T36" fmla="+- 0 9207 9119"/>
                <a:gd name="T37" fmla="*/ T36 w 864"/>
                <a:gd name="T38" fmla="+- 0 3251 956"/>
                <a:gd name="T39" fmla="*/ 3251 h 2306"/>
                <a:gd name="T40" fmla="+- 0 9263 9119"/>
                <a:gd name="T41" fmla="*/ T40 w 864"/>
                <a:gd name="T42" fmla="+- 0 3262 956"/>
                <a:gd name="T43" fmla="*/ 3262 h 2306"/>
                <a:gd name="T44" fmla="+- 0 9839 9119"/>
                <a:gd name="T45" fmla="*/ T44 w 864"/>
                <a:gd name="T46" fmla="+- 0 3262 956"/>
                <a:gd name="T47" fmla="*/ 3262 h 2306"/>
                <a:gd name="T48" fmla="+- 0 9895 9119"/>
                <a:gd name="T49" fmla="*/ T48 w 864"/>
                <a:gd name="T50" fmla="+- 0 3251 956"/>
                <a:gd name="T51" fmla="*/ 3251 h 2306"/>
                <a:gd name="T52" fmla="+- 0 9941 9119"/>
                <a:gd name="T53" fmla="*/ T52 w 864"/>
                <a:gd name="T54" fmla="+- 0 3220 956"/>
                <a:gd name="T55" fmla="*/ 3220 h 2306"/>
                <a:gd name="T56" fmla="+- 0 9972 9119"/>
                <a:gd name="T57" fmla="*/ T56 w 864"/>
                <a:gd name="T58" fmla="+- 0 3174 956"/>
                <a:gd name="T59" fmla="*/ 3174 h 2306"/>
                <a:gd name="T60" fmla="+- 0 9983 9119"/>
                <a:gd name="T61" fmla="*/ T60 w 864"/>
                <a:gd name="T62" fmla="+- 0 3118 956"/>
                <a:gd name="T63" fmla="*/ 3118 h 2306"/>
                <a:gd name="T64" fmla="+- 0 9983 9119"/>
                <a:gd name="T65" fmla="*/ T64 w 864"/>
                <a:gd name="T66" fmla="+- 0 1100 956"/>
                <a:gd name="T67" fmla="*/ 1100 h 2306"/>
                <a:gd name="T68" fmla="+- 0 9972 9119"/>
                <a:gd name="T69" fmla="*/ T68 w 864"/>
                <a:gd name="T70" fmla="+- 0 1044 956"/>
                <a:gd name="T71" fmla="*/ 1044 h 2306"/>
                <a:gd name="T72" fmla="+- 0 9941 9119"/>
                <a:gd name="T73" fmla="*/ T72 w 864"/>
                <a:gd name="T74" fmla="+- 0 999 956"/>
                <a:gd name="T75" fmla="*/ 999 h 2306"/>
                <a:gd name="T76" fmla="+- 0 9895 9119"/>
                <a:gd name="T77" fmla="*/ T76 w 864"/>
                <a:gd name="T78" fmla="+- 0 968 956"/>
                <a:gd name="T79" fmla="*/ 968 h 2306"/>
                <a:gd name="T80" fmla="+- 0 9839 9119"/>
                <a:gd name="T81" fmla="*/ T80 w 864"/>
                <a:gd name="T82" fmla="+- 0 956 956"/>
                <a:gd name="T83" fmla="*/ 956 h 230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64" h="2306">
                  <a:moveTo>
                    <a:pt x="720" y="0"/>
                  </a:moveTo>
                  <a:lnTo>
                    <a:pt x="144" y="0"/>
                  </a:lnTo>
                  <a:lnTo>
                    <a:pt x="88" y="12"/>
                  </a:lnTo>
                  <a:lnTo>
                    <a:pt x="43" y="43"/>
                  </a:lnTo>
                  <a:lnTo>
                    <a:pt x="12" y="88"/>
                  </a:lnTo>
                  <a:lnTo>
                    <a:pt x="0" y="144"/>
                  </a:lnTo>
                  <a:lnTo>
                    <a:pt x="0" y="2162"/>
                  </a:lnTo>
                  <a:lnTo>
                    <a:pt x="12" y="2218"/>
                  </a:lnTo>
                  <a:lnTo>
                    <a:pt x="43" y="2264"/>
                  </a:lnTo>
                  <a:lnTo>
                    <a:pt x="88" y="2295"/>
                  </a:lnTo>
                  <a:lnTo>
                    <a:pt x="144" y="2306"/>
                  </a:lnTo>
                  <a:lnTo>
                    <a:pt x="720" y="2306"/>
                  </a:lnTo>
                  <a:lnTo>
                    <a:pt x="776" y="2295"/>
                  </a:lnTo>
                  <a:lnTo>
                    <a:pt x="822" y="2264"/>
                  </a:lnTo>
                  <a:lnTo>
                    <a:pt x="853" y="2218"/>
                  </a:lnTo>
                  <a:lnTo>
                    <a:pt x="864" y="2162"/>
                  </a:lnTo>
                  <a:lnTo>
                    <a:pt x="864" y="144"/>
                  </a:lnTo>
                  <a:lnTo>
                    <a:pt x="853" y="88"/>
                  </a:lnTo>
                  <a:lnTo>
                    <a:pt x="822" y="43"/>
                  </a:lnTo>
                  <a:lnTo>
                    <a:pt x="776" y="12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>
                <a:solidFill>
                  <a:srgbClr val="002060"/>
                </a:solidFill>
              </a:endParaRPr>
            </a:p>
          </p:txBody>
        </p:sp>
        <p:cxnSp>
          <p:nvCxnSpPr>
            <p:cNvPr id="13" name="Line 559"/>
            <p:cNvCxnSpPr>
              <a:cxnSpLocks noChangeShapeType="1"/>
            </p:cNvCxnSpPr>
            <p:nvPr/>
          </p:nvCxnSpPr>
          <p:spPr bwMode="auto">
            <a:xfrm>
              <a:off x="5486" y="3277"/>
              <a:ext cx="4751" cy="0"/>
            </a:xfrm>
            <a:prstGeom prst="line">
              <a:avLst/>
            </a:prstGeom>
            <a:grpFill/>
            <a:ln w="9525">
              <a:solidFill>
                <a:srgbClr val="A50021"/>
              </a:solidFill>
              <a:prstDash val="solid"/>
              <a:round/>
              <a:headEnd/>
              <a:tailEnd/>
            </a:ln>
          </p:spPr>
        </p:cxnSp>
      </p:grpSp>
      <p:sp>
        <p:nvSpPr>
          <p:cNvPr id="15" name="Прямоугольник 14"/>
          <p:cNvSpPr/>
          <p:nvPr/>
        </p:nvSpPr>
        <p:spPr>
          <a:xfrm>
            <a:off x="3607232" y="3696653"/>
            <a:ext cx="612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46990" algn="r">
              <a:spcBef>
                <a:spcPts val="595"/>
              </a:spcBef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6,0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724548" y="3656466"/>
            <a:ext cx="612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46990" algn="r">
              <a:spcBef>
                <a:spcPts val="595"/>
              </a:spcBef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8,0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756021" y="3639668"/>
            <a:ext cx="612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46990" algn="r">
              <a:spcBef>
                <a:spcPts val="595"/>
              </a:spcBef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8,0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483818" y="4692031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2025</a:t>
            </a:r>
            <a:endParaRPr lang="ru-RU" sz="1400" dirty="0">
              <a:solidFill>
                <a:srgbClr val="00206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594456" y="4695048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2026</a:t>
            </a:r>
            <a:endParaRPr lang="ru-RU" sz="1400" dirty="0">
              <a:solidFill>
                <a:srgbClr val="00206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726131" y="4694287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2027</a:t>
            </a:r>
            <a:endParaRPr lang="ru-RU" sz="1400" dirty="0">
              <a:solidFill>
                <a:srgbClr val="00206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 Box 567">
            <a:extLst>
              <a:ext uri="{FF2B5EF4-FFF2-40B4-BE49-F238E27FC236}">
                <a16:creationId xmlns:a16="http://schemas.microsoft.com/office/drawing/2014/main" id="{B2128DC1-4B10-2B28-853A-3141B4286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38200" y="3352800"/>
            <a:ext cx="5164621" cy="1301649"/>
          </a:xfrm>
          <a:prstGeom prst="rect">
            <a:avLst/>
          </a:prstGeom>
          <a:noFill/>
          <a:ln>
            <a:noFill/>
          </a:ln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44780" marR="132715" algn="ctr">
              <a:lnSpc>
                <a:spcPct val="98000"/>
              </a:lnSpc>
              <a:spcBef>
                <a:spcPts val="5"/>
              </a:spcBef>
              <a:spcAft>
                <a:spcPts val="0"/>
              </a:spcAft>
            </a:pPr>
            <a:endParaRPr lang="ru-RU" dirty="0">
              <a:solidFill>
                <a:schemeClr val="tx2">
                  <a:lumMod val="75000"/>
                </a:schemeClr>
              </a:solidFill>
              <a:effectLst/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144780" marR="132715" algn="ctr">
              <a:lnSpc>
                <a:spcPct val="98000"/>
              </a:lnSpc>
              <a:spcBef>
                <a:spcPts val="5"/>
              </a:spcBef>
              <a:spcAft>
                <a:spcPts val="0"/>
              </a:spcAft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Расходы</a:t>
            </a:r>
            <a:r>
              <a:rPr lang="ru-RU" b="1" spc="135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</a:t>
            </a:r>
            <a:r>
              <a:rPr lang="ru-RU" b="1" spc="13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выполнение</a:t>
            </a:r>
          </a:p>
          <a:p>
            <a:pPr marL="144780" marR="132715" algn="ctr">
              <a:lnSpc>
                <a:spcPct val="98000"/>
              </a:lnSpc>
              <a:spcBef>
                <a:spcPts val="5"/>
              </a:spcBef>
              <a:spcAft>
                <a:spcPts val="0"/>
              </a:spcAft>
            </a:pPr>
            <a:r>
              <a:rPr lang="ru-RU" b="1" spc="-42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программы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000" b="1" spc="-5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</a:t>
            </a:r>
            <a:r>
              <a:rPr lang="ru-RU" sz="2000" b="1" spc="-7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000" b="1" spc="-5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2025</a:t>
            </a:r>
            <a:r>
              <a:rPr lang="ru-RU" sz="2000" b="1" spc="-7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000" b="1" spc="-5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году</a:t>
            </a:r>
          </a:p>
          <a:p>
            <a:pPr marL="144780" marR="132080" algn="ctr">
              <a:lnSpc>
                <a:spcPts val="1555"/>
              </a:lnSpc>
              <a:spcAft>
                <a:spcPts val="0"/>
              </a:spcAft>
            </a:pPr>
            <a:endParaRPr kumimoji="0" lang="ru-RU" sz="2800" b="1" i="0" u="none" strike="noStrike" kern="1200" cap="none" spc="-5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uLnTx/>
              <a:uFillTx/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144780" marR="132080" algn="ctr">
              <a:lnSpc>
                <a:spcPts val="1555"/>
              </a:lnSpc>
              <a:spcAft>
                <a:spcPts val="0"/>
              </a:spcAft>
            </a:pPr>
            <a:r>
              <a:rPr lang="ru-RU" sz="3600" b="1" noProof="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6,0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44780" marR="133350" lvl="0" indent="0" algn="ctr" defTabSz="914400" rtl="0" eaLnBrk="1" fontAlgn="auto" latinLnBrk="0" hangingPunct="1">
              <a:lnSpc>
                <a:spcPts val="156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-5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</a:t>
            </a:r>
            <a:r>
              <a:rPr kumimoji="0" lang="ru-RU" sz="1300" b="1" i="0" u="none" strike="noStrike" kern="1200" cap="none" spc="-85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ru-RU" sz="1300" b="1" i="0" u="none" strike="noStrike" kern="1200" cap="none" spc="-5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рублей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44780" marR="132080" algn="ctr">
              <a:lnSpc>
                <a:spcPts val="1555"/>
              </a:lnSpc>
              <a:spcAft>
                <a:spcPts val="0"/>
              </a:spcAft>
            </a:pPr>
            <a:endParaRPr lang="ru-RU" sz="2000" b="1" spc="-5" dirty="0">
              <a:solidFill>
                <a:schemeClr val="accent5">
                  <a:lumMod val="75000"/>
                </a:schemeClr>
              </a:solidFill>
              <a:effectLst/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144780" marR="132080" algn="ctr">
              <a:lnSpc>
                <a:spcPts val="1555"/>
              </a:lnSpc>
              <a:spcAft>
                <a:spcPts val="0"/>
              </a:spcAft>
            </a:pPr>
            <a:endParaRPr lang="ru-RU" sz="2000" dirty="0">
              <a:solidFill>
                <a:schemeClr val="accent5">
                  <a:lumMod val="75000"/>
                </a:schemeClr>
              </a:solidFill>
              <a:effectLst/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74645458-72A2-EFF1-FB81-1C6B91CD11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4617752"/>
              </p:ext>
            </p:extLst>
          </p:nvPr>
        </p:nvGraphicFramePr>
        <p:xfrm>
          <a:off x="138738" y="5048377"/>
          <a:ext cx="6604000" cy="3762785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5652462">
                  <a:extLst>
                    <a:ext uri="{9D8B030D-6E8A-4147-A177-3AD203B41FA5}">
                      <a16:colId xmlns:a16="http://schemas.microsoft.com/office/drawing/2014/main" val="3496257158"/>
                    </a:ext>
                  </a:extLst>
                </a:gridCol>
                <a:gridCol w="951538">
                  <a:extLst>
                    <a:ext uri="{9D8B030D-6E8A-4147-A177-3AD203B41FA5}">
                      <a16:colId xmlns:a16="http://schemas.microsoft.com/office/drawing/2014/main" val="1727040697"/>
                    </a:ext>
                  </a:extLst>
                </a:gridCol>
              </a:tblGrid>
              <a:tr h="438023">
                <a:tc>
                  <a:txBody>
                    <a:bodyPr/>
                    <a:lstStyle/>
                    <a:p>
                      <a:pPr marL="1091565" indent="-697230">
                        <a:spcBef>
                          <a:spcPts val="106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Индикаторы</a:t>
                      </a:r>
                      <a:r>
                        <a:rPr lang="ru-RU" sz="1400" spc="17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достижения</a:t>
                      </a:r>
                      <a:r>
                        <a:rPr lang="ru-RU" sz="1400" spc="19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целей </a:t>
                      </a:r>
                      <a:r>
                        <a:rPr lang="ru-RU" sz="1400" spc="-295" dirty="0">
                          <a:effectLst/>
                        </a:rPr>
                        <a:t> </a:t>
                      </a:r>
                      <a:r>
                        <a:rPr lang="ru-RU" sz="1400" spc="0" dirty="0">
                          <a:effectLst/>
                        </a:rPr>
                        <a:t>П</a:t>
                      </a:r>
                      <a:r>
                        <a:rPr lang="ru-RU" sz="1400" dirty="0">
                          <a:effectLst/>
                        </a:rPr>
                        <a:t>рограммы: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ts val="1325"/>
                        </a:lnSpc>
                        <a:spcBef>
                          <a:spcPts val="106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2025</a:t>
                      </a:r>
                    </a:p>
                    <a:p>
                      <a:pPr marL="221615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Год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79266551"/>
                  </a:ext>
                </a:extLst>
              </a:tr>
              <a:tr h="373008">
                <a:tc>
                  <a:txBody>
                    <a:bodyPr/>
                    <a:lstStyle/>
                    <a:p>
                      <a:pPr marR="62865" algn="l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Объем отгруженных товаров (работ, услуг) субъектов малого и среднего   </a:t>
                      </a:r>
                    </a:p>
                    <a:p>
                      <a:pPr marR="62865" algn="l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предпринимательства (</a:t>
                      </a:r>
                      <a:r>
                        <a:rPr lang="ru-RU" sz="1200" dirty="0" err="1">
                          <a:effectLst/>
                        </a:rPr>
                        <a:t>тыс.руб</a:t>
                      </a:r>
                      <a:r>
                        <a:rPr lang="ru-RU" sz="1200" dirty="0">
                          <a:effectLst/>
                        </a:rPr>
                        <a:t>.)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marL="55880" marR="5461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6500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5249307"/>
                  </a:ext>
                </a:extLst>
              </a:tr>
              <a:tr h="27014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Количество</a:t>
                      </a:r>
                      <a:r>
                        <a:rPr lang="ru-RU" sz="1200" baseline="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субъектов малого и среднего предпринимательства</a:t>
                      </a:r>
                      <a:r>
                        <a:rPr lang="ru-RU" sz="1200" baseline="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(</a:t>
                      </a:r>
                      <a:r>
                        <a:rPr lang="ru-RU" sz="1200" dirty="0" err="1">
                          <a:effectLst/>
                        </a:rPr>
                        <a:t>ед</a:t>
                      </a:r>
                      <a:r>
                        <a:rPr lang="ru-RU" sz="1200" dirty="0">
                          <a:effectLst/>
                        </a:rPr>
                        <a:t>)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1060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83135386"/>
                  </a:ext>
                </a:extLst>
              </a:tr>
              <a:tr h="279717">
                <a:tc>
                  <a:txBody>
                    <a:bodyPr/>
                    <a:lstStyle/>
                    <a:p>
                      <a:pPr marL="113665" marR="85725" indent="-30480" algn="l">
                        <a:lnSpc>
                          <a:spcPct val="100000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  <a:tabLst>
                          <a:tab pos="880110" algn="l"/>
                          <a:tab pos="1048385" algn="l"/>
                          <a:tab pos="1725930" algn="l"/>
                        </a:tabLst>
                      </a:pPr>
                      <a:r>
                        <a:rPr lang="ru-RU" sz="1200" dirty="0">
                          <a:effectLst/>
                        </a:rPr>
                        <a:t>Среднесписочная численность работников МСП</a:t>
                      </a:r>
                      <a:r>
                        <a:rPr lang="ru-RU" sz="1200" baseline="0" dirty="0">
                          <a:effectLst/>
                        </a:rPr>
                        <a:t> (</a:t>
                      </a:r>
                      <a:r>
                        <a:rPr lang="ru-RU" sz="1200" dirty="0">
                          <a:effectLst/>
                        </a:rPr>
                        <a:t>чел)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5880" marR="5461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3200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46986719"/>
                  </a:ext>
                </a:extLst>
              </a:tr>
              <a:tr h="590238">
                <a:tc>
                  <a:txBody>
                    <a:bodyPr/>
                    <a:lstStyle/>
                    <a:p>
                      <a:pPr marL="113665" marR="85725" indent="-30480" algn="l">
                        <a:lnSpc>
                          <a:spcPct val="100000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  <a:tabLst>
                          <a:tab pos="880110" algn="l"/>
                          <a:tab pos="1048385" algn="l"/>
                          <a:tab pos="1725930" algn="l"/>
                        </a:tabLst>
                      </a:pPr>
                      <a:r>
                        <a:rPr lang="ru-RU" sz="1200" dirty="0">
                          <a:solidFill>
                            <a:schemeClr val="dk1"/>
                          </a:solidFill>
                          <a:effectLst/>
                        </a:rPr>
                        <a:t>Сохранение количества субъектов малого и среднего предпринимательства, осуществляющих на территории городского округа Семеновский регулярные перевозки пассажиров и багажа автомобильным транспортом по нерегулируемым тарифам на муниципальных маршрутах (</a:t>
                      </a:r>
                      <a:r>
                        <a:rPr lang="ru-RU" sz="1200" dirty="0" err="1">
                          <a:solidFill>
                            <a:schemeClr val="dk1"/>
                          </a:solidFill>
                          <a:effectLst/>
                        </a:rPr>
                        <a:t>ед</a:t>
                      </a:r>
                      <a:r>
                        <a:rPr lang="ru-RU" sz="1200" dirty="0">
                          <a:solidFill>
                            <a:schemeClr val="dk1"/>
                          </a:solidFill>
                          <a:effectLst/>
                        </a:rPr>
                        <a:t>)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5880" marR="54610"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</a:endParaRPr>
                    </a:p>
                    <a:p>
                      <a:pPr marL="55880" marR="54610"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</a:endParaRPr>
                    </a:p>
                    <a:p>
                      <a:pPr marL="55880" marR="54610"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</a:endParaRPr>
                    </a:p>
                    <a:p>
                      <a:pPr marL="55880" marR="5461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11962355"/>
                  </a:ext>
                </a:extLst>
              </a:tr>
              <a:tr h="417879">
                <a:tc>
                  <a:txBody>
                    <a:bodyPr/>
                    <a:lstStyle/>
                    <a:p>
                      <a:pPr marL="113665" marR="85725" indent="-30480" algn="l">
                        <a:lnSpc>
                          <a:spcPct val="100000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  <a:tabLst>
                          <a:tab pos="880110" algn="l"/>
                          <a:tab pos="1048385" algn="l"/>
                          <a:tab pos="1725930" algn="l"/>
                        </a:tabLst>
                      </a:pPr>
                      <a:r>
                        <a:rPr lang="ru-RU" sz="1200" dirty="0">
                          <a:effectLst/>
                        </a:rPr>
                        <a:t>Общее</a:t>
                      </a:r>
                      <a:r>
                        <a:rPr lang="ru-RU" sz="1200" baseline="0" dirty="0">
                          <a:effectLst/>
                        </a:rPr>
                        <a:t> количество туристов, посетивших городской округ Семеновский (</a:t>
                      </a:r>
                      <a:r>
                        <a:rPr lang="ru-RU" sz="1200" baseline="0" dirty="0" err="1">
                          <a:effectLst/>
                        </a:rPr>
                        <a:t>тыс.чел</a:t>
                      </a:r>
                      <a:r>
                        <a:rPr lang="ru-RU" sz="1200" baseline="0" dirty="0">
                          <a:effectLst/>
                        </a:rPr>
                        <a:t>.)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5880" marR="5461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110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7879">
                <a:tc>
                  <a:txBody>
                    <a:bodyPr/>
                    <a:lstStyle/>
                    <a:p>
                      <a:pPr marL="113665" marR="85725" indent="-30480" algn="l">
                        <a:lnSpc>
                          <a:spcPct val="100000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  <a:tabLst>
                          <a:tab pos="880110" algn="l"/>
                          <a:tab pos="1048385" algn="l"/>
                          <a:tab pos="1725930" algn="l"/>
                        </a:tabLst>
                      </a:pPr>
                      <a:r>
                        <a:rPr lang="ru-RU" sz="1200" dirty="0">
                          <a:effectLst/>
                        </a:rPr>
                        <a:t>Доля лиц, размещенных в КРС, в общем годовом объеме туристско-экскурсионного потока (%)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5880" marR="5461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29,6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7921">
                <a:tc>
                  <a:txBody>
                    <a:bodyPr/>
                    <a:lstStyle/>
                    <a:p>
                      <a:pPr marL="113665" marR="85725" indent="-30480" algn="l">
                        <a:lnSpc>
                          <a:spcPct val="100000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  <a:tabLst>
                          <a:tab pos="880110" algn="l"/>
                          <a:tab pos="1048385" algn="l"/>
                          <a:tab pos="1725930" algn="l"/>
                        </a:tabLst>
                      </a:pPr>
                      <a:r>
                        <a:rPr lang="ru-RU" sz="1200" dirty="0">
                          <a:effectLst/>
                        </a:rPr>
                        <a:t>Оборот розничной торговли (%)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5880" marR="5461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8,4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7921">
                <a:tc>
                  <a:txBody>
                    <a:bodyPr/>
                    <a:lstStyle/>
                    <a:p>
                      <a:pPr marL="113665" marR="85725" indent="-30480" algn="l">
                        <a:lnSpc>
                          <a:spcPct val="100000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  <a:tabLst>
                          <a:tab pos="880110" algn="l"/>
                          <a:tab pos="1048385" algn="l"/>
                          <a:tab pos="1725930" algn="l"/>
                        </a:tabLst>
                      </a:pPr>
                      <a:r>
                        <a:rPr lang="ru-RU" sz="1200" dirty="0">
                          <a:effectLst/>
                        </a:rPr>
                        <a:t>Количество объектов розничной торговли и общественного питания (ед.)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5880" marR="5461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387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7921">
                <a:tc>
                  <a:txBody>
                    <a:bodyPr/>
                    <a:lstStyle/>
                    <a:p>
                      <a:pPr marL="113665" marR="85725" indent="-30480" algn="l">
                        <a:lnSpc>
                          <a:spcPct val="100000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  <a:tabLst>
                          <a:tab pos="880110" algn="l"/>
                          <a:tab pos="1048385" algn="l"/>
                          <a:tab pos="1725930" algn="l"/>
                        </a:tabLst>
                      </a:pPr>
                      <a:r>
                        <a:rPr lang="ru-RU" sz="1200" dirty="0">
                          <a:effectLst/>
                        </a:rPr>
                        <a:t>Регистрация новых </a:t>
                      </a:r>
                      <a:r>
                        <a:rPr lang="ru-RU" sz="1200" dirty="0" err="1">
                          <a:effectLst/>
                        </a:rPr>
                        <a:t>аввортиментных</a:t>
                      </a:r>
                      <a:r>
                        <a:rPr lang="ru-RU" sz="1200" dirty="0">
                          <a:effectLst/>
                        </a:rPr>
                        <a:t> единиц изделий НХП (</a:t>
                      </a:r>
                      <a:r>
                        <a:rPr lang="ru-RU" sz="1200" dirty="0" err="1">
                          <a:effectLst/>
                        </a:rPr>
                        <a:t>едю</a:t>
                      </a:r>
                      <a:r>
                        <a:rPr lang="ru-RU" sz="1200" dirty="0">
                          <a:effectLst/>
                        </a:rPr>
                        <a:t>)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5880" marR="5461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0B7EA1A-A897-2CB5-FEA6-FB7A9975D2B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69</a:t>
            </a:fld>
            <a:endParaRPr lang="ru-RU" spc="-100" dirty="0"/>
          </a:p>
        </p:txBody>
      </p:sp>
    </p:spTree>
    <p:extLst>
      <p:ext uri="{BB962C8B-B14F-4D97-AF65-F5344CB8AC3E}">
        <p14:creationId xmlns:p14="http://schemas.microsoft.com/office/powerpoint/2010/main" val="3555065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279">
              <a:schemeClr val="bg1"/>
            </a:gs>
            <a:gs pos="74000">
              <a:schemeClr val="accent1">
                <a:lumMod val="5000"/>
                <a:lumOff val="95000"/>
              </a:schemeClr>
            </a:gs>
            <a:gs pos="75000">
              <a:schemeClr val="bg1"/>
            </a:gs>
            <a:gs pos="100000">
              <a:schemeClr val="bg1"/>
            </a:gs>
            <a:gs pos="92000">
              <a:srgbClr val="EFF4FB"/>
            </a:gs>
            <a:gs pos="90000">
              <a:srgbClr val="EFF4F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2951598" y="738613"/>
            <a:ext cx="1255178" cy="3001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25" dirty="0">
                <a:latin typeface="Arial" panose="020B0604020202020204" pitchFamily="34" charset="0"/>
                <a:cs typeface="Arial" panose="020B0604020202020204" pitchFamily="34" charset="0"/>
              </a:rPr>
              <a:t>ИЮЛЬ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655010" y="4482926"/>
            <a:ext cx="3002624" cy="46230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75"/>
              </a:lnSpc>
              <a:spcBef>
                <a:spcPts val="105"/>
              </a:spcBef>
            </a:pPr>
            <a:endParaRPr lang="ru-RU" b="1" spc="-114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ts val="1675"/>
              </a:lnSpc>
              <a:spcBef>
                <a:spcPts val="105"/>
              </a:spcBef>
            </a:pPr>
            <a:r>
              <a:rPr b="1" spc="-114" dirty="0">
                <a:latin typeface="Arial" panose="020B0604020202020204" pitchFamily="34" charset="0"/>
                <a:cs typeface="Arial" panose="020B0604020202020204" pitchFamily="34" charset="0"/>
              </a:rPr>
              <a:t>НОЯБРЬ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472869" y="3350582"/>
            <a:ext cx="5867400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120" dirty="0">
                <a:latin typeface="Arial" panose="020B0604020202020204" pitchFamily="34" charset="0"/>
                <a:cs typeface="Arial" panose="020B0604020202020204" pitchFamily="34" charset="0"/>
              </a:rPr>
              <a:t>СЕНТЯБРЬ-ОКТЯБРЬ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655010" y="6103264"/>
            <a:ext cx="2385976" cy="2308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75"/>
              </a:lnSpc>
              <a:spcBef>
                <a:spcPts val="100"/>
              </a:spcBef>
            </a:pPr>
            <a:r>
              <a:rPr b="1" spc="-90" dirty="0">
                <a:latin typeface="Arial" panose="020B0604020202020204" pitchFamily="34" charset="0"/>
                <a:cs typeface="Arial" panose="020B0604020202020204" pitchFamily="34" charset="0"/>
              </a:rPr>
              <a:t>ДЕКАБРЬ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690929" y="7566956"/>
            <a:ext cx="3031694" cy="2314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75"/>
              </a:lnSpc>
              <a:spcBef>
                <a:spcPts val="105"/>
              </a:spcBef>
            </a:pPr>
            <a:r>
              <a:rPr b="1" spc="-110" dirty="0">
                <a:latin typeface="Arial" panose="020B0604020202020204" pitchFamily="34" charset="0"/>
                <a:cs typeface="Arial" panose="020B0604020202020204" pitchFamily="34" charset="0"/>
              </a:rPr>
              <a:t>ЯНВАРЬ</a:t>
            </a:r>
            <a:r>
              <a:rPr lang="ru-RU" b="1" spc="-11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48" name="object 48"/>
          <p:cNvSpPr txBox="1">
            <a:spLocks noGrp="1"/>
          </p:cNvSpPr>
          <p:nvPr>
            <p:ph type="title"/>
          </p:nvPr>
        </p:nvSpPr>
        <p:spPr>
          <a:xfrm>
            <a:off x="85769" y="144412"/>
            <a:ext cx="671952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800" b="1" spc="-18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</a:t>
            </a:r>
            <a:r>
              <a:rPr sz="1800" b="1" spc="-185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</a:t>
            </a:r>
            <a:r>
              <a:rPr sz="1800" b="1" spc="-17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</a:t>
            </a:r>
            <a:r>
              <a:rPr sz="1800" b="1" spc="-125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sz="1800" b="1" spc="-135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ПРОИС</a:t>
            </a:r>
            <a:r>
              <a:rPr sz="1800" b="1" spc="-19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Х</a:t>
            </a:r>
            <a:r>
              <a:rPr sz="1800" b="1" spc="-155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</a:t>
            </a:r>
            <a:r>
              <a:rPr sz="1800" b="1" spc="-18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ДИ</a:t>
            </a:r>
            <a:r>
              <a:rPr sz="1800" b="1" spc="-135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</a:t>
            </a:r>
            <a:r>
              <a:rPr sz="1800" b="1" spc="-16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sz="1800" b="1" spc="-65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</a:t>
            </a:r>
            <a:r>
              <a:rPr sz="1800" b="1" spc="-12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</a:t>
            </a:r>
            <a:r>
              <a:rPr sz="1800" b="1" spc="-75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</a:t>
            </a:r>
            <a:r>
              <a:rPr sz="1800" b="1" spc="-229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</a:t>
            </a:r>
            <a:r>
              <a:rPr sz="1800" b="1" spc="-125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АВЛ</a:t>
            </a:r>
            <a:r>
              <a:rPr sz="1800" b="1" spc="-105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</a:t>
            </a:r>
            <a:r>
              <a:rPr sz="1800" b="1" spc="-135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</a:t>
            </a:r>
            <a:r>
              <a:rPr sz="1800" b="1" spc="-125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</a:t>
            </a:r>
            <a:r>
              <a:rPr sz="1800" b="1" spc="-12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</a:t>
            </a:r>
            <a:r>
              <a:rPr lang="ru-RU" sz="1800" b="1" spc="-175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sz="1700" b="1" spc="-145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</a:t>
            </a:r>
            <a:r>
              <a:rPr sz="1700" b="1" spc="-21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Ю</a:t>
            </a:r>
            <a:r>
              <a:rPr sz="1700" b="1" spc="-155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</a:t>
            </a:r>
            <a:r>
              <a:rPr sz="1700" b="1" spc="-195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</a:t>
            </a:r>
            <a:r>
              <a:rPr sz="1700" b="1" spc="-165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</a:t>
            </a:r>
            <a:r>
              <a:rPr sz="1700" b="1" spc="-185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ТА</a:t>
            </a:r>
            <a:r>
              <a:rPr lang="ru-RU" sz="1800" b="1" spc="-185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br>
              <a:rPr lang="ru-RU" sz="1800" b="1" spc="-185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800" b="1" spc="-185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ГОРОДСКОГО ОКРУГА</a:t>
            </a:r>
            <a:endParaRPr sz="1800" b="1" spc="-185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426329" y="2007642"/>
            <a:ext cx="3205260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30" dirty="0">
                <a:latin typeface="Arial" panose="020B0604020202020204" pitchFamily="34" charset="0"/>
                <a:cs typeface="Arial" panose="020B0604020202020204" pitchFamily="34" charset="0"/>
              </a:rPr>
              <a:t>СЕНТЯБРЬ</a:t>
            </a:r>
            <a:r>
              <a:rPr lang="ru-RU" b="1" spc="30" dirty="0">
                <a:latin typeface="Arial" panose="020B0604020202020204" pitchFamily="34" charset="0"/>
                <a:cs typeface="Arial" panose="020B0604020202020204" pitchFamily="34" charset="0"/>
              </a:rPr>
              <a:t>-ОКТЯБРЬ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6544309" y="8786521"/>
            <a:ext cx="260985" cy="227329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z="1200" spc="-100" dirty="0">
                <a:solidFill>
                  <a:srgbClr val="888888"/>
                </a:solidFill>
                <a:latin typeface="Verdana"/>
                <a:cs typeface="Verdana"/>
              </a:rPr>
              <a:t>7</a:t>
            </a:fld>
            <a:endParaRPr sz="1200" dirty="0">
              <a:latin typeface="Verdana"/>
              <a:cs typeface="Verdana"/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FF1CB169-E2D3-F910-1B79-FFE3D4200F2B}"/>
              </a:ext>
            </a:extLst>
          </p:cNvPr>
          <p:cNvSpPr/>
          <p:nvPr/>
        </p:nvSpPr>
        <p:spPr>
          <a:xfrm>
            <a:off x="679937" y="1046575"/>
            <a:ext cx="5531188" cy="914400"/>
          </a:xfrm>
          <a:prstGeom prst="roundRect">
            <a:avLst/>
          </a:prstGeom>
          <a:gradFill>
            <a:gsLst>
              <a:gs pos="84000">
                <a:srgbClr val="EDF6F9"/>
              </a:gs>
              <a:gs pos="74000">
                <a:schemeClr val="accent1">
                  <a:lumMod val="5000"/>
                  <a:lumOff val="95000"/>
                </a:schemeClr>
              </a:gs>
              <a:gs pos="75000">
                <a:srgbClr val="EFF4FB"/>
              </a:gs>
              <a:gs pos="100000">
                <a:schemeClr val="accent1">
                  <a:lumMod val="20000"/>
                  <a:lumOff val="80000"/>
                </a:schemeClr>
              </a:gs>
              <a:gs pos="92000">
                <a:srgbClr val="EFF4FB"/>
              </a:gs>
              <a:gs pos="90000">
                <a:srgbClr val="EFF4FB"/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Разработка основных показателей прогноза социально-экономического развития городского округа на трехлетний период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830DDA51-D959-CD3B-D303-0C70828776B8}"/>
              </a:ext>
            </a:extLst>
          </p:cNvPr>
          <p:cNvSpPr/>
          <p:nvPr/>
        </p:nvSpPr>
        <p:spPr>
          <a:xfrm>
            <a:off x="679937" y="5016060"/>
            <a:ext cx="5531188" cy="914400"/>
          </a:xfrm>
          <a:prstGeom prst="roundRect">
            <a:avLst/>
          </a:prstGeom>
          <a:gradFill>
            <a:gsLst>
              <a:gs pos="83000">
                <a:srgbClr val="EDF6F9"/>
              </a:gs>
              <a:gs pos="74000">
                <a:schemeClr val="accent1">
                  <a:lumMod val="5000"/>
                  <a:lumOff val="95000"/>
                </a:schemeClr>
              </a:gs>
              <a:gs pos="75000">
                <a:srgbClr val="EFF4FB"/>
              </a:gs>
              <a:gs pos="100000">
                <a:schemeClr val="accent1">
                  <a:lumMod val="20000"/>
                  <a:lumOff val="80000"/>
                </a:schemeClr>
              </a:gs>
              <a:gs pos="92000">
                <a:srgbClr val="EFF4FB"/>
              </a:gs>
              <a:gs pos="90000">
                <a:srgbClr val="EFF4FB"/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Внесение проекта бюджета городского округа в Совет депутатов.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Рассмотрение проекта бюджета на заседаниях постоянных комиссий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1B322766-F059-97EA-BD43-2153FEAB9ABF}"/>
              </a:ext>
            </a:extLst>
          </p:cNvPr>
          <p:cNvSpPr/>
          <p:nvPr/>
        </p:nvSpPr>
        <p:spPr>
          <a:xfrm>
            <a:off x="663406" y="3700499"/>
            <a:ext cx="5531188" cy="914400"/>
          </a:xfrm>
          <a:prstGeom prst="roundRect">
            <a:avLst/>
          </a:prstGeom>
          <a:gradFill>
            <a:gsLst>
              <a:gs pos="80000">
                <a:srgbClr val="EDF6F9"/>
              </a:gs>
              <a:gs pos="74000">
                <a:schemeClr val="accent1">
                  <a:lumMod val="5000"/>
                  <a:lumOff val="95000"/>
                </a:schemeClr>
              </a:gs>
              <a:gs pos="75000">
                <a:srgbClr val="EFF4FB"/>
              </a:gs>
              <a:gs pos="100000">
                <a:schemeClr val="accent1">
                  <a:lumMod val="20000"/>
                  <a:lumOff val="80000"/>
                </a:schemeClr>
              </a:gs>
              <a:gs pos="92000">
                <a:srgbClr val="EFF4FB"/>
              </a:gs>
              <a:gs pos="90000">
                <a:srgbClr val="EFF4FB"/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Работа субъектами бюджетного планирования по подготовке обоснований бюджетных ассигнований и бюджетных заявок.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Формирование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проекта бюджета городского округа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E7E3DA34-0926-0426-CCA8-3E38625EA50E}"/>
              </a:ext>
            </a:extLst>
          </p:cNvPr>
          <p:cNvSpPr/>
          <p:nvPr/>
        </p:nvSpPr>
        <p:spPr>
          <a:xfrm>
            <a:off x="663406" y="6416652"/>
            <a:ext cx="5531188" cy="914400"/>
          </a:xfrm>
          <a:prstGeom prst="roundRect">
            <a:avLst/>
          </a:prstGeom>
          <a:gradFill>
            <a:gsLst>
              <a:gs pos="88000">
                <a:srgbClr val="EDF6F9"/>
              </a:gs>
              <a:gs pos="74000">
                <a:schemeClr val="accent1">
                  <a:lumMod val="5000"/>
                  <a:lumOff val="95000"/>
                </a:schemeClr>
              </a:gs>
              <a:gs pos="75000">
                <a:srgbClr val="EFF4FB"/>
              </a:gs>
              <a:gs pos="100000">
                <a:schemeClr val="accent1">
                  <a:lumMod val="20000"/>
                  <a:lumOff val="80000"/>
                </a:schemeClr>
              </a:gs>
              <a:gs pos="92000">
                <a:srgbClr val="EFF4FB"/>
              </a:gs>
              <a:gs pos="90000">
                <a:srgbClr val="EFF4FB"/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 lvl="0" indent="0" algn="ctr" defTabSz="914400" rtl="0" eaLnBrk="1" fontAlgn="auto" latinLnBrk="0" hangingPunct="1">
              <a:lnSpc>
                <a:spcPts val="132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39520" algn="l"/>
              </a:tabLst>
              <a:defRPr/>
            </a:pPr>
            <a:r>
              <a:rPr kumimoji="0" lang="ru-RU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Принятие проекта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бюджета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</a:t>
            </a:r>
            <a:r>
              <a:rPr kumimoji="0" lang="ru-RU" sz="1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асе</a:t>
            </a:r>
            <a:r>
              <a:rPr kumimoji="0" lang="ru-RU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</a:t>
            </a:r>
            <a:r>
              <a:rPr kumimoji="0" lang="ru-RU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нии Совета депутатов городского округа Семеновский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20F2178F-192A-7E5D-8E32-1EB4C78981F4}"/>
              </a:ext>
            </a:extLst>
          </p:cNvPr>
          <p:cNvSpPr/>
          <p:nvPr/>
        </p:nvSpPr>
        <p:spPr>
          <a:xfrm>
            <a:off x="672549" y="2362491"/>
            <a:ext cx="5531188" cy="914400"/>
          </a:xfrm>
          <a:prstGeom prst="roundRect">
            <a:avLst/>
          </a:prstGeom>
          <a:gradFill>
            <a:gsLst>
              <a:gs pos="85000">
                <a:srgbClr val="EDF6F9"/>
              </a:gs>
              <a:gs pos="74000">
                <a:schemeClr val="accent1">
                  <a:lumMod val="5000"/>
                  <a:lumOff val="95000"/>
                </a:schemeClr>
              </a:gs>
              <a:gs pos="75000">
                <a:srgbClr val="EFF4FB"/>
              </a:gs>
              <a:gs pos="100000">
                <a:schemeClr val="accent1">
                  <a:lumMod val="20000"/>
                  <a:lumOff val="80000"/>
                </a:schemeClr>
              </a:gs>
              <a:gs pos="92000">
                <a:srgbClr val="EFF4FB"/>
              </a:gs>
              <a:gs pos="90000">
                <a:srgbClr val="EFF4FB"/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Определение основных направлений бюджетной и налоговой политики на трехлетний период.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Определение основных параметров бюджета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E2144201-B45E-7B65-3B95-53ADDB0A7911}"/>
              </a:ext>
            </a:extLst>
          </p:cNvPr>
          <p:cNvSpPr/>
          <p:nvPr/>
        </p:nvSpPr>
        <p:spPr>
          <a:xfrm>
            <a:off x="679937" y="7872121"/>
            <a:ext cx="5531188" cy="914400"/>
          </a:xfrm>
          <a:prstGeom prst="roundRect">
            <a:avLst/>
          </a:prstGeom>
          <a:gradFill>
            <a:gsLst>
              <a:gs pos="82000">
                <a:srgbClr val="EDF6F9"/>
              </a:gs>
              <a:gs pos="74000">
                <a:schemeClr val="accent1">
                  <a:lumMod val="5000"/>
                  <a:lumOff val="95000"/>
                </a:schemeClr>
              </a:gs>
              <a:gs pos="75000">
                <a:srgbClr val="EFF4FB"/>
              </a:gs>
              <a:gs pos="100000">
                <a:schemeClr val="accent1">
                  <a:lumMod val="20000"/>
                  <a:lumOff val="80000"/>
                </a:schemeClr>
              </a:gs>
              <a:gs pos="92000">
                <a:srgbClr val="EFF4FB"/>
              </a:gs>
              <a:gs pos="90000">
                <a:srgbClr val="EFF4FB"/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0" lvl="0" indent="0" algn="ctr" defTabSz="914400" rtl="0" eaLnBrk="1" fontAlgn="auto" latinLnBrk="0" hangingPunct="1">
              <a:lnSpc>
                <a:spcPts val="1675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Вступление</a:t>
            </a:r>
            <a:r>
              <a:rPr kumimoji="0" lang="ru-RU" sz="1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</a:t>
            </a:r>
            <a:r>
              <a:rPr kumimoji="0" lang="ru-RU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силу</a:t>
            </a:r>
            <a:r>
              <a:rPr kumimoji="0" lang="ru-RU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решения Совета депутатов о бюджете городского округа Семеновский на очередной финансовый год и плановый период</a:t>
            </a:r>
          </a:p>
        </p:txBody>
      </p: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91DB567E-A38C-B7EE-8F75-E6FCB06E49E2}"/>
              </a:ext>
            </a:extLst>
          </p:cNvPr>
          <p:cNvCxnSpPr/>
          <p:nvPr/>
        </p:nvCxnSpPr>
        <p:spPr>
          <a:xfrm>
            <a:off x="6211124" y="8458200"/>
            <a:ext cx="4944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8A998FFD-8F46-A7A0-2507-CDEB12FE0EC8}"/>
              </a:ext>
            </a:extLst>
          </p:cNvPr>
          <p:cNvCxnSpPr/>
          <p:nvPr/>
        </p:nvCxnSpPr>
        <p:spPr>
          <a:xfrm>
            <a:off x="6194594" y="6873852"/>
            <a:ext cx="4944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46A59A76-5219-8C25-6A63-11A649D2C496}"/>
              </a:ext>
            </a:extLst>
          </p:cNvPr>
          <p:cNvCxnSpPr/>
          <p:nvPr/>
        </p:nvCxnSpPr>
        <p:spPr>
          <a:xfrm>
            <a:off x="6194594" y="5473260"/>
            <a:ext cx="4944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id="{232A4E1D-5323-F75B-F0C8-76A810DD7F13}"/>
              </a:ext>
            </a:extLst>
          </p:cNvPr>
          <p:cNvCxnSpPr>
            <a:cxnSpLocks/>
          </p:cNvCxnSpPr>
          <p:nvPr/>
        </p:nvCxnSpPr>
        <p:spPr>
          <a:xfrm>
            <a:off x="6194594" y="4157699"/>
            <a:ext cx="52753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B9613EB8-7D76-67FA-D477-46878FA91DCE}"/>
              </a:ext>
            </a:extLst>
          </p:cNvPr>
          <p:cNvCxnSpPr>
            <a:cxnSpLocks/>
          </p:cNvCxnSpPr>
          <p:nvPr/>
        </p:nvCxnSpPr>
        <p:spPr>
          <a:xfrm>
            <a:off x="6194594" y="2743200"/>
            <a:ext cx="52753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id="{5CD70D58-4ED7-99FF-C6F2-AEEF274D08ED}"/>
              </a:ext>
            </a:extLst>
          </p:cNvPr>
          <p:cNvCxnSpPr/>
          <p:nvPr/>
        </p:nvCxnSpPr>
        <p:spPr>
          <a:xfrm>
            <a:off x="168930" y="2743200"/>
            <a:ext cx="4944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id="{939D9940-DD35-19FA-5433-B81D07824C26}"/>
              </a:ext>
            </a:extLst>
          </p:cNvPr>
          <p:cNvCxnSpPr/>
          <p:nvPr/>
        </p:nvCxnSpPr>
        <p:spPr>
          <a:xfrm>
            <a:off x="137592" y="4183099"/>
            <a:ext cx="4944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id="{D1241A9C-1D29-C65F-D4DD-0C0BF38665E6}"/>
              </a:ext>
            </a:extLst>
          </p:cNvPr>
          <p:cNvCxnSpPr>
            <a:cxnSpLocks/>
          </p:cNvCxnSpPr>
          <p:nvPr/>
        </p:nvCxnSpPr>
        <p:spPr>
          <a:xfrm flipV="1">
            <a:off x="137592" y="5460560"/>
            <a:ext cx="542345" cy="127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id="{BCE1B4D8-FD8B-41A5-6867-BDDA1B313DD7}"/>
              </a:ext>
            </a:extLst>
          </p:cNvPr>
          <p:cNvCxnSpPr/>
          <p:nvPr/>
        </p:nvCxnSpPr>
        <p:spPr>
          <a:xfrm>
            <a:off x="137592" y="6848452"/>
            <a:ext cx="4944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id="{AA832893-66CE-0B35-1E05-EB9EC83ABBFD}"/>
              </a:ext>
            </a:extLst>
          </p:cNvPr>
          <p:cNvCxnSpPr>
            <a:cxnSpLocks/>
          </p:cNvCxnSpPr>
          <p:nvPr/>
        </p:nvCxnSpPr>
        <p:spPr>
          <a:xfrm flipV="1">
            <a:off x="142977" y="8316621"/>
            <a:ext cx="539891" cy="1269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>
            <a:extLst>
              <a:ext uri="{FF2B5EF4-FFF2-40B4-BE49-F238E27FC236}">
                <a16:creationId xmlns:a16="http://schemas.microsoft.com/office/drawing/2014/main" id="{CA9B6835-D88D-5FA0-EEAE-88664153A54D}"/>
              </a:ext>
            </a:extLst>
          </p:cNvPr>
          <p:cNvCxnSpPr>
            <a:cxnSpLocks/>
          </p:cNvCxnSpPr>
          <p:nvPr/>
        </p:nvCxnSpPr>
        <p:spPr>
          <a:xfrm flipH="1">
            <a:off x="142977" y="1143000"/>
            <a:ext cx="25953" cy="718632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>
            <a:extLst>
              <a:ext uri="{FF2B5EF4-FFF2-40B4-BE49-F238E27FC236}">
                <a16:creationId xmlns:a16="http://schemas.microsoft.com/office/drawing/2014/main" id="{D0AB3C37-DB32-58FE-EF06-E551F1F598D2}"/>
              </a:ext>
            </a:extLst>
          </p:cNvPr>
          <p:cNvCxnSpPr>
            <a:cxnSpLocks/>
          </p:cNvCxnSpPr>
          <p:nvPr/>
        </p:nvCxnSpPr>
        <p:spPr>
          <a:xfrm>
            <a:off x="168930" y="1143000"/>
            <a:ext cx="51100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>
            <a:extLst>
              <a:ext uri="{FF2B5EF4-FFF2-40B4-BE49-F238E27FC236}">
                <a16:creationId xmlns:a16="http://schemas.microsoft.com/office/drawing/2014/main" id="{90DDC5F5-9CF5-C433-6CBC-EFD8E6639365}"/>
              </a:ext>
            </a:extLst>
          </p:cNvPr>
          <p:cNvCxnSpPr>
            <a:cxnSpLocks/>
          </p:cNvCxnSpPr>
          <p:nvPr/>
        </p:nvCxnSpPr>
        <p:spPr>
          <a:xfrm>
            <a:off x="6722132" y="1130301"/>
            <a:ext cx="0" cy="732789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>
            <a:extLst>
              <a:ext uri="{FF2B5EF4-FFF2-40B4-BE49-F238E27FC236}">
                <a16:creationId xmlns:a16="http://schemas.microsoft.com/office/drawing/2014/main" id="{A00D3093-CCB9-8705-AC13-4391CBF71312}"/>
              </a:ext>
            </a:extLst>
          </p:cNvPr>
          <p:cNvCxnSpPr/>
          <p:nvPr/>
        </p:nvCxnSpPr>
        <p:spPr>
          <a:xfrm>
            <a:off x="6227656" y="1143000"/>
            <a:ext cx="4944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843279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8"/>
          <p:cNvSpPr txBox="1">
            <a:spLocks noChangeArrowheads="1"/>
          </p:cNvSpPr>
          <p:nvPr/>
        </p:nvSpPr>
        <p:spPr bwMode="auto">
          <a:xfrm>
            <a:off x="-152400" y="76200"/>
            <a:ext cx="7131052" cy="556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2700" algn="ctr">
              <a:spcBef>
                <a:spcPts val="100"/>
              </a:spcBef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Муниципальная</a:t>
            </a:r>
            <a:r>
              <a:rPr lang="ru-RU" b="1" spc="155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программа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2700" algn="ctr">
              <a:spcBef>
                <a:spcPts val="100"/>
              </a:spcBef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" Обеспечение жильем молодых семей на территории городского округа Семеновский Нижегородской области</a:t>
            </a:r>
          </a:p>
          <a:p>
            <a:pPr marL="12700" algn="ctr">
              <a:spcBef>
                <a:spcPts val="100"/>
              </a:spcBef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 период 2015 - 2025 годов"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163027" y="1316193"/>
            <a:ext cx="3695311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9245">
              <a:lnSpc>
                <a:spcPts val="1565"/>
              </a:lnSpc>
              <a:spcBef>
                <a:spcPts val="605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Цель</a:t>
            </a:r>
            <a:r>
              <a:rPr lang="ru-RU" sz="1600" b="1" spc="13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программы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14960">
              <a:lnSpc>
                <a:spcPts val="1270"/>
              </a:lnSpc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Государственная поддержка молодых семей проживающих на территории городского округа Семеновский Нижегородской области в решении жилищной проблемы</a:t>
            </a:r>
            <a:endParaRPr lang="ru-RU" sz="13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85429" y="1249439"/>
            <a:ext cx="3571680" cy="2005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4960">
              <a:spcBef>
                <a:spcPts val="85"/>
              </a:spcBef>
              <a:spcAft>
                <a:spcPts val="0"/>
              </a:spcAft>
              <a:tabLst>
                <a:tab pos="2970530" algn="l"/>
              </a:tabLst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Программа Утверждена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09245">
              <a:lnSpc>
                <a:spcPts val="1325"/>
              </a:lnSpc>
              <a:spcAft>
                <a:spcPts val="0"/>
              </a:spcAft>
            </a:pPr>
            <a:endParaRPr lang="ru-RU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09245">
              <a:lnSpc>
                <a:spcPts val="1325"/>
              </a:lnSpc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Постановление</a:t>
            </a:r>
            <a:r>
              <a:rPr lang="ru-RU" sz="1400" spc="8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администрации городского округа Семеновский Нижегородской</a:t>
            </a:r>
            <a:r>
              <a:rPr lang="ru-RU" sz="1400" spc="-11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области</a:t>
            </a:r>
            <a:r>
              <a:rPr lang="ru-RU" sz="1400" spc="-9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от</a:t>
            </a:r>
            <a:r>
              <a:rPr lang="ru-RU" sz="1400" spc="-6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31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.12.2010 № 222 "Об утверждении муниципальной</a:t>
            </a:r>
            <a:r>
              <a:rPr lang="ru-RU" sz="1400" spc="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программы</a:t>
            </a:r>
            <a:r>
              <a:rPr lang="ru-RU" sz="1400" spc="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" Обеспечение жильем молодых семей на территории городского округа Семеновский Нижегородской области на период 2015 - 2025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гг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"</a:t>
            </a:r>
          </a:p>
        </p:txBody>
      </p:sp>
      <p:grpSp>
        <p:nvGrpSpPr>
          <p:cNvPr id="9" name="Group 558"/>
          <p:cNvGrpSpPr>
            <a:grpSpLocks/>
          </p:cNvGrpSpPr>
          <p:nvPr/>
        </p:nvGrpSpPr>
        <p:grpSpPr bwMode="auto">
          <a:xfrm>
            <a:off x="3695209" y="3680597"/>
            <a:ext cx="3016885" cy="947340"/>
            <a:chOff x="5486" y="1816"/>
            <a:chExt cx="4751" cy="1461"/>
          </a:xfrm>
          <a:solidFill>
            <a:srgbClr val="4F2270"/>
          </a:solidFill>
        </p:grpSpPr>
        <p:sp>
          <p:nvSpPr>
            <p:cNvPr id="10" name="Freeform 564"/>
            <p:cNvSpPr>
              <a:spLocks/>
            </p:cNvSpPr>
            <p:nvPr/>
          </p:nvSpPr>
          <p:spPr bwMode="auto">
            <a:xfrm>
              <a:off x="5674" y="1848"/>
              <a:ext cx="864" cy="1410"/>
            </a:xfrm>
            <a:custGeom>
              <a:avLst/>
              <a:gdLst>
                <a:gd name="T0" fmla="+- 0 6399 5679"/>
                <a:gd name="T1" fmla="*/ T0 w 864"/>
                <a:gd name="T2" fmla="+- 0 578 578"/>
                <a:gd name="T3" fmla="*/ 578 h 2685"/>
                <a:gd name="T4" fmla="+- 0 5823 5679"/>
                <a:gd name="T5" fmla="*/ T4 w 864"/>
                <a:gd name="T6" fmla="+- 0 578 578"/>
                <a:gd name="T7" fmla="*/ 578 h 2685"/>
                <a:gd name="T8" fmla="+- 0 5767 5679"/>
                <a:gd name="T9" fmla="*/ T8 w 864"/>
                <a:gd name="T10" fmla="+- 0 589 578"/>
                <a:gd name="T11" fmla="*/ 589 h 2685"/>
                <a:gd name="T12" fmla="+- 0 5721 5679"/>
                <a:gd name="T13" fmla="*/ T12 w 864"/>
                <a:gd name="T14" fmla="+- 0 620 578"/>
                <a:gd name="T15" fmla="*/ 620 h 2685"/>
                <a:gd name="T16" fmla="+- 0 5690 5679"/>
                <a:gd name="T17" fmla="*/ T16 w 864"/>
                <a:gd name="T18" fmla="+- 0 666 578"/>
                <a:gd name="T19" fmla="*/ 666 h 2685"/>
                <a:gd name="T20" fmla="+- 0 5679 5679"/>
                <a:gd name="T21" fmla="*/ T20 w 864"/>
                <a:gd name="T22" fmla="+- 0 722 578"/>
                <a:gd name="T23" fmla="*/ 722 h 2685"/>
                <a:gd name="T24" fmla="+- 0 5679 5679"/>
                <a:gd name="T25" fmla="*/ T24 w 864"/>
                <a:gd name="T26" fmla="+- 0 3118 578"/>
                <a:gd name="T27" fmla="*/ 3118 h 2685"/>
                <a:gd name="T28" fmla="+- 0 5690 5679"/>
                <a:gd name="T29" fmla="*/ T28 w 864"/>
                <a:gd name="T30" fmla="+- 0 3174 578"/>
                <a:gd name="T31" fmla="*/ 3174 h 2685"/>
                <a:gd name="T32" fmla="+- 0 5721 5679"/>
                <a:gd name="T33" fmla="*/ T32 w 864"/>
                <a:gd name="T34" fmla="+- 0 3220 578"/>
                <a:gd name="T35" fmla="*/ 3220 h 2685"/>
                <a:gd name="T36" fmla="+- 0 5767 5679"/>
                <a:gd name="T37" fmla="*/ T36 w 864"/>
                <a:gd name="T38" fmla="+- 0 3251 578"/>
                <a:gd name="T39" fmla="*/ 3251 h 2685"/>
                <a:gd name="T40" fmla="+- 0 5823 5679"/>
                <a:gd name="T41" fmla="*/ T40 w 864"/>
                <a:gd name="T42" fmla="+- 0 3262 578"/>
                <a:gd name="T43" fmla="*/ 3262 h 2685"/>
                <a:gd name="T44" fmla="+- 0 6399 5679"/>
                <a:gd name="T45" fmla="*/ T44 w 864"/>
                <a:gd name="T46" fmla="+- 0 3262 578"/>
                <a:gd name="T47" fmla="*/ 3262 h 2685"/>
                <a:gd name="T48" fmla="+- 0 6455 5679"/>
                <a:gd name="T49" fmla="*/ T48 w 864"/>
                <a:gd name="T50" fmla="+- 0 3251 578"/>
                <a:gd name="T51" fmla="*/ 3251 h 2685"/>
                <a:gd name="T52" fmla="+- 0 6500 5679"/>
                <a:gd name="T53" fmla="*/ T52 w 864"/>
                <a:gd name="T54" fmla="+- 0 3220 578"/>
                <a:gd name="T55" fmla="*/ 3220 h 2685"/>
                <a:gd name="T56" fmla="+- 0 6531 5679"/>
                <a:gd name="T57" fmla="*/ T56 w 864"/>
                <a:gd name="T58" fmla="+- 0 3174 578"/>
                <a:gd name="T59" fmla="*/ 3174 h 2685"/>
                <a:gd name="T60" fmla="+- 0 6543 5679"/>
                <a:gd name="T61" fmla="*/ T60 w 864"/>
                <a:gd name="T62" fmla="+- 0 3118 578"/>
                <a:gd name="T63" fmla="*/ 3118 h 2685"/>
                <a:gd name="T64" fmla="+- 0 6543 5679"/>
                <a:gd name="T65" fmla="*/ T64 w 864"/>
                <a:gd name="T66" fmla="+- 0 722 578"/>
                <a:gd name="T67" fmla="*/ 722 h 2685"/>
                <a:gd name="T68" fmla="+- 0 6531 5679"/>
                <a:gd name="T69" fmla="*/ T68 w 864"/>
                <a:gd name="T70" fmla="+- 0 666 578"/>
                <a:gd name="T71" fmla="*/ 666 h 2685"/>
                <a:gd name="T72" fmla="+- 0 6500 5679"/>
                <a:gd name="T73" fmla="*/ T72 w 864"/>
                <a:gd name="T74" fmla="+- 0 620 578"/>
                <a:gd name="T75" fmla="*/ 620 h 2685"/>
                <a:gd name="T76" fmla="+- 0 6455 5679"/>
                <a:gd name="T77" fmla="*/ T76 w 864"/>
                <a:gd name="T78" fmla="+- 0 589 578"/>
                <a:gd name="T79" fmla="*/ 589 h 2685"/>
                <a:gd name="T80" fmla="+- 0 6399 5679"/>
                <a:gd name="T81" fmla="*/ T80 w 864"/>
                <a:gd name="T82" fmla="+- 0 578 578"/>
                <a:gd name="T83" fmla="*/ 578 h 268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64" h="2685">
                  <a:moveTo>
                    <a:pt x="720" y="0"/>
                  </a:moveTo>
                  <a:lnTo>
                    <a:pt x="144" y="0"/>
                  </a:lnTo>
                  <a:lnTo>
                    <a:pt x="88" y="11"/>
                  </a:lnTo>
                  <a:lnTo>
                    <a:pt x="42" y="42"/>
                  </a:lnTo>
                  <a:lnTo>
                    <a:pt x="11" y="88"/>
                  </a:lnTo>
                  <a:lnTo>
                    <a:pt x="0" y="144"/>
                  </a:lnTo>
                  <a:lnTo>
                    <a:pt x="0" y="2540"/>
                  </a:lnTo>
                  <a:lnTo>
                    <a:pt x="11" y="2596"/>
                  </a:lnTo>
                  <a:lnTo>
                    <a:pt x="42" y="2642"/>
                  </a:lnTo>
                  <a:lnTo>
                    <a:pt x="88" y="2673"/>
                  </a:lnTo>
                  <a:lnTo>
                    <a:pt x="144" y="2684"/>
                  </a:lnTo>
                  <a:lnTo>
                    <a:pt x="720" y="2684"/>
                  </a:lnTo>
                  <a:lnTo>
                    <a:pt x="776" y="2673"/>
                  </a:lnTo>
                  <a:lnTo>
                    <a:pt x="821" y="2642"/>
                  </a:lnTo>
                  <a:lnTo>
                    <a:pt x="852" y="2596"/>
                  </a:lnTo>
                  <a:lnTo>
                    <a:pt x="864" y="2540"/>
                  </a:lnTo>
                  <a:lnTo>
                    <a:pt x="864" y="144"/>
                  </a:lnTo>
                  <a:lnTo>
                    <a:pt x="852" y="88"/>
                  </a:lnTo>
                  <a:lnTo>
                    <a:pt x="821" y="42"/>
                  </a:lnTo>
                  <a:lnTo>
                    <a:pt x="776" y="11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" name="Freeform 562"/>
            <p:cNvSpPr>
              <a:spLocks/>
            </p:cNvSpPr>
            <p:nvPr/>
          </p:nvSpPr>
          <p:spPr bwMode="auto">
            <a:xfrm>
              <a:off x="7429" y="1822"/>
              <a:ext cx="864" cy="1455"/>
            </a:xfrm>
            <a:custGeom>
              <a:avLst/>
              <a:gdLst>
                <a:gd name="T0" fmla="+- 0 8119 7399"/>
                <a:gd name="T1" fmla="*/ T0 w 864"/>
                <a:gd name="T2" fmla="+- 0 956 956"/>
                <a:gd name="T3" fmla="*/ 956 h 2306"/>
                <a:gd name="T4" fmla="+- 0 7543 7399"/>
                <a:gd name="T5" fmla="*/ T4 w 864"/>
                <a:gd name="T6" fmla="+- 0 956 956"/>
                <a:gd name="T7" fmla="*/ 956 h 2306"/>
                <a:gd name="T8" fmla="+- 0 7487 7399"/>
                <a:gd name="T9" fmla="*/ T8 w 864"/>
                <a:gd name="T10" fmla="+- 0 968 956"/>
                <a:gd name="T11" fmla="*/ 968 h 2306"/>
                <a:gd name="T12" fmla="+- 0 7441 7399"/>
                <a:gd name="T13" fmla="*/ T12 w 864"/>
                <a:gd name="T14" fmla="+- 0 999 956"/>
                <a:gd name="T15" fmla="*/ 999 h 2306"/>
                <a:gd name="T16" fmla="+- 0 7411 7399"/>
                <a:gd name="T17" fmla="*/ T16 w 864"/>
                <a:gd name="T18" fmla="+- 0 1044 956"/>
                <a:gd name="T19" fmla="*/ 1044 h 2306"/>
                <a:gd name="T20" fmla="+- 0 7399 7399"/>
                <a:gd name="T21" fmla="*/ T20 w 864"/>
                <a:gd name="T22" fmla="+- 0 1100 956"/>
                <a:gd name="T23" fmla="*/ 1100 h 2306"/>
                <a:gd name="T24" fmla="+- 0 7399 7399"/>
                <a:gd name="T25" fmla="*/ T24 w 864"/>
                <a:gd name="T26" fmla="+- 0 3118 956"/>
                <a:gd name="T27" fmla="*/ 3118 h 2306"/>
                <a:gd name="T28" fmla="+- 0 7411 7399"/>
                <a:gd name="T29" fmla="*/ T28 w 864"/>
                <a:gd name="T30" fmla="+- 0 3174 956"/>
                <a:gd name="T31" fmla="*/ 3174 h 2306"/>
                <a:gd name="T32" fmla="+- 0 7441 7399"/>
                <a:gd name="T33" fmla="*/ T32 w 864"/>
                <a:gd name="T34" fmla="+- 0 3220 956"/>
                <a:gd name="T35" fmla="*/ 3220 h 2306"/>
                <a:gd name="T36" fmla="+- 0 7487 7399"/>
                <a:gd name="T37" fmla="*/ T36 w 864"/>
                <a:gd name="T38" fmla="+- 0 3251 956"/>
                <a:gd name="T39" fmla="*/ 3251 h 2306"/>
                <a:gd name="T40" fmla="+- 0 7543 7399"/>
                <a:gd name="T41" fmla="*/ T40 w 864"/>
                <a:gd name="T42" fmla="+- 0 3262 956"/>
                <a:gd name="T43" fmla="*/ 3262 h 2306"/>
                <a:gd name="T44" fmla="+- 0 8119 7399"/>
                <a:gd name="T45" fmla="*/ T44 w 864"/>
                <a:gd name="T46" fmla="+- 0 3262 956"/>
                <a:gd name="T47" fmla="*/ 3262 h 2306"/>
                <a:gd name="T48" fmla="+- 0 8175 7399"/>
                <a:gd name="T49" fmla="*/ T48 w 864"/>
                <a:gd name="T50" fmla="+- 0 3251 956"/>
                <a:gd name="T51" fmla="*/ 3251 h 2306"/>
                <a:gd name="T52" fmla="+- 0 8221 7399"/>
                <a:gd name="T53" fmla="*/ T52 w 864"/>
                <a:gd name="T54" fmla="+- 0 3220 956"/>
                <a:gd name="T55" fmla="*/ 3220 h 2306"/>
                <a:gd name="T56" fmla="+- 0 8252 7399"/>
                <a:gd name="T57" fmla="*/ T56 w 864"/>
                <a:gd name="T58" fmla="+- 0 3174 956"/>
                <a:gd name="T59" fmla="*/ 3174 h 2306"/>
                <a:gd name="T60" fmla="+- 0 8263 7399"/>
                <a:gd name="T61" fmla="*/ T60 w 864"/>
                <a:gd name="T62" fmla="+- 0 3118 956"/>
                <a:gd name="T63" fmla="*/ 3118 h 2306"/>
                <a:gd name="T64" fmla="+- 0 8263 7399"/>
                <a:gd name="T65" fmla="*/ T64 w 864"/>
                <a:gd name="T66" fmla="+- 0 1100 956"/>
                <a:gd name="T67" fmla="*/ 1100 h 2306"/>
                <a:gd name="T68" fmla="+- 0 8252 7399"/>
                <a:gd name="T69" fmla="*/ T68 w 864"/>
                <a:gd name="T70" fmla="+- 0 1044 956"/>
                <a:gd name="T71" fmla="*/ 1044 h 2306"/>
                <a:gd name="T72" fmla="+- 0 8221 7399"/>
                <a:gd name="T73" fmla="*/ T72 w 864"/>
                <a:gd name="T74" fmla="+- 0 999 956"/>
                <a:gd name="T75" fmla="*/ 999 h 2306"/>
                <a:gd name="T76" fmla="+- 0 8175 7399"/>
                <a:gd name="T77" fmla="*/ T76 w 864"/>
                <a:gd name="T78" fmla="+- 0 968 956"/>
                <a:gd name="T79" fmla="*/ 968 h 2306"/>
                <a:gd name="T80" fmla="+- 0 8119 7399"/>
                <a:gd name="T81" fmla="*/ T80 w 864"/>
                <a:gd name="T82" fmla="+- 0 956 956"/>
                <a:gd name="T83" fmla="*/ 956 h 230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64" h="2306">
                  <a:moveTo>
                    <a:pt x="720" y="0"/>
                  </a:moveTo>
                  <a:lnTo>
                    <a:pt x="144" y="0"/>
                  </a:lnTo>
                  <a:lnTo>
                    <a:pt x="88" y="12"/>
                  </a:lnTo>
                  <a:lnTo>
                    <a:pt x="42" y="43"/>
                  </a:lnTo>
                  <a:lnTo>
                    <a:pt x="12" y="88"/>
                  </a:lnTo>
                  <a:lnTo>
                    <a:pt x="0" y="144"/>
                  </a:lnTo>
                  <a:lnTo>
                    <a:pt x="0" y="2162"/>
                  </a:lnTo>
                  <a:lnTo>
                    <a:pt x="12" y="2218"/>
                  </a:lnTo>
                  <a:lnTo>
                    <a:pt x="42" y="2264"/>
                  </a:lnTo>
                  <a:lnTo>
                    <a:pt x="88" y="2295"/>
                  </a:lnTo>
                  <a:lnTo>
                    <a:pt x="144" y="2306"/>
                  </a:lnTo>
                  <a:lnTo>
                    <a:pt x="720" y="2306"/>
                  </a:lnTo>
                  <a:lnTo>
                    <a:pt x="776" y="2295"/>
                  </a:lnTo>
                  <a:lnTo>
                    <a:pt x="822" y="2264"/>
                  </a:lnTo>
                  <a:lnTo>
                    <a:pt x="853" y="2218"/>
                  </a:lnTo>
                  <a:lnTo>
                    <a:pt x="864" y="2162"/>
                  </a:lnTo>
                  <a:lnTo>
                    <a:pt x="864" y="144"/>
                  </a:lnTo>
                  <a:lnTo>
                    <a:pt x="853" y="88"/>
                  </a:lnTo>
                  <a:lnTo>
                    <a:pt x="822" y="43"/>
                  </a:lnTo>
                  <a:lnTo>
                    <a:pt x="776" y="12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dirty="0">
                <a:solidFill>
                  <a:srgbClr val="002060"/>
                </a:solidFill>
              </a:endParaRPr>
            </a:p>
          </p:txBody>
        </p:sp>
        <p:sp>
          <p:nvSpPr>
            <p:cNvPr id="12" name="Freeform 560"/>
            <p:cNvSpPr>
              <a:spLocks/>
            </p:cNvSpPr>
            <p:nvPr/>
          </p:nvSpPr>
          <p:spPr bwMode="auto">
            <a:xfrm>
              <a:off x="9143" y="1816"/>
              <a:ext cx="864" cy="1442"/>
            </a:xfrm>
            <a:custGeom>
              <a:avLst/>
              <a:gdLst>
                <a:gd name="T0" fmla="+- 0 9839 9119"/>
                <a:gd name="T1" fmla="*/ T0 w 864"/>
                <a:gd name="T2" fmla="+- 0 956 956"/>
                <a:gd name="T3" fmla="*/ 956 h 2306"/>
                <a:gd name="T4" fmla="+- 0 9263 9119"/>
                <a:gd name="T5" fmla="*/ T4 w 864"/>
                <a:gd name="T6" fmla="+- 0 956 956"/>
                <a:gd name="T7" fmla="*/ 956 h 2306"/>
                <a:gd name="T8" fmla="+- 0 9207 9119"/>
                <a:gd name="T9" fmla="*/ T8 w 864"/>
                <a:gd name="T10" fmla="+- 0 968 956"/>
                <a:gd name="T11" fmla="*/ 968 h 2306"/>
                <a:gd name="T12" fmla="+- 0 9162 9119"/>
                <a:gd name="T13" fmla="*/ T12 w 864"/>
                <a:gd name="T14" fmla="+- 0 999 956"/>
                <a:gd name="T15" fmla="*/ 999 h 2306"/>
                <a:gd name="T16" fmla="+- 0 9131 9119"/>
                <a:gd name="T17" fmla="*/ T16 w 864"/>
                <a:gd name="T18" fmla="+- 0 1044 956"/>
                <a:gd name="T19" fmla="*/ 1044 h 2306"/>
                <a:gd name="T20" fmla="+- 0 9119 9119"/>
                <a:gd name="T21" fmla="*/ T20 w 864"/>
                <a:gd name="T22" fmla="+- 0 1100 956"/>
                <a:gd name="T23" fmla="*/ 1100 h 2306"/>
                <a:gd name="T24" fmla="+- 0 9119 9119"/>
                <a:gd name="T25" fmla="*/ T24 w 864"/>
                <a:gd name="T26" fmla="+- 0 3118 956"/>
                <a:gd name="T27" fmla="*/ 3118 h 2306"/>
                <a:gd name="T28" fmla="+- 0 9131 9119"/>
                <a:gd name="T29" fmla="*/ T28 w 864"/>
                <a:gd name="T30" fmla="+- 0 3174 956"/>
                <a:gd name="T31" fmla="*/ 3174 h 2306"/>
                <a:gd name="T32" fmla="+- 0 9162 9119"/>
                <a:gd name="T33" fmla="*/ T32 w 864"/>
                <a:gd name="T34" fmla="+- 0 3220 956"/>
                <a:gd name="T35" fmla="*/ 3220 h 2306"/>
                <a:gd name="T36" fmla="+- 0 9207 9119"/>
                <a:gd name="T37" fmla="*/ T36 w 864"/>
                <a:gd name="T38" fmla="+- 0 3251 956"/>
                <a:gd name="T39" fmla="*/ 3251 h 2306"/>
                <a:gd name="T40" fmla="+- 0 9263 9119"/>
                <a:gd name="T41" fmla="*/ T40 w 864"/>
                <a:gd name="T42" fmla="+- 0 3262 956"/>
                <a:gd name="T43" fmla="*/ 3262 h 2306"/>
                <a:gd name="T44" fmla="+- 0 9839 9119"/>
                <a:gd name="T45" fmla="*/ T44 w 864"/>
                <a:gd name="T46" fmla="+- 0 3262 956"/>
                <a:gd name="T47" fmla="*/ 3262 h 2306"/>
                <a:gd name="T48" fmla="+- 0 9895 9119"/>
                <a:gd name="T49" fmla="*/ T48 w 864"/>
                <a:gd name="T50" fmla="+- 0 3251 956"/>
                <a:gd name="T51" fmla="*/ 3251 h 2306"/>
                <a:gd name="T52" fmla="+- 0 9941 9119"/>
                <a:gd name="T53" fmla="*/ T52 w 864"/>
                <a:gd name="T54" fmla="+- 0 3220 956"/>
                <a:gd name="T55" fmla="*/ 3220 h 2306"/>
                <a:gd name="T56" fmla="+- 0 9972 9119"/>
                <a:gd name="T57" fmla="*/ T56 w 864"/>
                <a:gd name="T58" fmla="+- 0 3174 956"/>
                <a:gd name="T59" fmla="*/ 3174 h 2306"/>
                <a:gd name="T60" fmla="+- 0 9983 9119"/>
                <a:gd name="T61" fmla="*/ T60 w 864"/>
                <a:gd name="T62" fmla="+- 0 3118 956"/>
                <a:gd name="T63" fmla="*/ 3118 h 2306"/>
                <a:gd name="T64" fmla="+- 0 9983 9119"/>
                <a:gd name="T65" fmla="*/ T64 w 864"/>
                <a:gd name="T66" fmla="+- 0 1100 956"/>
                <a:gd name="T67" fmla="*/ 1100 h 2306"/>
                <a:gd name="T68" fmla="+- 0 9972 9119"/>
                <a:gd name="T69" fmla="*/ T68 w 864"/>
                <a:gd name="T70" fmla="+- 0 1044 956"/>
                <a:gd name="T71" fmla="*/ 1044 h 2306"/>
                <a:gd name="T72" fmla="+- 0 9941 9119"/>
                <a:gd name="T73" fmla="*/ T72 w 864"/>
                <a:gd name="T74" fmla="+- 0 999 956"/>
                <a:gd name="T75" fmla="*/ 999 h 2306"/>
                <a:gd name="T76" fmla="+- 0 9895 9119"/>
                <a:gd name="T77" fmla="*/ T76 w 864"/>
                <a:gd name="T78" fmla="+- 0 968 956"/>
                <a:gd name="T79" fmla="*/ 968 h 2306"/>
                <a:gd name="T80" fmla="+- 0 9839 9119"/>
                <a:gd name="T81" fmla="*/ T80 w 864"/>
                <a:gd name="T82" fmla="+- 0 956 956"/>
                <a:gd name="T83" fmla="*/ 956 h 230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64" h="2306">
                  <a:moveTo>
                    <a:pt x="720" y="0"/>
                  </a:moveTo>
                  <a:lnTo>
                    <a:pt x="144" y="0"/>
                  </a:lnTo>
                  <a:lnTo>
                    <a:pt x="88" y="12"/>
                  </a:lnTo>
                  <a:lnTo>
                    <a:pt x="43" y="43"/>
                  </a:lnTo>
                  <a:lnTo>
                    <a:pt x="12" y="88"/>
                  </a:lnTo>
                  <a:lnTo>
                    <a:pt x="0" y="144"/>
                  </a:lnTo>
                  <a:lnTo>
                    <a:pt x="0" y="2162"/>
                  </a:lnTo>
                  <a:lnTo>
                    <a:pt x="12" y="2218"/>
                  </a:lnTo>
                  <a:lnTo>
                    <a:pt x="43" y="2264"/>
                  </a:lnTo>
                  <a:lnTo>
                    <a:pt x="88" y="2295"/>
                  </a:lnTo>
                  <a:lnTo>
                    <a:pt x="144" y="2306"/>
                  </a:lnTo>
                  <a:lnTo>
                    <a:pt x="720" y="2306"/>
                  </a:lnTo>
                  <a:lnTo>
                    <a:pt x="776" y="2295"/>
                  </a:lnTo>
                  <a:lnTo>
                    <a:pt x="822" y="2264"/>
                  </a:lnTo>
                  <a:lnTo>
                    <a:pt x="853" y="2218"/>
                  </a:lnTo>
                  <a:lnTo>
                    <a:pt x="864" y="2162"/>
                  </a:lnTo>
                  <a:lnTo>
                    <a:pt x="864" y="144"/>
                  </a:lnTo>
                  <a:lnTo>
                    <a:pt x="853" y="88"/>
                  </a:lnTo>
                  <a:lnTo>
                    <a:pt x="822" y="43"/>
                  </a:lnTo>
                  <a:lnTo>
                    <a:pt x="776" y="12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dirty="0">
                <a:solidFill>
                  <a:srgbClr val="002060"/>
                </a:solidFill>
              </a:endParaRPr>
            </a:p>
          </p:txBody>
        </p:sp>
        <p:cxnSp>
          <p:nvCxnSpPr>
            <p:cNvPr id="13" name="Line 559"/>
            <p:cNvCxnSpPr>
              <a:cxnSpLocks noChangeShapeType="1"/>
            </p:cNvCxnSpPr>
            <p:nvPr/>
          </p:nvCxnSpPr>
          <p:spPr bwMode="auto">
            <a:xfrm>
              <a:off x="5486" y="3277"/>
              <a:ext cx="4751" cy="0"/>
            </a:xfrm>
            <a:prstGeom prst="line">
              <a:avLst/>
            </a:prstGeom>
            <a:grpFill/>
            <a:ln w="9525">
              <a:solidFill>
                <a:schemeClr val="tx2"/>
              </a:solidFill>
              <a:prstDash val="solid"/>
              <a:round/>
              <a:headEnd/>
              <a:tailEnd/>
            </a:ln>
          </p:spPr>
        </p:cxnSp>
      </p:grpSp>
      <p:sp>
        <p:nvSpPr>
          <p:cNvPr id="15" name="Прямоугольник 14"/>
          <p:cNvSpPr/>
          <p:nvPr/>
        </p:nvSpPr>
        <p:spPr>
          <a:xfrm>
            <a:off x="3777363" y="3218932"/>
            <a:ext cx="6729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46990" algn="r">
              <a:spcBef>
                <a:spcPts val="595"/>
              </a:spcBef>
              <a:spcAft>
                <a:spcPts val="0"/>
              </a:spcAft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8,8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836632" y="3223426"/>
            <a:ext cx="6729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46990" algn="r">
              <a:spcBef>
                <a:spcPts val="595"/>
              </a:spcBef>
              <a:spcAft>
                <a:spcPts val="0"/>
              </a:spcAft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8,8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955254" y="3218931"/>
            <a:ext cx="6729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46990" algn="r">
              <a:spcBef>
                <a:spcPts val="595"/>
              </a:spcBef>
              <a:spcAft>
                <a:spcPts val="0"/>
              </a:spcAft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8,8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701624" y="4618686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2025</a:t>
            </a:r>
            <a:endParaRPr lang="ru-RU" sz="1400" dirty="0">
              <a:solidFill>
                <a:schemeClr val="tx2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872491" y="4615618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2026</a:t>
            </a:r>
            <a:endParaRPr lang="ru-RU" sz="1400" dirty="0">
              <a:solidFill>
                <a:schemeClr val="tx2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913248" y="4615618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2027</a:t>
            </a:r>
            <a:endParaRPr lang="ru-RU" sz="1400" dirty="0">
              <a:solidFill>
                <a:schemeClr val="tx2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 Box 567">
            <a:extLst>
              <a:ext uri="{FF2B5EF4-FFF2-40B4-BE49-F238E27FC236}">
                <a16:creationId xmlns:a16="http://schemas.microsoft.com/office/drawing/2014/main" id="{B2128DC1-4B10-2B28-853A-3141B4286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19254" y="3315273"/>
            <a:ext cx="5164621" cy="1301649"/>
          </a:xfrm>
          <a:prstGeom prst="rect">
            <a:avLst/>
          </a:prstGeom>
          <a:noFill/>
          <a:ln>
            <a:noFill/>
          </a:ln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44780" marR="132715" algn="ctr">
              <a:lnSpc>
                <a:spcPct val="98000"/>
              </a:lnSpc>
              <a:spcBef>
                <a:spcPts val="5"/>
              </a:spcBef>
              <a:spcAft>
                <a:spcPts val="0"/>
              </a:spcAft>
            </a:pPr>
            <a:endParaRPr lang="ru-RU" dirty="0">
              <a:solidFill>
                <a:schemeClr val="tx2">
                  <a:lumMod val="75000"/>
                </a:schemeClr>
              </a:solidFill>
              <a:effectLst/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144780" marR="132715" algn="ctr">
              <a:lnSpc>
                <a:spcPct val="98000"/>
              </a:lnSpc>
              <a:spcBef>
                <a:spcPts val="5"/>
              </a:spcBef>
              <a:spcAft>
                <a:spcPts val="0"/>
              </a:spcAf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Расходы</a:t>
            </a:r>
            <a:r>
              <a:rPr lang="ru-RU" b="1" spc="135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</a:t>
            </a:r>
            <a:r>
              <a:rPr lang="ru-RU" b="1" spc="13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выполнение</a:t>
            </a:r>
          </a:p>
          <a:p>
            <a:pPr marL="144780" marR="132715" algn="ctr">
              <a:lnSpc>
                <a:spcPct val="98000"/>
              </a:lnSpc>
              <a:spcBef>
                <a:spcPts val="5"/>
              </a:spcBef>
              <a:spcAft>
                <a:spcPts val="0"/>
              </a:spcAft>
            </a:pPr>
            <a:r>
              <a:rPr lang="ru-RU" b="1" spc="-42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программы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000" b="1" spc="-5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</a:t>
            </a:r>
            <a:r>
              <a:rPr lang="ru-RU" sz="2000" b="1" spc="-7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000" b="1" spc="-5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2025</a:t>
            </a:r>
            <a:r>
              <a:rPr lang="ru-RU" sz="2000" b="1" spc="-7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000" b="1" spc="-5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году</a:t>
            </a:r>
            <a:endParaRPr lang="en-US" sz="2000" b="1" spc="-5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44780" marR="132715" algn="ctr">
              <a:lnSpc>
                <a:spcPct val="98000"/>
              </a:lnSpc>
              <a:spcBef>
                <a:spcPts val="5"/>
              </a:spcBef>
              <a:spcAft>
                <a:spcPts val="0"/>
              </a:spcAft>
            </a:pPr>
            <a:r>
              <a:rPr kumimoji="0" lang="ru-RU" sz="3200" b="1" i="0" u="none" strike="noStrike" kern="1200" cap="none" spc="-5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8,8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44780" marR="133350" lvl="0" indent="0" algn="ctr" defTabSz="914400" rtl="0" eaLnBrk="1" fontAlgn="auto" latinLnBrk="0" hangingPunct="1">
              <a:lnSpc>
                <a:spcPts val="156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-5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</a:t>
            </a:r>
            <a:r>
              <a:rPr kumimoji="0" lang="ru-RU" sz="1300" b="1" i="0" u="none" strike="noStrike" kern="1200" cap="none" spc="-85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ru-RU" sz="1300" b="1" i="0" u="none" strike="noStrike" kern="1200" cap="none" spc="-5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рублей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44780" marR="132080" algn="ctr">
              <a:lnSpc>
                <a:spcPts val="1555"/>
              </a:lnSpc>
              <a:spcAft>
                <a:spcPts val="0"/>
              </a:spcAft>
            </a:pPr>
            <a:endParaRPr lang="ru-RU" sz="2000" b="1" spc="-5" dirty="0">
              <a:solidFill>
                <a:schemeClr val="accent5">
                  <a:lumMod val="75000"/>
                </a:schemeClr>
              </a:solidFill>
              <a:effectLst/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144780" marR="132080" algn="ctr">
              <a:lnSpc>
                <a:spcPts val="1555"/>
              </a:lnSpc>
              <a:spcAft>
                <a:spcPts val="0"/>
              </a:spcAft>
            </a:pPr>
            <a:endParaRPr lang="ru-RU" sz="2000" dirty="0">
              <a:solidFill>
                <a:schemeClr val="accent5">
                  <a:lumMod val="75000"/>
                </a:schemeClr>
              </a:solidFill>
              <a:effectLst/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74645458-72A2-EFF1-FB81-1C6B91CD11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3072447"/>
              </p:ext>
            </p:extLst>
          </p:nvPr>
        </p:nvGraphicFramePr>
        <p:xfrm>
          <a:off x="117224" y="4984950"/>
          <a:ext cx="6636540" cy="2319258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5846476">
                  <a:extLst>
                    <a:ext uri="{9D8B030D-6E8A-4147-A177-3AD203B41FA5}">
                      <a16:colId xmlns:a16="http://schemas.microsoft.com/office/drawing/2014/main" val="3496257158"/>
                    </a:ext>
                  </a:extLst>
                </a:gridCol>
                <a:gridCol w="790064">
                  <a:extLst>
                    <a:ext uri="{9D8B030D-6E8A-4147-A177-3AD203B41FA5}">
                      <a16:colId xmlns:a16="http://schemas.microsoft.com/office/drawing/2014/main" val="1727040697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1091565" indent="-697230">
                        <a:spcBef>
                          <a:spcPts val="106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Индикаторы</a:t>
                      </a:r>
                      <a:r>
                        <a:rPr lang="ru-RU" sz="1400" spc="17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достижения</a:t>
                      </a:r>
                      <a:r>
                        <a:rPr lang="ru-RU" sz="1400" spc="19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целей </a:t>
                      </a:r>
                      <a:r>
                        <a:rPr lang="ru-RU" sz="1400" spc="-295" dirty="0">
                          <a:effectLst/>
                        </a:rPr>
                        <a:t> </a:t>
                      </a:r>
                      <a:r>
                        <a:rPr lang="ru-RU" sz="1400" spc="0" dirty="0">
                          <a:effectLst/>
                        </a:rPr>
                        <a:t>П</a:t>
                      </a:r>
                      <a:r>
                        <a:rPr lang="ru-RU" sz="1400" dirty="0">
                          <a:effectLst/>
                        </a:rPr>
                        <a:t>рограммы: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ts val="1325"/>
                        </a:lnSpc>
                        <a:spcBef>
                          <a:spcPts val="106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2025</a:t>
                      </a:r>
                    </a:p>
                    <a:p>
                      <a:pPr marL="221615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год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79266551"/>
                  </a:ext>
                </a:extLst>
              </a:tr>
              <a:tr h="1263450">
                <a:tc>
                  <a:txBody>
                    <a:bodyPr/>
                    <a:lstStyle/>
                    <a:p>
                      <a:pPr marR="62865" algn="l">
                        <a:lnSpc>
                          <a:spcPct val="98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Количество молодых семей, получивших свидетельство о праве на получение социальной выплаты на приобретение (строительство) жилого помещения, в общем количестве молодых семей, нуждающихся в улучшении жилищных условий по состоянию на 1 января 2015 года (%)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marL="55880" marR="5461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0,038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5249307"/>
                  </a:ext>
                </a:extLst>
              </a:tr>
              <a:tr h="370008">
                <a:tc>
                  <a:txBody>
                    <a:bodyPr/>
                    <a:lstStyle/>
                    <a:p>
                      <a:pPr algn="l">
                        <a:lnSpc>
                          <a:spcPts val="133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83135386"/>
                  </a:ext>
                </a:extLst>
              </a:tr>
            </a:tbl>
          </a:graphicData>
        </a:graphic>
      </p:graphicFrame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5A0AE880-F8F4-ACFD-FD86-850F3D3886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9616404"/>
              </p:ext>
            </p:extLst>
          </p:nvPr>
        </p:nvGraphicFramePr>
        <p:xfrm>
          <a:off x="117224" y="6839384"/>
          <a:ext cx="6652810" cy="194713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6652810">
                  <a:extLst>
                    <a:ext uri="{9D8B030D-6E8A-4147-A177-3AD203B41FA5}">
                      <a16:colId xmlns:a16="http://schemas.microsoft.com/office/drawing/2014/main" val="2398804571"/>
                    </a:ext>
                  </a:extLst>
                </a:gridCol>
              </a:tblGrid>
              <a:tr h="771251">
                <a:tc>
                  <a:txBody>
                    <a:bodyPr/>
                    <a:lstStyle/>
                    <a:p>
                      <a:pPr marL="1091565" indent="-697230">
                        <a:spcBef>
                          <a:spcPts val="106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Показатели непосредственных результатов Программы:</a:t>
                      </a:r>
                    </a:p>
                    <a:p>
                      <a:pPr marL="221615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81182140"/>
                  </a:ext>
                </a:extLst>
              </a:tr>
              <a:tr h="1175886">
                <a:tc>
                  <a:txBody>
                    <a:bodyPr/>
                    <a:lstStyle/>
                    <a:p>
                      <a:pPr algn="l">
                        <a:lnSpc>
                          <a:spcPts val="1325"/>
                        </a:lnSpc>
                        <a:spcBef>
                          <a:spcPts val="106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Количество молодых семей, получивших свидетельства о праве                                                                        на получение социальной выплаты на приобретение                                                               (строительство) жилого помещения (семей)                                                   12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12896592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DAD90513-B61F-BF49-2B3D-20918F650FD6}"/>
              </a:ext>
            </a:extLst>
          </p:cNvPr>
          <p:cNvSpPr txBox="1"/>
          <p:nvPr/>
        </p:nvSpPr>
        <p:spPr>
          <a:xfrm>
            <a:off x="-171702" y="2603621"/>
            <a:ext cx="3929268" cy="759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9245" marR="0" lvl="0" indent="0" algn="l" defTabSz="914400" rtl="0" eaLnBrk="1" fontAlgn="auto" latinLnBrk="0" hangingPunct="1">
              <a:lnSpc>
                <a:spcPts val="13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Муниципальный</a:t>
            </a:r>
            <a:r>
              <a:rPr kumimoji="0" lang="ru-RU" sz="1600" b="1" i="0" u="none" strike="noStrike" kern="1200" cap="none" spc="5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заказчик-координатор</a:t>
            </a:r>
            <a:r>
              <a:rPr kumimoji="0" lang="ru-RU" sz="1600" b="1" i="0" u="none" strike="noStrike" kern="1200" cap="none" spc="5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br>
              <a:rPr kumimoji="0" lang="ru-RU" sz="1400" b="1" i="0" u="none" strike="noStrike" kern="1200" cap="none" spc="5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Администрация городского округа Семеновский Нижегородской области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8E489E1-4CE3-0EFF-318C-FC0B91E9419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70</a:t>
            </a:fld>
            <a:endParaRPr lang="ru-RU" spc="-100" dirty="0"/>
          </a:p>
        </p:txBody>
      </p:sp>
    </p:spTree>
    <p:extLst>
      <p:ext uri="{BB962C8B-B14F-4D97-AF65-F5344CB8AC3E}">
        <p14:creationId xmlns:p14="http://schemas.microsoft.com/office/powerpoint/2010/main" val="380079187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8"/>
          <p:cNvSpPr txBox="1">
            <a:spLocks noChangeArrowheads="1"/>
          </p:cNvSpPr>
          <p:nvPr/>
        </p:nvSpPr>
        <p:spPr bwMode="auto">
          <a:xfrm>
            <a:off x="205804" y="228600"/>
            <a:ext cx="6652196" cy="744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2700" algn="ctr">
              <a:spcBef>
                <a:spcPts val="100"/>
              </a:spcBef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Муниципальная программа</a:t>
            </a:r>
          </a:p>
          <a:p>
            <a:pPr marL="12700" algn="ctr">
              <a:spcBef>
                <a:spcPts val="100"/>
              </a:spcBef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«Развитие жилищно-коммунального хозяйства и инфраструктуры городского округа Семеновский на период 2024-2026 </a:t>
            </a:r>
            <a:r>
              <a:rPr lang="ru-RU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г.г</a:t>
            </a:r>
            <a:r>
              <a:rPr lang="ru-RU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163448" y="1284806"/>
            <a:ext cx="3695311" cy="1464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9245">
              <a:lnSpc>
                <a:spcPts val="1565"/>
              </a:lnSpc>
              <a:spcBef>
                <a:spcPts val="605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Цель</a:t>
            </a:r>
            <a:r>
              <a:rPr lang="ru-RU" sz="1600" b="1" spc="13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программы</a:t>
            </a:r>
          </a:p>
          <a:p>
            <a:pPr marL="314960">
              <a:lnSpc>
                <a:spcPts val="1270"/>
              </a:lnSpc>
              <a:spcAft>
                <a:spcPts val="0"/>
              </a:spcAft>
            </a:pPr>
            <a:endParaRPr lang="ru-RU" sz="13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14960">
              <a:lnSpc>
                <a:spcPts val="1270"/>
              </a:lnSpc>
              <a:spcAft>
                <a:spcPts val="0"/>
              </a:spcAft>
            </a:pP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развитие жилищно-коммунального хозяйства и инфраструктуры городского округа Семеновский и приведение к нормативным показателям, обеспечивающим комфортное проживание жителей</a:t>
            </a:r>
            <a:endParaRPr lang="ru-RU" sz="13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95627" y="1251255"/>
            <a:ext cx="35716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4960">
              <a:spcBef>
                <a:spcPts val="85"/>
              </a:spcBef>
              <a:spcAft>
                <a:spcPts val="0"/>
              </a:spcAft>
              <a:tabLst>
                <a:tab pos="2970530" algn="l"/>
              </a:tabLst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Программа Утверждена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558"/>
          <p:cNvGrpSpPr>
            <a:grpSpLocks/>
          </p:cNvGrpSpPr>
          <p:nvPr/>
        </p:nvGrpSpPr>
        <p:grpSpPr bwMode="auto">
          <a:xfrm>
            <a:off x="3695209" y="3676058"/>
            <a:ext cx="3016885" cy="951879"/>
            <a:chOff x="5486" y="1809"/>
            <a:chExt cx="4751" cy="1468"/>
          </a:xfrm>
          <a:solidFill>
            <a:srgbClr val="4F2270"/>
          </a:solidFill>
        </p:grpSpPr>
        <p:sp>
          <p:nvSpPr>
            <p:cNvPr id="10" name="Freeform 564"/>
            <p:cNvSpPr>
              <a:spLocks/>
            </p:cNvSpPr>
            <p:nvPr/>
          </p:nvSpPr>
          <p:spPr bwMode="auto">
            <a:xfrm>
              <a:off x="5674" y="2016"/>
              <a:ext cx="864" cy="1242"/>
            </a:xfrm>
            <a:custGeom>
              <a:avLst/>
              <a:gdLst>
                <a:gd name="T0" fmla="+- 0 6399 5679"/>
                <a:gd name="T1" fmla="*/ T0 w 864"/>
                <a:gd name="T2" fmla="+- 0 578 578"/>
                <a:gd name="T3" fmla="*/ 578 h 2685"/>
                <a:gd name="T4" fmla="+- 0 5823 5679"/>
                <a:gd name="T5" fmla="*/ T4 w 864"/>
                <a:gd name="T6" fmla="+- 0 578 578"/>
                <a:gd name="T7" fmla="*/ 578 h 2685"/>
                <a:gd name="T8" fmla="+- 0 5767 5679"/>
                <a:gd name="T9" fmla="*/ T8 w 864"/>
                <a:gd name="T10" fmla="+- 0 589 578"/>
                <a:gd name="T11" fmla="*/ 589 h 2685"/>
                <a:gd name="T12" fmla="+- 0 5721 5679"/>
                <a:gd name="T13" fmla="*/ T12 w 864"/>
                <a:gd name="T14" fmla="+- 0 620 578"/>
                <a:gd name="T15" fmla="*/ 620 h 2685"/>
                <a:gd name="T16" fmla="+- 0 5690 5679"/>
                <a:gd name="T17" fmla="*/ T16 w 864"/>
                <a:gd name="T18" fmla="+- 0 666 578"/>
                <a:gd name="T19" fmla="*/ 666 h 2685"/>
                <a:gd name="T20" fmla="+- 0 5679 5679"/>
                <a:gd name="T21" fmla="*/ T20 w 864"/>
                <a:gd name="T22" fmla="+- 0 722 578"/>
                <a:gd name="T23" fmla="*/ 722 h 2685"/>
                <a:gd name="T24" fmla="+- 0 5679 5679"/>
                <a:gd name="T25" fmla="*/ T24 w 864"/>
                <a:gd name="T26" fmla="+- 0 3118 578"/>
                <a:gd name="T27" fmla="*/ 3118 h 2685"/>
                <a:gd name="T28" fmla="+- 0 5690 5679"/>
                <a:gd name="T29" fmla="*/ T28 w 864"/>
                <a:gd name="T30" fmla="+- 0 3174 578"/>
                <a:gd name="T31" fmla="*/ 3174 h 2685"/>
                <a:gd name="T32" fmla="+- 0 5721 5679"/>
                <a:gd name="T33" fmla="*/ T32 w 864"/>
                <a:gd name="T34" fmla="+- 0 3220 578"/>
                <a:gd name="T35" fmla="*/ 3220 h 2685"/>
                <a:gd name="T36" fmla="+- 0 5767 5679"/>
                <a:gd name="T37" fmla="*/ T36 w 864"/>
                <a:gd name="T38" fmla="+- 0 3251 578"/>
                <a:gd name="T39" fmla="*/ 3251 h 2685"/>
                <a:gd name="T40" fmla="+- 0 5823 5679"/>
                <a:gd name="T41" fmla="*/ T40 w 864"/>
                <a:gd name="T42" fmla="+- 0 3262 578"/>
                <a:gd name="T43" fmla="*/ 3262 h 2685"/>
                <a:gd name="T44" fmla="+- 0 6399 5679"/>
                <a:gd name="T45" fmla="*/ T44 w 864"/>
                <a:gd name="T46" fmla="+- 0 3262 578"/>
                <a:gd name="T47" fmla="*/ 3262 h 2685"/>
                <a:gd name="T48" fmla="+- 0 6455 5679"/>
                <a:gd name="T49" fmla="*/ T48 w 864"/>
                <a:gd name="T50" fmla="+- 0 3251 578"/>
                <a:gd name="T51" fmla="*/ 3251 h 2685"/>
                <a:gd name="T52" fmla="+- 0 6500 5679"/>
                <a:gd name="T53" fmla="*/ T52 w 864"/>
                <a:gd name="T54" fmla="+- 0 3220 578"/>
                <a:gd name="T55" fmla="*/ 3220 h 2685"/>
                <a:gd name="T56" fmla="+- 0 6531 5679"/>
                <a:gd name="T57" fmla="*/ T56 w 864"/>
                <a:gd name="T58" fmla="+- 0 3174 578"/>
                <a:gd name="T59" fmla="*/ 3174 h 2685"/>
                <a:gd name="T60" fmla="+- 0 6543 5679"/>
                <a:gd name="T61" fmla="*/ T60 w 864"/>
                <a:gd name="T62" fmla="+- 0 3118 578"/>
                <a:gd name="T63" fmla="*/ 3118 h 2685"/>
                <a:gd name="T64" fmla="+- 0 6543 5679"/>
                <a:gd name="T65" fmla="*/ T64 w 864"/>
                <a:gd name="T66" fmla="+- 0 722 578"/>
                <a:gd name="T67" fmla="*/ 722 h 2685"/>
                <a:gd name="T68" fmla="+- 0 6531 5679"/>
                <a:gd name="T69" fmla="*/ T68 w 864"/>
                <a:gd name="T70" fmla="+- 0 666 578"/>
                <a:gd name="T71" fmla="*/ 666 h 2685"/>
                <a:gd name="T72" fmla="+- 0 6500 5679"/>
                <a:gd name="T73" fmla="*/ T72 w 864"/>
                <a:gd name="T74" fmla="+- 0 620 578"/>
                <a:gd name="T75" fmla="*/ 620 h 2685"/>
                <a:gd name="T76" fmla="+- 0 6455 5679"/>
                <a:gd name="T77" fmla="*/ T76 w 864"/>
                <a:gd name="T78" fmla="+- 0 589 578"/>
                <a:gd name="T79" fmla="*/ 589 h 2685"/>
                <a:gd name="T80" fmla="+- 0 6399 5679"/>
                <a:gd name="T81" fmla="*/ T80 w 864"/>
                <a:gd name="T82" fmla="+- 0 578 578"/>
                <a:gd name="T83" fmla="*/ 578 h 268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64" h="2685">
                  <a:moveTo>
                    <a:pt x="720" y="0"/>
                  </a:moveTo>
                  <a:lnTo>
                    <a:pt x="144" y="0"/>
                  </a:lnTo>
                  <a:lnTo>
                    <a:pt x="88" y="11"/>
                  </a:lnTo>
                  <a:lnTo>
                    <a:pt x="42" y="42"/>
                  </a:lnTo>
                  <a:lnTo>
                    <a:pt x="11" y="88"/>
                  </a:lnTo>
                  <a:lnTo>
                    <a:pt x="0" y="144"/>
                  </a:lnTo>
                  <a:lnTo>
                    <a:pt x="0" y="2540"/>
                  </a:lnTo>
                  <a:lnTo>
                    <a:pt x="11" y="2596"/>
                  </a:lnTo>
                  <a:lnTo>
                    <a:pt x="42" y="2642"/>
                  </a:lnTo>
                  <a:lnTo>
                    <a:pt x="88" y="2673"/>
                  </a:lnTo>
                  <a:lnTo>
                    <a:pt x="144" y="2684"/>
                  </a:lnTo>
                  <a:lnTo>
                    <a:pt x="720" y="2684"/>
                  </a:lnTo>
                  <a:lnTo>
                    <a:pt x="776" y="2673"/>
                  </a:lnTo>
                  <a:lnTo>
                    <a:pt x="821" y="2642"/>
                  </a:lnTo>
                  <a:lnTo>
                    <a:pt x="852" y="2596"/>
                  </a:lnTo>
                  <a:lnTo>
                    <a:pt x="864" y="2540"/>
                  </a:lnTo>
                  <a:lnTo>
                    <a:pt x="864" y="144"/>
                  </a:lnTo>
                  <a:lnTo>
                    <a:pt x="852" y="88"/>
                  </a:lnTo>
                  <a:lnTo>
                    <a:pt x="821" y="42"/>
                  </a:lnTo>
                  <a:lnTo>
                    <a:pt x="776" y="11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" name="Freeform 562"/>
            <p:cNvSpPr>
              <a:spLocks/>
            </p:cNvSpPr>
            <p:nvPr/>
          </p:nvSpPr>
          <p:spPr bwMode="auto">
            <a:xfrm>
              <a:off x="7429" y="1822"/>
              <a:ext cx="864" cy="1455"/>
            </a:xfrm>
            <a:custGeom>
              <a:avLst/>
              <a:gdLst>
                <a:gd name="T0" fmla="+- 0 8119 7399"/>
                <a:gd name="T1" fmla="*/ T0 w 864"/>
                <a:gd name="T2" fmla="+- 0 956 956"/>
                <a:gd name="T3" fmla="*/ 956 h 2306"/>
                <a:gd name="T4" fmla="+- 0 7543 7399"/>
                <a:gd name="T5" fmla="*/ T4 w 864"/>
                <a:gd name="T6" fmla="+- 0 956 956"/>
                <a:gd name="T7" fmla="*/ 956 h 2306"/>
                <a:gd name="T8" fmla="+- 0 7487 7399"/>
                <a:gd name="T9" fmla="*/ T8 w 864"/>
                <a:gd name="T10" fmla="+- 0 968 956"/>
                <a:gd name="T11" fmla="*/ 968 h 2306"/>
                <a:gd name="T12" fmla="+- 0 7441 7399"/>
                <a:gd name="T13" fmla="*/ T12 w 864"/>
                <a:gd name="T14" fmla="+- 0 999 956"/>
                <a:gd name="T15" fmla="*/ 999 h 2306"/>
                <a:gd name="T16" fmla="+- 0 7411 7399"/>
                <a:gd name="T17" fmla="*/ T16 w 864"/>
                <a:gd name="T18" fmla="+- 0 1044 956"/>
                <a:gd name="T19" fmla="*/ 1044 h 2306"/>
                <a:gd name="T20" fmla="+- 0 7399 7399"/>
                <a:gd name="T21" fmla="*/ T20 w 864"/>
                <a:gd name="T22" fmla="+- 0 1100 956"/>
                <a:gd name="T23" fmla="*/ 1100 h 2306"/>
                <a:gd name="T24" fmla="+- 0 7399 7399"/>
                <a:gd name="T25" fmla="*/ T24 w 864"/>
                <a:gd name="T26" fmla="+- 0 3118 956"/>
                <a:gd name="T27" fmla="*/ 3118 h 2306"/>
                <a:gd name="T28" fmla="+- 0 7411 7399"/>
                <a:gd name="T29" fmla="*/ T28 w 864"/>
                <a:gd name="T30" fmla="+- 0 3174 956"/>
                <a:gd name="T31" fmla="*/ 3174 h 2306"/>
                <a:gd name="T32" fmla="+- 0 7441 7399"/>
                <a:gd name="T33" fmla="*/ T32 w 864"/>
                <a:gd name="T34" fmla="+- 0 3220 956"/>
                <a:gd name="T35" fmla="*/ 3220 h 2306"/>
                <a:gd name="T36" fmla="+- 0 7487 7399"/>
                <a:gd name="T37" fmla="*/ T36 w 864"/>
                <a:gd name="T38" fmla="+- 0 3251 956"/>
                <a:gd name="T39" fmla="*/ 3251 h 2306"/>
                <a:gd name="T40" fmla="+- 0 7543 7399"/>
                <a:gd name="T41" fmla="*/ T40 w 864"/>
                <a:gd name="T42" fmla="+- 0 3262 956"/>
                <a:gd name="T43" fmla="*/ 3262 h 2306"/>
                <a:gd name="T44" fmla="+- 0 8119 7399"/>
                <a:gd name="T45" fmla="*/ T44 w 864"/>
                <a:gd name="T46" fmla="+- 0 3262 956"/>
                <a:gd name="T47" fmla="*/ 3262 h 2306"/>
                <a:gd name="T48" fmla="+- 0 8175 7399"/>
                <a:gd name="T49" fmla="*/ T48 w 864"/>
                <a:gd name="T50" fmla="+- 0 3251 956"/>
                <a:gd name="T51" fmla="*/ 3251 h 2306"/>
                <a:gd name="T52" fmla="+- 0 8221 7399"/>
                <a:gd name="T53" fmla="*/ T52 w 864"/>
                <a:gd name="T54" fmla="+- 0 3220 956"/>
                <a:gd name="T55" fmla="*/ 3220 h 2306"/>
                <a:gd name="T56" fmla="+- 0 8252 7399"/>
                <a:gd name="T57" fmla="*/ T56 w 864"/>
                <a:gd name="T58" fmla="+- 0 3174 956"/>
                <a:gd name="T59" fmla="*/ 3174 h 2306"/>
                <a:gd name="T60" fmla="+- 0 8263 7399"/>
                <a:gd name="T61" fmla="*/ T60 w 864"/>
                <a:gd name="T62" fmla="+- 0 3118 956"/>
                <a:gd name="T63" fmla="*/ 3118 h 2306"/>
                <a:gd name="T64" fmla="+- 0 8263 7399"/>
                <a:gd name="T65" fmla="*/ T64 w 864"/>
                <a:gd name="T66" fmla="+- 0 1100 956"/>
                <a:gd name="T67" fmla="*/ 1100 h 2306"/>
                <a:gd name="T68" fmla="+- 0 8252 7399"/>
                <a:gd name="T69" fmla="*/ T68 w 864"/>
                <a:gd name="T70" fmla="+- 0 1044 956"/>
                <a:gd name="T71" fmla="*/ 1044 h 2306"/>
                <a:gd name="T72" fmla="+- 0 8221 7399"/>
                <a:gd name="T73" fmla="*/ T72 w 864"/>
                <a:gd name="T74" fmla="+- 0 999 956"/>
                <a:gd name="T75" fmla="*/ 999 h 2306"/>
                <a:gd name="T76" fmla="+- 0 8175 7399"/>
                <a:gd name="T77" fmla="*/ T76 w 864"/>
                <a:gd name="T78" fmla="+- 0 968 956"/>
                <a:gd name="T79" fmla="*/ 968 h 2306"/>
                <a:gd name="T80" fmla="+- 0 8119 7399"/>
                <a:gd name="T81" fmla="*/ T80 w 864"/>
                <a:gd name="T82" fmla="+- 0 956 956"/>
                <a:gd name="T83" fmla="*/ 956 h 230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64" h="2306">
                  <a:moveTo>
                    <a:pt x="720" y="0"/>
                  </a:moveTo>
                  <a:lnTo>
                    <a:pt x="144" y="0"/>
                  </a:lnTo>
                  <a:lnTo>
                    <a:pt x="88" y="12"/>
                  </a:lnTo>
                  <a:lnTo>
                    <a:pt x="42" y="43"/>
                  </a:lnTo>
                  <a:lnTo>
                    <a:pt x="12" y="88"/>
                  </a:lnTo>
                  <a:lnTo>
                    <a:pt x="0" y="144"/>
                  </a:lnTo>
                  <a:lnTo>
                    <a:pt x="0" y="2162"/>
                  </a:lnTo>
                  <a:lnTo>
                    <a:pt x="12" y="2218"/>
                  </a:lnTo>
                  <a:lnTo>
                    <a:pt x="42" y="2264"/>
                  </a:lnTo>
                  <a:lnTo>
                    <a:pt x="88" y="2295"/>
                  </a:lnTo>
                  <a:lnTo>
                    <a:pt x="144" y="2306"/>
                  </a:lnTo>
                  <a:lnTo>
                    <a:pt x="720" y="2306"/>
                  </a:lnTo>
                  <a:lnTo>
                    <a:pt x="776" y="2295"/>
                  </a:lnTo>
                  <a:lnTo>
                    <a:pt x="822" y="2264"/>
                  </a:lnTo>
                  <a:lnTo>
                    <a:pt x="853" y="2218"/>
                  </a:lnTo>
                  <a:lnTo>
                    <a:pt x="864" y="2162"/>
                  </a:lnTo>
                  <a:lnTo>
                    <a:pt x="864" y="144"/>
                  </a:lnTo>
                  <a:lnTo>
                    <a:pt x="853" y="88"/>
                  </a:lnTo>
                  <a:lnTo>
                    <a:pt x="822" y="43"/>
                  </a:lnTo>
                  <a:lnTo>
                    <a:pt x="776" y="12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dirty="0">
                <a:solidFill>
                  <a:srgbClr val="002060"/>
                </a:solidFill>
              </a:endParaRPr>
            </a:p>
          </p:txBody>
        </p:sp>
        <p:sp>
          <p:nvSpPr>
            <p:cNvPr id="12" name="Freeform 560"/>
            <p:cNvSpPr>
              <a:spLocks/>
            </p:cNvSpPr>
            <p:nvPr/>
          </p:nvSpPr>
          <p:spPr bwMode="auto">
            <a:xfrm>
              <a:off x="9143" y="1809"/>
              <a:ext cx="864" cy="1449"/>
            </a:xfrm>
            <a:custGeom>
              <a:avLst/>
              <a:gdLst>
                <a:gd name="T0" fmla="+- 0 9839 9119"/>
                <a:gd name="T1" fmla="*/ T0 w 864"/>
                <a:gd name="T2" fmla="+- 0 956 956"/>
                <a:gd name="T3" fmla="*/ 956 h 2306"/>
                <a:gd name="T4" fmla="+- 0 9263 9119"/>
                <a:gd name="T5" fmla="*/ T4 w 864"/>
                <a:gd name="T6" fmla="+- 0 956 956"/>
                <a:gd name="T7" fmla="*/ 956 h 2306"/>
                <a:gd name="T8" fmla="+- 0 9207 9119"/>
                <a:gd name="T9" fmla="*/ T8 w 864"/>
                <a:gd name="T10" fmla="+- 0 968 956"/>
                <a:gd name="T11" fmla="*/ 968 h 2306"/>
                <a:gd name="T12" fmla="+- 0 9162 9119"/>
                <a:gd name="T13" fmla="*/ T12 w 864"/>
                <a:gd name="T14" fmla="+- 0 999 956"/>
                <a:gd name="T15" fmla="*/ 999 h 2306"/>
                <a:gd name="T16" fmla="+- 0 9131 9119"/>
                <a:gd name="T17" fmla="*/ T16 w 864"/>
                <a:gd name="T18" fmla="+- 0 1044 956"/>
                <a:gd name="T19" fmla="*/ 1044 h 2306"/>
                <a:gd name="T20" fmla="+- 0 9119 9119"/>
                <a:gd name="T21" fmla="*/ T20 w 864"/>
                <a:gd name="T22" fmla="+- 0 1100 956"/>
                <a:gd name="T23" fmla="*/ 1100 h 2306"/>
                <a:gd name="T24" fmla="+- 0 9119 9119"/>
                <a:gd name="T25" fmla="*/ T24 w 864"/>
                <a:gd name="T26" fmla="+- 0 3118 956"/>
                <a:gd name="T27" fmla="*/ 3118 h 2306"/>
                <a:gd name="T28" fmla="+- 0 9131 9119"/>
                <a:gd name="T29" fmla="*/ T28 w 864"/>
                <a:gd name="T30" fmla="+- 0 3174 956"/>
                <a:gd name="T31" fmla="*/ 3174 h 2306"/>
                <a:gd name="T32" fmla="+- 0 9162 9119"/>
                <a:gd name="T33" fmla="*/ T32 w 864"/>
                <a:gd name="T34" fmla="+- 0 3220 956"/>
                <a:gd name="T35" fmla="*/ 3220 h 2306"/>
                <a:gd name="T36" fmla="+- 0 9207 9119"/>
                <a:gd name="T37" fmla="*/ T36 w 864"/>
                <a:gd name="T38" fmla="+- 0 3251 956"/>
                <a:gd name="T39" fmla="*/ 3251 h 2306"/>
                <a:gd name="T40" fmla="+- 0 9263 9119"/>
                <a:gd name="T41" fmla="*/ T40 w 864"/>
                <a:gd name="T42" fmla="+- 0 3262 956"/>
                <a:gd name="T43" fmla="*/ 3262 h 2306"/>
                <a:gd name="T44" fmla="+- 0 9839 9119"/>
                <a:gd name="T45" fmla="*/ T44 w 864"/>
                <a:gd name="T46" fmla="+- 0 3262 956"/>
                <a:gd name="T47" fmla="*/ 3262 h 2306"/>
                <a:gd name="T48" fmla="+- 0 9895 9119"/>
                <a:gd name="T49" fmla="*/ T48 w 864"/>
                <a:gd name="T50" fmla="+- 0 3251 956"/>
                <a:gd name="T51" fmla="*/ 3251 h 2306"/>
                <a:gd name="T52" fmla="+- 0 9941 9119"/>
                <a:gd name="T53" fmla="*/ T52 w 864"/>
                <a:gd name="T54" fmla="+- 0 3220 956"/>
                <a:gd name="T55" fmla="*/ 3220 h 2306"/>
                <a:gd name="T56" fmla="+- 0 9972 9119"/>
                <a:gd name="T57" fmla="*/ T56 w 864"/>
                <a:gd name="T58" fmla="+- 0 3174 956"/>
                <a:gd name="T59" fmla="*/ 3174 h 2306"/>
                <a:gd name="T60" fmla="+- 0 9983 9119"/>
                <a:gd name="T61" fmla="*/ T60 w 864"/>
                <a:gd name="T62" fmla="+- 0 3118 956"/>
                <a:gd name="T63" fmla="*/ 3118 h 2306"/>
                <a:gd name="T64" fmla="+- 0 9983 9119"/>
                <a:gd name="T65" fmla="*/ T64 w 864"/>
                <a:gd name="T66" fmla="+- 0 1100 956"/>
                <a:gd name="T67" fmla="*/ 1100 h 2306"/>
                <a:gd name="T68" fmla="+- 0 9972 9119"/>
                <a:gd name="T69" fmla="*/ T68 w 864"/>
                <a:gd name="T70" fmla="+- 0 1044 956"/>
                <a:gd name="T71" fmla="*/ 1044 h 2306"/>
                <a:gd name="T72" fmla="+- 0 9941 9119"/>
                <a:gd name="T73" fmla="*/ T72 w 864"/>
                <a:gd name="T74" fmla="+- 0 999 956"/>
                <a:gd name="T75" fmla="*/ 999 h 2306"/>
                <a:gd name="T76" fmla="+- 0 9895 9119"/>
                <a:gd name="T77" fmla="*/ T76 w 864"/>
                <a:gd name="T78" fmla="+- 0 968 956"/>
                <a:gd name="T79" fmla="*/ 968 h 2306"/>
                <a:gd name="T80" fmla="+- 0 9839 9119"/>
                <a:gd name="T81" fmla="*/ T80 w 864"/>
                <a:gd name="T82" fmla="+- 0 956 956"/>
                <a:gd name="T83" fmla="*/ 956 h 230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64" h="2306">
                  <a:moveTo>
                    <a:pt x="720" y="0"/>
                  </a:moveTo>
                  <a:lnTo>
                    <a:pt x="144" y="0"/>
                  </a:lnTo>
                  <a:lnTo>
                    <a:pt x="88" y="12"/>
                  </a:lnTo>
                  <a:lnTo>
                    <a:pt x="43" y="43"/>
                  </a:lnTo>
                  <a:lnTo>
                    <a:pt x="12" y="88"/>
                  </a:lnTo>
                  <a:lnTo>
                    <a:pt x="0" y="144"/>
                  </a:lnTo>
                  <a:lnTo>
                    <a:pt x="0" y="2162"/>
                  </a:lnTo>
                  <a:lnTo>
                    <a:pt x="12" y="2218"/>
                  </a:lnTo>
                  <a:lnTo>
                    <a:pt x="43" y="2264"/>
                  </a:lnTo>
                  <a:lnTo>
                    <a:pt x="88" y="2295"/>
                  </a:lnTo>
                  <a:lnTo>
                    <a:pt x="144" y="2306"/>
                  </a:lnTo>
                  <a:lnTo>
                    <a:pt x="720" y="2306"/>
                  </a:lnTo>
                  <a:lnTo>
                    <a:pt x="776" y="2295"/>
                  </a:lnTo>
                  <a:lnTo>
                    <a:pt x="822" y="2264"/>
                  </a:lnTo>
                  <a:lnTo>
                    <a:pt x="853" y="2218"/>
                  </a:lnTo>
                  <a:lnTo>
                    <a:pt x="864" y="2162"/>
                  </a:lnTo>
                  <a:lnTo>
                    <a:pt x="864" y="144"/>
                  </a:lnTo>
                  <a:lnTo>
                    <a:pt x="853" y="88"/>
                  </a:lnTo>
                  <a:lnTo>
                    <a:pt x="822" y="43"/>
                  </a:lnTo>
                  <a:lnTo>
                    <a:pt x="776" y="12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dirty="0">
                <a:solidFill>
                  <a:srgbClr val="002060"/>
                </a:solidFill>
              </a:endParaRPr>
            </a:p>
          </p:txBody>
        </p:sp>
        <p:cxnSp>
          <p:nvCxnSpPr>
            <p:cNvPr id="13" name="Line 559"/>
            <p:cNvCxnSpPr>
              <a:cxnSpLocks noChangeShapeType="1"/>
            </p:cNvCxnSpPr>
            <p:nvPr/>
          </p:nvCxnSpPr>
          <p:spPr bwMode="auto">
            <a:xfrm>
              <a:off x="5486" y="3277"/>
              <a:ext cx="4751" cy="0"/>
            </a:xfrm>
            <a:prstGeom prst="line">
              <a:avLst/>
            </a:prstGeom>
            <a:grpFill/>
            <a:ln w="9525">
              <a:solidFill>
                <a:schemeClr val="tx2"/>
              </a:solidFill>
              <a:prstDash val="solid"/>
              <a:round/>
              <a:headEnd/>
              <a:tailEnd/>
            </a:ln>
          </p:spPr>
        </p:cxnSp>
      </p:grpSp>
      <p:sp>
        <p:nvSpPr>
          <p:cNvPr id="15" name="Прямоугольник 14"/>
          <p:cNvSpPr/>
          <p:nvPr/>
        </p:nvSpPr>
        <p:spPr>
          <a:xfrm>
            <a:off x="3648748" y="3321004"/>
            <a:ext cx="8444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46990" algn="r">
              <a:spcBef>
                <a:spcPts val="595"/>
              </a:spcBef>
              <a:spcAft>
                <a:spcPts val="0"/>
              </a:spcAft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12,0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790156" y="3214583"/>
            <a:ext cx="8444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46990" algn="r">
              <a:spcBef>
                <a:spcPts val="595"/>
              </a:spcBef>
              <a:spcAft>
                <a:spcPts val="0"/>
              </a:spcAft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17,0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913248" y="3199999"/>
            <a:ext cx="8444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46990" algn="r">
              <a:spcBef>
                <a:spcPts val="595"/>
              </a:spcBef>
              <a:spcAft>
                <a:spcPts val="0"/>
              </a:spcAft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17,0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701624" y="4618686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2025</a:t>
            </a:r>
            <a:endParaRPr lang="ru-RU" sz="1400" dirty="0">
              <a:solidFill>
                <a:schemeClr val="tx2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872491" y="4615618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2026</a:t>
            </a:r>
            <a:endParaRPr lang="ru-RU" sz="1400" dirty="0">
              <a:solidFill>
                <a:schemeClr val="tx2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913248" y="4615618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2027</a:t>
            </a:r>
            <a:endParaRPr lang="ru-RU" sz="1400" dirty="0">
              <a:solidFill>
                <a:schemeClr val="tx2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 Box 567">
            <a:extLst>
              <a:ext uri="{FF2B5EF4-FFF2-40B4-BE49-F238E27FC236}">
                <a16:creationId xmlns:a16="http://schemas.microsoft.com/office/drawing/2014/main" id="{B2128DC1-4B10-2B28-853A-3141B4286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81000" y="3657600"/>
            <a:ext cx="4292727" cy="1022278"/>
          </a:xfrm>
          <a:prstGeom prst="rect">
            <a:avLst/>
          </a:prstGeom>
          <a:noFill/>
          <a:ln>
            <a:noFill/>
          </a:ln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44780" marR="132715" algn="ctr">
              <a:lnSpc>
                <a:spcPct val="98000"/>
              </a:lnSpc>
              <a:spcBef>
                <a:spcPts val="5"/>
              </a:spcBef>
              <a:spcAft>
                <a:spcPts val="0"/>
              </a:spcAft>
            </a:pPr>
            <a:endParaRPr lang="ru-RU" dirty="0">
              <a:solidFill>
                <a:schemeClr val="tx2">
                  <a:lumMod val="75000"/>
                </a:schemeClr>
              </a:solidFill>
              <a:effectLst/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144780" marR="132715" algn="ctr">
              <a:lnSpc>
                <a:spcPct val="98000"/>
              </a:lnSpc>
              <a:spcBef>
                <a:spcPts val="5"/>
              </a:spcBef>
              <a:spcAft>
                <a:spcPts val="0"/>
              </a:spcAf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Расходы</a:t>
            </a:r>
            <a:r>
              <a:rPr lang="ru-RU" b="1" spc="135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</a:t>
            </a:r>
            <a:r>
              <a:rPr lang="ru-RU" b="1" spc="13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выполнение</a:t>
            </a:r>
          </a:p>
          <a:p>
            <a:pPr marL="144780" marR="132715" algn="ctr">
              <a:lnSpc>
                <a:spcPct val="98000"/>
              </a:lnSpc>
              <a:spcBef>
                <a:spcPts val="5"/>
              </a:spcBef>
              <a:spcAft>
                <a:spcPts val="0"/>
              </a:spcAft>
            </a:pPr>
            <a:r>
              <a:rPr lang="ru-RU" b="1" spc="-42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программы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b="1" spc="-5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</a:t>
            </a:r>
            <a:r>
              <a:rPr lang="ru-RU" b="1" spc="-7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b="1" spc="-5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2025</a:t>
            </a:r>
            <a:r>
              <a:rPr lang="ru-RU" b="1" spc="-7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b="1" spc="-5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году</a:t>
            </a:r>
            <a:endParaRPr lang="en-US" b="1" spc="-5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44780" marR="132715" algn="ctr">
              <a:lnSpc>
                <a:spcPct val="98000"/>
              </a:lnSpc>
              <a:spcBef>
                <a:spcPts val="5"/>
              </a:spcBef>
              <a:spcAft>
                <a:spcPts val="0"/>
              </a:spcAft>
            </a:pPr>
            <a:r>
              <a:rPr kumimoji="0" lang="ru-RU" b="1" i="0" u="none" strike="noStrike" kern="1200" cap="none" spc="-5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12,0 </a:t>
            </a:r>
            <a:r>
              <a:rPr kumimoji="0" lang="ru-RU" b="1" i="0" u="none" strike="noStrike" kern="1200" cap="none" spc="-5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млн.</a:t>
            </a:r>
            <a:r>
              <a:rPr kumimoji="0" lang="ru-RU" b="1" i="0" u="none" strike="noStrike" kern="1200" cap="none" spc="-85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b="1" i="0" u="none" strike="noStrike" kern="1200" cap="none" spc="-5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рублей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  <a:p>
            <a:pPr marL="144780" marR="132080" algn="ctr">
              <a:lnSpc>
                <a:spcPts val="1555"/>
              </a:lnSpc>
              <a:spcAft>
                <a:spcPts val="0"/>
              </a:spcAft>
            </a:pPr>
            <a:endParaRPr lang="ru-RU" sz="2000" b="1" spc="-5" dirty="0">
              <a:solidFill>
                <a:schemeClr val="accent5">
                  <a:lumMod val="75000"/>
                </a:schemeClr>
              </a:solidFill>
              <a:effectLst/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144780" marR="132080" algn="ctr">
              <a:lnSpc>
                <a:spcPts val="1555"/>
              </a:lnSpc>
              <a:spcAft>
                <a:spcPts val="0"/>
              </a:spcAft>
            </a:pPr>
            <a:endParaRPr lang="ru-RU" sz="2000" dirty="0">
              <a:solidFill>
                <a:schemeClr val="accent5">
                  <a:lumMod val="75000"/>
                </a:schemeClr>
              </a:solidFill>
              <a:effectLst/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AD90513-B61F-BF49-2B3D-20918F650FD6}"/>
              </a:ext>
            </a:extLst>
          </p:cNvPr>
          <p:cNvSpPr txBox="1"/>
          <p:nvPr/>
        </p:nvSpPr>
        <p:spPr>
          <a:xfrm>
            <a:off x="-185889" y="2685786"/>
            <a:ext cx="3565526" cy="1259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9245" marR="0" lvl="0" indent="0" algn="l" defTabSz="914400" rtl="0" eaLnBrk="1" fontAlgn="auto" latinLnBrk="0" hangingPunct="1">
              <a:lnSpc>
                <a:spcPts val="13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Муниципальный</a:t>
            </a:r>
            <a:r>
              <a:rPr kumimoji="0" lang="ru-RU" sz="1600" b="1" i="0" u="none" strike="noStrike" kern="1200" cap="none" spc="5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заказчик-координатор</a:t>
            </a:r>
            <a:r>
              <a:rPr kumimoji="0" lang="ru-RU" sz="1600" b="1" i="0" u="none" strike="noStrike" kern="1200" cap="none" spc="5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br>
              <a:rPr kumimoji="0" lang="ru-RU" sz="1400" b="1" i="0" u="none" strike="noStrike" kern="1200" cap="none" spc="5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</a:br>
            <a:endParaRPr kumimoji="0" lang="ru-RU" sz="1400" b="1" i="0" u="none" strike="noStrike" kern="1200" cap="none" spc="5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309245" marR="0" lvl="0" indent="0" algn="l" defTabSz="914400" rtl="0" eaLnBrk="1" fontAlgn="auto" latinLnBrk="0" hangingPunct="1">
              <a:lnSpc>
                <a:spcPts val="13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Отдел жилищно-коммунального хозяйства и жилищной политики администрации Семеновского муниципального округа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8E489E1-4CE3-0EFF-318C-FC0B91E9419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71</a:t>
            </a:fld>
            <a:endParaRPr lang="ru-RU" spc="-100" dirty="0"/>
          </a:p>
        </p:txBody>
      </p:sp>
      <p:graphicFrame>
        <p:nvGraphicFramePr>
          <p:cNvPr id="22" name="Таблица 21">
            <a:extLst>
              <a:ext uri="{FF2B5EF4-FFF2-40B4-BE49-F238E27FC236}">
                <a16:creationId xmlns:a16="http://schemas.microsoft.com/office/drawing/2014/main" id="{B0754A27-01D0-6566-0DBA-BB8CF82AC0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498401"/>
              </p:ext>
            </p:extLst>
          </p:nvPr>
        </p:nvGraphicFramePr>
        <p:xfrm>
          <a:off x="76200" y="4953000"/>
          <a:ext cx="6714786" cy="150082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5921763">
                  <a:extLst>
                    <a:ext uri="{9D8B030D-6E8A-4147-A177-3AD203B41FA5}">
                      <a16:colId xmlns:a16="http://schemas.microsoft.com/office/drawing/2014/main" val="3496257158"/>
                    </a:ext>
                  </a:extLst>
                </a:gridCol>
                <a:gridCol w="793023">
                  <a:extLst>
                    <a:ext uri="{9D8B030D-6E8A-4147-A177-3AD203B41FA5}">
                      <a16:colId xmlns:a16="http://schemas.microsoft.com/office/drawing/2014/main" val="1727040697"/>
                    </a:ext>
                  </a:extLst>
                </a:gridCol>
              </a:tblGrid>
              <a:tr h="514354">
                <a:tc>
                  <a:txBody>
                    <a:bodyPr/>
                    <a:lstStyle/>
                    <a:p>
                      <a:pPr marL="1091565" indent="-697230" algn="l">
                        <a:spcBef>
                          <a:spcPts val="106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Индикаторы</a:t>
                      </a:r>
                      <a:r>
                        <a:rPr lang="ru-RU" sz="1400" spc="17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достижения</a:t>
                      </a:r>
                      <a:r>
                        <a:rPr lang="ru-RU" sz="1400" spc="19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целей </a:t>
                      </a:r>
                      <a:r>
                        <a:rPr lang="ru-RU" sz="1400" spc="-295" dirty="0">
                          <a:effectLst/>
                        </a:rPr>
                        <a:t> </a:t>
                      </a:r>
                      <a:r>
                        <a:rPr lang="ru-RU" sz="1400" spc="0" dirty="0">
                          <a:effectLst/>
                        </a:rPr>
                        <a:t>П</a:t>
                      </a:r>
                      <a:r>
                        <a:rPr lang="ru-RU" sz="1400" dirty="0">
                          <a:effectLst/>
                        </a:rPr>
                        <a:t>рограммы:</a:t>
                      </a:r>
                      <a:endParaRPr lang="ru-RU" sz="14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ts val="1325"/>
                        </a:lnSpc>
                        <a:spcBef>
                          <a:spcPts val="106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2025</a:t>
                      </a:r>
                    </a:p>
                    <a:p>
                      <a:pPr marL="221615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год</a:t>
                      </a:r>
                      <a:endParaRPr lang="ru-RU" sz="14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79266551"/>
                  </a:ext>
                </a:extLst>
              </a:tr>
              <a:tr h="514354">
                <a:tc>
                  <a:txBody>
                    <a:bodyPr/>
                    <a:lstStyle/>
                    <a:p>
                      <a:pPr marR="62865" algn="just">
                        <a:lnSpc>
                          <a:spcPct val="98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55880" marR="5461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5249307"/>
                  </a:ext>
                </a:extLst>
              </a:tr>
              <a:tr h="472119"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Коэффициент выполнения работ по ремонту муниципального жилого фонда (по заявлениям) (%)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55880" marR="5461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83135386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77132DBF-9857-B909-2C43-9618E8C61F1B}"/>
              </a:ext>
            </a:extLst>
          </p:cNvPr>
          <p:cNvSpPr txBox="1"/>
          <p:nvPr/>
        </p:nvSpPr>
        <p:spPr>
          <a:xfrm>
            <a:off x="0" y="5466930"/>
            <a:ext cx="61849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Коэффициент проведения ремонтных работ сетей/объектов </a:t>
            </a:r>
          </a:p>
          <a:p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ru-RU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инфраструктуры г.о.Семеновский (%)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6CEC15F-96F3-0D8D-7DE8-13432E18FB20}"/>
              </a:ext>
            </a:extLst>
          </p:cNvPr>
          <p:cNvSpPr txBox="1"/>
          <p:nvPr/>
        </p:nvSpPr>
        <p:spPr>
          <a:xfrm>
            <a:off x="3410812" y="1582746"/>
            <a:ext cx="3417836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Постановление</a:t>
            </a:r>
            <a:r>
              <a:rPr lang="ru-RU" sz="1300" spc="8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администрации городского округа Семеновский Нижегородской</a:t>
            </a:r>
            <a:r>
              <a:rPr lang="ru-RU" sz="1300" spc="-11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области</a:t>
            </a:r>
            <a:r>
              <a:rPr lang="ru-RU" sz="1300" spc="-9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от</a:t>
            </a:r>
            <a:r>
              <a:rPr lang="ru-RU" sz="1300" spc="-6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28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.12.2023 № 3378 </a:t>
            </a:r>
            <a:r>
              <a:rPr lang="ru-RU" sz="1300" spc="-9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«Об утверждении муниципальной программы </a:t>
            </a:r>
            <a:r>
              <a:rPr lang="ru-RU" sz="13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«Развитие жилищно-коммунального хозяйства и инфраструктуры городского округа Семеновский на период 2024-2026 </a:t>
            </a:r>
            <a:r>
              <a:rPr lang="ru-RU" sz="13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г.г</a:t>
            </a:r>
            <a:r>
              <a:rPr lang="ru-RU" sz="13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.»</a:t>
            </a:r>
          </a:p>
          <a:p>
            <a:endParaRPr lang="ru-RU" sz="1400" dirty="0"/>
          </a:p>
        </p:txBody>
      </p:sp>
      <p:graphicFrame>
        <p:nvGraphicFramePr>
          <p:cNvPr id="30" name="Таблица 29">
            <a:extLst>
              <a:ext uri="{FF2B5EF4-FFF2-40B4-BE49-F238E27FC236}">
                <a16:creationId xmlns:a16="http://schemas.microsoft.com/office/drawing/2014/main" id="{8C2B1D05-12A9-1E80-5F7A-0F7A8FBDC5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6920675"/>
              </p:ext>
            </p:extLst>
          </p:nvPr>
        </p:nvGraphicFramePr>
        <p:xfrm>
          <a:off x="126660" y="6477000"/>
          <a:ext cx="6655140" cy="2523818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6655140">
                  <a:extLst>
                    <a:ext uri="{9D8B030D-6E8A-4147-A177-3AD203B41FA5}">
                      <a16:colId xmlns:a16="http://schemas.microsoft.com/office/drawing/2014/main" val="2398804571"/>
                    </a:ext>
                  </a:extLst>
                </a:gridCol>
              </a:tblGrid>
              <a:tr h="415776">
                <a:tc>
                  <a:txBody>
                    <a:bodyPr/>
                    <a:lstStyle/>
                    <a:p>
                      <a:pPr marL="1091565" indent="-697230">
                        <a:spcBef>
                          <a:spcPts val="106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Показатели непосредственных результатов Программы:</a:t>
                      </a:r>
                    </a:p>
                    <a:p>
                      <a:pPr marL="221615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81182140"/>
                  </a:ext>
                </a:extLst>
              </a:tr>
              <a:tr h="586260">
                <a:tc>
                  <a:txBody>
                    <a:bodyPr/>
                    <a:lstStyle/>
                    <a:p>
                      <a:pPr algn="l">
                        <a:lnSpc>
                          <a:spcPts val="1325"/>
                        </a:lnSpc>
                        <a:spcBef>
                          <a:spcPts val="106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dk1"/>
                          </a:solidFill>
                          <a:effectLst/>
                        </a:rPr>
                        <a:t>Снижение уровня износа объектов водоотведения, уменьшение аварийных ситуаций на сетях водоотведения/водоснабжения/теплоснабжения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12896592"/>
                  </a:ext>
                </a:extLst>
              </a:tr>
              <a:tr h="668024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ts val="1325"/>
                        </a:lnSpc>
                        <a:spcBef>
                          <a:spcPts val="10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dk1"/>
                          </a:solidFill>
                          <a:effectLst/>
                        </a:rPr>
                        <a:t>Исключение задолженности по оплате за капитальный ремонт муниципальных помещений (начисления пеней за неуплату).</a:t>
                      </a:r>
                      <a:endParaRPr lang="ru-RU" sz="14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0877785"/>
                  </a:ext>
                </a:extLst>
              </a:tr>
              <a:tr h="844541">
                <a:tc>
                  <a:txBody>
                    <a:bodyPr/>
                    <a:lstStyle/>
                    <a:p>
                      <a:pPr marL="46355" marR="40005" algn="l">
                        <a:lnSpc>
                          <a:spcPct val="101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tabLst>
                          <a:tab pos="913765" algn="l"/>
                          <a:tab pos="1486535" algn="l"/>
                        </a:tabLst>
                      </a:pPr>
                      <a:r>
                        <a:rPr lang="ru-RU" sz="1400" dirty="0">
                          <a:effectLst/>
                        </a:rPr>
                        <a:t>Выполнение поступивших заявок граждан (нанимателей): по проведению капитального ремонта муниципального жилого фонда, по установке индивидуальных приборов учета, инженерного оборудования в муниципальном жилом фонде.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43248333"/>
                  </a:ext>
                </a:extLst>
              </a:tr>
            </a:tbl>
          </a:graphicData>
        </a:graphic>
      </p:graphicFrame>
      <p:sp>
        <p:nvSpPr>
          <p:cNvPr id="3" name="Номер слайда 1">
            <a:extLst>
              <a:ext uri="{FF2B5EF4-FFF2-40B4-BE49-F238E27FC236}">
                <a16:creationId xmlns:a16="http://schemas.microsoft.com/office/drawing/2014/main" id="{59EB829F-29C1-D1A3-F24E-C01284D6DD3E}"/>
              </a:ext>
            </a:extLst>
          </p:cNvPr>
          <p:cNvSpPr txBox="1">
            <a:spLocks/>
          </p:cNvSpPr>
          <p:nvPr/>
        </p:nvSpPr>
        <p:spPr>
          <a:xfrm>
            <a:off x="6487746" y="8893670"/>
            <a:ext cx="287020" cy="2273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200" b="0" i="0" kern="1200">
                <a:solidFill>
                  <a:srgbClr val="888888"/>
                </a:solidFill>
                <a:latin typeface="Verdana"/>
                <a:ea typeface="+mn-ea"/>
                <a:cs typeface="Verda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">
              <a:spcBef>
                <a:spcPts val="165"/>
              </a:spcBef>
            </a:pPr>
            <a:fld id="{81D60167-4931-47E6-BA6A-407CBD079E47}" type="slidenum">
              <a:rPr lang="ru-RU" spc="-100" smtClean="0"/>
              <a:pPr marL="53340">
                <a:spcBef>
                  <a:spcPts val="165"/>
                </a:spcBef>
              </a:pPr>
              <a:t>71</a:t>
            </a:fld>
            <a:endParaRPr lang="ru-RU" spc="-100" dirty="0"/>
          </a:p>
        </p:txBody>
      </p:sp>
    </p:spTree>
    <p:extLst>
      <p:ext uri="{BB962C8B-B14F-4D97-AF65-F5344CB8AC3E}">
        <p14:creationId xmlns:p14="http://schemas.microsoft.com/office/powerpoint/2010/main" val="97609319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427;p41"/>
          <p:cNvSpPr txBox="1">
            <a:spLocks noChangeArrowheads="1"/>
          </p:cNvSpPr>
          <p:nvPr/>
        </p:nvSpPr>
        <p:spPr bwMode="auto">
          <a:xfrm>
            <a:off x="0" y="2438400"/>
            <a:ext cx="6765416" cy="65446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EFF4FB"/>
              </a:gs>
              <a:gs pos="83000">
                <a:srgbClr val="EFF4FB"/>
              </a:gs>
              <a:gs pos="100000">
                <a:srgbClr val="EFF4FB"/>
              </a:gs>
            </a:gsLst>
            <a:lin ang="5400000" scaled="1"/>
          </a:gradFill>
          <a:ln>
            <a:noFill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0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0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0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0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0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0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0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0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0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50" dirty="0">
                <a:solidFill>
                  <a:schemeClr val="dk1"/>
                </a:solidFill>
                <a:ea typeface="Verdana"/>
                <a:cs typeface="Arial" panose="020B0604020202020204" pitchFamily="34" charset="0"/>
                <a:sym typeface="Verdana"/>
              </a:rPr>
              <a:t>Обеспечение детей-сирот и детей, оставшихся без попечения родителей, лиц из числа детей-сирот и детей, оставшихся без попечения родителей, жилыми помещениями;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50" dirty="0">
                <a:solidFill>
                  <a:schemeClr val="dk1"/>
                </a:solidFill>
                <a:ea typeface="Verdana"/>
                <a:cs typeface="Arial" panose="020B0604020202020204" pitchFamily="34" charset="0"/>
                <a:sym typeface="Verdana"/>
              </a:rPr>
              <a:t>2025 – </a:t>
            </a:r>
            <a:r>
              <a:rPr lang="ru-RU" sz="135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18 540 </a:t>
            </a:r>
            <a:r>
              <a:rPr lang="ru-RU" sz="1200" dirty="0">
                <a:solidFill>
                  <a:schemeClr val="dk1"/>
                </a:solidFill>
                <a:ea typeface="Verdana"/>
                <a:cs typeface="Arial" panose="020B0604020202020204" pitchFamily="34" charset="0"/>
                <a:sym typeface="Verdana"/>
              </a:rPr>
              <a:t>тыс. рублей  </a:t>
            </a:r>
            <a:r>
              <a:rPr lang="ru-RU" sz="1350" dirty="0">
                <a:solidFill>
                  <a:schemeClr val="dk1"/>
                </a:solidFill>
                <a:ea typeface="Verdana"/>
                <a:cs typeface="Arial" panose="020B0604020202020204" pitchFamily="34" charset="0"/>
                <a:sym typeface="Verdana"/>
              </a:rPr>
              <a:t>2026 год – </a:t>
            </a:r>
            <a:r>
              <a:rPr lang="ru-RU" sz="135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18 540,0 </a:t>
            </a:r>
            <a:r>
              <a:rPr lang="ru-RU" sz="1200" dirty="0">
                <a:solidFill>
                  <a:schemeClr val="dk1"/>
                </a:solidFill>
                <a:ea typeface="Verdana"/>
                <a:cs typeface="Arial" panose="020B0604020202020204" pitchFamily="34" charset="0"/>
                <a:sym typeface="Verdana"/>
              </a:rPr>
              <a:t>тыс. рублей                                                  </a:t>
            </a:r>
            <a:r>
              <a:rPr lang="ru-RU" sz="1350" dirty="0">
                <a:solidFill>
                  <a:schemeClr val="dk1"/>
                </a:solidFill>
                <a:ea typeface="Verdana"/>
                <a:cs typeface="Arial" panose="020B0604020202020204" pitchFamily="34" charset="0"/>
                <a:sym typeface="Verdana"/>
              </a:rPr>
              <a:t>2027 год в -</a:t>
            </a:r>
            <a:r>
              <a:rPr lang="ru-RU" sz="135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18 540,0 </a:t>
            </a:r>
            <a:r>
              <a:rPr lang="ru-RU" sz="1200" dirty="0" err="1">
                <a:solidFill>
                  <a:schemeClr val="dk1"/>
                </a:solidFill>
                <a:ea typeface="Verdana"/>
                <a:cs typeface="Arial" panose="020B0604020202020204" pitchFamily="34" charset="0"/>
                <a:sym typeface="Verdana"/>
              </a:rPr>
              <a:t>тыс.руб</a:t>
            </a:r>
            <a:r>
              <a:rPr lang="ru-RU" sz="1200" dirty="0">
                <a:solidFill>
                  <a:schemeClr val="dk1"/>
                </a:solidFill>
                <a:ea typeface="Verdana"/>
                <a:cs typeface="Arial" panose="020B0604020202020204" pitchFamily="34" charset="0"/>
                <a:sym typeface="Verdana"/>
              </a:rPr>
              <a:t>.</a:t>
            </a:r>
            <a:br>
              <a:rPr kumimoji="0" lang="ru-RU" altLang="ru-RU" sz="13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" sz="1350" dirty="0">
                <a:solidFill>
                  <a:schemeClr val="dk1"/>
                </a:solidFill>
                <a:ea typeface="Verdana"/>
                <a:cs typeface="Arial" panose="020B0604020202020204" pitchFamily="34" charset="0"/>
                <a:sym typeface="Verdana"/>
              </a:rPr>
              <a:t>Выплаты компенсации части родительской платы за присмотр и уход за ребенком в государственных и муниципальных дошкольных образовательных организациях, частных образовательных организациях, реализующих образовательную программу дошкольного образования, в том числе обеспечение организации выплаты компенсации части родительской платы за счет средств областного бюджета</a:t>
            </a:r>
            <a:endParaRPr lang="ru-RU" sz="1350" dirty="0">
              <a:solidFill>
                <a:schemeClr val="dk1"/>
              </a:solidFill>
              <a:ea typeface="Verdana"/>
              <a:cs typeface="Arial" panose="020B0604020202020204" pitchFamily="34" charset="0"/>
              <a:sym typeface="Verdana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50" dirty="0">
                <a:solidFill>
                  <a:schemeClr val="dk1"/>
                </a:solidFill>
                <a:ea typeface="Verdana"/>
                <a:cs typeface="Arial" panose="020B0604020202020204" pitchFamily="34" charset="0"/>
                <a:sym typeface="Verdana"/>
              </a:rPr>
              <a:t>2025 год – 11 709,9 </a:t>
            </a:r>
            <a:r>
              <a:rPr lang="ru-RU" sz="1200" dirty="0">
                <a:solidFill>
                  <a:schemeClr val="dk1"/>
                </a:solidFill>
                <a:ea typeface="Verdana"/>
                <a:cs typeface="Arial" panose="020B0604020202020204" pitchFamily="34" charset="0"/>
                <a:sym typeface="Verdana"/>
              </a:rPr>
              <a:t>тыс. рублей   </a:t>
            </a:r>
            <a:r>
              <a:rPr lang="ru-RU" sz="1350" dirty="0">
                <a:solidFill>
                  <a:schemeClr val="dk1"/>
                </a:solidFill>
                <a:ea typeface="Verdana"/>
                <a:cs typeface="Arial" panose="020B0604020202020204" pitchFamily="34" charset="0"/>
                <a:sym typeface="Verdana"/>
              </a:rPr>
              <a:t>2026 год – </a:t>
            </a:r>
            <a:r>
              <a:rPr lang="ru-RU" sz="135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11 709,9 </a:t>
            </a:r>
            <a:r>
              <a:rPr lang="ru-RU" sz="1200" dirty="0">
                <a:solidFill>
                  <a:schemeClr val="dk1"/>
                </a:solidFill>
                <a:ea typeface="Verdana"/>
                <a:cs typeface="Arial" panose="020B0604020202020204" pitchFamily="34" charset="0"/>
                <a:sym typeface="Verdana"/>
              </a:rPr>
              <a:t>тыс. рублей  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50" dirty="0">
                <a:solidFill>
                  <a:schemeClr val="dk1"/>
                </a:solidFill>
                <a:ea typeface="Verdana"/>
                <a:cs typeface="Arial" panose="020B0604020202020204" pitchFamily="34" charset="0"/>
                <a:sym typeface="Verdana"/>
              </a:rPr>
              <a:t>2027 год – </a:t>
            </a:r>
            <a:r>
              <a:rPr lang="ru-RU" sz="135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11 7909,9 </a:t>
            </a:r>
            <a:r>
              <a:rPr lang="ru-RU" sz="1200" dirty="0">
                <a:solidFill>
                  <a:schemeClr val="dk1"/>
                </a:solidFill>
                <a:ea typeface="Verdana"/>
                <a:cs typeface="Arial" panose="020B0604020202020204" pitchFamily="34" charset="0"/>
                <a:sym typeface="Verdana"/>
              </a:rPr>
              <a:t>тыс.рублей.</a:t>
            </a:r>
            <a:br>
              <a:rPr lang="ru-RU" sz="1350" dirty="0">
                <a:solidFill>
                  <a:schemeClr val="dk1"/>
                </a:solidFill>
                <a:ea typeface="Verdana"/>
                <a:cs typeface="Arial" panose="020B0604020202020204" pitchFamily="34" charset="0"/>
                <a:sym typeface="Verdana"/>
              </a:rPr>
            </a:br>
            <a:r>
              <a:rPr kumimoji="0" lang="ru-RU" altLang="ru-RU" sz="13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Verdana" panose="020B0604030504040204" pitchFamily="34" charset="0"/>
                <a:cs typeface="Arial" panose="020B0604020202020204" pitchFamily="34" charset="0"/>
              </a:rPr>
              <a:t>Социальные выплаты молодым семьям на приобретение жилья  или строительство индивидуального жилого дома</a:t>
            </a:r>
            <a:endParaRPr kumimoji="0" lang="ru-RU" altLang="ru-RU" sz="13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50" dirty="0">
                <a:solidFill>
                  <a:schemeClr val="dk1"/>
                </a:solidFill>
                <a:ea typeface="Verdana"/>
                <a:cs typeface="Arial" panose="020B0604020202020204" pitchFamily="34" charset="0"/>
                <a:sym typeface="Verdana"/>
              </a:rPr>
              <a:t>2025 год – </a:t>
            </a:r>
            <a:r>
              <a:rPr lang="ru-RU" sz="135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8 808,4 </a:t>
            </a:r>
            <a:r>
              <a:rPr lang="ru-RU" sz="1200" dirty="0">
                <a:solidFill>
                  <a:schemeClr val="dk1"/>
                </a:solidFill>
                <a:ea typeface="Verdana"/>
                <a:cs typeface="Arial" panose="020B0604020202020204" pitchFamily="34" charset="0"/>
                <a:sym typeface="Verdana"/>
              </a:rPr>
              <a:t>тыс. рублей </a:t>
            </a:r>
            <a:r>
              <a:rPr lang="ru-RU" sz="1350" dirty="0">
                <a:solidFill>
                  <a:schemeClr val="dk1"/>
                </a:solidFill>
                <a:ea typeface="Verdana"/>
                <a:cs typeface="Arial" panose="020B0604020202020204" pitchFamily="34" charset="0"/>
                <a:sym typeface="Verdana"/>
              </a:rPr>
              <a:t>2026 год – </a:t>
            </a:r>
            <a:r>
              <a:rPr lang="ru-RU" sz="135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8 808,4 </a:t>
            </a:r>
            <a:r>
              <a:rPr lang="ru-RU" sz="1200" dirty="0">
                <a:solidFill>
                  <a:schemeClr val="dk1"/>
                </a:solidFill>
                <a:ea typeface="Verdana"/>
                <a:cs typeface="Arial" panose="020B0604020202020204" pitchFamily="34" charset="0"/>
                <a:sym typeface="Verdana"/>
              </a:rPr>
              <a:t>тыс. рублей  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50" dirty="0">
                <a:solidFill>
                  <a:schemeClr val="dk1"/>
                </a:solidFill>
                <a:ea typeface="Verdana"/>
                <a:cs typeface="Arial" panose="020B0604020202020204" pitchFamily="34" charset="0"/>
                <a:sym typeface="Verdana"/>
              </a:rPr>
              <a:t>2027 год – </a:t>
            </a:r>
            <a:r>
              <a:rPr lang="ru-RU" sz="135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8 808,4 </a:t>
            </a:r>
            <a:r>
              <a:rPr lang="ru-RU" sz="1200" dirty="0">
                <a:solidFill>
                  <a:schemeClr val="dk1"/>
                </a:solidFill>
                <a:ea typeface="Verdana"/>
                <a:cs typeface="Arial" panose="020B0604020202020204" pitchFamily="34" charset="0"/>
                <a:sym typeface="Verdana"/>
              </a:rPr>
              <a:t>тыс. рублей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30350" algn="l"/>
              </a:tabLst>
            </a:pPr>
            <a:r>
              <a:rPr kumimoji="0" lang="ru-RU" altLang="ru-RU" sz="13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Verdana" panose="020B0604030504040204" pitchFamily="34" charset="0"/>
                <a:cs typeface="Arial" panose="020B0604020202020204" pitchFamily="34" charset="0"/>
              </a:rPr>
              <a:t>Ежемесячная доплата к пенсиям лицам, замещавшим муниципальные должности городского округа</a:t>
            </a:r>
            <a:endParaRPr kumimoji="0" lang="ru-RU" altLang="ru-RU" sz="13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30350" algn="l"/>
              </a:tabLst>
            </a:pPr>
            <a:r>
              <a:rPr kumimoji="0" lang="ru-RU" altLang="ru-RU" sz="13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Verdana" panose="020B0604030504040204" pitchFamily="34" charset="0"/>
                <a:cs typeface="Arial" panose="020B0604020202020204" pitchFamily="34" charset="0"/>
              </a:rPr>
              <a:t>2025 год – 12 236,0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Verdana" panose="020B0604030504040204" pitchFamily="34" charset="0"/>
                <a:cs typeface="Arial" panose="020B0604020202020204" pitchFamily="34" charset="0"/>
              </a:rPr>
              <a:t>тыс. рублей</a:t>
            </a:r>
            <a:r>
              <a:rPr kumimoji="0" lang="en-US" alt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Verdana" panose="020B0604030504040204" pitchFamily="34" charset="0"/>
                <a:cs typeface="Arial" panose="020B0604020202020204" pitchFamily="34" charset="0"/>
              </a:rPr>
              <a:t>  </a:t>
            </a:r>
            <a:r>
              <a:rPr kumimoji="0" lang="ru-RU" altLang="ru-RU" sz="13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Verdana" panose="020B0604030504040204" pitchFamily="34" charset="0"/>
                <a:cs typeface="Arial" panose="020B0604020202020204" pitchFamily="34" charset="0"/>
              </a:rPr>
              <a:t>2026 год 12 236,0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Verdana" panose="020B0604030504040204" pitchFamily="34" charset="0"/>
                <a:cs typeface="Arial" panose="020B0604020202020204" pitchFamily="34" charset="0"/>
              </a:rPr>
              <a:t>тыс. рублей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30350" algn="l"/>
              </a:tabLst>
            </a:pPr>
            <a:r>
              <a:rPr kumimoji="0" lang="ru-RU" altLang="ru-RU" sz="13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Verdana" panose="020B0604030504040204" pitchFamily="34" charset="0"/>
                <a:cs typeface="Arial" panose="020B0604020202020204" pitchFamily="34" charset="0"/>
              </a:rPr>
              <a:t>2027 год – 12 236,0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Verdana" panose="020B0604030504040204" pitchFamily="34" charset="0"/>
                <a:cs typeface="Arial" panose="020B0604020202020204" pitchFamily="34" charset="0"/>
              </a:rPr>
              <a:t>тыс. рублей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30350" algn="l"/>
              </a:tabLst>
            </a:pPr>
            <a:r>
              <a:rPr kumimoji="0" lang="ru-RU" altLang="ru-RU" sz="13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Verdana" panose="020B0604030504040204" pitchFamily="34" charset="0"/>
                <a:cs typeface="Arial" panose="020B0604020202020204" pitchFamily="34" charset="0"/>
              </a:rPr>
              <a:t>Выплаты материальной помощи ветеранам ВОВ и многодетным семьям (ремонт жилых помещений в соответствии с п.1.6 постановления Правительства НО от 23.03.2007 № 86)</a:t>
            </a:r>
            <a:endParaRPr kumimoji="0" lang="ru-RU" altLang="ru-RU" sz="13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30350" algn="l"/>
              </a:tabLst>
            </a:pPr>
            <a:r>
              <a:rPr kumimoji="0" lang="ru-RU" altLang="ru-RU" sz="13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Verdana" panose="020B0604030504040204" pitchFamily="34" charset="0"/>
                <a:cs typeface="Arial" panose="020B0604020202020204" pitchFamily="34" charset="0"/>
              </a:rPr>
              <a:t>2025 год – 1 000,0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Verdana" panose="020B0604030504040204" pitchFamily="34" charset="0"/>
                <a:cs typeface="Arial" panose="020B0604020202020204" pitchFamily="34" charset="0"/>
              </a:rPr>
              <a:t>тыс. рублей </a:t>
            </a:r>
            <a:r>
              <a:rPr kumimoji="0" lang="ru-RU" altLang="ru-RU" sz="13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Verdana" panose="020B0604030504040204" pitchFamily="34" charset="0"/>
                <a:cs typeface="Arial" panose="020B0604020202020204" pitchFamily="34" charset="0"/>
              </a:rPr>
              <a:t>2026год – 1 000,0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Verdana" panose="020B0604030504040204" pitchFamily="34" charset="0"/>
                <a:cs typeface="Arial" panose="020B0604020202020204" pitchFamily="34" charset="0"/>
              </a:rPr>
              <a:t>тыс. </a:t>
            </a:r>
            <a:r>
              <a:rPr lang="ru-RU" altLang="ru-RU" sz="1200" dirty="0">
                <a:solidFill>
                  <a:srgbClr val="00000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р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Verdana" panose="020B0604030504040204" pitchFamily="34" charset="0"/>
                <a:cs typeface="Arial" panose="020B0604020202020204" pitchFamily="34" charset="0"/>
              </a:rPr>
              <a:t>ублей  </a:t>
            </a:r>
            <a:r>
              <a:rPr kumimoji="0" lang="ru-RU" altLang="ru-RU" sz="13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Verdana" panose="020B0604030504040204" pitchFamily="34" charset="0"/>
                <a:cs typeface="Arial" panose="020B0604020202020204" pitchFamily="34" charset="0"/>
              </a:rPr>
              <a:t>2027 год – 1 0</a:t>
            </a:r>
            <a:r>
              <a:rPr lang="ru-RU" altLang="ru-RU" sz="1350" dirty="0">
                <a:solidFill>
                  <a:srgbClr val="00000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0</a:t>
            </a:r>
            <a:r>
              <a:rPr kumimoji="0" lang="ru-RU" altLang="ru-RU" sz="13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Verdana" panose="020B0604030504040204" pitchFamily="34" charset="0"/>
                <a:cs typeface="Arial" panose="020B0604020202020204" pitchFamily="34" charset="0"/>
              </a:rPr>
              <a:t>0,0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Verdana" panose="020B0604030504040204" pitchFamily="34" charset="0"/>
                <a:cs typeface="Arial" panose="020B0604020202020204" pitchFamily="34" charset="0"/>
              </a:rPr>
              <a:t>тыс. руб</a:t>
            </a:r>
            <a:r>
              <a:rPr kumimoji="0" lang="ru-RU" altLang="ru-RU" sz="13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  <a:endParaRPr kumimoji="0" lang="ru-RU" altLang="ru-RU" sz="13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ru-RU" altLang="ru-RU" sz="1350" dirty="0">
                <a:solidFill>
                  <a:schemeClr val="tx1">
                    <a:lumMod val="85000"/>
                    <a:lumOff val="15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Социальные выплаты малоимущим гражданам городского округа на газификацию </a:t>
            </a:r>
            <a:r>
              <a:rPr lang="ru-RU" altLang="ru-RU" sz="1350" dirty="0">
                <a:solidFill>
                  <a:srgbClr val="00000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жилья  2025 год – 500,0 </a:t>
            </a:r>
            <a:r>
              <a:rPr lang="ru-RU" altLang="ru-RU" sz="1200" dirty="0">
                <a:solidFill>
                  <a:srgbClr val="00000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тыс. рублей  </a:t>
            </a:r>
            <a:r>
              <a:rPr lang="ru-RU" altLang="ru-RU" sz="1350" dirty="0">
                <a:solidFill>
                  <a:srgbClr val="00000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2026 год – 500,0 </a:t>
            </a:r>
            <a:r>
              <a:rPr lang="ru-RU" altLang="ru-RU" sz="1200" dirty="0">
                <a:solidFill>
                  <a:srgbClr val="00000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тыс. рублей </a:t>
            </a:r>
            <a:r>
              <a:rPr lang="ru-RU" altLang="ru-RU" sz="1350" dirty="0">
                <a:solidFill>
                  <a:srgbClr val="00000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2027 год – 500,0 </a:t>
            </a:r>
            <a:r>
              <a:rPr lang="ru-RU" altLang="ru-RU" sz="1200" dirty="0">
                <a:solidFill>
                  <a:srgbClr val="00000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тыс. руб</a:t>
            </a:r>
            <a:r>
              <a:rPr lang="ru-RU" altLang="ru-RU" sz="1300" dirty="0">
                <a:solidFill>
                  <a:srgbClr val="00000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altLang="ru-RU" sz="1300" dirty="0">
              <a:solidFill>
                <a:srgbClr val="000000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30350" algn="l"/>
              </a:tabLst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326354" y="3447182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-3048" y="344170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1036701" y="964374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152400" y="498403"/>
            <a:ext cx="511259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Инвалиды и другие маломобильные группы населения</a:t>
            </a:r>
            <a:endParaRPr kumimoji="0" lang="ru-RU" altLang="ru-RU" sz="16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-645033" y="924419"/>
            <a:ext cx="51107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"/>
              </a:spcBef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</a:t>
            </a:r>
          </a:p>
          <a:p>
            <a:pPr marL="864235">
              <a:spcBef>
                <a:spcPts val="5"/>
              </a:spcBef>
              <a:spcAft>
                <a:spcPts val="0"/>
              </a:spcAft>
            </a:pPr>
            <a:r>
              <a:rPr lang="ru-RU" sz="1600" b="1" spc="-5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Граждане</a:t>
            </a:r>
            <a:r>
              <a:rPr lang="ru-RU" sz="1600" b="1" spc="-7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пожилого</a:t>
            </a:r>
            <a:r>
              <a:rPr lang="ru-RU" sz="1600" b="1" spc="-75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возраста</a:t>
            </a:r>
            <a:endParaRPr lang="ru-RU" sz="16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-645033" y="1561600"/>
            <a:ext cx="6385751" cy="525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64235" algn="just">
              <a:lnSpc>
                <a:spcPct val="88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Ветераны Великой Отечественной</a:t>
            </a:r>
            <a:r>
              <a:rPr lang="ru-RU" sz="1600" b="1" spc="-3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spc="-5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войны,</a:t>
            </a:r>
            <a:r>
              <a:rPr lang="ru-RU" sz="1600" b="1" spc="-55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spc="-5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ветераны</a:t>
            </a:r>
            <a:r>
              <a:rPr lang="ru-RU" sz="1600" b="1" spc="-4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военной</a:t>
            </a:r>
            <a:r>
              <a:rPr lang="ru-RU" sz="1600" b="1" spc="-55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службы,</a:t>
            </a:r>
            <a:r>
              <a:rPr lang="ru-RU" sz="1600" b="1" spc="-325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ветераны</a:t>
            </a:r>
            <a:r>
              <a:rPr lang="ru-RU" sz="1600" b="1" spc="-75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труда</a:t>
            </a:r>
            <a:endParaRPr lang="ru-RU" sz="16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-637032" y="2050494"/>
            <a:ext cx="4535622" cy="525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64235" marR="67945">
              <a:lnSpc>
                <a:spcPct val="88000"/>
              </a:lnSpc>
              <a:spcBef>
                <a:spcPts val="1030"/>
              </a:spcBef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Семьи с несовершеннолетними</a:t>
            </a:r>
            <a:r>
              <a:rPr lang="ru-RU" sz="1600" b="1" spc="5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детьми,</a:t>
            </a:r>
            <a:r>
              <a:rPr lang="ru-RU" sz="1600" b="1" spc="-9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дети-сироты</a:t>
            </a:r>
            <a:endParaRPr lang="ru-RU" sz="16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45"/>
          <p:cNvSpPr>
            <a:spLocks noChangeArrowheads="1"/>
          </p:cNvSpPr>
          <p:nvPr/>
        </p:nvSpPr>
        <p:spPr bwMode="auto">
          <a:xfrm>
            <a:off x="502476" y="2301429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0" name="Rectangle 46"/>
          <p:cNvSpPr>
            <a:spLocks noChangeArrowheads="1"/>
          </p:cNvSpPr>
          <p:nvPr/>
        </p:nvSpPr>
        <p:spPr bwMode="auto">
          <a:xfrm>
            <a:off x="502476" y="2301429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0" y="192187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Социальная поддержка граждан</a:t>
            </a:r>
          </a:p>
        </p:txBody>
      </p:sp>
      <p:sp>
        <p:nvSpPr>
          <p:cNvPr id="18" name="Номер слайда 17">
            <a:extLst>
              <a:ext uri="{FF2B5EF4-FFF2-40B4-BE49-F238E27FC236}">
                <a16:creationId xmlns:a16="http://schemas.microsoft.com/office/drawing/2014/main" id="{EA77DB8D-C932-7F25-F2BF-27C0463BC5D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72</a:t>
            </a:fld>
            <a:endParaRPr lang="ru-RU" spc="-100" dirty="0"/>
          </a:p>
        </p:txBody>
      </p:sp>
    </p:spTree>
    <p:extLst>
      <p:ext uri="{BB962C8B-B14F-4D97-AF65-F5344CB8AC3E}">
        <p14:creationId xmlns:p14="http://schemas.microsoft.com/office/powerpoint/2010/main" val="158995490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0352" y="496669"/>
            <a:ext cx="6134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marR="647065" algn="ctr">
              <a:spcAft>
                <a:spcPts val="0"/>
              </a:spcAft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МУНИЦИПАЛЬНЫЙ ДОЛГ ГОРОДСКОГО ОКРУГА СЕМЕНОВСКИЙ</a:t>
            </a:r>
            <a:endParaRPr lang="ru-RU" sz="1200" b="1" dirty="0">
              <a:solidFill>
                <a:schemeClr val="tx2">
                  <a:lumMod val="50000"/>
                </a:schemeClr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1E98CE96-CF3E-4503-B884-0D92A1C5C2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0664167"/>
              </p:ext>
            </p:extLst>
          </p:nvPr>
        </p:nvGraphicFramePr>
        <p:xfrm>
          <a:off x="130809" y="1576070"/>
          <a:ext cx="6557010" cy="4596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25552" y="6172200"/>
            <a:ext cx="67437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marR="647065">
              <a:spcAft>
                <a:spcPts val="0"/>
              </a:spcAft>
            </a:pP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Муниципальный долг в бюджете городского округа Семеновский на 2025 год и на плановый период 2026 и 2027 годов отсутствует.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80340" marR="647065">
              <a:spcAft>
                <a:spcPts val="0"/>
              </a:spcAft>
            </a:pP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3D2F0FB-7994-B318-71FD-FBEF79D86B7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73</a:t>
            </a:fld>
            <a:endParaRPr lang="ru-RU" spc="-100" dirty="0"/>
          </a:p>
        </p:txBody>
      </p:sp>
    </p:spTree>
    <p:extLst>
      <p:ext uri="{BB962C8B-B14F-4D97-AF65-F5344CB8AC3E}">
        <p14:creationId xmlns:p14="http://schemas.microsoft.com/office/powerpoint/2010/main" val="315480449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0352" y="496669"/>
            <a:ext cx="6134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marR="647065" algn="ctr">
              <a:spcAft>
                <a:spcPts val="0"/>
              </a:spcAft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МУНИЦИПАЛЬНЫЙ ДОЛГ ГОРОДСКОГО ОКРУГА СЕМЕНОВСКИЙ</a:t>
            </a:r>
            <a:endParaRPr lang="ru-RU" sz="1200" b="1" dirty="0">
              <a:solidFill>
                <a:schemeClr val="tx2">
                  <a:lumMod val="50000"/>
                </a:schemeClr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5552" y="6172200"/>
            <a:ext cx="66324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marR="647065">
              <a:spcAft>
                <a:spcPts val="0"/>
              </a:spcAft>
            </a:pP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Муниципальный долг в бюджете городского округа Семеновский на 2025 год и на плановый период 2026 и 2027 годов отсутствует.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80340" marR="647065">
              <a:spcAft>
                <a:spcPts val="0"/>
              </a:spcAft>
            </a:pP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3D2F0FB-7994-B318-71FD-FBEF79D86B7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74</a:t>
            </a:fld>
            <a:endParaRPr lang="ru-RU" spc="-100" dirty="0"/>
          </a:p>
        </p:txBody>
      </p:sp>
      <p:sp>
        <p:nvSpPr>
          <p:cNvPr id="6" name="Google Shape;1796;p117">
            <a:extLst>
              <a:ext uri="{FF2B5EF4-FFF2-40B4-BE49-F238E27FC236}">
                <a16:creationId xmlns:a16="http://schemas.microsoft.com/office/drawing/2014/main" id="{1081E4B5-5AC9-5BB2-143B-353C1A60368A}"/>
              </a:ext>
            </a:extLst>
          </p:cNvPr>
          <p:cNvSpPr txBox="1"/>
          <p:nvPr/>
        </p:nvSpPr>
        <p:spPr>
          <a:xfrm>
            <a:off x="225552" y="1324389"/>
            <a:ext cx="2681743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Oswald Medium"/>
                <a:ea typeface="Oswald Medium"/>
                <a:cs typeface="Oswald Medium"/>
                <a:sym typeface="Oswald Medium"/>
              </a:rPr>
              <a:t>Верхний предел муниципального</a:t>
            </a:r>
            <a:r>
              <a:rPr lang="en-GB" dirty="0">
                <a:latin typeface="Oswald Medium"/>
                <a:ea typeface="Oswald Medium"/>
                <a:cs typeface="Oswald Medium"/>
                <a:sym typeface="Oswald Medium"/>
              </a:rPr>
              <a:t> долга</a:t>
            </a:r>
            <a:endParaRPr dirty="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graphicFrame>
        <p:nvGraphicFramePr>
          <p:cNvPr id="7" name="Object 5">
            <a:extLst>
              <a:ext uri="{FF2B5EF4-FFF2-40B4-BE49-F238E27FC236}">
                <a16:creationId xmlns:a16="http://schemas.microsoft.com/office/drawing/2014/main" id="{A471062D-8D95-FBE7-1985-0B71A19E03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3272691"/>
              </p:ext>
            </p:extLst>
          </p:nvPr>
        </p:nvGraphicFramePr>
        <p:xfrm>
          <a:off x="0" y="2675438"/>
          <a:ext cx="4102100" cy="2610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8492CD0-DD59-5657-3C7E-F9EB67968049}"/>
              </a:ext>
            </a:extLst>
          </p:cNvPr>
          <p:cNvSpPr/>
          <p:nvPr/>
        </p:nvSpPr>
        <p:spPr>
          <a:xfrm>
            <a:off x="2443014" y="2494049"/>
            <a:ext cx="10047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46990" algn="r">
              <a:spcBef>
                <a:spcPts val="595"/>
              </a:spcBef>
              <a:spcAft>
                <a:spcPts val="0"/>
              </a:spcAft>
            </a:pPr>
            <a:r>
              <a:rPr lang="ru-RU" sz="1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Млн.рублей</a:t>
            </a:r>
          </a:p>
        </p:txBody>
      </p:sp>
      <p:sp>
        <p:nvSpPr>
          <p:cNvPr id="10" name="Google Shape;1797;p117">
            <a:extLst>
              <a:ext uri="{FF2B5EF4-FFF2-40B4-BE49-F238E27FC236}">
                <a16:creationId xmlns:a16="http://schemas.microsoft.com/office/drawing/2014/main" id="{FFA316CB-88AC-6A92-CFA6-E854DC50CEF5}"/>
              </a:ext>
            </a:extLst>
          </p:cNvPr>
          <p:cNvSpPr txBox="1"/>
          <p:nvPr/>
        </p:nvSpPr>
        <p:spPr>
          <a:xfrm>
            <a:off x="3278100" y="1146431"/>
            <a:ext cx="3579900" cy="1561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Расходы на обслуживание муниципального долга (уплата процентов за пользование кредитами)</a:t>
            </a:r>
            <a:endParaRPr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graphicFrame>
        <p:nvGraphicFramePr>
          <p:cNvPr id="11" name="Object 5">
            <a:extLst>
              <a:ext uri="{FF2B5EF4-FFF2-40B4-BE49-F238E27FC236}">
                <a16:creationId xmlns:a16="http://schemas.microsoft.com/office/drawing/2014/main" id="{8F470F33-A04F-DF09-B9B4-0D9566D95A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8059324"/>
              </p:ext>
            </p:extLst>
          </p:nvPr>
        </p:nvGraphicFramePr>
        <p:xfrm>
          <a:off x="3278100" y="2740270"/>
          <a:ext cx="4102100" cy="2610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E1E802D-173A-6A87-FF93-B89CE0338E67}"/>
              </a:ext>
            </a:extLst>
          </p:cNvPr>
          <p:cNvSpPr/>
          <p:nvPr/>
        </p:nvSpPr>
        <p:spPr>
          <a:xfrm>
            <a:off x="5683057" y="2525912"/>
            <a:ext cx="10047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46990" algn="r">
              <a:spcBef>
                <a:spcPts val="595"/>
              </a:spcBef>
              <a:spcAft>
                <a:spcPts val="0"/>
              </a:spcAft>
            </a:pPr>
            <a:r>
              <a:rPr lang="ru-RU" sz="1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Млн.рублей</a:t>
            </a:r>
          </a:p>
        </p:txBody>
      </p:sp>
    </p:spTree>
    <p:extLst>
      <p:ext uri="{BB962C8B-B14F-4D97-AF65-F5344CB8AC3E}">
        <p14:creationId xmlns:p14="http://schemas.microsoft.com/office/powerpoint/2010/main" val="367702351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4000">
              <a:schemeClr val="accent1">
                <a:lumMod val="5000"/>
                <a:lumOff val="95000"/>
              </a:schemeClr>
            </a:gs>
            <a:gs pos="100000">
              <a:schemeClr val="bg1"/>
            </a:gs>
            <a:gs pos="89000">
              <a:schemeClr val="bg1"/>
            </a:gs>
            <a:gs pos="7900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981200" y="67348"/>
            <a:ext cx="702239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ГЛОССАРИЙ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80975" y="1766569"/>
            <a:ext cx="7022393" cy="61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7447" y="454260"/>
            <a:ext cx="6710553" cy="8494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55955" eaLnBrk="0" fontAlgn="base" hangingPunct="0">
              <a:spcAft>
                <a:spcPts val="0"/>
              </a:spcAft>
            </a:pPr>
            <a:r>
              <a:rPr lang="ru-RU" sz="14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Бюджетная система </a:t>
            </a:r>
            <a:r>
              <a:rPr lang="ru-RU" sz="1400" b="1" i="1" dirty="0">
                <a:solidFill>
                  <a:srgbClr val="517A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главный элемент финансовой системы государства, в который включаются бюджеты муниципальных и государственных организаций, основанных на экономических отношениях и юридических нормах</a:t>
            </a:r>
            <a:endParaRPr lang="ru-RU" sz="1400" b="1" i="1" dirty="0">
              <a:solidFill>
                <a:srgbClr val="517AA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R="655955" eaLnBrk="0" fontAlgn="base" hangingPunct="0">
              <a:spcAft>
                <a:spcPts val="0"/>
              </a:spcAft>
            </a:pPr>
            <a:r>
              <a:rPr lang="ru-RU" sz="14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Модельное бюджетирование </a:t>
            </a:r>
            <a:r>
              <a:rPr lang="ru-RU" sz="1400" b="1" i="1" dirty="0">
                <a:solidFill>
                  <a:srgbClr val="517A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-бюджет на очередной финансовый год, рассчитанный министерством финансов Нижегородской области для каждого муниципального образования в отраслевом разрезе</a:t>
            </a:r>
            <a:endParaRPr lang="ru-RU" sz="1400" b="1" i="1" dirty="0">
              <a:solidFill>
                <a:srgbClr val="517AA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Aft>
                <a:spcPts val="0"/>
              </a:spcAft>
            </a:pPr>
            <a:r>
              <a:rPr lang="ru-RU" sz="14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Бюджетные инвестиции </a:t>
            </a:r>
            <a:r>
              <a:rPr lang="ru-RU" sz="1400" b="1" i="1" dirty="0">
                <a:solidFill>
                  <a:srgbClr val="517AA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бюджетные средства, направляемые на создание или увеличение за счет средств бюджета стоимости государственного (муниципального) имущества </a:t>
            </a:r>
            <a:endParaRPr lang="ru-RU" sz="1400" b="1" i="1" dirty="0">
              <a:solidFill>
                <a:srgbClr val="517AA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Aft>
                <a:spcPts val="0"/>
              </a:spcAft>
            </a:pPr>
            <a:r>
              <a:rPr lang="ru-RU" sz="1400" b="1" i="1" dirty="0">
                <a:solidFill>
                  <a:srgbClr val="517AA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ru-RU" sz="14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Налоговый потенциал </a:t>
            </a:r>
            <a:r>
              <a:rPr lang="ru-RU" sz="1400" b="1" i="1" dirty="0">
                <a:solidFill>
                  <a:srgbClr val="517AA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совокупный объем налогооблагаемых ресурсов территории с учетом макроэкомических показателей развития региона, собираемости налогов и сборов</a:t>
            </a:r>
            <a:endParaRPr lang="ru-RU" sz="1400" b="1" i="1" dirty="0">
              <a:solidFill>
                <a:srgbClr val="517AA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Aft>
                <a:spcPts val="0"/>
              </a:spcAft>
            </a:pPr>
            <a:r>
              <a:rPr lang="ru-RU" sz="1400" b="1" i="1" dirty="0">
                <a:solidFill>
                  <a:srgbClr val="517AA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ru-RU" sz="14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Льгота</a:t>
            </a:r>
            <a:r>
              <a:rPr lang="ru-RU" sz="1400" b="1" i="1" dirty="0">
                <a:solidFill>
                  <a:srgbClr val="517AA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скидка, предоставление преимуществ кому-либо, полное или частичное освобождение от выполнения установленных правил, обязанностей, или облегчение условий их выполнения</a:t>
            </a:r>
            <a:endParaRPr lang="ru-RU" sz="1400" b="1" i="1" dirty="0">
              <a:solidFill>
                <a:srgbClr val="517AA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Aft>
                <a:spcPts val="0"/>
              </a:spcAft>
            </a:pPr>
            <a:r>
              <a:rPr lang="ru-RU" sz="1400" b="1" i="1" dirty="0">
                <a:solidFill>
                  <a:srgbClr val="517AA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ru-RU" sz="14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Сбалансированность</a:t>
            </a:r>
            <a:r>
              <a:rPr lang="ru-RU" sz="1400" b="1" i="1" dirty="0">
                <a:solidFill>
                  <a:srgbClr val="517AA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состояние бюджетов хозяйственной системы предприятия, региона, государства, при котором доходы и расходы уравновешены, равны друг другу</a:t>
            </a:r>
            <a:endParaRPr lang="ru-RU" sz="1400" b="1" i="1" dirty="0">
              <a:solidFill>
                <a:srgbClr val="517AA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Aft>
                <a:spcPts val="0"/>
              </a:spcAft>
            </a:pPr>
            <a:r>
              <a:rPr lang="ru-RU" sz="1400" b="1" i="1" dirty="0">
                <a:solidFill>
                  <a:srgbClr val="517AA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ru-RU" sz="14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Финансовый контроль </a:t>
            </a:r>
            <a:r>
              <a:rPr lang="ru-RU" sz="1400" b="1" i="1" dirty="0">
                <a:solidFill>
                  <a:srgbClr val="517A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совокупность действий и операций по проверке финансовых и связанных с ними вопросов деятельности субъектов хозяйствования и управления с применением специфических форм и методов его организации</a:t>
            </a:r>
            <a:endParaRPr lang="ru-RU" sz="1400" b="1" i="1" dirty="0">
              <a:solidFill>
                <a:srgbClr val="517AA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R="655955" eaLnBrk="0" fontAlgn="base" hangingPunct="0">
              <a:spcAft>
                <a:spcPts val="0"/>
              </a:spcAft>
            </a:pPr>
            <a:r>
              <a:rPr lang="ru-RU" sz="1400" b="1" i="1" dirty="0">
                <a:solidFill>
                  <a:srgbClr val="517A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Национальный проект </a:t>
            </a:r>
            <a:r>
              <a:rPr lang="ru-RU" sz="1400" b="1" i="1" dirty="0">
                <a:solidFill>
                  <a:srgbClr val="517A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проект (программа), направленный на достижение национальных целей и их целевых показателей, определенных Указом Президента Российской Федерации от 21 июля 2020 г. N 474 "О национальных целях развития Российской Федерации на период до 2030 года", и обеспечивающий достижение общественно значимых результатов и их показателей, а также задач, не являющихся общественно значимыми результатами, и их показателей по поручению и (или) указанию.</a:t>
            </a:r>
          </a:p>
          <a:p>
            <a:pPr marR="655955" algn="just" eaLnBrk="0" fontAlgn="base" hangingPunct="0">
              <a:spcAft>
                <a:spcPts val="0"/>
              </a:spcAft>
            </a:pPr>
            <a:r>
              <a:rPr lang="ru-RU" sz="14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Региональный проект </a:t>
            </a:r>
            <a:r>
              <a:rPr lang="ru-RU" sz="1400" b="1" i="1" dirty="0">
                <a:solidFill>
                  <a:srgbClr val="517AA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  проект, обеспечивающий достижение показателей и результатов федерального проекта, которые относятся к законодательно установленным полномочиям субъекта Российской Федерации, а также к вопросам местного значения муниципальных образований, расположенных на территории указанного субъекта Российской Федерации.</a:t>
            </a:r>
            <a:endParaRPr lang="ru-RU" sz="1400" b="1" i="1" dirty="0">
              <a:solidFill>
                <a:srgbClr val="517AA2"/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53AA362-127B-239C-4B72-26AA7CB1A31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75</a:t>
            </a:fld>
            <a:endParaRPr lang="ru-RU" spc="-100" dirty="0"/>
          </a:p>
        </p:txBody>
      </p:sp>
    </p:spTree>
    <p:extLst>
      <p:ext uri="{BB962C8B-B14F-4D97-AF65-F5344CB8AC3E}">
        <p14:creationId xmlns:p14="http://schemas.microsoft.com/office/powerpoint/2010/main" val="119494882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0">
              <a:schemeClr val="accent1">
                <a:lumMod val="5000"/>
                <a:lumOff val="95000"/>
              </a:schemeClr>
            </a:gs>
            <a:gs pos="100000">
              <a:schemeClr val="accent6">
                <a:lumMod val="20000"/>
                <a:lumOff val="80000"/>
              </a:schemeClr>
            </a:gs>
            <a:gs pos="96000">
              <a:schemeClr val="accent6">
                <a:lumMod val="20000"/>
                <a:lumOff val="80000"/>
              </a:schemeClr>
            </a:gs>
            <a:gs pos="97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84D8972-F89C-96EA-A3DA-11837D024DCB}"/>
              </a:ext>
            </a:extLst>
          </p:cNvPr>
          <p:cNvSpPr/>
          <p:nvPr/>
        </p:nvSpPr>
        <p:spPr>
          <a:xfrm>
            <a:off x="219964" y="4343400"/>
            <a:ext cx="6612636" cy="5124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R="929640" fontAlgn="base">
              <a:spcAft>
                <a:spcPts val="0"/>
              </a:spcAft>
            </a:pPr>
            <a:endParaRPr lang="ru-RU" sz="1400" dirty="0"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80975" y="1766569"/>
            <a:ext cx="7022393" cy="61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57200" y="325830"/>
            <a:ext cx="5679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spcBef>
                <a:spcPts val="100"/>
              </a:spcBef>
              <a:spcAft>
                <a:spcPts val="0"/>
              </a:spcAft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ОТКРЫТЫЕ ИНФОРМАЦИОННЫЕ РЕСУРСЫ</a:t>
            </a:r>
            <a:endParaRPr lang="ru-RU" sz="1200" dirty="0">
              <a:solidFill>
                <a:schemeClr val="tx2">
                  <a:lumMod val="50000"/>
                </a:schemeClr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CF489D9-0FA2-464C-81E1-E029E6F8B7AB}"/>
              </a:ext>
            </a:extLst>
          </p:cNvPr>
          <p:cNvSpPr/>
          <p:nvPr/>
        </p:nvSpPr>
        <p:spPr>
          <a:xfrm>
            <a:off x="152400" y="1752600"/>
            <a:ext cx="6606540" cy="4800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R="750570" fontAlgn="base">
              <a:spcAft>
                <a:spcPts val="0"/>
              </a:spcAft>
            </a:pPr>
            <a:endParaRPr lang="ru-RU" sz="140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R="750570" fontAlgn="base">
              <a:spcAft>
                <a:spcPts val="0"/>
              </a:spcAft>
            </a:pPr>
            <a:r>
              <a:rPr lang="ru-RU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Официальный сайт Правительства Нижегородской области </a:t>
            </a:r>
            <a:r>
              <a:rPr lang="en-US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2"/>
              </a:rPr>
              <a:t>http</a:t>
            </a:r>
            <a:r>
              <a:rPr lang="ru-RU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2"/>
              </a:rPr>
              <a:t>://</a:t>
            </a:r>
            <a:r>
              <a:rPr lang="en-US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2"/>
              </a:rPr>
              <a:t>government</a:t>
            </a:r>
            <a:r>
              <a:rPr lang="ru-RU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2"/>
              </a:rPr>
              <a:t>-</a:t>
            </a:r>
            <a:r>
              <a:rPr lang="en-US" sz="1400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2"/>
              </a:rPr>
              <a:t>nnov</a:t>
            </a:r>
            <a:r>
              <a:rPr lang="ru-RU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2"/>
              </a:rPr>
              <a:t>.</a:t>
            </a:r>
            <a:r>
              <a:rPr lang="en-US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2"/>
              </a:rPr>
              <a:t>ru</a:t>
            </a:r>
            <a:endParaRPr lang="ru-RU" sz="140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R="750570" fontAlgn="base">
              <a:spcAft>
                <a:spcPts val="0"/>
              </a:spcAft>
            </a:pPr>
            <a:endParaRPr lang="ru-RU" sz="1400" dirty="0"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2438400"/>
            <a:ext cx="6606540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fontAlgn="base">
              <a:spcAft>
                <a:spcPts val="0"/>
              </a:spcAft>
            </a:pPr>
            <a:endParaRPr lang="ru-RU" sz="140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fontAlgn="base">
              <a:spcAft>
                <a:spcPts val="0"/>
              </a:spcAft>
            </a:pPr>
            <a:r>
              <a:rPr lang="ru-RU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Официальный сайт Министерства финансов Нижегородской области </a:t>
            </a:r>
            <a:r>
              <a:rPr lang="en-US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3"/>
              </a:rPr>
              <a:t>http</a:t>
            </a:r>
            <a:r>
              <a:rPr lang="ru-RU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3"/>
              </a:rPr>
              <a:t>://</a:t>
            </a:r>
            <a:r>
              <a:rPr lang="en-US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3"/>
              </a:rPr>
              <a:t>mf</a:t>
            </a:r>
            <a:r>
              <a:rPr lang="ru-RU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3"/>
              </a:rPr>
              <a:t>.</a:t>
            </a:r>
            <a:r>
              <a:rPr lang="en-US" sz="1400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3"/>
              </a:rPr>
              <a:t>nnov</a:t>
            </a:r>
            <a:r>
              <a:rPr lang="ru-RU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3"/>
              </a:rPr>
              <a:t>.</a:t>
            </a:r>
            <a:r>
              <a:rPr lang="en-US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3"/>
              </a:rPr>
              <a:t>ru</a:t>
            </a:r>
            <a:endParaRPr lang="ru-RU" sz="140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fontAlgn="base">
              <a:spcAft>
                <a:spcPts val="0"/>
              </a:spcAft>
            </a:pPr>
            <a:endParaRPr lang="ru-RU" sz="1400" dirty="0"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9F16990-8EBE-4415-99E0-B14D66275C14}"/>
              </a:ext>
            </a:extLst>
          </p:cNvPr>
          <p:cNvSpPr/>
          <p:nvPr/>
        </p:nvSpPr>
        <p:spPr>
          <a:xfrm>
            <a:off x="216535" y="3048000"/>
            <a:ext cx="6606540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R="931545" fontAlgn="base">
              <a:spcAft>
                <a:spcPts val="0"/>
              </a:spcAft>
            </a:pPr>
            <a:endParaRPr lang="ru-RU" sz="140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R="931545" fontAlgn="base">
              <a:spcAft>
                <a:spcPts val="0"/>
              </a:spcAft>
            </a:pPr>
            <a:r>
              <a:rPr lang="ru-RU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Официальный сайт администрации городского округа Семеновский Нижегородской области </a:t>
            </a:r>
            <a:r>
              <a:rPr lang="en-US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4"/>
              </a:rPr>
              <a:t>http</a:t>
            </a:r>
            <a:r>
              <a:rPr lang="ru-RU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4"/>
              </a:rPr>
              <a:t>://</a:t>
            </a:r>
            <a:r>
              <a:rPr lang="en-US" sz="1400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4"/>
              </a:rPr>
              <a:t>semenov</a:t>
            </a:r>
            <a:r>
              <a:rPr lang="ru-RU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4"/>
              </a:rPr>
              <a:t>.</a:t>
            </a:r>
            <a:r>
              <a:rPr lang="en-US" sz="1400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4"/>
              </a:rPr>
              <a:t>nnov</a:t>
            </a:r>
            <a:r>
              <a:rPr lang="ru-RU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4"/>
              </a:rPr>
              <a:t>.</a:t>
            </a:r>
            <a:r>
              <a:rPr lang="en-US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4"/>
              </a:rPr>
              <a:t>ru</a:t>
            </a:r>
            <a:endParaRPr lang="ru-RU" sz="140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R="931545" fontAlgn="base">
              <a:spcAft>
                <a:spcPts val="0"/>
              </a:spcAft>
            </a:pPr>
            <a:endParaRPr lang="ru-RU" sz="1400" dirty="0"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5634" y="897173"/>
            <a:ext cx="6606731" cy="6400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R="1175385" fontAlgn="base">
              <a:spcAft>
                <a:spcPts val="0"/>
              </a:spcAft>
            </a:pPr>
            <a:endParaRPr lang="ru-RU" sz="140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R="1175385" fontAlgn="base">
              <a:spcAft>
                <a:spcPts val="0"/>
              </a:spcAft>
            </a:pPr>
            <a:r>
              <a:rPr lang="ru-RU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Официальный сайт финансового управления администрации городского округа Семеновский Нижегородской области </a:t>
            </a:r>
            <a:r>
              <a:rPr lang="en-US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5"/>
              </a:rPr>
              <a:t>http</a:t>
            </a:r>
            <a:r>
              <a:rPr lang="ru-RU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5"/>
              </a:rPr>
              <a:t>://</a:t>
            </a:r>
            <a:r>
              <a:rPr lang="en-US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5"/>
              </a:rPr>
              <a:t>fin</a:t>
            </a:r>
            <a:r>
              <a:rPr lang="ru-RU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5"/>
              </a:rPr>
              <a:t>-</a:t>
            </a:r>
            <a:r>
              <a:rPr lang="en-US" sz="1400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5"/>
              </a:rPr>
              <a:t>semenov</a:t>
            </a:r>
            <a:r>
              <a:rPr lang="ru-RU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5"/>
              </a:rPr>
              <a:t>.</a:t>
            </a:r>
            <a:r>
              <a:rPr lang="en-US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5"/>
              </a:rPr>
              <a:t>ru</a:t>
            </a:r>
            <a:endParaRPr lang="ru-RU" sz="140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R="1175385" fontAlgn="base">
              <a:spcAft>
                <a:spcPts val="0"/>
              </a:spcAft>
            </a:pPr>
            <a:endParaRPr lang="ru-RU" sz="1400" dirty="0"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0975" y="3774135"/>
            <a:ext cx="6612636" cy="3600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R="929640" fontAlgn="base">
              <a:spcAft>
                <a:spcPts val="0"/>
              </a:spcAft>
            </a:pPr>
            <a:r>
              <a:rPr lang="ru-RU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Портал закупок </a:t>
            </a:r>
            <a:r>
              <a:rPr lang="en-US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6"/>
              </a:rPr>
              <a:t>http</a:t>
            </a:r>
            <a:r>
              <a:rPr lang="ru-RU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6"/>
              </a:rPr>
              <a:t>://</a:t>
            </a:r>
            <a:r>
              <a:rPr lang="en-US" sz="1400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6"/>
              </a:rPr>
              <a:t>zakupki</a:t>
            </a:r>
            <a:r>
              <a:rPr lang="ru-RU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6"/>
              </a:rPr>
              <a:t>.</a:t>
            </a:r>
            <a:r>
              <a:rPr lang="en-US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6"/>
              </a:rPr>
              <a:t>gov</a:t>
            </a:r>
            <a:r>
              <a:rPr lang="ru-RU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6"/>
              </a:rPr>
              <a:t>.</a:t>
            </a:r>
            <a:r>
              <a:rPr lang="en-US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6"/>
              </a:rPr>
              <a:t>ru</a:t>
            </a:r>
            <a:endParaRPr lang="ru-RU" sz="140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R="929640" fontAlgn="base">
              <a:spcAft>
                <a:spcPts val="0"/>
              </a:spcAft>
            </a:pPr>
            <a:endParaRPr lang="ru-RU" sz="1400" dirty="0"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53AA362-127B-239C-4B72-26AA7CB1A31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76</a:t>
            </a:fld>
            <a:endParaRPr lang="ru-RU" spc="-100" dirty="0"/>
          </a:p>
        </p:txBody>
      </p:sp>
      <p:sp>
        <p:nvSpPr>
          <p:cNvPr id="18" name="AutoShape 2">
            <a:extLst>
              <a:ext uri="{FF2B5EF4-FFF2-40B4-BE49-F238E27FC236}">
                <a16:creationId xmlns:a16="http://schemas.microsoft.com/office/drawing/2014/main" id="{D24098BC-E9FE-EEB3-4ADE-438E29BC1D0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76600" y="4419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4">
            <a:extLst>
              <a:ext uri="{FF2B5EF4-FFF2-40B4-BE49-F238E27FC236}">
                <a16:creationId xmlns:a16="http://schemas.microsoft.com/office/drawing/2014/main" id="{2BDCE9A6-2537-1F0D-32E2-42144A4CD7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29000" y="4572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DCC6F61D-3738-8599-0EA7-FFCCA174EFFE}"/>
              </a:ext>
            </a:extLst>
          </p:cNvPr>
          <p:cNvSpPr/>
          <p:nvPr/>
        </p:nvSpPr>
        <p:spPr>
          <a:xfrm>
            <a:off x="76200" y="5334000"/>
            <a:ext cx="6842479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>
              <a:lnSpc>
                <a:spcPts val="1570"/>
              </a:lnSpc>
              <a:spcBef>
                <a:spcPts val="585"/>
              </a:spcBef>
              <a:spcAft>
                <a:spcPts val="0"/>
              </a:spcAft>
              <a:tabLst>
                <a:tab pos="3422015" algn="l"/>
              </a:tabLst>
            </a:pPr>
            <a:r>
              <a:rPr lang="ru-RU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Разработчиком презентации «Бюджет для граждан» является финансовое      управление администрации городского округа Семеновский.</a:t>
            </a:r>
            <a:br>
              <a:rPr lang="ru-RU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ru-RU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Основные задачи:</a:t>
            </a:r>
          </a:p>
          <a:p>
            <a:pPr>
              <a:lnSpc>
                <a:spcPts val="1570"/>
              </a:lnSpc>
              <a:spcBef>
                <a:spcPts val="585"/>
              </a:spcBef>
              <a:spcAft>
                <a:spcPts val="0"/>
              </a:spcAft>
              <a:tabLst>
                <a:tab pos="3422015" algn="l"/>
              </a:tabLst>
            </a:pPr>
            <a:r>
              <a:rPr lang="ru-RU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Составление проекта бюджета на очередной финансовый год и          плановый  период;</a:t>
            </a:r>
          </a:p>
          <a:p>
            <a:pPr>
              <a:lnSpc>
                <a:spcPts val="1570"/>
              </a:lnSpc>
              <a:spcBef>
                <a:spcPts val="585"/>
              </a:spcBef>
              <a:spcAft>
                <a:spcPts val="0"/>
              </a:spcAft>
              <a:tabLst>
                <a:tab pos="3422015" algn="l"/>
              </a:tabLst>
            </a:pPr>
            <a:r>
              <a:rPr lang="ru-RU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Организация исполнения бюджета;</a:t>
            </a:r>
          </a:p>
          <a:p>
            <a:pPr>
              <a:lnSpc>
                <a:spcPts val="1570"/>
              </a:lnSpc>
              <a:spcBef>
                <a:spcPts val="585"/>
              </a:spcBef>
              <a:spcAft>
                <a:spcPts val="0"/>
              </a:spcAft>
              <a:tabLst>
                <a:tab pos="3422015" algn="l"/>
              </a:tabLst>
            </a:pPr>
            <a:r>
              <a:rPr lang="ru-RU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Организация финансового контроля за исполнением бюджета</a:t>
            </a:r>
            <a:endParaRPr lang="ru-RU" sz="1600" dirty="0"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F82F51-B2D6-2CF8-C94F-EA8710047849}"/>
              </a:ext>
            </a:extLst>
          </p:cNvPr>
          <p:cNvSpPr txBox="1"/>
          <p:nvPr/>
        </p:nvSpPr>
        <p:spPr>
          <a:xfrm>
            <a:off x="228600" y="4343400"/>
            <a:ext cx="63246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ru-RU" sz="14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Страницы финансового управления в социальных сетях:   </a:t>
            </a:r>
            <a:r>
              <a:rPr lang="en-US" sz="14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7"/>
              </a:rPr>
              <a:t>https://vk.com/public221666044</a:t>
            </a:r>
            <a:endParaRPr lang="ru-RU" sz="1400" dirty="0"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fontAlgn="base">
              <a:spcAft>
                <a:spcPts val="0"/>
              </a:spcAft>
            </a:pPr>
            <a:endParaRPr lang="en-US" sz="1400" dirty="0"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fontAlgn="base">
              <a:spcAft>
                <a:spcPts val="0"/>
              </a:spcAft>
            </a:pPr>
            <a:endParaRPr lang="ru-RU" sz="1400" dirty="0"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20382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38400" y="0"/>
            <a:ext cx="1659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algn="ctr">
              <a:spcBef>
                <a:spcPts val="360"/>
              </a:spcBef>
              <a:spcAft>
                <a:spcPts val="0"/>
              </a:spcAft>
            </a:pPr>
            <a:r>
              <a:rPr lang="ru-RU" dirty="0">
                <a:solidFill>
                  <a:srgbClr val="3B6996"/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СОДЕРЖАНИЕ</a:t>
            </a:r>
            <a:endParaRPr lang="ru-RU" sz="1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688CC864-4F03-45DE-8A05-74F82901E5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719640"/>
              </p:ext>
            </p:extLst>
          </p:nvPr>
        </p:nvGraphicFramePr>
        <p:xfrm>
          <a:off x="45167" y="314029"/>
          <a:ext cx="6776223" cy="924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5494">
                  <a:extLst>
                    <a:ext uri="{9D8B030D-6E8A-4147-A177-3AD203B41FA5}">
                      <a16:colId xmlns:a16="http://schemas.microsoft.com/office/drawing/2014/main" val="1367370684"/>
                    </a:ext>
                  </a:extLst>
                </a:gridCol>
                <a:gridCol w="5840729">
                  <a:extLst>
                    <a:ext uri="{9D8B030D-6E8A-4147-A177-3AD203B41FA5}">
                      <a16:colId xmlns:a16="http://schemas.microsoft.com/office/drawing/2014/main" val="1106827775"/>
                    </a:ext>
                  </a:extLst>
                </a:gridCol>
              </a:tblGrid>
              <a:tr h="210954">
                <a:tc>
                  <a:txBody>
                    <a:bodyPr/>
                    <a:lstStyle/>
                    <a:p>
                      <a:pPr marL="100330" marR="91440" algn="l">
                        <a:lnSpc>
                          <a:spcPct val="107000"/>
                        </a:lnSpc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Страница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ru-RU" sz="12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3642657197"/>
                  </a:ext>
                </a:extLst>
              </a:tr>
              <a:tr h="180078">
                <a:tc>
                  <a:txBody>
                    <a:bodyPr/>
                    <a:lstStyle/>
                    <a:p>
                      <a:pPr marL="889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3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 algn="l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100" spc="-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Что</a:t>
                      </a:r>
                      <a:r>
                        <a:rPr lang="ru-RU" sz="1100" spc="-4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spc="-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такое</a:t>
                      </a:r>
                      <a:r>
                        <a:rPr lang="ru-RU" sz="1100" spc="-5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spc="-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"Бюджет</a:t>
                      </a:r>
                      <a:r>
                        <a:rPr lang="ru-RU" sz="1100" spc="-4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spc="-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для</a:t>
                      </a:r>
                      <a:r>
                        <a:rPr lang="ru-RU" sz="1100" spc="17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spc="-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граждан"</a:t>
                      </a:r>
                      <a:endParaRPr lang="ru-RU" sz="11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1950766928"/>
                  </a:ext>
                </a:extLst>
              </a:tr>
              <a:tr h="180078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4-5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 algn="l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100" spc="-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Структура</a:t>
                      </a:r>
                      <a:r>
                        <a:rPr lang="ru-RU" sz="1100" spc="-6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spc="-7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бюджета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городского округа</a:t>
                      </a: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2358724012"/>
                  </a:ext>
                </a:extLst>
              </a:tr>
              <a:tr h="180078">
                <a:tc>
                  <a:txBody>
                    <a:bodyPr/>
                    <a:lstStyle/>
                    <a:p>
                      <a:pPr marL="889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6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 algn="l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На чем основано составление проекта бюджета</a:t>
                      </a: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1669519340"/>
                  </a:ext>
                </a:extLst>
              </a:tr>
              <a:tr h="180078">
                <a:tc>
                  <a:txBody>
                    <a:bodyPr/>
                    <a:lstStyle/>
                    <a:p>
                      <a:pPr marL="889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7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 algn="l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Как</a:t>
                      </a:r>
                      <a:r>
                        <a:rPr lang="ru-RU" sz="1100" spc="-7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происходит</a:t>
                      </a:r>
                      <a:r>
                        <a:rPr lang="ru-RU" sz="1100" spc="-7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составление</a:t>
                      </a:r>
                      <a:r>
                        <a:rPr lang="ru-RU" sz="1100" spc="-7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бюджета городского округа</a:t>
                      </a: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2130743809"/>
                  </a:ext>
                </a:extLst>
              </a:tr>
              <a:tr h="408794">
                <a:tc>
                  <a:txBody>
                    <a:bodyPr/>
                    <a:lstStyle/>
                    <a:p>
                      <a:pPr marL="8890"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8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 algn="l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100" spc="0" baseline="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Основные направления бюджетной и налоговой политики городского округа Семеновский на 2025-2027 годы</a:t>
                      </a: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3872240296"/>
                  </a:ext>
                </a:extLst>
              </a:tr>
              <a:tr h="180078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9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 algn="l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100" spc="-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Доходы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бюджета городского округа Семеновский</a:t>
                      </a: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4235065503"/>
                  </a:ext>
                </a:extLst>
              </a:tr>
              <a:tr h="252184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10 -12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 algn="l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Динамика</a:t>
                      </a:r>
                      <a:r>
                        <a:rPr lang="ru-RU" sz="1100" spc="42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прогнозных</a:t>
                      </a:r>
                      <a:r>
                        <a:rPr lang="ru-RU" sz="1100" spc="44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показателей</a:t>
                      </a:r>
                      <a:r>
                        <a:rPr lang="ru-RU" sz="1100" spc="3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социально-экономического</a:t>
                      </a:r>
                      <a:r>
                        <a:rPr lang="ru-RU" sz="1100" spc="4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развития</a:t>
                      </a:r>
                      <a:r>
                        <a:rPr lang="ru-RU" sz="1100" spc="7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округа</a:t>
                      </a: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2402960868"/>
                  </a:ext>
                </a:extLst>
              </a:tr>
              <a:tr h="397470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88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13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 algn="l">
                        <a:lnSpc>
                          <a:spcPts val="880"/>
                        </a:lnSpc>
                        <a:spcAft>
                          <a:spcPts val="0"/>
                        </a:spcAft>
                      </a:pPr>
                      <a:r>
                        <a:rPr lang="ru-RU" sz="1100" spc="-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Какое</a:t>
                      </a:r>
                      <a:r>
                        <a:rPr lang="ru-RU" sz="1100" spc="-7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spc="-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место</a:t>
                      </a:r>
                      <a:r>
                        <a:rPr lang="ru-RU" sz="1100" spc="-7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spc="-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среди муниципальных образований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занимает городской округ Семеновский</a:t>
                      </a:r>
                      <a:r>
                        <a:rPr lang="ru-RU" sz="1100" spc="-7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по</a:t>
                      </a:r>
                      <a:r>
                        <a:rPr lang="ru-RU" sz="1100" spc="-7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отдельным</a:t>
                      </a:r>
                      <a:r>
                        <a:rPr lang="ru-RU" sz="1100" spc="-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показателям в 2024 году</a:t>
                      </a: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1980591179"/>
                  </a:ext>
                </a:extLst>
              </a:tr>
              <a:tr h="397470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88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14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 algn="l">
                        <a:lnSpc>
                          <a:spcPts val="88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Какое место среди муниципальных образований занимает городской округ Семеновский по отдельным показателям в 2025-2027</a:t>
                      </a:r>
                      <a:r>
                        <a:rPr lang="ru-RU" sz="1100" baseline="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годах</a:t>
                      </a: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0078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15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 algn="l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100" spc="-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Доходы</a:t>
                      </a:r>
                      <a:r>
                        <a:rPr lang="ru-RU" sz="1100" spc="-5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spc="-8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бюджета</a:t>
                      </a:r>
                      <a:r>
                        <a:rPr lang="ru-RU" sz="1100" spc="-5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городского округа Семеновский</a:t>
                      </a:r>
                      <a:endParaRPr lang="ru-RU" sz="11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1594154661"/>
                  </a:ext>
                </a:extLst>
              </a:tr>
              <a:tr h="180078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16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 algn="l">
                        <a:lnSpc>
                          <a:spcPts val="90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Какие налоги зачисляются на территории городского округа</a:t>
                      </a: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21307919"/>
                  </a:ext>
                </a:extLst>
              </a:tr>
              <a:tr h="180078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17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 algn="l">
                        <a:lnSpc>
                          <a:spcPts val="90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Из</a:t>
                      </a:r>
                      <a:r>
                        <a:rPr lang="ru-RU" sz="1100" spc="1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каких поступлений</a:t>
                      </a:r>
                      <a:r>
                        <a:rPr lang="ru-RU" sz="1100" spc="-2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формируются</a:t>
                      </a:r>
                      <a:r>
                        <a:rPr lang="ru-RU" sz="1100" spc="-4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доходы</a:t>
                      </a:r>
                      <a:r>
                        <a:rPr lang="ru-RU" sz="1100" spc="2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бюджета городского округа</a:t>
                      </a:r>
                      <a:r>
                        <a:rPr lang="ru-RU" sz="1100" spc="2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в</a:t>
                      </a:r>
                      <a:r>
                        <a:rPr lang="ru-RU" sz="1100" spc="6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2025-2027</a:t>
                      </a:r>
                      <a:r>
                        <a:rPr lang="ru-RU" sz="1100" spc="-3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годах</a:t>
                      </a: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2117646886"/>
                  </a:ext>
                </a:extLst>
              </a:tr>
              <a:tr h="397470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18-19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 algn="l">
                        <a:lnSpc>
                          <a:spcPts val="90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Динамика налоговых и неналоговых доходов бюджета городского округа Семеновский по видам</a:t>
                      </a: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1060997784"/>
                  </a:ext>
                </a:extLst>
              </a:tr>
              <a:tr h="244956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20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 algn="l">
                        <a:lnSpc>
                          <a:spcPts val="90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Какую помощь из других бюджетов получает городской округ</a:t>
                      </a: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1601628771"/>
                  </a:ext>
                </a:extLst>
              </a:tr>
              <a:tr h="299236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21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 algn="l">
                        <a:lnSpc>
                          <a:spcPts val="90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Перечень действующий налоговых льгот городского округа, уставленных нормативно-правовыми актами городского округа Семеновский</a:t>
                      </a: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236210011"/>
                  </a:ext>
                </a:extLst>
              </a:tr>
              <a:tr h="180078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22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 algn="l">
                        <a:lnSpc>
                          <a:spcPts val="90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Расходы бюджета городского округа Семеновский</a:t>
                      </a: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3855155528"/>
                  </a:ext>
                </a:extLst>
              </a:tr>
              <a:tr h="180078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23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 algn="l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Что такое программный бюджет</a:t>
                      </a: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3798040192"/>
                  </a:ext>
                </a:extLst>
              </a:tr>
              <a:tr h="180078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24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 algn="l">
                        <a:lnSpc>
                          <a:spcPts val="90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Какие показатели характеризуют городской округ Семеновский в 2025 году</a:t>
                      </a: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2720230586"/>
                  </a:ext>
                </a:extLst>
              </a:tr>
              <a:tr h="180078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25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 algn="l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Расходы бюджета городского округа Семеновский Нижегородской области</a:t>
                      </a: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1611490821"/>
                  </a:ext>
                </a:extLst>
              </a:tr>
              <a:tr h="272845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26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 algn="l">
                        <a:lnSpc>
                          <a:spcPts val="90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Особенности формирования бюджета городского округа Семеновский по расходам</a:t>
                      </a: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4076623268"/>
                  </a:ext>
                </a:extLst>
              </a:tr>
              <a:tr h="180078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26-27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 algn="l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Информация о реализации национальных проектов в 2025-2027 годах</a:t>
                      </a: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3523901643"/>
                  </a:ext>
                </a:extLst>
              </a:tr>
              <a:tr h="299236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3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28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 algn="l">
                        <a:lnSpc>
                          <a:spcPts val="90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Как</a:t>
                      </a:r>
                      <a:r>
                        <a:rPr lang="ru-RU" sz="1100" spc="7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распределены</a:t>
                      </a:r>
                      <a:r>
                        <a:rPr lang="ru-RU" sz="1100" spc="4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расходы</a:t>
                      </a:r>
                      <a:r>
                        <a:rPr lang="ru-RU" sz="1100" spc="7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бюджета городского округа</a:t>
                      </a:r>
                      <a:r>
                        <a:rPr lang="ru-RU" sz="1100" spc="11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2025-2027</a:t>
                      </a:r>
                      <a:r>
                        <a:rPr lang="ru-RU" sz="1100" spc="2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годов</a:t>
                      </a:r>
                      <a:r>
                        <a:rPr lang="ru-RU" sz="1100" spc="8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по</a:t>
                      </a:r>
                      <a:r>
                        <a:rPr lang="ru-RU" sz="1100" spc="8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основным</a:t>
                      </a:r>
                      <a:r>
                        <a:rPr lang="ru-RU" sz="1100" spc="7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отраслям</a:t>
                      </a: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18269035"/>
                  </a:ext>
                </a:extLst>
              </a:tr>
              <a:tr h="180078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29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 algn="l">
                        <a:lnSpc>
                          <a:spcPts val="90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Что</a:t>
                      </a:r>
                      <a:r>
                        <a:rPr lang="ru-RU" sz="1100" spc="6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включают</a:t>
                      </a:r>
                      <a:r>
                        <a:rPr lang="ru-RU" sz="1100" spc="4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в</a:t>
                      </a:r>
                      <a:r>
                        <a:rPr lang="ru-RU" sz="1100" spc="6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себя</a:t>
                      </a:r>
                      <a:r>
                        <a:rPr lang="ru-RU" sz="1100" spc="5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отрасли</a:t>
                      </a:r>
                      <a:r>
                        <a:rPr lang="ru-RU" sz="1100" spc="2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социальной</a:t>
                      </a:r>
                      <a:r>
                        <a:rPr lang="ru-RU" sz="1100" spc="1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сферы</a:t>
                      </a: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1166481885"/>
                  </a:ext>
                </a:extLst>
              </a:tr>
              <a:tr h="397470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30-32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 algn="l">
                        <a:lnSpc>
                          <a:spcPts val="90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Сведения</a:t>
                      </a:r>
                      <a:r>
                        <a:rPr lang="ru-RU" sz="1100" spc="-1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о</a:t>
                      </a:r>
                      <a:r>
                        <a:rPr lang="ru-RU" sz="1100" spc="1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расходах бюджета городского округа</a:t>
                      </a:r>
                      <a:r>
                        <a:rPr lang="ru-RU" sz="1100" spc="1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по разделам</a:t>
                      </a:r>
                      <a:r>
                        <a:rPr lang="ru-RU" sz="1100" spc="-2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и</a:t>
                      </a:r>
                      <a:r>
                        <a:rPr lang="ru-RU" sz="1100" spc="1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подразделам</a:t>
                      </a:r>
                      <a:r>
                        <a:rPr lang="ru-RU" sz="1100" spc="-4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бюджетной</a:t>
                      </a:r>
                      <a:r>
                        <a:rPr lang="ru-RU" sz="1100" spc="-3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классификации</a:t>
                      </a: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751377718"/>
                  </a:ext>
                </a:extLst>
              </a:tr>
              <a:tr h="180078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33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 algn="l">
                        <a:lnSpc>
                          <a:spcPts val="90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Программные</a:t>
                      </a:r>
                      <a:r>
                        <a:rPr lang="ru-RU" sz="1100" spc="1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и</a:t>
                      </a:r>
                      <a:r>
                        <a:rPr lang="ru-RU" sz="1100" spc="5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непрограммные</a:t>
                      </a:r>
                      <a:r>
                        <a:rPr lang="ru-RU" sz="1100" spc="2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расходы</a:t>
                      </a:r>
                      <a:r>
                        <a:rPr lang="ru-RU" sz="1100" spc="3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бюджета городского</a:t>
                      </a:r>
                      <a:r>
                        <a:rPr lang="ru-RU" sz="1100" baseline="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округа</a:t>
                      </a:r>
                      <a:endParaRPr lang="ru-RU" sz="11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242112409"/>
                  </a:ext>
                </a:extLst>
              </a:tr>
              <a:tr h="180078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34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 algn="l">
                        <a:lnSpc>
                          <a:spcPts val="90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Какие</a:t>
                      </a:r>
                      <a:r>
                        <a:rPr lang="ru-RU" sz="1100" spc="1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основные</a:t>
                      </a:r>
                      <a:r>
                        <a:rPr lang="ru-RU" sz="1100" spc="1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муниципальные</a:t>
                      </a:r>
                      <a:r>
                        <a:rPr lang="ru-RU" sz="1100" spc="-2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программы</a:t>
                      </a:r>
                      <a:r>
                        <a:rPr lang="ru-RU" sz="1100" spc="-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будут</a:t>
                      </a:r>
                      <a:r>
                        <a:rPr lang="ru-RU" sz="1100" spc="1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реализовываться</a:t>
                      </a:r>
                      <a:r>
                        <a:rPr lang="ru-RU" sz="1100" spc="-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в</a:t>
                      </a:r>
                      <a:r>
                        <a:rPr lang="ru-RU" sz="1100" spc="7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2025</a:t>
                      </a:r>
                      <a:r>
                        <a:rPr lang="ru-RU" sz="1100" spc="-1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году</a:t>
                      </a: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1934848580"/>
                  </a:ext>
                </a:extLst>
              </a:tr>
              <a:tr h="216431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35-37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 algn="l">
                        <a:lnSpc>
                          <a:spcPts val="90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Как</a:t>
                      </a:r>
                      <a:r>
                        <a:rPr lang="ru-RU" sz="1100" spc="2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изменится</a:t>
                      </a:r>
                      <a:r>
                        <a:rPr lang="ru-RU" sz="1100" spc="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финансирование</a:t>
                      </a:r>
                      <a:r>
                        <a:rPr lang="ru-RU" sz="1100" spc="-1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муниципальных</a:t>
                      </a:r>
                      <a:r>
                        <a:rPr lang="ru-RU" sz="1100" spc="2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программ</a:t>
                      </a:r>
                      <a:r>
                        <a:rPr lang="ru-RU" sz="1100" spc="1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в</a:t>
                      </a:r>
                      <a:r>
                        <a:rPr lang="ru-RU" sz="1100" spc="4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2023-2027</a:t>
                      </a:r>
                      <a:r>
                        <a:rPr lang="ru-RU" sz="1100" spc="-1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годах</a:t>
                      </a: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1771236388"/>
                  </a:ext>
                </a:extLst>
              </a:tr>
              <a:tr h="397470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38-45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 algn="l">
                        <a:lnSpc>
                          <a:spcPts val="905"/>
                        </a:lnSpc>
                        <a:spcAft>
                          <a:spcPts val="0"/>
                        </a:spcAft>
                      </a:pPr>
                      <a:r>
                        <a:rPr lang="ru-RU" sz="1100" spc="-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Муниципальная программа</a:t>
                      </a:r>
                      <a:br>
                        <a:rPr lang="ru-RU" sz="1100" spc="-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</a:br>
                      <a:r>
                        <a:rPr lang="ru-RU" sz="1100" spc="-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«Развитие образования городского округа Семеновский на 2018-2026 годы</a:t>
                      </a:r>
                      <a:endParaRPr lang="ru-RU" sz="11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1661211671"/>
                  </a:ext>
                </a:extLst>
              </a:tr>
              <a:tr h="439740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46-47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 algn="l">
                        <a:lnSpc>
                          <a:spcPts val="90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 Муниципальная программа</a:t>
                      </a:r>
                      <a:b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</a:b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«Развитие культуры городского округа Семеновский на 2018-2026 годы</a:t>
                      </a: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1919113279"/>
                  </a:ext>
                </a:extLst>
              </a:tr>
              <a:tr h="614859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48-49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 algn="l">
                        <a:lnSpc>
                          <a:spcPts val="905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 Муниципальная программа</a:t>
                      </a:r>
                      <a:b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</a:b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«Развитие физической культуры, спорта и молодежной политики и патриотического воспитания молодежи в городском округе Семеновский» на 2018-2026 годы</a:t>
                      </a: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3792282674"/>
                  </a:ext>
                </a:extLst>
              </a:tr>
              <a:tr h="447372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50-52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 algn="l">
                        <a:lnSpc>
                          <a:spcPts val="91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Муниципальная программа</a:t>
                      </a:r>
                      <a:b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</a:b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«Развитие агропромышленного комплекса городского округа Семеновский Нижегородской Области на 2025-2027 годы»</a:t>
                      </a: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1414902164"/>
                  </a:ext>
                </a:extLst>
              </a:tr>
              <a:tr h="614859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53-55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 algn="l">
                        <a:lnSpc>
                          <a:spcPts val="90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Муниципальная программа</a:t>
                      </a:r>
                      <a:b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</a:b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«Комплексное благоустройство и развитие транспортной инфраструктуры  городского округа Семеновский» на 2025-2029 годы</a:t>
                      </a:r>
                    </a:p>
                    <a:p>
                      <a:pPr marL="45720" algn="l">
                        <a:lnSpc>
                          <a:spcPts val="90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 </a:t>
                      </a: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2759116479"/>
                  </a:ext>
                </a:extLst>
              </a:tr>
            </a:tbl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490CE4F-C8A2-7BC4-4C2F-8C09CEAE4CC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77</a:t>
            </a:fld>
            <a:endParaRPr lang="ru-RU" spc="-100" dirty="0"/>
          </a:p>
        </p:txBody>
      </p:sp>
    </p:spTree>
    <p:extLst>
      <p:ext uri="{BB962C8B-B14F-4D97-AF65-F5344CB8AC3E}">
        <p14:creationId xmlns:p14="http://schemas.microsoft.com/office/powerpoint/2010/main" val="126705342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38400" y="0"/>
            <a:ext cx="1659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algn="ctr">
              <a:spcBef>
                <a:spcPts val="360"/>
              </a:spcBef>
              <a:spcAft>
                <a:spcPts val="0"/>
              </a:spcAft>
            </a:pPr>
            <a:r>
              <a:rPr lang="ru-RU" dirty="0">
                <a:solidFill>
                  <a:srgbClr val="3B6996"/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СОДЕРЖАНИЕ</a:t>
            </a:r>
            <a:endParaRPr lang="ru-RU" sz="1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688CC864-4F03-45DE-8A05-74F82901E5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558295"/>
              </p:ext>
            </p:extLst>
          </p:nvPr>
        </p:nvGraphicFramePr>
        <p:xfrm>
          <a:off x="55106" y="367603"/>
          <a:ext cx="6776223" cy="74685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1694">
                  <a:extLst>
                    <a:ext uri="{9D8B030D-6E8A-4147-A177-3AD203B41FA5}">
                      <a16:colId xmlns:a16="http://schemas.microsoft.com/office/drawing/2014/main" val="1367370684"/>
                    </a:ext>
                  </a:extLst>
                </a:gridCol>
                <a:gridCol w="5764529">
                  <a:extLst>
                    <a:ext uri="{9D8B030D-6E8A-4147-A177-3AD203B41FA5}">
                      <a16:colId xmlns:a16="http://schemas.microsoft.com/office/drawing/2014/main" val="1106827775"/>
                    </a:ext>
                  </a:extLst>
                </a:gridCol>
              </a:tblGrid>
              <a:tr h="546797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ct val="107000"/>
                        </a:lnSpc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Страница</a:t>
                      </a:r>
                    </a:p>
                  </a:txBody>
                  <a:tcPr marL="2286" marR="2286" marT="228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286" marR="2286" marT="2286" marB="0"/>
                </a:tc>
                <a:extLst>
                  <a:ext uri="{0D108BD9-81ED-4DB2-BD59-A6C34878D82A}">
                    <a16:rowId xmlns:a16="http://schemas.microsoft.com/office/drawing/2014/main" val="3642657197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56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 algn="l">
                        <a:lnSpc>
                          <a:spcPts val="90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Муниципальная программа</a:t>
                      </a:r>
                      <a:b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</a:b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«Формирование современной городской среды на территории городского округа Семеновский на 2018-2025 годы»</a:t>
                      </a:r>
                    </a:p>
                    <a:p>
                      <a:pPr marL="45720" algn="l">
                        <a:lnSpc>
                          <a:spcPts val="905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2248349035"/>
                  </a:ext>
                </a:extLst>
              </a:tr>
              <a:tr h="633180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57 -58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 algn="l">
                        <a:lnSpc>
                          <a:spcPts val="965"/>
                        </a:lnSpc>
                        <a:spcAft>
                          <a:spcPts val="0"/>
                        </a:spcAft>
                      </a:pPr>
                      <a:r>
                        <a:rPr lang="ru-RU" sz="1100" spc="-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Муниципальная программа</a:t>
                      </a:r>
                      <a:br>
                        <a:rPr lang="ru-RU" sz="1100" spc="-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</a:br>
                      <a:r>
                        <a:rPr lang="ru-RU" sz="1100" spc="-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«Развитие и строительство социальной и инженерной инфраструктуры на территории городского округа Семеновский» на 2024-2026 годы</a:t>
                      </a:r>
                      <a:endParaRPr lang="ru-RU" sz="11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3458081883"/>
                  </a:ext>
                </a:extLst>
              </a:tr>
              <a:tr h="633180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5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59-65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Прогнозный план капитального строительства </a:t>
                      </a:r>
                    </a:p>
                    <a:p>
                      <a:pPr marL="45720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по городскому округу Семеновский на 2025-2027 годы</a:t>
                      </a: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559865593"/>
                  </a:ext>
                </a:extLst>
              </a:tr>
              <a:tr h="430868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66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90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Муниципальная программа" Управление муниципальными финансами городского округа Семеновский"</a:t>
                      </a: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2164650107"/>
                  </a:ext>
                </a:extLst>
              </a:tr>
              <a:tr h="644168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67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Муниципальная программа "Управление муниципальным имуществом и земельными</a:t>
                      </a:r>
                    </a:p>
                    <a:p>
                      <a:pPr marL="45720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ресурсами городского округа Семеновский Нижегородской области на 2021-2026 годы "</a:t>
                      </a:r>
                    </a:p>
                    <a:p>
                      <a:pPr marL="45720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1453471754"/>
                  </a:ext>
                </a:extLst>
              </a:tr>
              <a:tr h="683024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68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Муниципальная программа </a:t>
                      </a:r>
                      <a:r>
                        <a:rPr lang="ru-RU" sz="1100" dirty="0">
                          <a:effectLst/>
                          <a:latin typeface="Century" pitchFamily="18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"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Segoe UI" pitchFamily="34" charset="0"/>
                          <a:cs typeface="Segoe UI" pitchFamily="34" charset="0"/>
                        </a:rPr>
                        <a:t>Развитие гражданской</a:t>
                      </a:r>
                      <a:r>
                        <a:rPr lang="ru-RU" sz="1100" b="0" baseline="0" dirty="0">
                          <a:solidFill>
                            <a:schemeClr val="tx1"/>
                          </a:solidFill>
                          <a:latin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Segoe UI" pitchFamily="34" charset="0"/>
                          <a:cs typeface="Segoe UI" pitchFamily="34" charset="0"/>
                        </a:rPr>
                        <a:t>обороны и защиты населения и территорий от чрезвычайных ситуаций, обеспечение пожарной безопасности в городском округе Семеновский на 2022-2026 годы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ea typeface="Verdana" panose="020B0604030504040204" pitchFamily="34" charset="0"/>
                          <a:cs typeface="Segoe UI" pitchFamily="34" charset="0"/>
                        </a:rPr>
                        <a:t> "</a:t>
                      </a:r>
                    </a:p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1419085839"/>
                  </a:ext>
                </a:extLst>
              </a:tr>
              <a:tr h="644168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69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Муниципальная программа" Развитие предпринимательства и туризма </a:t>
                      </a:r>
                    </a:p>
                    <a:p>
                      <a:pPr marL="45720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на территории городского округа Семеновский Нижегородской области на 2025 – 2030 годы "</a:t>
                      </a:r>
                    </a:p>
                    <a:p>
                      <a:pPr marL="45720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1308701861"/>
                  </a:ext>
                </a:extLst>
              </a:tr>
              <a:tr h="644168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70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Муниципальная программа" Обеспечение жильем молодых семей на территории городского округа Семеновский Нижегородской области на период 2015 - 2025 годов"</a:t>
                      </a:r>
                    </a:p>
                    <a:p>
                      <a:pPr marL="45720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194922631"/>
                  </a:ext>
                </a:extLst>
              </a:tr>
              <a:tr h="285376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71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Муниципальная программа «Развитие жилищно-коммунального хозяйства и инфраструктуры городского округа Семеновский на период 2024-2026 </a:t>
                      </a:r>
                      <a:r>
                        <a:rPr lang="ru-RU" sz="1100" dirty="0" err="1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г.г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.»</a:t>
                      </a:r>
                    </a:p>
                    <a:p>
                      <a:pPr marL="45720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3699017030"/>
                  </a:ext>
                </a:extLst>
              </a:tr>
              <a:tr h="285376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72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Социальная поддержка граждан</a:t>
                      </a: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3212046800"/>
                  </a:ext>
                </a:extLst>
              </a:tr>
              <a:tr h="233204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73-74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100" spc="-5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Муниципальный долг городского округа Семеновский</a:t>
                      </a:r>
                      <a:endParaRPr lang="ru-RU" sz="11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1391048766"/>
                  </a:ext>
                </a:extLst>
              </a:tr>
              <a:tr h="259291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75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Глоссарий</a:t>
                      </a: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3064657058"/>
                  </a:ext>
                </a:extLst>
              </a:tr>
              <a:tr h="259291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76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Открытые</a:t>
                      </a:r>
                      <a:r>
                        <a:rPr lang="ru-RU" sz="1100" baseline="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 информационные ресурсы</a:t>
                      </a:r>
                      <a:endParaRPr lang="ru-RU" sz="11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9291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77-78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Содержание</a:t>
                      </a: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1320899973"/>
                  </a:ext>
                </a:extLst>
              </a:tr>
              <a:tr h="430868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79</a:t>
                      </a:r>
                      <a:endParaRPr lang="ru-RU" sz="11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Контактная информация финансового управления администрации городского округа Семеновский</a:t>
                      </a: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402399779"/>
                  </a:ext>
                </a:extLst>
              </a:tr>
            </a:tbl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490CE4F-C8A2-7BC4-4C2F-8C09CEAE4CC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78</a:t>
            </a:fld>
            <a:endParaRPr lang="ru-RU" spc="-100" dirty="0"/>
          </a:p>
        </p:txBody>
      </p:sp>
    </p:spTree>
    <p:extLst>
      <p:ext uri="{BB962C8B-B14F-4D97-AF65-F5344CB8AC3E}">
        <p14:creationId xmlns:p14="http://schemas.microsoft.com/office/powerpoint/2010/main" val="408970112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057EC23-E040-E18F-B362-E2FC04AD07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37" t="21747" r="1247" b="8509"/>
          <a:stretch/>
        </p:blipFill>
        <p:spPr>
          <a:xfrm>
            <a:off x="101600" y="1295400"/>
            <a:ext cx="6643371" cy="4216150"/>
          </a:xfrm>
          <a:prstGeom prst="rect">
            <a:avLst/>
          </a:prstGeom>
        </p:spPr>
      </p:pic>
      <p:sp>
        <p:nvSpPr>
          <p:cNvPr id="2" name="AutoShape 2">
            <a:extLst>
              <a:ext uri="{FF2B5EF4-FFF2-40B4-BE49-F238E27FC236}">
                <a16:creationId xmlns:a16="http://schemas.microsoft.com/office/drawing/2014/main" id="{15A45E32-5BB2-4FF4-A16F-1C2F4ACF81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1447800"/>
          </a:xfrm>
          <a:prstGeom prst="flowChartProcess">
            <a:avLst/>
          </a:prstGeom>
          <a:solidFill>
            <a:srgbClr val="C6E7FC">
              <a:alpha val="8313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ru-RU" sz="2000" b="1" kern="1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Verdana" panose="020B0604030504040204" pitchFamily="34" charset="0"/>
                <a:ea typeface="+mn-ea"/>
                <a:cs typeface="+mn-cs"/>
              </a:rPr>
              <a:t>КОНТАКТНАЯ ИНФОРМАЦИЯ ФИНАНСОВОГО УПРАВЛЕНИЯ</a:t>
            </a:r>
            <a:endParaRPr lang="ru-RU" sz="1100" dirty="0">
              <a:solidFill>
                <a:schemeClr val="tx2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Aft>
                <a:spcPts val="0"/>
              </a:spcAft>
            </a:pPr>
            <a:r>
              <a:rPr lang="ru-RU" sz="2000" b="1" kern="1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Verdana" panose="020B0604030504040204" pitchFamily="34" charset="0"/>
                <a:ea typeface="+mn-ea"/>
                <a:cs typeface="+mn-cs"/>
              </a:rPr>
              <a:t>АДМИНИСТРАЦИИ ГОРОДСКОГО ОКРУГА СЕМЕНОВСКИЙ</a:t>
            </a:r>
            <a:endParaRPr lang="ru-RU" sz="1100" dirty="0">
              <a:solidFill>
                <a:schemeClr val="tx2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063572"/>
              </p:ext>
            </p:extLst>
          </p:nvPr>
        </p:nvGraphicFramePr>
        <p:xfrm>
          <a:off x="25400" y="4411925"/>
          <a:ext cx="6781800" cy="47320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98100">
                  <a:extLst>
                    <a:ext uri="{9D8B030D-6E8A-4147-A177-3AD203B41FA5}">
                      <a16:colId xmlns:a16="http://schemas.microsoft.com/office/drawing/2014/main" val="2607358028"/>
                    </a:ext>
                  </a:extLst>
                </a:gridCol>
                <a:gridCol w="3783700">
                  <a:extLst>
                    <a:ext uri="{9D8B030D-6E8A-4147-A177-3AD203B41FA5}">
                      <a16:colId xmlns:a16="http://schemas.microsoft.com/office/drawing/2014/main" val="234874040"/>
                    </a:ext>
                  </a:extLst>
                </a:gridCol>
              </a:tblGrid>
              <a:tr h="325226">
                <a:tc gridSpan="2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Контактная информация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49214" marR="49214" marT="24607" marB="24607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8485829"/>
                  </a:ext>
                </a:extLst>
              </a:tr>
              <a:tr h="649275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Заместитель главы администрации, начальник финансового управления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49214" marR="49214" marT="24607" marB="24607"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Иванова Екатерина Валентиновна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49214" marR="49214" marT="24607" marB="24607"/>
                </a:tc>
                <a:extLst>
                  <a:ext uri="{0D108BD9-81ED-4DB2-BD59-A6C34878D82A}">
                    <a16:rowId xmlns:a16="http://schemas.microsoft.com/office/drawing/2014/main" val="1375684556"/>
                  </a:ext>
                </a:extLst>
              </a:tr>
              <a:tr h="448302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Адрес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49214" marR="49214" marT="24607" marB="24607"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606650, Нижегородская обл., </a:t>
                      </a:r>
                      <a:r>
                        <a:rPr lang="ru-RU" sz="1400" kern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г.Семенов</a:t>
                      </a:r>
                      <a:r>
                        <a:rPr lang="ru-RU" sz="14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ул.1Мая, д.1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49214" marR="49214" marT="24607" marB="24607"/>
                </a:tc>
                <a:extLst>
                  <a:ext uri="{0D108BD9-81ED-4DB2-BD59-A6C34878D82A}">
                    <a16:rowId xmlns:a16="http://schemas.microsoft.com/office/drawing/2014/main" val="698228815"/>
                  </a:ext>
                </a:extLst>
              </a:tr>
              <a:tr h="448302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Телефон, факс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49214" marR="49214" marT="24607" marB="24607"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8(83162) 5-29-96 - приемная, 8(83162) 5-29-96 - факс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49214" marR="49214" marT="24607" marB="24607"/>
                </a:tc>
                <a:extLst>
                  <a:ext uri="{0D108BD9-81ED-4DB2-BD59-A6C34878D82A}">
                    <a16:rowId xmlns:a16="http://schemas.microsoft.com/office/drawing/2014/main" val="2675943014"/>
                  </a:ext>
                </a:extLst>
              </a:tr>
              <a:tr h="266360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Адрес электронной почты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49214" marR="49214" marT="24607" marB="24607"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</a:t>
                      </a:r>
                      <a:r>
                        <a:rPr lang="ru-RU" sz="14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</a:t>
                      </a:r>
                      <a:r>
                        <a:rPr lang="en-US" sz="1400" kern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upr</a:t>
                      </a:r>
                      <a:r>
                        <a:rPr lang="ru-RU" sz="14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</a:t>
                      </a:r>
                      <a:r>
                        <a:rPr lang="en-US" sz="1400" kern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semenov</a:t>
                      </a:r>
                      <a:r>
                        <a:rPr lang="ru-RU" sz="14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400" kern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nnov</a:t>
                      </a:r>
                      <a:r>
                        <a:rPr lang="ru-RU" sz="14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400" kern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49214" marR="49214" marT="24607" marB="24607"/>
                </a:tc>
                <a:extLst>
                  <a:ext uri="{0D108BD9-81ED-4DB2-BD59-A6C34878D82A}">
                    <a16:rowId xmlns:a16="http://schemas.microsoft.com/office/drawing/2014/main" val="2178177701"/>
                  </a:ext>
                </a:extLst>
              </a:tr>
              <a:tr h="323754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Информационный ресурс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49214" marR="49214" marT="24607" marB="24607"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http:/fin-semenov.ru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49214" marR="49214" marT="24607" marB="24607"/>
                </a:tc>
                <a:extLst>
                  <a:ext uri="{0D108BD9-81ED-4DB2-BD59-A6C34878D82A}">
                    <a16:rowId xmlns:a16="http://schemas.microsoft.com/office/drawing/2014/main" val="386756860"/>
                  </a:ext>
                </a:extLst>
              </a:tr>
              <a:tr h="1051221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Страницы финансового управления в социальных сетях</a:t>
                      </a:r>
                    </a:p>
                  </a:txBody>
                  <a:tcPr marL="49214" marR="49214" marT="24607" marB="24607"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https://fin-semenov.ru/byudzhetnyy-protsess/byudzhet-dlya-grazhdan.html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https://vk.com/public221666044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49214" marR="49214" marT="24607" marB="24607"/>
                </a:tc>
                <a:extLst>
                  <a:ext uri="{0D108BD9-81ED-4DB2-BD59-A6C34878D82A}">
                    <a16:rowId xmlns:a16="http://schemas.microsoft.com/office/drawing/2014/main" val="2887511669"/>
                  </a:ext>
                </a:extLst>
              </a:tr>
              <a:tr h="1059559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График работы финансового управления: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49214" marR="49214" marT="24607" marB="24607"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понедельник-пятница 8.00 – 17.00;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перерыв: 12.00 – 13.00;</a:t>
                      </a: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суббота- воскресенье: выходные дни.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49214" marR="49214" marT="24607" marB="24607"/>
                </a:tc>
                <a:extLst>
                  <a:ext uri="{0D108BD9-81ED-4DB2-BD59-A6C34878D82A}">
                    <a16:rowId xmlns:a16="http://schemas.microsoft.com/office/drawing/2014/main" val="2869384515"/>
                  </a:ext>
                </a:extLst>
              </a:tr>
            </a:tbl>
          </a:graphicData>
        </a:graphic>
      </p:graphicFrame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0A019F8-6BC3-5968-F549-D8DE803A6B3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ru-RU" spc="-100" smtClean="0"/>
              <a:t>79</a:t>
            </a:fld>
            <a:endParaRPr lang="ru-RU" spc="-1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C64DD1A-E5D2-49EB-6BD9-0EB953DADF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0" y="2633934"/>
            <a:ext cx="9144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086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27371" y="4311555"/>
            <a:ext cx="2431415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>
                <a:tab pos="1190625" algn="l"/>
              </a:tabLst>
              <a:defRPr/>
            </a:pPr>
            <a:r>
              <a:rPr kumimoji="0" sz="1200" b="0" i="0" u="none" strike="noStrike" kern="1200" cap="none" spc="15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Обеспечение</a:t>
            </a:r>
            <a:r>
              <a:rPr kumimoji="0" lang="en-US" sz="1200" b="0" i="0" u="none" strike="noStrike" kern="1200" cap="none" spc="15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kern="1200" cap="none" spc="15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устойчивости и сбалансированности бюджета городского округа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04616" y="4343400"/>
            <a:ext cx="570230" cy="573405"/>
            <a:chOff x="309325" y="4721387"/>
            <a:chExt cx="570230" cy="57340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9325" y="4721387"/>
              <a:ext cx="570045" cy="57296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>
              <a:biLevel thresh="50000"/>
            </a:blip>
            <a:stretch>
              <a:fillRect/>
            </a:stretch>
          </p:blipFill>
          <p:spPr>
            <a:xfrm>
              <a:off x="318135" y="4733429"/>
              <a:ext cx="489597" cy="48982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>
              <a:biLevel thresh="50000"/>
            </a:blip>
            <a:stretch>
              <a:fillRect/>
            </a:stretch>
          </p:blipFill>
          <p:spPr>
            <a:xfrm>
              <a:off x="417525" y="4857406"/>
              <a:ext cx="230403" cy="231736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4222010" y="4343400"/>
            <a:ext cx="2198160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-5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Развитие информационных технологий и интеграции информационных ресурсов в сфере управления финансами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626071" y="4338515"/>
            <a:ext cx="542925" cy="577850"/>
            <a:chOff x="3541648" y="4712242"/>
            <a:chExt cx="542925" cy="577850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47952" y="4712242"/>
              <a:ext cx="536264" cy="57751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>
              <a:biLevel thresh="75000"/>
            </a:blip>
            <a:stretch>
              <a:fillRect/>
            </a:stretch>
          </p:blipFill>
          <p:spPr>
            <a:xfrm>
              <a:off x="3541648" y="4724336"/>
              <a:ext cx="503999" cy="503999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1027371" y="3540977"/>
            <a:ext cx="2433955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>
                <a:tab pos="1718310" algn="l"/>
              </a:tabLst>
              <a:defRPr/>
            </a:pPr>
            <a:r>
              <a:rPr kumimoji="0" sz="1200" b="0" i="0" u="none" strike="noStrike" kern="1200" cap="none" spc="-2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Оптимизация</a:t>
            </a:r>
            <a:r>
              <a:rPr kumimoji="0" lang="ru-RU" sz="1200" b="0" i="0" u="none" strike="noStrike" kern="1200" cap="none" spc="-2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и приоритизация инвестиционных проектов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62059" y="3490607"/>
            <a:ext cx="536575" cy="541020"/>
            <a:chOff x="309421" y="3544861"/>
            <a:chExt cx="536575" cy="541020"/>
          </a:xfrm>
        </p:grpSpPr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9421" y="3544861"/>
              <a:ext cx="536373" cy="54095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>
              <a:biLevel thresh="75000"/>
            </a:blip>
            <a:stretch>
              <a:fillRect/>
            </a:stretch>
          </p:blipFill>
          <p:spPr>
            <a:xfrm>
              <a:off x="318135" y="3558031"/>
              <a:ext cx="457200" cy="457200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4216148" y="3542919"/>
            <a:ext cx="2402205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>
                <a:tab pos="1764030" algn="l"/>
              </a:tabLst>
              <a:defRPr/>
            </a:pPr>
            <a:r>
              <a:rPr kumimoji="0" sz="1200" b="0" i="0" u="none" strike="noStrike" kern="1200" cap="none" spc="-45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Повы</a:t>
            </a:r>
            <a:r>
              <a:rPr kumimoji="0" sz="1200" b="0" i="0" u="none" strike="noStrike" kern="1200" cap="none" spc="-7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ш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е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</a:t>
            </a:r>
            <a:r>
              <a:rPr kumimoji="0" lang="ru-RU" sz="1200" b="0" i="0" u="none" strike="noStrike" kern="1200" cap="none" spc="-25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ие эффективности муниципального управления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552753" y="3503777"/>
            <a:ext cx="546100" cy="541020"/>
            <a:chOff x="3525036" y="3518953"/>
            <a:chExt cx="546100" cy="541020"/>
          </a:xfrm>
        </p:grpSpPr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25036" y="3518953"/>
              <a:ext cx="545542" cy="54095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0" cstate="print">
              <a:biLevel thresh="75000"/>
            </a:blip>
            <a:stretch>
              <a:fillRect/>
            </a:stretch>
          </p:blipFill>
          <p:spPr>
            <a:xfrm>
              <a:off x="3541648" y="3532022"/>
              <a:ext cx="457200" cy="457174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4205052" y="2016795"/>
            <a:ext cx="2159128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-1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Осуществление мер по повышению эффективности использования бюджетных средств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3569923" y="1979341"/>
            <a:ext cx="546100" cy="536575"/>
            <a:chOff x="3525036" y="2325673"/>
            <a:chExt cx="546100" cy="536575"/>
          </a:xfrm>
        </p:grpSpPr>
        <p:pic>
          <p:nvPicPr>
            <p:cNvPr id="27" name="object 2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525036" y="2325673"/>
              <a:ext cx="545542" cy="53637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2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biLevel thresh="75000"/>
            </a:blip>
            <a:stretch>
              <a:fillRect/>
            </a:stretch>
          </p:blipFill>
          <p:spPr>
            <a:xfrm>
              <a:off x="3541648" y="2333751"/>
              <a:ext cx="457200" cy="457200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977807" y="1951093"/>
            <a:ext cx="2404745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5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Концентрация финансовых ресурсов на достижение целей и результатов приоритетных проектов городского округа, региональных проектов, направленных на реализацию национальных проектов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380343" y="1921153"/>
            <a:ext cx="536575" cy="546100"/>
            <a:chOff x="309421" y="2356128"/>
            <a:chExt cx="536575" cy="546100"/>
          </a:xfrm>
        </p:grpSpPr>
        <p:pic>
          <p:nvPicPr>
            <p:cNvPr id="31" name="object 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09421" y="2356128"/>
              <a:ext cx="536373" cy="54554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4" cstate="print">
              <a:biLevel thresh="75000"/>
            </a:blip>
            <a:stretch>
              <a:fillRect/>
            </a:stretch>
          </p:blipFill>
          <p:spPr>
            <a:xfrm>
              <a:off x="318135" y="2372639"/>
              <a:ext cx="457200" cy="457174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1009819" y="6222766"/>
            <a:ext cx="245046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25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Повышение</a:t>
            </a:r>
            <a:r>
              <a:rPr kumimoji="0" sz="1200" b="0" i="0" u="none" strike="noStrike" kern="1200" cap="none" spc="-2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kern="1200" cap="none" spc="2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качества финансового</a:t>
            </a:r>
            <a:r>
              <a:rPr kumimoji="0" lang="ru-RU" sz="1200" b="0" i="0" u="none" strike="noStrike" kern="1200" cap="none" spc="20" normalizeH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kern="1200" cap="none" spc="2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менеджмента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441434" y="6172200"/>
            <a:ext cx="536575" cy="541020"/>
            <a:chOff x="309421" y="7187220"/>
            <a:chExt cx="536575" cy="541020"/>
          </a:xfrm>
        </p:grpSpPr>
        <p:pic>
          <p:nvPicPr>
            <p:cNvPr id="35" name="object 3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09421" y="7187220"/>
              <a:ext cx="536373" cy="540958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6" cstate="print">
              <a:biLevel thresh="75000"/>
            </a:blip>
            <a:stretch>
              <a:fillRect/>
            </a:stretch>
          </p:blipFill>
          <p:spPr>
            <a:xfrm>
              <a:off x="318135" y="7200264"/>
              <a:ext cx="457200" cy="457200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4186224" y="6172200"/>
            <a:ext cx="2242991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Реализация принципов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открытости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и прозрачности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управления 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муниципальными финансами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3588824" y="6185244"/>
            <a:ext cx="546100" cy="541020"/>
            <a:chOff x="3525036" y="7197889"/>
            <a:chExt cx="546100" cy="541020"/>
          </a:xfrm>
        </p:grpSpPr>
        <p:pic>
          <p:nvPicPr>
            <p:cNvPr id="42" name="object 4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525036" y="7197889"/>
              <a:ext cx="545542" cy="540958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8" cstate="print">
              <a:biLevel thresh="75000"/>
            </a:blip>
            <a:stretch>
              <a:fillRect/>
            </a:stretch>
          </p:blipFill>
          <p:spPr>
            <a:xfrm>
              <a:off x="3541648" y="7211187"/>
              <a:ext cx="457200" cy="457200"/>
            </a:xfrm>
            <a:prstGeom prst="rect">
              <a:avLst/>
            </a:prstGeom>
          </p:spPr>
        </p:pic>
      </p:grpSp>
      <p:sp>
        <p:nvSpPr>
          <p:cNvPr id="45" name="object 45"/>
          <p:cNvSpPr/>
          <p:nvPr/>
        </p:nvSpPr>
        <p:spPr>
          <a:xfrm>
            <a:off x="306232" y="1066800"/>
            <a:ext cx="6480810" cy="0"/>
          </a:xfrm>
          <a:custGeom>
            <a:avLst/>
            <a:gdLst/>
            <a:ahLst/>
            <a:cxnLst/>
            <a:rect l="l" t="t" r="r" b="b"/>
            <a:pathLst>
              <a:path w="6480809">
                <a:moveTo>
                  <a:pt x="0" y="0"/>
                </a:moveTo>
                <a:lnTo>
                  <a:pt x="6480733" y="0"/>
                </a:lnTo>
              </a:path>
            </a:pathLst>
          </a:custGeom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6" name="object 46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383342" y="2494502"/>
            <a:ext cx="6155969" cy="9525"/>
          </a:xfrm>
          <a:prstGeom prst="rect">
            <a:avLst/>
          </a:prstGeom>
        </p:spPr>
      </p:pic>
      <p:sp>
        <p:nvSpPr>
          <p:cNvPr id="47" name="object 47"/>
          <p:cNvSpPr/>
          <p:nvPr/>
        </p:nvSpPr>
        <p:spPr>
          <a:xfrm>
            <a:off x="432720" y="3352800"/>
            <a:ext cx="6156325" cy="0"/>
          </a:xfrm>
          <a:custGeom>
            <a:avLst/>
            <a:gdLst/>
            <a:ahLst/>
            <a:cxnLst/>
            <a:rect l="l" t="t" r="r" b="b"/>
            <a:pathLst>
              <a:path w="6156325">
                <a:moveTo>
                  <a:pt x="0" y="0"/>
                </a:moveTo>
                <a:lnTo>
                  <a:pt x="6155969" y="0"/>
                </a:lnTo>
              </a:path>
            </a:pathLst>
          </a:custGeom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387984" y="4191000"/>
            <a:ext cx="6156325" cy="0"/>
          </a:xfrm>
          <a:custGeom>
            <a:avLst/>
            <a:gdLst/>
            <a:ahLst/>
            <a:cxnLst/>
            <a:rect l="l" t="t" r="r" b="b"/>
            <a:pathLst>
              <a:path w="6156325">
                <a:moveTo>
                  <a:pt x="0" y="0"/>
                </a:moveTo>
                <a:lnTo>
                  <a:pt x="6155969" y="0"/>
                </a:lnTo>
              </a:path>
            </a:pathLst>
          </a:custGeom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478680" y="5257800"/>
            <a:ext cx="6156325" cy="0"/>
          </a:xfrm>
          <a:custGeom>
            <a:avLst/>
            <a:gdLst/>
            <a:ahLst/>
            <a:cxnLst/>
            <a:rect l="l" t="t" r="r" b="b"/>
            <a:pathLst>
              <a:path w="6156325">
                <a:moveTo>
                  <a:pt x="0" y="0"/>
                </a:moveTo>
                <a:lnTo>
                  <a:pt x="6155969" y="0"/>
                </a:lnTo>
              </a:path>
            </a:pathLst>
          </a:custGeom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object 50"/>
          <p:cNvSpPr/>
          <p:nvPr/>
        </p:nvSpPr>
        <p:spPr>
          <a:xfrm flipV="1">
            <a:off x="441434" y="5941846"/>
            <a:ext cx="6156325" cy="125659"/>
          </a:xfrm>
          <a:custGeom>
            <a:avLst/>
            <a:gdLst/>
            <a:ahLst/>
            <a:cxnLst/>
            <a:rect l="l" t="t" r="r" b="b"/>
            <a:pathLst>
              <a:path w="6156325">
                <a:moveTo>
                  <a:pt x="0" y="0"/>
                </a:moveTo>
                <a:lnTo>
                  <a:pt x="6155969" y="0"/>
                </a:lnTo>
              </a:path>
            </a:pathLst>
          </a:custGeom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158441" y="1234781"/>
            <a:ext cx="238086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lang="ru-RU" sz="1200" dirty="0">
                <a:solidFill>
                  <a:srgbClr val="4BACC6">
                    <a:lumMod val="50000"/>
                  </a:srgbClr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Выполнение в полном объеме годовых назначений по доходам</a:t>
            </a:r>
          </a:p>
        </p:txBody>
      </p:sp>
      <p:grpSp>
        <p:nvGrpSpPr>
          <p:cNvPr id="52" name="object 52"/>
          <p:cNvGrpSpPr/>
          <p:nvPr/>
        </p:nvGrpSpPr>
        <p:grpSpPr>
          <a:xfrm>
            <a:off x="3540231" y="1174758"/>
            <a:ext cx="546100" cy="541020"/>
            <a:chOff x="3525036" y="999781"/>
            <a:chExt cx="546100" cy="541020"/>
          </a:xfrm>
        </p:grpSpPr>
        <p:pic>
          <p:nvPicPr>
            <p:cNvPr id="53" name="object 5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525036" y="999781"/>
              <a:ext cx="545542" cy="540958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21" cstate="print">
              <a:biLevel thresh="75000"/>
            </a:blip>
            <a:stretch>
              <a:fillRect/>
            </a:stretch>
          </p:blipFill>
          <p:spPr>
            <a:xfrm>
              <a:off x="3541648" y="1012088"/>
              <a:ext cx="457200" cy="457174"/>
            </a:xfrm>
            <a:prstGeom prst="rect">
              <a:avLst/>
            </a:prstGeom>
          </p:spPr>
        </p:pic>
      </p:grpSp>
      <p:sp>
        <p:nvSpPr>
          <p:cNvPr id="55" name="object 55"/>
          <p:cNvSpPr txBox="1"/>
          <p:nvPr/>
        </p:nvSpPr>
        <p:spPr>
          <a:xfrm>
            <a:off x="928945" y="1224574"/>
            <a:ext cx="249763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Формирование реалистичного прогноза поступления</a:t>
            </a:r>
            <a:r>
              <a:rPr kumimoji="0" lang="ru-RU" sz="1200" b="0" i="0" u="none" strike="noStrike" kern="1200" cap="none" spc="0" normalizeH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доходов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045322" y="5374993"/>
            <a:ext cx="2489846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25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Повышение операционной эффективности бюджетных  средств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432720" y="5387925"/>
            <a:ext cx="536575" cy="541020"/>
            <a:chOff x="309421" y="5968020"/>
            <a:chExt cx="536575" cy="541020"/>
          </a:xfrm>
        </p:grpSpPr>
        <p:pic>
          <p:nvPicPr>
            <p:cNvPr id="63" name="object 6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09421" y="5968020"/>
              <a:ext cx="536373" cy="540958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23" cstate="print">
              <a:biLevel thresh="75000"/>
            </a:blip>
            <a:stretch>
              <a:fillRect/>
            </a:stretch>
          </p:blipFill>
          <p:spPr>
            <a:xfrm>
              <a:off x="318135" y="5980836"/>
              <a:ext cx="457200" cy="457174"/>
            </a:xfrm>
            <a:prstGeom prst="rect">
              <a:avLst/>
            </a:prstGeom>
          </p:spPr>
        </p:pic>
      </p:grpSp>
      <p:sp>
        <p:nvSpPr>
          <p:cNvPr id="65" name="object 65"/>
          <p:cNvSpPr txBox="1"/>
          <p:nvPr/>
        </p:nvSpPr>
        <p:spPr>
          <a:xfrm>
            <a:off x="4222010" y="5387925"/>
            <a:ext cx="243395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-25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Формирование реалистичного прогноза по доходам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3575646" y="5349263"/>
            <a:ext cx="546100" cy="541020"/>
            <a:chOff x="3525036" y="5983261"/>
            <a:chExt cx="546100" cy="541020"/>
          </a:xfrm>
        </p:grpSpPr>
        <p:pic>
          <p:nvPicPr>
            <p:cNvPr id="67" name="object 6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525036" y="5983261"/>
              <a:ext cx="545542" cy="540958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25" cstate="print">
              <a:biLevel thresh="75000"/>
            </a:blip>
            <a:stretch>
              <a:fillRect/>
            </a:stretch>
          </p:blipFill>
          <p:spPr>
            <a:xfrm>
              <a:off x="3541648" y="5996177"/>
              <a:ext cx="457200" cy="457200"/>
            </a:xfrm>
            <a:prstGeom prst="rect">
              <a:avLst/>
            </a:prstGeom>
          </p:spPr>
        </p:pic>
      </p:grpSp>
      <p:sp>
        <p:nvSpPr>
          <p:cNvPr id="69" name="object 69"/>
          <p:cNvSpPr txBox="1"/>
          <p:nvPr/>
        </p:nvSpPr>
        <p:spPr>
          <a:xfrm>
            <a:off x="6544309" y="8786521"/>
            <a:ext cx="260985" cy="227329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53340" marR="0" lvl="0" indent="0" algn="l" defTabSz="914400" rtl="0" eaLnBrk="1" fontAlgn="auto" latinLnBrk="0" hangingPunct="1">
              <a:lnSpc>
                <a:spcPct val="100000"/>
              </a:lnSpc>
              <a:spcBef>
                <a:spcPts val="1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-10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pPr marL="5334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6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-1524000" y="57934"/>
            <a:ext cx="9133851" cy="1029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0260" marR="0" lvl="0" indent="-629920" algn="ctr" defTabSz="914400" rtl="0" eaLnBrk="1" fontAlgn="auto" latinLnBrk="0" hangingPunct="1">
              <a:lnSpc>
                <a:spcPct val="105000"/>
              </a:lnSpc>
              <a:spcBef>
                <a:spcPts val="365"/>
              </a:spcBef>
              <a:spcAft>
                <a:spcPts val="5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        ОСНОВНЫЕ</a:t>
            </a:r>
            <a:r>
              <a:rPr kumimoji="0" lang="ru-RU" b="1" i="0" u="none" strike="noStrike" kern="1200" cap="none" spc="30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НАПРАВЛЕНИЯ</a:t>
            </a:r>
            <a:r>
              <a:rPr kumimoji="0" lang="ru-RU" b="1" i="0" u="none" strike="noStrike" kern="1200" cap="none" spc="30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БЮДЖЕТНОЙ</a:t>
            </a:r>
            <a:r>
              <a:rPr kumimoji="0" lang="ru-RU" b="1" i="0" u="none" strike="noStrike" kern="1200" cap="none" spc="30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И</a:t>
            </a:r>
            <a:r>
              <a:rPr kumimoji="0" lang="ru-RU" b="1" i="0" u="none" strike="noStrike" kern="1200" cap="none" spc="30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НАЛОГОВОЙ</a:t>
            </a:r>
            <a:r>
              <a:rPr kumimoji="0" lang="en-US" b="1" i="0" u="none" strike="noStrike" kern="1200" cap="none" spc="31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br>
              <a:rPr kumimoji="0" lang="en-US" b="1" i="0" u="none" strike="noStrike" kern="1200" cap="none" spc="31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</a:b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ПОЛИТИКИ </a:t>
            </a:r>
            <a:r>
              <a:rPr kumimoji="0" lang="ru-RU" b="1" i="0" u="none" strike="noStrike" kern="1200" cap="none" spc="-39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  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ГОРОДСКОГО ОКРУГА СЕМЕНОВСКИЙ</a:t>
            </a:r>
            <a:r>
              <a:rPr kumimoji="0" lang="ru-RU" b="1" i="0" u="none" strike="noStrike" kern="1200" cap="none" spc="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</a:p>
          <a:p>
            <a:pPr marL="810260" marR="0" lvl="0" indent="-629920" algn="ctr" defTabSz="914400" rtl="0" eaLnBrk="1" fontAlgn="auto" latinLnBrk="0" hangingPunct="1">
              <a:lnSpc>
                <a:spcPct val="105000"/>
              </a:lnSpc>
              <a:spcBef>
                <a:spcPts val="365"/>
              </a:spcBef>
              <a:spcAft>
                <a:spcPts val="5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НА</a:t>
            </a:r>
            <a:r>
              <a:rPr kumimoji="0" lang="ru-RU" b="1" i="0" u="none" strike="noStrike" kern="1200" cap="none" spc="-3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2025-2027 ГОДЫ</a:t>
            </a:r>
          </a:p>
        </p:txBody>
      </p:sp>
      <p:grpSp>
        <p:nvGrpSpPr>
          <p:cNvPr id="71" name="Group 2103"/>
          <p:cNvGrpSpPr>
            <a:grpSpLocks/>
          </p:cNvGrpSpPr>
          <p:nvPr/>
        </p:nvGrpSpPr>
        <p:grpSpPr bwMode="auto">
          <a:xfrm>
            <a:off x="339799" y="1161795"/>
            <a:ext cx="536575" cy="541020"/>
            <a:chOff x="487" y="115"/>
            <a:chExt cx="845" cy="852"/>
          </a:xfrm>
        </p:grpSpPr>
        <p:pic>
          <p:nvPicPr>
            <p:cNvPr id="72" name="Picture 2105"/>
            <p:cNvPicPr>
              <a:picLocks noChangeAspect="1" noChangeArrowheads="1"/>
            </p:cNvPicPr>
            <p:nvPr/>
          </p:nvPicPr>
          <p:blipFill>
            <a:blip r:embed="rId7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" y="115"/>
              <a:ext cx="845" cy="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" name="Picture 2104"/>
            <p:cNvPicPr>
              <a:picLocks noChangeAspect="1" noChangeArrowheads="1"/>
            </p:cNvPicPr>
            <p:nvPr/>
          </p:nvPicPr>
          <p:blipFill>
            <a:blip r:embed="rId8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" y="136"/>
              <a:ext cx="72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9" name="object 47"/>
          <p:cNvSpPr/>
          <p:nvPr/>
        </p:nvSpPr>
        <p:spPr>
          <a:xfrm flipV="1">
            <a:off x="387984" y="304307"/>
            <a:ext cx="6156325" cy="1524985"/>
          </a:xfrm>
          <a:custGeom>
            <a:avLst/>
            <a:gdLst/>
            <a:ahLst/>
            <a:cxnLst/>
            <a:rect l="l" t="t" r="r" b="b"/>
            <a:pathLst>
              <a:path w="6156325">
                <a:moveTo>
                  <a:pt x="0" y="0"/>
                </a:moveTo>
                <a:lnTo>
                  <a:pt x="6155969" y="0"/>
                </a:lnTo>
              </a:path>
            </a:pathLst>
          </a:custGeom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4" y="7239000"/>
            <a:ext cx="5429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16" y="7188444"/>
            <a:ext cx="6172200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68919" y="7239000"/>
            <a:ext cx="2617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lvl="0">
              <a:spcBef>
                <a:spcPts val="100"/>
              </a:spcBef>
              <a:defRPr/>
            </a:pPr>
            <a:r>
              <a:rPr lang="ru-RU" sz="1200" spc="-25" dirty="0">
                <a:solidFill>
                  <a:srgbClr val="4BACC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Обеспечение</a:t>
            </a:r>
            <a:r>
              <a:rPr lang="ru-RU" sz="1200" spc="-20" dirty="0">
                <a:solidFill>
                  <a:srgbClr val="4BACC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финансовыми ресурсами действующих расходных обязательств</a:t>
            </a:r>
            <a:endParaRPr lang="ru-RU" sz="1200" dirty="0">
              <a:solidFill>
                <a:srgbClr val="4BACC6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916" y="7251671"/>
            <a:ext cx="5429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61629" y="7239000"/>
            <a:ext cx="26618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0">
              <a:spcBef>
                <a:spcPts val="100"/>
              </a:spcBef>
              <a:defRPr/>
            </a:pPr>
            <a:r>
              <a:rPr lang="ru-RU" sz="1200" dirty="0">
                <a:solidFill>
                  <a:srgbClr val="4BACC6">
                    <a:lumMod val="50000"/>
                  </a:srgbClr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Увеличение </a:t>
            </a:r>
            <a:r>
              <a:rPr lang="ru-RU" sz="1200">
                <a:solidFill>
                  <a:srgbClr val="4BACC6">
                    <a:lumMod val="50000"/>
                  </a:srgbClr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налогового потенциала</a:t>
            </a:r>
            <a:endParaRPr lang="ru-RU" sz="1200" dirty="0">
              <a:solidFill>
                <a:srgbClr val="4BACC6">
                  <a:lumMod val="50000"/>
                </a:srgbClr>
              </a:solidFill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79841" y="851932"/>
            <a:ext cx="2232660" cy="852169"/>
            <a:chOff x="179841" y="851932"/>
            <a:chExt cx="2232660" cy="85216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841" y="851932"/>
              <a:ext cx="2232641" cy="85188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0539" y="976883"/>
              <a:ext cx="1824227" cy="65074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93217" y="868425"/>
              <a:ext cx="2152650" cy="765175"/>
            </a:xfrm>
            <a:custGeom>
              <a:avLst/>
              <a:gdLst/>
              <a:ahLst/>
              <a:cxnLst/>
              <a:rect l="l" t="t" r="r" b="b"/>
              <a:pathLst>
                <a:path w="2152650" h="765175">
                  <a:moveTo>
                    <a:pt x="2080971" y="0"/>
                  </a:moveTo>
                  <a:lnTo>
                    <a:pt x="0" y="0"/>
                  </a:lnTo>
                  <a:lnTo>
                    <a:pt x="0" y="764794"/>
                  </a:lnTo>
                  <a:lnTo>
                    <a:pt x="2080971" y="764794"/>
                  </a:lnTo>
                  <a:lnTo>
                    <a:pt x="2152218" y="382397"/>
                  </a:lnTo>
                  <a:lnTo>
                    <a:pt x="2080971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86883" y="1033282"/>
            <a:ext cx="107025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Налоговые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доходы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25263" y="1812647"/>
            <a:ext cx="2260092" cy="955548"/>
            <a:chOff x="166115" y="1736527"/>
            <a:chExt cx="2260092" cy="955548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6115" y="1736527"/>
              <a:ext cx="2260092" cy="95554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0540" y="1859279"/>
              <a:ext cx="1344168" cy="65074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37725" y="1789486"/>
              <a:ext cx="2152650" cy="849630"/>
            </a:xfrm>
            <a:custGeom>
              <a:avLst/>
              <a:gdLst/>
              <a:ahLst/>
              <a:cxnLst/>
              <a:rect l="l" t="t" r="r" b="b"/>
              <a:pathLst>
                <a:path w="2152650" h="849630">
                  <a:moveTo>
                    <a:pt x="2076907" y="0"/>
                  </a:moveTo>
                  <a:lnTo>
                    <a:pt x="0" y="0"/>
                  </a:lnTo>
                  <a:lnTo>
                    <a:pt x="0" y="849249"/>
                  </a:lnTo>
                  <a:lnTo>
                    <a:pt x="2076907" y="849249"/>
                  </a:lnTo>
                  <a:lnTo>
                    <a:pt x="2152218" y="424688"/>
                  </a:lnTo>
                  <a:lnTo>
                    <a:pt x="2076907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94109" y="2039238"/>
            <a:ext cx="1231291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Не</a:t>
            </a:r>
            <a:r>
              <a:rPr kumimoji="0" sz="14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а</a:t>
            </a:r>
            <a:r>
              <a:rPr kumimoji="0" sz="14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логовы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е  </a:t>
            </a:r>
            <a:r>
              <a:rPr kumimoji="0" sz="1400" b="0" i="0" u="none" strike="noStrike" kern="1200" cap="none" spc="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доходы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66115" y="2866204"/>
            <a:ext cx="2260092" cy="955547"/>
            <a:chOff x="180348" y="2695505"/>
            <a:chExt cx="2260092" cy="955547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0348" y="2695505"/>
              <a:ext cx="2260092" cy="95554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0540" y="2787396"/>
              <a:ext cx="1565148" cy="65074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93217" y="2748464"/>
              <a:ext cx="2152650" cy="849630"/>
            </a:xfrm>
            <a:custGeom>
              <a:avLst/>
              <a:gdLst/>
              <a:ahLst/>
              <a:cxnLst/>
              <a:rect l="l" t="t" r="r" b="b"/>
              <a:pathLst>
                <a:path w="2152650" h="849629">
                  <a:moveTo>
                    <a:pt x="2083257" y="0"/>
                  </a:moveTo>
                  <a:lnTo>
                    <a:pt x="0" y="0"/>
                  </a:lnTo>
                  <a:lnTo>
                    <a:pt x="0" y="849122"/>
                  </a:lnTo>
                  <a:lnTo>
                    <a:pt x="2083257" y="849122"/>
                  </a:lnTo>
                  <a:lnTo>
                    <a:pt x="2152218" y="424561"/>
                  </a:lnTo>
                  <a:lnTo>
                    <a:pt x="2083257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37513" y="3085017"/>
            <a:ext cx="1361972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Б</a:t>
            </a:r>
            <a:r>
              <a:rPr kumimoji="0" sz="1400" b="0" i="0" u="none" strike="noStrike" kern="1200" cap="none" spc="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е</a:t>
            </a:r>
            <a:r>
              <a:rPr kumimoji="0" sz="14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звоз</a:t>
            </a:r>
            <a:r>
              <a:rPr kumimoji="0" sz="1400" b="0" i="0" u="none" strike="noStrike" kern="1200" cap="none" spc="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м</a:t>
            </a:r>
            <a:r>
              <a:rPr kumimoji="0" sz="14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е</a:t>
            </a:r>
            <a:r>
              <a:rPr kumimoji="0" sz="1400" b="0" i="0" u="none" strike="noStrike" kern="1200" cap="none" spc="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з</a:t>
            </a:r>
            <a:r>
              <a:rPr kumimoji="0" sz="1400" b="0" i="0" u="none" strike="noStrike" kern="1200" cap="none" spc="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д</a:t>
            </a:r>
            <a:r>
              <a:rPr kumimoji="0" sz="1400" b="0" i="0" u="none" strike="noStrike" kern="1200" cap="none" spc="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</a:t>
            </a:r>
            <a:r>
              <a:rPr kumimoji="0" sz="1400" b="0" i="0" u="none" strike="noStrike" kern="1200" cap="none" spc="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ы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е  </a:t>
            </a:r>
            <a:r>
              <a:rPr kumimoji="0" sz="14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поступления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420873" y="825500"/>
            <a:ext cx="4305935" cy="849630"/>
          </a:xfrm>
          <a:custGeom>
            <a:avLst/>
            <a:gdLst/>
            <a:ahLst/>
            <a:cxnLst/>
            <a:rect l="l" t="t" r="r" b="b"/>
            <a:pathLst>
              <a:path w="4305934" h="849630">
                <a:moveTo>
                  <a:pt x="0" y="141604"/>
                </a:moveTo>
                <a:lnTo>
                  <a:pt x="7216" y="96836"/>
                </a:lnTo>
                <a:lnTo>
                  <a:pt x="27314" y="57963"/>
                </a:lnTo>
                <a:lnTo>
                  <a:pt x="57963" y="27314"/>
                </a:lnTo>
                <a:lnTo>
                  <a:pt x="96836" y="7216"/>
                </a:lnTo>
                <a:lnTo>
                  <a:pt x="141605" y="0"/>
                </a:lnTo>
                <a:lnTo>
                  <a:pt x="4163949" y="0"/>
                </a:lnTo>
                <a:lnTo>
                  <a:pt x="4208655" y="7216"/>
                </a:lnTo>
                <a:lnTo>
                  <a:pt x="4247490" y="27314"/>
                </a:lnTo>
                <a:lnTo>
                  <a:pt x="4278120" y="57963"/>
                </a:lnTo>
                <a:lnTo>
                  <a:pt x="4298211" y="96836"/>
                </a:lnTo>
                <a:lnTo>
                  <a:pt x="4305427" y="141604"/>
                </a:lnTo>
                <a:lnTo>
                  <a:pt x="4305427" y="708025"/>
                </a:lnTo>
                <a:lnTo>
                  <a:pt x="4298211" y="752731"/>
                </a:lnTo>
                <a:lnTo>
                  <a:pt x="4278120" y="791566"/>
                </a:lnTo>
                <a:lnTo>
                  <a:pt x="4247490" y="822196"/>
                </a:lnTo>
                <a:lnTo>
                  <a:pt x="4208655" y="842287"/>
                </a:lnTo>
                <a:lnTo>
                  <a:pt x="4163949" y="849502"/>
                </a:lnTo>
                <a:lnTo>
                  <a:pt x="141605" y="849502"/>
                </a:lnTo>
                <a:lnTo>
                  <a:pt x="96836" y="842287"/>
                </a:lnTo>
                <a:lnTo>
                  <a:pt x="57963" y="822196"/>
                </a:lnTo>
                <a:lnTo>
                  <a:pt x="27314" y="791566"/>
                </a:lnTo>
                <a:lnTo>
                  <a:pt x="7216" y="752731"/>
                </a:lnTo>
                <a:lnTo>
                  <a:pt x="0" y="708025"/>
                </a:lnTo>
                <a:lnTo>
                  <a:pt x="0" y="141604"/>
                </a:lnTo>
                <a:close/>
              </a:path>
            </a:pathLst>
          </a:custGeom>
          <a:ln w="25400">
            <a:solidFill>
              <a:srgbClr val="46726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4BACC6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412482" y="1819941"/>
            <a:ext cx="4305935" cy="895296"/>
          </a:xfrm>
          <a:custGeom>
            <a:avLst/>
            <a:gdLst/>
            <a:ahLst/>
            <a:cxnLst/>
            <a:rect l="l" t="t" r="r" b="b"/>
            <a:pathLst>
              <a:path w="4305934" h="849630">
                <a:moveTo>
                  <a:pt x="0" y="141604"/>
                </a:moveTo>
                <a:lnTo>
                  <a:pt x="7216" y="96836"/>
                </a:lnTo>
                <a:lnTo>
                  <a:pt x="27314" y="57963"/>
                </a:lnTo>
                <a:lnTo>
                  <a:pt x="57963" y="27314"/>
                </a:lnTo>
                <a:lnTo>
                  <a:pt x="96836" y="7216"/>
                </a:lnTo>
                <a:lnTo>
                  <a:pt x="141605" y="0"/>
                </a:lnTo>
                <a:lnTo>
                  <a:pt x="4163949" y="0"/>
                </a:lnTo>
                <a:lnTo>
                  <a:pt x="4208655" y="7216"/>
                </a:lnTo>
                <a:lnTo>
                  <a:pt x="4247490" y="27314"/>
                </a:lnTo>
                <a:lnTo>
                  <a:pt x="4278120" y="57963"/>
                </a:lnTo>
                <a:lnTo>
                  <a:pt x="4298211" y="96836"/>
                </a:lnTo>
                <a:lnTo>
                  <a:pt x="4305427" y="141604"/>
                </a:lnTo>
                <a:lnTo>
                  <a:pt x="4305427" y="707898"/>
                </a:lnTo>
                <a:lnTo>
                  <a:pt x="4298211" y="752666"/>
                </a:lnTo>
                <a:lnTo>
                  <a:pt x="4278120" y="791539"/>
                </a:lnTo>
                <a:lnTo>
                  <a:pt x="4247490" y="822188"/>
                </a:lnTo>
                <a:lnTo>
                  <a:pt x="4208655" y="842286"/>
                </a:lnTo>
                <a:lnTo>
                  <a:pt x="4163949" y="849502"/>
                </a:lnTo>
                <a:lnTo>
                  <a:pt x="141605" y="849502"/>
                </a:lnTo>
                <a:lnTo>
                  <a:pt x="96836" y="842286"/>
                </a:lnTo>
                <a:lnTo>
                  <a:pt x="57963" y="822188"/>
                </a:lnTo>
                <a:lnTo>
                  <a:pt x="27314" y="791539"/>
                </a:lnTo>
                <a:lnTo>
                  <a:pt x="7216" y="752666"/>
                </a:lnTo>
                <a:lnTo>
                  <a:pt x="0" y="707898"/>
                </a:lnTo>
                <a:lnTo>
                  <a:pt x="0" y="141604"/>
                </a:lnTo>
                <a:close/>
              </a:path>
            </a:pathLst>
          </a:custGeom>
          <a:ln w="25400">
            <a:solidFill>
              <a:srgbClr val="46726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420873" y="2866204"/>
            <a:ext cx="4305935" cy="955547"/>
          </a:xfrm>
          <a:custGeom>
            <a:avLst/>
            <a:gdLst/>
            <a:ahLst/>
            <a:cxnLst/>
            <a:rect l="l" t="t" r="r" b="b"/>
            <a:pathLst>
              <a:path w="4305934" h="849629">
                <a:moveTo>
                  <a:pt x="0" y="141604"/>
                </a:moveTo>
                <a:lnTo>
                  <a:pt x="7216" y="96836"/>
                </a:lnTo>
                <a:lnTo>
                  <a:pt x="27314" y="57963"/>
                </a:lnTo>
                <a:lnTo>
                  <a:pt x="57963" y="27314"/>
                </a:lnTo>
                <a:lnTo>
                  <a:pt x="96836" y="7216"/>
                </a:lnTo>
                <a:lnTo>
                  <a:pt x="141605" y="0"/>
                </a:lnTo>
                <a:lnTo>
                  <a:pt x="4163949" y="0"/>
                </a:lnTo>
                <a:lnTo>
                  <a:pt x="4208655" y="7216"/>
                </a:lnTo>
                <a:lnTo>
                  <a:pt x="4247490" y="27314"/>
                </a:lnTo>
                <a:lnTo>
                  <a:pt x="4278120" y="57963"/>
                </a:lnTo>
                <a:lnTo>
                  <a:pt x="4298211" y="96836"/>
                </a:lnTo>
                <a:lnTo>
                  <a:pt x="4305427" y="141604"/>
                </a:lnTo>
                <a:lnTo>
                  <a:pt x="4305427" y="708025"/>
                </a:lnTo>
                <a:lnTo>
                  <a:pt x="4298211" y="752731"/>
                </a:lnTo>
                <a:lnTo>
                  <a:pt x="4278120" y="791566"/>
                </a:lnTo>
                <a:lnTo>
                  <a:pt x="4247490" y="822196"/>
                </a:lnTo>
                <a:lnTo>
                  <a:pt x="4208655" y="842287"/>
                </a:lnTo>
                <a:lnTo>
                  <a:pt x="4163949" y="849502"/>
                </a:lnTo>
                <a:lnTo>
                  <a:pt x="141605" y="849502"/>
                </a:lnTo>
                <a:lnTo>
                  <a:pt x="96836" y="842287"/>
                </a:lnTo>
                <a:lnTo>
                  <a:pt x="57963" y="822196"/>
                </a:lnTo>
                <a:lnTo>
                  <a:pt x="27314" y="791566"/>
                </a:lnTo>
                <a:lnTo>
                  <a:pt x="7216" y="752731"/>
                </a:lnTo>
                <a:lnTo>
                  <a:pt x="0" y="708025"/>
                </a:lnTo>
                <a:lnTo>
                  <a:pt x="0" y="141604"/>
                </a:lnTo>
                <a:close/>
              </a:path>
            </a:pathLst>
          </a:custGeom>
          <a:ln w="25400">
            <a:solidFill>
              <a:srgbClr val="46726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038600" y="4343400"/>
            <a:ext cx="2291679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3685" marR="5080" lvl="0" indent="-260985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10" normalizeH="0" baseline="0" noProof="0" dirty="0">
                <a:ln>
                  <a:noFill/>
                </a:ln>
                <a:solidFill>
                  <a:srgbClr val="29708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</a:t>
            </a:r>
            <a:r>
              <a:rPr kumimoji="0" sz="1200" b="1" i="0" u="none" strike="noStrike" kern="1200" cap="none" spc="1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Налог</a:t>
            </a:r>
            <a:r>
              <a:rPr kumimoji="0" sz="1200" b="1" i="0" u="none" strike="noStrike" kern="1200" cap="none" spc="-5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sz="1200" b="1" i="0" u="none" strike="noStrike" kern="1200" cap="none" spc="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на</a:t>
            </a:r>
            <a:r>
              <a:rPr kumimoji="0" sz="1200" b="1" i="0" u="none" strike="noStrike" kern="1200" cap="none" spc="-2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sz="1200" b="1" i="0" u="none" strike="noStrike" kern="1200" cap="none" spc="2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имущество</a:t>
            </a:r>
            <a:endParaRPr lang="en-US" sz="1200" b="1" spc="2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73685" marR="5080" lvl="0" indent="-260985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20" normalizeH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</a:t>
            </a:r>
            <a:r>
              <a:rPr kumimoji="0" sz="1200" b="1" i="0" u="none" strike="noStrike" kern="1200" cap="none" spc="3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физических</a:t>
            </a:r>
            <a:r>
              <a:rPr kumimoji="0" sz="1200" b="1" i="0" u="none" strike="noStrike" kern="1200" cap="none" spc="24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sz="1200" b="1" i="0" u="none" strike="noStrike" kern="1200" cap="none" spc="2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лиц</a:t>
            </a: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703573" y="4119312"/>
            <a:ext cx="3010535" cy="581660"/>
          </a:xfrm>
          <a:custGeom>
            <a:avLst/>
            <a:gdLst/>
            <a:ahLst/>
            <a:cxnLst/>
            <a:rect l="l" t="t" r="r" b="b"/>
            <a:pathLst>
              <a:path w="3010534" h="581660">
                <a:moveTo>
                  <a:pt x="0" y="96900"/>
                </a:moveTo>
                <a:lnTo>
                  <a:pt x="7604" y="59150"/>
                </a:lnTo>
                <a:lnTo>
                  <a:pt x="28352" y="28352"/>
                </a:lnTo>
                <a:lnTo>
                  <a:pt x="59150" y="7604"/>
                </a:lnTo>
                <a:lnTo>
                  <a:pt x="96900" y="0"/>
                </a:lnTo>
                <a:lnTo>
                  <a:pt x="2913380" y="0"/>
                </a:lnTo>
                <a:lnTo>
                  <a:pt x="2951077" y="7604"/>
                </a:lnTo>
                <a:lnTo>
                  <a:pt x="2981880" y="28352"/>
                </a:lnTo>
                <a:lnTo>
                  <a:pt x="3002659" y="59150"/>
                </a:lnTo>
                <a:lnTo>
                  <a:pt x="3010281" y="96900"/>
                </a:lnTo>
                <a:lnTo>
                  <a:pt x="3010281" y="484250"/>
                </a:lnTo>
                <a:lnTo>
                  <a:pt x="3002659" y="521948"/>
                </a:lnTo>
                <a:lnTo>
                  <a:pt x="2981880" y="552751"/>
                </a:lnTo>
                <a:lnTo>
                  <a:pt x="2951077" y="573530"/>
                </a:lnTo>
                <a:lnTo>
                  <a:pt x="2913380" y="581151"/>
                </a:lnTo>
                <a:lnTo>
                  <a:pt x="96900" y="581151"/>
                </a:lnTo>
                <a:lnTo>
                  <a:pt x="59150" y="573530"/>
                </a:lnTo>
                <a:lnTo>
                  <a:pt x="28352" y="552751"/>
                </a:lnTo>
                <a:lnTo>
                  <a:pt x="7604" y="521948"/>
                </a:lnTo>
                <a:lnTo>
                  <a:pt x="0" y="484250"/>
                </a:lnTo>
                <a:lnTo>
                  <a:pt x="0" y="96900"/>
                </a:lnTo>
                <a:close/>
              </a:path>
            </a:pathLst>
          </a:custGeom>
          <a:ln w="25400"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38200" y="4419600"/>
            <a:ext cx="21405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 marR="5080" lvl="0" indent="-381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2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З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е</a:t>
            </a:r>
            <a:r>
              <a:rPr kumimoji="0" sz="1200" b="1" i="0" u="none" strike="noStrike" kern="1200" cap="none" spc="3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м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е</a:t>
            </a:r>
            <a:r>
              <a:rPr kumimoji="0" sz="1200" b="1" i="0" u="none" strike="noStrike" kern="1200" cap="none" spc="2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л</a:t>
            </a:r>
            <a:r>
              <a:rPr kumimoji="0" sz="1200" b="1" i="0" u="none" strike="noStrike" kern="1200" cap="none" spc="2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ь</a:t>
            </a:r>
            <a:r>
              <a:rPr kumimoji="0" sz="1200" b="1" i="0" u="none" strike="noStrike" kern="1200" cap="none" spc="3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ны</a:t>
            </a:r>
            <a:r>
              <a:rPr kumimoji="0" sz="1200" b="1" i="0" u="none" strike="noStrike" kern="1200" cap="none" spc="1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й</a:t>
            </a:r>
            <a:r>
              <a:rPr kumimoji="0" lang="ru-RU" sz="1200" b="1" i="0" u="none" strike="noStrike" kern="1200" cap="none" spc="1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sz="1200" b="1" i="0" u="none" strike="noStrike" kern="1200" cap="none" spc="1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налог</a:t>
            </a: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79841" y="4283863"/>
            <a:ext cx="2811780" cy="581660"/>
          </a:xfrm>
          <a:custGeom>
            <a:avLst/>
            <a:gdLst/>
            <a:ahLst/>
            <a:cxnLst/>
            <a:rect l="l" t="t" r="r" b="b"/>
            <a:pathLst>
              <a:path w="2811780" h="581660">
                <a:moveTo>
                  <a:pt x="0" y="96900"/>
                </a:moveTo>
                <a:lnTo>
                  <a:pt x="7610" y="59150"/>
                </a:lnTo>
                <a:lnTo>
                  <a:pt x="28363" y="28352"/>
                </a:lnTo>
                <a:lnTo>
                  <a:pt x="59144" y="7604"/>
                </a:lnTo>
                <a:lnTo>
                  <a:pt x="96837" y="0"/>
                </a:lnTo>
                <a:lnTo>
                  <a:pt x="2714828" y="0"/>
                </a:lnTo>
                <a:lnTo>
                  <a:pt x="2752578" y="7604"/>
                </a:lnTo>
                <a:lnTo>
                  <a:pt x="2783376" y="28352"/>
                </a:lnTo>
                <a:lnTo>
                  <a:pt x="2804125" y="59150"/>
                </a:lnTo>
                <a:lnTo>
                  <a:pt x="2811729" y="96900"/>
                </a:lnTo>
                <a:lnTo>
                  <a:pt x="2811729" y="484250"/>
                </a:lnTo>
                <a:lnTo>
                  <a:pt x="2804125" y="521948"/>
                </a:lnTo>
                <a:lnTo>
                  <a:pt x="2783376" y="552751"/>
                </a:lnTo>
                <a:lnTo>
                  <a:pt x="2752578" y="573530"/>
                </a:lnTo>
                <a:lnTo>
                  <a:pt x="2714828" y="581151"/>
                </a:lnTo>
                <a:lnTo>
                  <a:pt x="96837" y="581151"/>
                </a:lnTo>
                <a:lnTo>
                  <a:pt x="59144" y="573530"/>
                </a:lnTo>
                <a:lnTo>
                  <a:pt x="28363" y="552751"/>
                </a:lnTo>
                <a:lnTo>
                  <a:pt x="7610" y="521948"/>
                </a:lnTo>
                <a:lnTo>
                  <a:pt x="0" y="484250"/>
                </a:lnTo>
                <a:lnTo>
                  <a:pt x="0" y="96900"/>
                </a:lnTo>
                <a:close/>
              </a:path>
            </a:pathLst>
          </a:custGeom>
          <a:ln w="25400">
            <a:solidFill>
              <a:srgbClr val="46726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886200" y="7239000"/>
            <a:ext cx="1961859" cy="202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5080" lvl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2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kumimoji="0" sz="1200" b="1" i="0" u="none" strike="noStrike" kern="1200" cap="none" spc="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ра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kumimoji="0" sz="1200" b="1" i="0" u="none" strike="noStrike" kern="1200" cap="none" spc="3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kumimoji="0" sz="1200" b="1" i="0" u="none" strike="noStrike" kern="1200" cap="none" spc="2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kumimoji="0" sz="1200" b="1" i="0" u="none" strike="noStrike" kern="1200" cap="none" spc="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kumimoji="0" sz="1200" b="1" i="0" u="none" strike="noStrike" kern="1200" cap="none" spc="1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kumimoji="0" sz="1200" b="1" i="0" u="none" strike="noStrike" kern="1200" cap="none" spc="2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kumimoji="0" sz="1200" b="1" i="0" u="none" strike="noStrike" kern="1200" cap="none" spc="3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ны</a:t>
            </a:r>
            <a:r>
              <a:rPr kumimoji="0" sz="1200" b="1" i="0" u="none" strike="noStrike" kern="1200" cap="none" spc="2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й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1200" b="1" i="0" u="none" strike="noStrike" kern="1200" cap="none" spc="1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налог</a:t>
            </a: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3651690" y="7084055"/>
            <a:ext cx="3011170" cy="581025"/>
          </a:xfrm>
          <a:custGeom>
            <a:avLst/>
            <a:gdLst/>
            <a:ahLst/>
            <a:cxnLst/>
            <a:rect l="l" t="t" r="r" b="b"/>
            <a:pathLst>
              <a:path w="3011170" h="581025">
                <a:moveTo>
                  <a:pt x="0" y="96773"/>
                </a:moveTo>
                <a:lnTo>
                  <a:pt x="7604" y="59096"/>
                </a:lnTo>
                <a:lnTo>
                  <a:pt x="28352" y="28336"/>
                </a:lnTo>
                <a:lnTo>
                  <a:pt x="59150" y="7602"/>
                </a:lnTo>
                <a:lnTo>
                  <a:pt x="96900" y="0"/>
                </a:lnTo>
                <a:lnTo>
                  <a:pt x="2914141" y="0"/>
                </a:lnTo>
                <a:lnTo>
                  <a:pt x="2951819" y="7602"/>
                </a:lnTo>
                <a:lnTo>
                  <a:pt x="2982579" y="28336"/>
                </a:lnTo>
                <a:lnTo>
                  <a:pt x="3003313" y="59096"/>
                </a:lnTo>
                <a:lnTo>
                  <a:pt x="3010916" y="96773"/>
                </a:lnTo>
                <a:lnTo>
                  <a:pt x="3010916" y="484250"/>
                </a:lnTo>
                <a:lnTo>
                  <a:pt x="3003313" y="521928"/>
                </a:lnTo>
                <a:lnTo>
                  <a:pt x="2982579" y="552688"/>
                </a:lnTo>
                <a:lnTo>
                  <a:pt x="2951819" y="573422"/>
                </a:lnTo>
                <a:lnTo>
                  <a:pt x="2914141" y="581024"/>
                </a:lnTo>
                <a:lnTo>
                  <a:pt x="96900" y="581024"/>
                </a:lnTo>
                <a:lnTo>
                  <a:pt x="59150" y="573422"/>
                </a:lnTo>
                <a:lnTo>
                  <a:pt x="28352" y="552688"/>
                </a:lnTo>
                <a:lnTo>
                  <a:pt x="7604" y="521928"/>
                </a:lnTo>
                <a:lnTo>
                  <a:pt x="0" y="484250"/>
                </a:lnTo>
                <a:lnTo>
                  <a:pt x="0" y="96773"/>
                </a:lnTo>
                <a:close/>
              </a:path>
            </a:pathLst>
          </a:custGeom>
          <a:ln w="25400">
            <a:solidFill>
              <a:srgbClr val="46726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210634" y="543720"/>
            <a:ext cx="6480810" cy="0"/>
          </a:xfrm>
          <a:custGeom>
            <a:avLst/>
            <a:gdLst/>
            <a:ahLst/>
            <a:cxnLst/>
            <a:rect l="l" t="t" r="r" b="b"/>
            <a:pathLst>
              <a:path w="6480809">
                <a:moveTo>
                  <a:pt x="0" y="0"/>
                </a:moveTo>
                <a:lnTo>
                  <a:pt x="6480759" y="0"/>
                </a:lnTo>
              </a:path>
            </a:pathLst>
          </a:custGeom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838200" y="7162800"/>
            <a:ext cx="170356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1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Налог</a:t>
            </a:r>
            <a:r>
              <a:rPr kumimoji="0" sz="1200" b="1" i="0" u="none" strike="noStrike" kern="1200" cap="none" spc="-6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1200" b="1" i="0" u="none" strike="noStrike" kern="1200" cap="none" spc="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kumimoji="0" sz="1200" b="1" i="0" u="none" strike="noStrike" kern="1200" cap="none" spc="-3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1200" b="1" i="0" u="none" strike="noStrike" kern="1200" cap="none" spc="2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доходы </a:t>
            </a:r>
            <a:r>
              <a:rPr kumimoji="0" sz="1200" b="1" i="0" u="none" strike="noStrike" kern="1200" cap="none" spc="-28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1200" b="1" i="0" u="none" strike="noStrike" kern="1200" cap="none" spc="3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физических</a:t>
            </a:r>
            <a:r>
              <a:rPr kumimoji="0" sz="1200" b="1" i="0" u="none" strike="noStrike" kern="1200" cap="none" spc="-3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1200" b="1" i="0" u="none" strike="noStrike" kern="1200" cap="none" spc="2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лиц</a:t>
            </a: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186232" y="7052145"/>
            <a:ext cx="2818765" cy="581025"/>
          </a:xfrm>
          <a:custGeom>
            <a:avLst/>
            <a:gdLst/>
            <a:ahLst/>
            <a:cxnLst/>
            <a:rect l="l" t="t" r="r" b="b"/>
            <a:pathLst>
              <a:path w="2818765" h="581025">
                <a:moveTo>
                  <a:pt x="0" y="96773"/>
                </a:moveTo>
                <a:lnTo>
                  <a:pt x="7610" y="59096"/>
                </a:lnTo>
                <a:lnTo>
                  <a:pt x="28365" y="28336"/>
                </a:lnTo>
                <a:lnTo>
                  <a:pt x="59150" y="7602"/>
                </a:lnTo>
                <a:lnTo>
                  <a:pt x="96850" y="0"/>
                </a:lnTo>
                <a:lnTo>
                  <a:pt x="2721584" y="0"/>
                </a:lnTo>
                <a:lnTo>
                  <a:pt x="2759281" y="7602"/>
                </a:lnTo>
                <a:lnTo>
                  <a:pt x="2790085" y="28336"/>
                </a:lnTo>
                <a:lnTo>
                  <a:pt x="2810863" y="59096"/>
                </a:lnTo>
                <a:lnTo>
                  <a:pt x="2818485" y="96773"/>
                </a:lnTo>
                <a:lnTo>
                  <a:pt x="2818485" y="484250"/>
                </a:lnTo>
                <a:lnTo>
                  <a:pt x="2810863" y="521928"/>
                </a:lnTo>
                <a:lnTo>
                  <a:pt x="2790085" y="552688"/>
                </a:lnTo>
                <a:lnTo>
                  <a:pt x="2759281" y="573422"/>
                </a:lnTo>
                <a:lnTo>
                  <a:pt x="2721584" y="581024"/>
                </a:lnTo>
                <a:lnTo>
                  <a:pt x="96850" y="581024"/>
                </a:lnTo>
                <a:lnTo>
                  <a:pt x="59150" y="573422"/>
                </a:lnTo>
                <a:lnTo>
                  <a:pt x="28365" y="552688"/>
                </a:lnTo>
                <a:lnTo>
                  <a:pt x="7610" y="521928"/>
                </a:lnTo>
                <a:lnTo>
                  <a:pt x="0" y="484250"/>
                </a:lnTo>
                <a:lnTo>
                  <a:pt x="0" y="96773"/>
                </a:lnTo>
                <a:close/>
              </a:path>
            </a:pathLst>
          </a:custGeom>
          <a:ln w="25400">
            <a:solidFill>
              <a:srgbClr val="46726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544309" y="8786521"/>
            <a:ext cx="260985" cy="227329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53340" marR="0" lvl="0" indent="0" algn="l" defTabSz="914400" rtl="0" eaLnBrk="1" fontAlgn="auto" latinLnBrk="0" hangingPunct="1">
              <a:lnSpc>
                <a:spcPct val="100000"/>
              </a:lnSpc>
              <a:spcBef>
                <a:spcPts val="1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-10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pPr marL="5334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6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-310326" y="-14631"/>
            <a:ext cx="74142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ДОХОДЫ</a:t>
            </a:r>
            <a:r>
              <a:rPr kumimoji="0" lang="ru-RU" b="1" i="0" u="none" strike="noStrike" kern="1200" cap="none" spc="17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БЮДЖЕТА ГОРОДСКОГО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17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ОКРУГА СЕМЕНОВСКИЙ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-2378780" y="547644"/>
            <a:ext cx="115511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marR="0" lvl="0" indent="0" algn="ctr" defTabSz="914400" rtl="0" eaLnBrk="1" fontAlgn="auto" latinLnBrk="0" hangingPunct="1">
              <a:lnSpc>
                <a:spcPct val="100000"/>
              </a:lnSpc>
              <a:spcBef>
                <a:spcPts val="4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Из</a:t>
            </a:r>
            <a:r>
              <a:rPr kumimoji="0" lang="ru-RU" sz="1400" b="1" i="0" u="none" strike="noStrike" kern="1200" cap="none" spc="10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чего складываются доходы бюджета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400" b="1" i="0" u="none" strike="noStrike" kern="1200" cap="none" spc="10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городского округа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910991" y="802603"/>
            <a:ext cx="47518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4035" marR="255905" lvl="0" indent="0" algn="just" defTabSz="914400" rtl="0" eaLnBrk="1" fontAlgn="auto" latinLnBrk="0" hangingPunct="1">
              <a:lnSpc>
                <a:spcPct val="100000"/>
              </a:lnSpc>
              <a:spcBef>
                <a:spcPts val="5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Налоги и налоговые сборы, установленные Налоговым кодексом РФ (налог на доходы физических лиц, налоги на совокупный доход,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имущественные налоги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, акцизы и др.)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916561" y="1812647"/>
            <a:ext cx="50403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4035" marR="255905" lvl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Доходы</a:t>
            </a:r>
            <a:r>
              <a:rPr kumimoji="0" lang="ru-RU" sz="1200" b="1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от продажи и использования</a:t>
            </a:r>
            <a:r>
              <a:rPr kumimoji="0" lang="ru-RU" sz="1200" b="1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муниципального имущества,</a:t>
            </a:r>
            <a:r>
              <a:rPr kumimoji="0" lang="ru-RU" sz="1200" b="1" i="0" u="none" strike="noStrike" kern="1200" cap="none" spc="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от</a:t>
            </a:r>
            <a:r>
              <a:rPr kumimoji="0" lang="ru-RU" sz="1200" b="1" i="0" u="none" strike="noStrike" kern="1200" cap="none" spc="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продажи земли;</a:t>
            </a:r>
            <a:r>
              <a:rPr kumimoji="0" lang="ru-RU" sz="1200" b="1" i="0" u="none" strike="noStrike" kern="1200" cap="none" spc="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плата за негативное воздействие на окружающую среду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;</a:t>
            </a:r>
            <a:r>
              <a:rPr kumimoji="0" lang="ru-RU" sz="1200" b="1" i="0" u="none" strike="noStrike" kern="1200" cap="none" spc="-6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штрафные</a:t>
            </a:r>
            <a:r>
              <a:rPr kumimoji="0" lang="ru-RU" sz="1200" b="1" i="0" u="none" strike="noStrike" kern="1200" cap="none" spc="-6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санкции,</a:t>
            </a:r>
            <a:r>
              <a:rPr kumimoji="0" lang="ru-RU" sz="1200" b="1" i="0" u="none" strike="noStrike" kern="1200" cap="none" spc="-27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возмещение</a:t>
            </a:r>
            <a:r>
              <a:rPr kumimoji="0" lang="ru-RU" sz="1200" b="1" i="0" u="none" strike="noStrike" kern="1200" cap="none" spc="1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ущерба</a:t>
            </a:r>
            <a:r>
              <a:rPr kumimoji="0" lang="ru-RU" sz="1200" b="1" i="0" u="none" strike="noStrike" kern="1200" cap="none" spc="-1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и</a:t>
            </a:r>
            <a:r>
              <a:rPr kumimoji="0" lang="ru-RU" sz="1200" b="1" i="0" u="none" strike="noStrike" kern="1200" cap="none" spc="-1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др.)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 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2478214" y="2866204"/>
            <a:ext cx="42485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Межбюджетные трансферты от</a:t>
            </a:r>
            <a:r>
              <a:rPr kumimoji="0" lang="ru-RU" sz="1200" b="1" i="0" u="none" strike="noStrike" kern="1200" cap="none" spc="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других</a:t>
            </a:r>
            <a:r>
              <a:rPr kumimoji="0" lang="ru-RU" sz="1200" b="1" i="0" u="none" strike="noStrike" kern="1200" cap="none" spc="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бюджетов</a:t>
            </a:r>
            <a:r>
              <a:rPr kumimoji="0" lang="ru-RU" sz="1200" b="1" i="0" u="none" strike="noStrike" kern="1200" cap="none" spc="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бюджетной</a:t>
            </a:r>
            <a:r>
              <a:rPr kumimoji="0" lang="ru-RU" sz="1200" b="1" i="0" u="none" strike="noStrike" kern="1200" cap="none" spc="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системы в</a:t>
            </a:r>
            <a:r>
              <a:rPr kumimoji="0" lang="ru-RU" sz="1200" b="1" i="0" u="none" strike="noStrike" kern="1200" cap="none" spc="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виде</a:t>
            </a:r>
            <a:r>
              <a:rPr kumimoji="0" lang="ru-RU" sz="1200" b="1" i="0" u="none" strike="noStrike" kern="1200" cap="none" spc="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дотаций,</a:t>
            </a:r>
            <a:r>
              <a:rPr kumimoji="0" lang="ru-RU" sz="1200" b="1" i="0" u="none" strike="noStrike" kern="1200" cap="none" spc="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субвенций,</a:t>
            </a:r>
            <a:r>
              <a:rPr kumimoji="0" lang="ru-RU" sz="1200" b="1" i="0" u="none" strike="noStrike" kern="1200" cap="none" spc="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субсидий и иных межбюджетных трансфертов, добровольные и безвозмездные поступления от юридических и физических лиц)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249506" y="3881867"/>
            <a:ext cx="78501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Какие</a:t>
            </a:r>
            <a:r>
              <a:rPr kumimoji="0" lang="ru-RU" sz="1400" b="1" i="0" u="none" strike="noStrike" kern="1200" cap="none" spc="-3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налоги</a:t>
            </a:r>
            <a:r>
              <a:rPr kumimoji="0" lang="ru-RU" sz="1400" b="1" i="0" u="none" strike="noStrike" kern="1200" cap="none" spc="-3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уплачивают</a:t>
            </a:r>
            <a:r>
              <a:rPr kumimoji="0" lang="ru-RU" sz="1400" b="1" i="0" u="none" strike="noStrike" kern="1200" cap="none" spc="-4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жители</a:t>
            </a:r>
            <a:r>
              <a:rPr kumimoji="0" lang="ru-RU" sz="1400" b="1" i="0" u="none" strike="noStrike" kern="1200" cap="none" spc="3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городского округа Семеновский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0" y="5033243"/>
            <a:ext cx="3200401" cy="182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9550" marR="24130" lvl="0" indent="0" algn="just" defTabSz="914400" rtl="0" eaLnBrk="1" fontAlgn="auto" latinLnBrk="0" hangingPunct="1">
              <a:lnSpc>
                <a:spcPct val="98000"/>
              </a:lnSpc>
              <a:spcBef>
                <a:spcPts val="10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Ставка</a:t>
            </a:r>
            <a:r>
              <a:rPr kumimoji="0" lang="ru-RU" sz="1200" b="0" i="0" strike="noStrike" kern="1200" cap="none" spc="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0" i="0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налога</a:t>
            </a:r>
            <a:r>
              <a:rPr kumimoji="0" lang="ru-RU" sz="1200" b="0" i="0" strike="noStrike" kern="1200" cap="none" spc="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0" i="0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от</a:t>
            </a:r>
            <a:r>
              <a:rPr kumimoji="0" lang="ru-RU" sz="1200" b="0" i="0" strike="noStrike" kern="1200" cap="none" spc="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0" i="0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кадастровой</a:t>
            </a:r>
            <a:r>
              <a:rPr kumimoji="0" lang="ru-RU" sz="1200" b="0" i="0" strike="noStrike" kern="1200" cap="none" spc="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0" i="0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стоимости</a:t>
            </a:r>
            <a:r>
              <a:rPr kumimoji="0" lang="ru-RU" sz="1200" b="0" i="0" strike="noStrike" kern="1200" cap="none" spc="-3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0" i="0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земельных</a:t>
            </a:r>
            <a:r>
              <a:rPr kumimoji="0" lang="ru-RU" sz="1200" b="0" i="0" strike="noStrike" kern="1200" cap="none" spc="-4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0" i="0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участков:</a:t>
            </a:r>
            <a:r>
              <a:rPr kumimoji="0" lang="ru-RU" sz="1200" b="0" i="0" strike="noStrike" kern="1200" cap="none" spc="-3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endParaRPr kumimoji="0" lang="ru-RU" sz="1200" b="0" i="0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  <a:p>
            <a:pPr marL="209550" marR="24130" algn="just">
              <a:lnSpc>
                <a:spcPct val="98000"/>
              </a:lnSpc>
              <a:spcBef>
                <a:spcPts val="1085"/>
              </a:spcBef>
              <a:defRPr/>
            </a:pPr>
            <a:r>
              <a:rPr kumimoji="0" lang="ru-RU" sz="1200" b="0" i="0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0,3%</a:t>
            </a:r>
            <a:r>
              <a:rPr kumimoji="0" lang="ru-RU" sz="1200" b="0" i="0" strike="noStrike" kern="1200" cap="none" spc="-35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0" i="0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по участкам, занятым</a:t>
            </a:r>
            <a:r>
              <a:rPr kumimoji="0" lang="ru-RU" sz="1200" b="0" i="0" strike="noStrike" kern="1200" cap="none" spc="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0" i="0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жилищным</a:t>
            </a:r>
            <a:r>
              <a:rPr kumimoji="0" lang="ru-RU" sz="1200" b="0" i="0" strike="noStrike" kern="1200" cap="none" spc="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0" i="0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фондом, объектами инженерной инфраструктуры ЖКК, приобретенных для ИЖС,</a:t>
            </a:r>
            <a:r>
              <a:rPr kumimoji="0" lang="ru-RU" sz="1200" b="0" i="0" strike="noStrike" kern="1200" cap="none" spc="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0" i="0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с/х</a:t>
            </a:r>
            <a:r>
              <a:rPr kumimoji="0" lang="ru-RU" sz="1200" b="0" i="0" strike="noStrike" kern="1200" cap="none" spc="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0" i="0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назначения,</a:t>
            </a:r>
            <a:r>
              <a:rPr kumimoji="0" lang="ru-RU" sz="1200" b="0" i="0" strike="noStrike" kern="1200" cap="none" spc="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0" i="0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для</a:t>
            </a:r>
            <a:r>
              <a:rPr kumimoji="0" lang="ru-RU" sz="1200" b="0" i="0" strike="noStrike" kern="1200" cap="none" spc="-37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0" i="0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личного</a:t>
            </a:r>
            <a:r>
              <a:rPr kumimoji="0" lang="ru-RU" sz="1200" b="0" i="0" strike="noStrike" kern="1200" cap="none" spc="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0" i="0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подсобного</a:t>
            </a:r>
            <a:r>
              <a:rPr kumimoji="0" lang="ru-RU" sz="1200" b="0" i="0" strike="noStrike" kern="1200" cap="none" spc="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0" i="0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хозяйства;</a:t>
            </a:r>
            <a:r>
              <a:rPr kumimoji="0" lang="ru-RU" sz="1200" b="0" i="0" strike="noStrike" kern="1200" cap="none" spc="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</a:p>
          <a:p>
            <a:pPr marL="209550" marR="24130" algn="just">
              <a:lnSpc>
                <a:spcPct val="98000"/>
              </a:lnSpc>
              <a:spcBef>
                <a:spcPts val="1085"/>
              </a:spcBef>
              <a:defRPr/>
            </a:pPr>
            <a:r>
              <a:rPr kumimoji="0" lang="ru-RU" sz="1200" b="0" i="0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1,5%</a:t>
            </a:r>
            <a:r>
              <a:rPr kumimoji="0" lang="ru-RU" sz="1200" b="0" i="0" strike="noStrike" kern="1200" cap="none" spc="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0" i="0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-</a:t>
            </a:r>
            <a:r>
              <a:rPr kumimoji="0" lang="ru-RU" sz="1200" b="0" i="0" strike="noStrike" kern="1200" cap="none" spc="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0" i="0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в</a:t>
            </a:r>
            <a:r>
              <a:rPr kumimoji="0" lang="ru-RU" sz="1200" b="0" i="0" strike="noStrike" kern="1200" cap="none" spc="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0" i="0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отношении</a:t>
            </a:r>
            <a:r>
              <a:rPr kumimoji="0" lang="ru-RU" sz="1200" b="0" i="0" strike="noStrike" kern="1200" cap="none" spc="-7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0" i="0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прочих участков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3396804" y="4829309"/>
            <a:ext cx="3689795" cy="2275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9550" marR="286385" lvl="0" indent="0" algn="l" defTabSz="914400" rtl="0" eaLnBrk="1" fontAlgn="auto" latinLnBrk="0" hangingPunct="1">
              <a:lnSpc>
                <a:spcPct val="98000"/>
              </a:lnSpc>
              <a:spcBef>
                <a:spcPts val="515"/>
              </a:spcBef>
              <a:spcAft>
                <a:spcPts val="0"/>
              </a:spcAft>
              <a:buClrTx/>
              <a:buSzTx/>
              <a:buFontTx/>
              <a:buNone/>
              <a:tabLst>
                <a:tab pos="767080" algn="l"/>
                <a:tab pos="1391920" algn="l"/>
                <a:tab pos="1555115" algn="l"/>
                <a:tab pos="2300605" algn="l"/>
                <a:tab pos="2541270" algn="l"/>
                <a:tab pos="3108325" algn="l"/>
              </a:tabLst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Ставка</a:t>
            </a:r>
            <a:r>
              <a:rPr kumimoji="0" lang="ru-RU" sz="1200" b="0" i="0" u="none" strike="noStrike" kern="1200" cap="none" spc="4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налога</a:t>
            </a:r>
            <a:r>
              <a:rPr kumimoji="0" lang="ru-RU" sz="1200" b="0" i="0" u="none" strike="noStrike" kern="1200" cap="none" spc="3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исходя</a:t>
            </a:r>
            <a:r>
              <a:rPr kumimoji="0" lang="ru-RU" sz="1200" b="0" i="0" u="none" strike="noStrike" kern="1200" cap="none" spc="3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из</a:t>
            </a:r>
            <a:r>
              <a:rPr kumimoji="0" lang="ru-RU" sz="1200" b="0" i="0" u="none" strike="noStrike" kern="1200" cap="none" spc="2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кадастровой</a:t>
            </a:r>
            <a:r>
              <a:rPr kumimoji="0" lang="ru-RU" sz="1200" b="0" i="0" u="none" strike="noStrike" kern="1200" cap="none" spc="-37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стоимости</a:t>
            </a:r>
            <a:r>
              <a:rPr kumimoji="0" lang="ru-RU" sz="1200" b="0" i="0" u="none" strike="noStrike" kern="1200" cap="none" spc="-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объектов</a:t>
            </a:r>
            <a:r>
              <a:rPr kumimoji="0" lang="ru-RU" sz="1200" b="0" i="0" u="none" strike="noStrike" kern="1200" cap="none" spc="3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налогообложения:</a:t>
            </a:r>
            <a:r>
              <a:rPr kumimoji="0" lang="ru-RU" sz="1200" b="0" i="0" u="none" strike="noStrike" kern="1200" cap="none" spc="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</a:p>
          <a:p>
            <a:pPr marL="209550" marR="286385" lvl="0" indent="0" algn="l" defTabSz="914400" rtl="0" eaLnBrk="1" fontAlgn="auto" latinLnBrk="0" hangingPunct="1">
              <a:lnSpc>
                <a:spcPct val="98000"/>
              </a:lnSpc>
              <a:spcBef>
                <a:spcPts val="515"/>
              </a:spcBef>
              <a:spcAft>
                <a:spcPts val="0"/>
              </a:spcAft>
              <a:buClrTx/>
              <a:buSzTx/>
              <a:buFontTx/>
              <a:buNone/>
              <a:tabLst>
                <a:tab pos="767080" algn="l"/>
                <a:tab pos="1391920" algn="l"/>
                <a:tab pos="1555115" algn="l"/>
                <a:tab pos="2300605" algn="l"/>
                <a:tab pos="2541270" algn="l"/>
                <a:tab pos="3108325" algn="l"/>
              </a:tabLst>
              <a:defRPr/>
            </a:pPr>
            <a:r>
              <a:rPr kumimoji="0" lang="ru-RU" sz="1200" b="0" i="0" u="none" strike="noStrike" kern="1200" cap="none" spc="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0,3% -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жилые дома,</a:t>
            </a:r>
            <a:r>
              <a:rPr kumimoji="0" lang="ru-RU" sz="1200" b="0" i="0" u="none" strike="noStrike" kern="1200" cap="none" spc="1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часть жилых домов, квартир, часть квартир, комнат, гаражей и машино-мест, хозяйственные</a:t>
            </a:r>
            <a:r>
              <a:rPr kumimoji="0" lang="ru-RU" sz="12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строения или сооружения ,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п</a:t>
            </a:r>
            <a:r>
              <a:rPr kumimoji="0" lang="ru-RU" sz="12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лощадь каждого из которых не превышает 50 кв.м.;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  <a:p>
            <a:pPr marL="209550" marR="286385" lvl="0" indent="0" algn="l" defTabSz="914400" rtl="0" eaLnBrk="1" fontAlgn="auto" latinLnBrk="0" hangingPunct="1">
              <a:lnSpc>
                <a:spcPct val="98000"/>
              </a:lnSpc>
              <a:spcBef>
                <a:spcPts val="515"/>
              </a:spcBef>
              <a:spcAft>
                <a:spcPts val="0"/>
              </a:spcAft>
              <a:buClrTx/>
              <a:buSzTx/>
              <a:buFontTx/>
              <a:buNone/>
              <a:tabLst>
                <a:tab pos="767080" algn="l"/>
                <a:tab pos="1391920" algn="l"/>
                <a:tab pos="1555115" algn="l"/>
                <a:tab pos="2300605" algn="l"/>
                <a:tab pos="2541270" algn="l"/>
                <a:tab pos="3108325" algn="l"/>
              </a:tabLst>
              <a:defRPr/>
            </a:pPr>
            <a:r>
              <a:rPr kumimoji="0" lang="ru-RU" sz="1200" b="0" i="0" u="none" strike="noStrike" kern="1200" cap="none" spc="-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1% - объекты налогообложения, включенные в перечень, определяемый в соответствии с пунктом 7 ст.387.2 НК РФ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;</a:t>
            </a:r>
          </a:p>
          <a:p>
            <a:pPr marL="209550" marR="286385" lvl="0" indent="0" algn="l" defTabSz="914400" rtl="0" eaLnBrk="1" fontAlgn="auto" latinLnBrk="0" hangingPunct="1">
              <a:lnSpc>
                <a:spcPct val="98000"/>
              </a:lnSpc>
              <a:spcBef>
                <a:spcPts val="515"/>
              </a:spcBef>
              <a:spcAft>
                <a:spcPts val="0"/>
              </a:spcAft>
              <a:buClrTx/>
              <a:buSzTx/>
              <a:buFontTx/>
              <a:buNone/>
              <a:tabLst>
                <a:tab pos="767080" algn="l"/>
                <a:tab pos="1391920" algn="l"/>
                <a:tab pos="1555115" algn="l"/>
                <a:tab pos="2300605" algn="l"/>
                <a:tab pos="2541270" algn="l"/>
                <a:tab pos="3108325" algn="l"/>
              </a:tabLst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0,5% - прочие объекты налогообложения 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228600" y="7620000"/>
            <a:ext cx="3002104" cy="1397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22225" lvl="0" indent="0" algn="l" defTabSz="914400" rtl="0" eaLnBrk="1" fontAlgn="auto" latinLnBrk="0" hangingPunct="1">
              <a:lnSpc>
                <a:spcPct val="98000"/>
              </a:lnSpc>
              <a:spcBef>
                <a:spcPts val="2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sng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Основные ставки:                        </a:t>
            </a:r>
          </a:p>
          <a:p>
            <a:pPr marL="0" marR="22225" lvl="0" indent="0" algn="l" defTabSz="914400" rtl="0" eaLnBrk="1" fontAlgn="auto" latinLnBrk="0" hangingPunct="1">
              <a:lnSpc>
                <a:spcPct val="98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ставка налога 13%, 15%, 18%, 20%</a:t>
            </a:r>
            <a:r>
              <a:rPr kumimoji="0" lang="ru-RU" sz="12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и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22% в</a:t>
            </a:r>
            <a:r>
              <a:rPr kumimoji="0" lang="ru-RU" sz="12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зависимости от годового дохода;</a:t>
            </a:r>
          </a:p>
          <a:p>
            <a:pPr marL="0" marR="22225" lvl="0" indent="0" algn="l" defTabSz="914400" rtl="0" eaLnBrk="1" fontAlgn="auto" latinLnBrk="0" hangingPunct="1">
              <a:lnSpc>
                <a:spcPct val="98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22225" lvl="0" indent="0" algn="l" defTabSz="914400" rtl="0" eaLnBrk="1" fontAlgn="auto" latinLnBrk="0" hangingPunct="1">
              <a:lnSpc>
                <a:spcPct val="98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</a:t>
            </a:r>
            <a:r>
              <a:rPr kumimoji="0" lang="ru-RU" sz="1200" b="0" i="0" u="none" strike="noStrike" kern="1200" cap="none" spc="5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отношении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отдельных </a:t>
            </a:r>
            <a:r>
              <a:rPr kumimoji="0" lang="ru-RU" sz="1200" b="0" i="0" u="none" strike="noStrike" kern="1200" cap="none" spc="-33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200" spc="-33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случаях 9%, 15%,</a:t>
            </a:r>
            <a:r>
              <a:rPr kumimoji="0" lang="ru-RU" sz="1200" b="0" i="0" u="none" strike="noStrike" kern="1200" cap="none" spc="2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30%</a:t>
            </a:r>
            <a:r>
              <a:rPr kumimoji="0" lang="ru-RU" sz="1200" b="0" i="0" u="none" strike="noStrike" kern="1200" cap="none" spc="2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</a:t>
            </a:r>
            <a:r>
              <a:rPr kumimoji="0" lang="ru-RU" sz="1200" b="0" i="0" u="none" strike="noStrike" kern="1200" cap="none" spc="2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35%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3733800" y="7620000"/>
            <a:ext cx="2667000" cy="135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22225" lvl="0" indent="0" algn="l" defTabSz="914400" rtl="0" eaLnBrk="1" fontAlgn="auto" latinLnBrk="0" hangingPunct="1">
              <a:lnSpc>
                <a:spcPct val="98000"/>
              </a:lnSpc>
              <a:spcBef>
                <a:spcPts val="2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sng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Основные ставки:</a:t>
            </a:r>
            <a:r>
              <a:rPr kumimoji="0" lang="ru-RU" sz="1200" b="0" i="0" u="none" strike="noStrike" kern="1200" cap="none" spc="-35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marL="0" marR="22225" lvl="0" indent="0" algn="l" defTabSz="914400" rtl="0" eaLnBrk="1" fontAlgn="auto" latinLnBrk="0" hangingPunct="1">
              <a:lnSpc>
                <a:spcPct val="98000"/>
              </a:lnSpc>
              <a:spcBef>
                <a:spcPts val="2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до</a:t>
            </a:r>
            <a:r>
              <a:rPr kumimoji="0" lang="ru-RU" sz="1200" b="0" i="0" u="none" strike="noStrike" kern="1200" cap="none" spc="-1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45</a:t>
            </a:r>
            <a:r>
              <a:rPr kumimoji="0" lang="ru-RU" sz="1200" b="0" i="0" u="none" strike="noStrike" kern="1200" cap="none" spc="-1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л.с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  <a:r>
              <a:rPr kumimoji="0" lang="ru-RU" sz="1200" b="0" i="0" u="none" strike="noStrike" kern="1200" cap="none" spc="-3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</a:t>
            </a:r>
            <a:r>
              <a:rPr kumimoji="0" lang="ru-RU" sz="1200" b="0" i="0" u="none" strike="noStrike" kern="1200" cap="none" spc="-1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13,5</a:t>
            </a:r>
            <a:r>
              <a:rPr kumimoji="0" lang="ru-RU" sz="1200" b="0" i="0" u="none" strike="noStrike" kern="1200" cap="none" spc="-1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руб.</a:t>
            </a:r>
          </a:p>
          <a:p>
            <a:pPr marL="0" marR="22225" lvl="0" indent="0" algn="l" defTabSz="914400" rtl="0" eaLnBrk="1" fontAlgn="auto" latinLnBrk="0" hangingPunct="1">
              <a:lnSpc>
                <a:spcPct val="98000"/>
              </a:lnSpc>
              <a:spcBef>
                <a:spcPts val="2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от</a:t>
            </a:r>
            <a:r>
              <a:rPr kumimoji="0" lang="ru-RU" sz="1200" b="0" i="0" u="none" strike="noStrike" kern="1200" cap="none" spc="-1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45</a:t>
            </a:r>
            <a:r>
              <a:rPr kumimoji="0" lang="ru-RU" sz="1200" b="0" i="0" u="none" strike="noStrike" kern="1200" cap="none" spc="-1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до</a:t>
            </a:r>
            <a:r>
              <a:rPr kumimoji="0" lang="ru-RU" sz="1200" b="0" i="0" u="none" strike="noStrike" kern="1200" cap="none" spc="-2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100</a:t>
            </a:r>
            <a:r>
              <a:rPr kumimoji="0" lang="ru-RU" sz="1200" b="0" i="0" u="none" strike="noStrike" kern="1200" cap="none" spc="-1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л.с</a:t>
            </a:r>
            <a:r>
              <a:rPr kumimoji="0" lang="ru-RU" sz="1200" b="0" i="0" u="none" strike="noStrike" kern="1200" cap="none" spc="-2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–</a:t>
            </a:r>
            <a:r>
              <a:rPr kumimoji="0" lang="ru-RU" sz="1200" b="0" i="0" u="none" strike="noStrike" kern="1200" cap="none" spc="-1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22,5</a:t>
            </a:r>
            <a:r>
              <a:rPr kumimoji="0" lang="ru-RU" sz="1200" b="0" i="0" u="none" strike="noStrike" kern="1200" cap="none" spc="-1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руб.</a:t>
            </a:r>
          </a:p>
          <a:p>
            <a:pPr marL="0" marR="304800" lvl="0" indent="0" algn="l" defTabSz="914400" rtl="0" eaLnBrk="1" fontAlgn="auto" latinLnBrk="0" hangingPunct="1">
              <a:lnSpc>
                <a:spcPts val="1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от</a:t>
            </a:r>
            <a:r>
              <a:rPr kumimoji="0" lang="ru-RU" sz="1200" b="0" i="0" u="none" strike="noStrike" kern="1200" cap="none" spc="-2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100</a:t>
            </a:r>
            <a:r>
              <a:rPr kumimoji="0" lang="ru-RU" sz="1200" b="0" i="0" u="none" strike="noStrike" kern="1200" cap="none" spc="-2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до</a:t>
            </a:r>
            <a:r>
              <a:rPr kumimoji="0" lang="ru-RU" sz="1200" b="0" i="0" u="none" strike="noStrike" kern="1200" cap="none" spc="-3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150</a:t>
            </a:r>
            <a:r>
              <a:rPr kumimoji="0" lang="ru-RU" sz="1200" b="0" i="0" u="none" strike="noStrike" kern="1200" cap="none" spc="-2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л.с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  <a:r>
              <a:rPr kumimoji="0" lang="ru-RU" sz="1200" b="0" i="0" u="none" strike="noStrike" kern="1200" cap="none" spc="-4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–</a:t>
            </a:r>
            <a:r>
              <a:rPr kumimoji="0" lang="ru-RU" sz="1200" b="0" i="0" u="none" strike="noStrike" kern="1200" cap="none" spc="-2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31,5</a:t>
            </a:r>
            <a:r>
              <a:rPr kumimoji="0" lang="ru-RU" sz="1200" b="0" i="0" u="none" strike="noStrike" kern="1200" cap="none" spc="-2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руб.</a:t>
            </a:r>
          </a:p>
          <a:p>
            <a:pPr marL="0" marR="304800" lvl="0" indent="0" algn="l" defTabSz="914400" rtl="0" eaLnBrk="1" fontAlgn="auto" latinLnBrk="0" hangingPunct="1">
              <a:lnSpc>
                <a:spcPts val="1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от</a:t>
            </a:r>
            <a:r>
              <a:rPr kumimoji="0" lang="ru-RU" sz="1200" b="0" i="0" u="none" strike="noStrike" kern="1200" cap="none" spc="-1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150</a:t>
            </a:r>
            <a:r>
              <a:rPr kumimoji="0" lang="ru-RU" sz="1200" b="0" i="0" u="none" strike="noStrike" kern="1200" cap="none" spc="31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до</a:t>
            </a:r>
            <a:r>
              <a:rPr kumimoji="0" lang="ru-RU" sz="1200" b="0" i="0" u="none" strike="noStrike" kern="1200" cap="none" spc="-2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200</a:t>
            </a:r>
            <a:r>
              <a:rPr kumimoji="0" lang="ru-RU" sz="1200" b="0" i="0" u="none" strike="noStrike" kern="1200" cap="none" spc="-1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л.с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  <a:r>
              <a:rPr kumimoji="0" lang="ru-RU" sz="1200" b="0" i="0" u="none" strike="noStrike" kern="1200" cap="none" spc="-3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–</a:t>
            </a:r>
            <a:r>
              <a:rPr kumimoji="0" lang="ru-RU" sz="1200" b="0" i="0" u="none" strike="noStrike" kern="1200" cap="none" spc="-2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45</a:t>
            </a:r>
            <a:r>
              <a:rPr kumimoji="0" lang="ru-RU" sz="1200" b="0" i="0" u="none" strike="noStrike" kern="1200" cap="none" spc="-2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руб.       </a:t>
            </a:r>
          </a:p>
          <a:p>
            <a:pPr marL="0" marR="304800" lvl="0" indent="0" algn="l" defTabSz="914400" rtl="0" eaLnBrk="1" fontAlgn="auto" latinLnBrk="0" hangingPunct="1">
              <a:lnSpc>
                <a:spcPts val="1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от</a:t>
            </a:r>
            <a:r>
              <a:rPr kumimoji="0" lang="ru-RU" sz="1200" b="0" i="0" u="none" strike="noStrike" kern="1200" cap="none" spc="-1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200</a:t>
            </a:r>
            <a:r>
              <a:rPr kumimoji="0" lang="ru-RU" sz="1200" b="0" i="0" u="none" strike="noStrike" kern="1200" cap="none" spc="-1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до</a:t>
            </a:r>
            <a:r>
              <a:rPr kumimoji="0" lang="ru-RU" sz="1200" b="0" i="0" u="none" strike="noStrike" kern="1200" cap="none" spc="-1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250</a:t>
            </a:r>
            <a:r>
              <a:rPr kumimoji="0" lang="ru-RU" sz="1200" b="0" i="0" u="none" strike="noStrike" kern="1200" cap="none" spc="-1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л.с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  <a:r>
              <a:rPr kumimoji="0" lang="ru-RU" sz="1200" b="0" i="0" u="none" strike="noStrike" kern="1200" cap="none" spc="-3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–</a:t>
            </a:r>
            <a:r>
              <a:rPr kumimoji="0" lang="ru-RU" sz="1200" b="0" i="0" u="none" strike="noStrike" kern="1200" cap="none" spc="-1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75</a:t>
            </a:r>
            <a:r>
              <a:rPr kumimoji="0" lang="ru-RU" sz="1200" b="0" i="0" u="none" strike="noStrike" kern="1200" cap="none" spc="-1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руб.</a:t>
            </a:r>
          </a:p>
          <a:p>
            <a:pPr marL="0" marR="304800" lvl="0" indent="0" algn="l" defTabSz="914400" rtl="0" eaLnBrk="1" fontAlgn="auto" latinLnBrk="0" hangingPunct="1">
              <a:lnSpc>
                <a:spcPts val="1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от</a:t>
            </a:r>
            <a:r>
              <a:rPr kumimoji="0" lang="ru-RU" sz="1200" b="0" i="0" u="none" strike="noStrike" kern="1200" cap="none" spc="-2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250</a:t>
            </a:r>
            <a:r>
              <a:rPr kumimoji="0" lang="ru-RU" sz="1200" b="0" i="0" u="none" strike="noStrike" kern="1200" cap="none" spc="-2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л.с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  <a:r>
              <a:rPr kumimoji="0" lang="ru-RU" sz="1200" b="0" i="0" u="none" strike="noStrike" kern="1200" cap="none" spc="-4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–</a:t>
            </a:r>
            <a:r>
              <a:rPr kumimoji="0" lang="ru-RU" sz="1200" b="0" i="0" u="none" strike="noStrike" kern="1200" cap="none" spc="-2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150</a:t>
            </a:r>
            <a:r>
              <a:rPr kumimoji="0" lang="ru-RU" sz="1200" b="0" i="0" u="none" strike="noStrike" kern="1200" cap="none" spc="-2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руб.</a:t>
            </a:r>
          </a:p>
        </p:txBody>
      </p:sp>
      <p:sp>
        <p:nvSpPr>
          <p:cNvPr id="47" name="object 43"/>
          <p:cNvSpPr/>
          <p:nvPr/>
        </p:nvSpPr>
        <p:spPr>
          <a:xfrm>
            <a:off x="3667801" y="4239303"/>
            <a:ext cx="2811780" cy="581660"/>
          </a:xfrm>
          <a:custGeom>
            <a:avLst/>
            <a:gdLst/>
            <a:ahLst/>
            <a:cxnLst/>
            <a:rect l="l" t="t" r="r" b="b"/>
            <a:pathLst>
              <a:path w="2811780" h="581660">
                <a:moveTo>
                  <a:pt x="0" y="96900"/>
                </a:moveTo>
                <a:lnTo>
                  <a:pt x="7610" y="59150"/>
                </a:lnTo>
                <a:lnTo>
                  <a:pt x="28363" y="28352"/>
                </a:lnTo>
                <a:lnTo>
                  <a:pt x="59144" y="7604"/>
                </a:lnTo>
                <a:lnTo>
                  <a:pt x="96837" y="0"/>
                </a:lnTo>
                <a:lnTo>
                  <a:pt x="2714828" y="0"/>
                </a:lnTo>
                <a:lnTo>
                  <a:pt x="2752578" y="7604"/>
                </a:lnTo>
                <a:lnTo>
                  <a:pt x="2783376" y="28352"/>
                </a:lnTo>
                <a:lnTo>
                  <a:pt x="2804125" y="59150"/>
                </a:lnTo>
                <a:lnTo>
                  <a:pt x="2811729" y="96900"/>
                </a:lnTo>
                <a:lnTo>
                  <a:pt x="2811729" y="484250"/>
                </a:lnTo>
                <a:lnTo>
                  <a:pt x="2804125" y="521948"/>
                </a:lnTo>
                <a:lnTo>
                  <a:pt x="2783376" y="552751"/>
                </a:lnTo>
                <a:lnTo>
                  <a:pt x="2752578" y="573530"/>
                </a:lnTo>
                <a:lnTo>
                  <a:pt x="2714828" y="581151"/>
                </a:lnTo>
                <a:lnTo>
                  <a:pt x="96837" y="581151"/>
                </a:lnTo>
                <a:lnTo>
                  <a:pt x="59144" y="573530"/>
                </a:lnTo>
                <a:lnTo>
                  <a:pt x="28363" y="552751"/>
                </a:lnTo>
                <a:lnTo>
                  <a:pt x="7610" y="521948"/>
                </a:lnTo>
                <a:lnTo>
                  <a:pt x="0" y="484250"/>
                </a:lnTo>
                <a:lnTo>
                  <a:pt x="0" y="96900"/>
                </a:lnTo>
                <a:close/>
              </a:path>
            </a:pathLst>
          </a:custGeom>
          <a:ln w="25400">
            <a:solidFill>
              <a:srgbClr val="46726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B6996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025373"/>
      </a:dk2>
      <a:lt2>
        <a:srgbClr val="E7E6E6"/>
      </a:lt2>
      <a:accent1>
        <a:srgbClr val="025373"/>
      </a:accent1>
      <a:accent2>
        <a:srgbClr val="0378A6"/>
      </a:accent2>
      <a:accent3>
        <a:srgbClr val="F2CB05"/>
      </a:accent3>
      <a:accent4>
        <a:srgbClr val="D6D6D6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28957</TotalTime>
  <Words>14550</Words>
  <Application>Microsoft Office PowerPoint</Application>
  <PresentationFormat>Экран (4:3)</PresentationFormat>
  <Paragraphs>4379</Paragraphs>
  <Slides>79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79</vt:i4>
      </vt:variant>
    </vt:vector>
  </HeadingPairs>
  <TitlesOfParts>
    <vt:vector size="95" baseType="lpstr">
      <vt:lpstr>微软雅黑</vt:lpstr>
      <vt:lpstr>Arial</vt:lpstr>
      <vt:lpstr>Calibri</vt:lpstr>
      <vt:lpstr>Calibri Light</vt:lpstr>
      <vt:lpstr>Century</vt:lpstr>
      <vt:lpstr>Century Gothic</vt:lpstr>
      <vt:lpstr>Encode Sans Semi Condensed</vt:lpstr>
      <vt:lpstr>Franklin Gothic Medium</vt:lpstr>
      <vt:lpstr>Gabriola</vt:lpstr>
      <vt:lpstr>Oswald Medium</vt:lpstr>
      <vt:lpstr>Segoe UI</vt:lpstr>
      <vt:lpstr>Tahoma</vt:lpstr>
      <vt:lpstr>Times New Roman</vt:lpstr>
      <vt:lpstr>Verdana</vt:lpstr>
      <vt:lpstr>Office Theme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 ЧЕМ ОСНОВАНО СОСТАВЛЕНИЕ ПРОЕКТА БЮДЖЕТА</vt:lpstr>
      <vt:lpstr>КАК ПРОИСХОДИТ СОСТАВЛЕНИЕ БЮДЖЕТА  ГОРОДСКОГО ОКРУГА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ДОХОДЫ БЮДЖЕТА ГОРОДСКОГО  ОКРУГА СЕМЕНОВСКИЙ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ПРОГРАММНЫЕ И НЕПРОГРАММНЫЕ РАСХОДЫ БЮДЖЕТА ГОРОДСКОГО ОКРУГА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BUDGET2</cp:lastModifiedBy>
  <cp:revision>1738</cp:revision>
  <cp:lastPrinted>2024-12-05T07:59:49Z</cp:lastPrinted>
  <dcterms:created xsi:type="dcterms:W3CDTF">2021-12-05T01:35:03Z</dcterms:created>
  <dcterms:modified xsi:type="dcterms:W3CDTF">2024-12-09T08:00:38Z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2021-11-03T00:00:00Z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2021-12-05T00:00:00Z</vt:filetime>
  </property>
</Properties>
</file>