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4"/>
  </p:notesMasterIdLst>
  <p:sldIdLst>
    <p:sldId id="270" r:id="rId3"/>
    <p:sldId id="260" r:id="rId4"/>
    <p:sldId id="500" r:id="rId5"/>
    <p:sldId id="501" r:id="rId6"/>
    <p:sldId id="503" r:id="rId7"/>
    <p:sldId id="504" r:id="rId8"/>
    <p:sldId id="505" r:id="rId9"/>
    <p:sldId id="507" r:id="rId10"/>
    <p:sldId id="532" r:id="rId11"/>
    <p:sldId id="265" r:id="rId12"/>
    <p:sldId id="271" r:id="rId13"/>
    <p:sldId id="528" r:id="rId14"/>
    <p:sldId id="263" r:id="rId15"/>
    <p:sldId id="508" r:id="rId16"/>
    <p:sldId id="266" r:id="rId17"/>
    <p:sldId id="510" r:id="rId18"/>
    <p:sldId id="511" r:id="rId19"/>
    <p:sldId id="526" r:id="rId20"/>
    <p:sldId id="525" r:id="rId21"/>
    <p:sldId id="524" r:id="rId22"/>
    <p:sldId id="512" r:id="rId23"/>
    <p:sldId id="513" r:id="rId24"/>
    <p:sldId id="514" r:id="rId25"/>
    <p:sldId id="515" r:id="rId26"/>
    <p:sldId id="516" r:id="rId27"/>
    <p:sldId id="529" r:id="rId28"/>
    <p:sldId id="530" r:id="rId29"/>
    <p:sldId id="519" r:id="rId30"/>
    <p:sldId id="531" r:id="rId31"/>
    <p:sldId id="267" r:id="rId32"/>
    <p:sldId id="499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C27"/>
    <a:srgbClr val="732330"/>
    <a:srgbClr val="550F0F"/>
    <a:srgbClr val="751515"/>
    <a:srgbClr val="E2AC00"/>
    <a:srgbClr val="5F1111"/>
    <a:srgbClr val="FFCCCC"/>
    <a:srgbClr val="1E2728"/>
    <a:srgbClr val="291866"/>
    <a:srgbClr val="5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50" y="312"/>
      </p:cViewPr>
      <p:guideLst>
        <p:guide orient="horz" pos="2160"/>
        <p:guide pos="40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396618686993E-2"/>
          <c:y val="3.8544644310129203E-2"/>
          <c:w val="0.93212997405300502"/>
          <c:h val="0.79444705623215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600000">
                    <a:lumMod val="90000"/>
                    <a:lumOff val="10000"/>
                    <a:shade val="30000"/>
                    <a:satMod val="115000"/>
                  </a:srgbClr>
                </a:gs>
                <a:gs pos="50000">
                  <a:srgbClr val="600000">
                    <a:lumMod val="90000"/>
                    <a:lumOff val="10000"/>
                    <a:shade val="67500"/>
                    <a:satMod val="115000"/>
                  </a:srgbClr>
                </a:gs>
                <a:gs pos="100000">
                  <a:srgbClr val="600000">
                    <a:lumMod val="90000"/>
                    <a:lumOff val="1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2864.1</c:v>
                </c:pt>
                <c:pt idx="1">
                  <c:v>3193.3</c:v>
                </c:pt>
                <c:pt idx="2">
                  <c:v>2134.5</c:v>
                </c:pt>
                <c:pt idx="3">
                  <c:v>2627</c:v>
                </c:pt>
                <c:pt idx="4">
                  <c:v>2860.7</c:v>
                </c:pt>
                <c:pt idx="5">
                  <c:v>3033.5</c:v>
                </c:pt>
                <c:pt idx="6">
                  <c:v>2624.7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1-4E81-AB9C-3DB1478354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12</c:v>
                </c:pt>
              </c:strCache>
            </c:strRef>
          </c:tx>
          <c:spPr>
            <a:gradFill flip="none" rotWithShape="1">
              <a:gsLst>
                <a:gs pos="0">
                  <a:srgbClr val="CC9900">
                    <a:shade val="30000"/>
                    <a:satMod val="115000"/>
                  </a:srgbClr>
                </a:gs>
                <a:gs pos="50000">
                  <a:srgbClr val="CC9900">
                    <a:shade val="67500"/>
                    <a:satMod val="115000"/>
                  </a:srgbClr>
                </a:gs>
                <a:gs pos="100000">
                  <a:srgbClr val="CC99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2024217195333802E-2"/>
                  <c:y val="1.27056166403388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2 864,1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F1-4E81-AB9C-3DB1478354D5}"/>
                </c:ext>
              </c:extLst>
            </c:dLbl>
            <c:dLbl>
              <c:idx val="1"/>
              <c:layout>
                <c:manualLayout>
                  <c:x val="-5.3957561310616201E-2"/>
                  <c:y val="-3.4231770041406298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193,3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F1-4E81-AB9C-3DB1478354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1-4E81-AB9C-3DB1478354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F1-4E81-AB9C-3DB1478354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F1-4E81-AB9C-3DB1478354D5}"/>
                </c:ext>
              </c:extLst>
            </c:dLbl>
            <c:dLbl>
              <c:idx val="5"/>
              <c:layout>
                <c:manualLayout>
                  <c:x val="9.2671321656013599E-3"/>
                  <c:y val="1.1199090002021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3 033,5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F1-4E81-AB9C-3DB1478354D5}"/>
                </c:ext>
              </c:extLst>
            </c:dLbl>
            <c:dLbl>
              <c:idx val="6"/>
              <c:layout>
                <c:manualLayout>
                  <c:x val="9.7399440744985796E-3"/>
                  <c:y val="9.577293117647149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2 624,7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F1-4E81-AB9C-3DB147835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2864.1</c:v>
                </c:pt>
                <c:pt idx="1">
                  <c:v>3162.9</c:v>
                </c:pt>
                <c:pt idx="2">
                  <c:v>2166.4</c:v>
                </c:pt>
                <c:pt idx="3">
                  <c:v>2762.9</c:v>
                </c:pt>
                <c:pt idx="4">
                  <c:v>2860.7</c:v>
                </c:pt>
                <c:pt idx="5">
                  <c:v>3033.5</c:v>
                </c:pt>
                <c:pt idx="6">
                  <c:v>2624.7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F1-4E81-AB9C-3DB1478354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13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4.0579506327363402E-3"/>
                  <c:y val="6.9042973405243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F1-4E81-AB9C-3DB1478354D5}"/>
                </c:ext>
              </c:extLst>
            </c:dLbl>
            <c:dLbl>
              <c:idx val="1"/>
              <c:layout>
                <c:manualLayout>
                  <c:x val="2.7751799530750799E-5"/>
                  <c:y val="1.498287178661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F1-4E81-AB9C-3DB1478354D5}"/>
                </c:ext>
              </c:extLst>
            </c:dLbl>
            <c:dLbl>
              <c:idx val="2"/>
              <c:layout>
                <c:manualLayout>
                  <c:x val="4.2790274681873902E-3"/>
                  <c:y val="6.1412329683588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F1-4E81-AB9C-3DB1478354D5}"/>
                </c:ext>
              </c:extLst>
            </c:dLbl>
            <c:dLbl>
              <c:idx val="3"/>
              <c:layout>
                <c:manualLayout>
                  <c:x val="9.6611889677221292E-3"/>
                  <c:y val="8.2652053988391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F1-4E81-AB9C-3DB1478354D5}"/>
                </c:ext>
              </c:extLst>
            </c:dLbl>
            <c:dLbl>
              <c:idx val="4"/>
              <c:layout>
                <c:manualLayout>
                  <c:x val="-1.32430462287789E-3"/>
                  <c:y val="1.1367783178516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F1-4E81-AB9C-3DB1478354D5}"/>
                </c:ext>
              </c:extLst>
            </c:dLbl>
            <c:dLbl>
              <c:idx val="5"/>
              <c:layout>
                <c:manualLayout>
                  <c:x val="1.34099320502814E-3"/>
                  <c:y val="5.8013192998144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F1-4E81-AB9C-3DB1478354D5}"/>
                </c:ext>
              </c:extLst>
            </c:dLbl>
            <c:dLbl>
              <c:idx val="6"/>
              <c:layout>
                <c:manualLayout>
                  <c:x val="-1.2027029877718599E-3"/>
                  <c:y val="8.0054261259499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F1-4E81-AB9C-3DB147835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30.400000000000102</c:v>
                </c:pt>
                <c:pt idx="2">
                  <c:v>-31.900000000000102</c:v>
                </c:pt>
                <c:pt idx="3">
                  <c:v>-135.9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2F1-4E81-AB9C-3DB1478354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6985472"/>
        <c:axId val="186995456"/>
      </c:barChart>
      <c:catAx>
        <c:axId val="1869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136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6995456"/>
        <c:crosses val="autoZero"/>
        <c:auto val="1"/>
        <c:lblAlgn val="ctr"/>
        <c:lblOffset val="100"/>
        <c:noMultiLvlLbl val="0"/>
      </c:catAx>
      <c:valAx>
        <c:axId val="186995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985472"/>
        <c:crosses val="autoZero"/>
        <c:crossBetween val="between"/>
      </c:valAx>
      <c:spPr>
        <a:solidFill>
          <a:srgbClr val="B2B2B2">
            <a:lumMod val="40000"/>
            <a:lumOff val="60000"/>
          </a:srgbClr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b7c0d4b-2f9e-42a3-9557-1ab7ad4072b9}"/>
      </c:ext>
    </c:extLst>
  </c:chart>
  <c:spPr>
    <a:solidFill>
      <a:srgbClr val="B2B2B2">
        <a:lumMod val="40000"/>
        <a:lumOff val="60000"/>
      </a:srgb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97-47B5-80B9-DA07A6BF7D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97-47B5-80B9-DA07A6BF7D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97-47B5-80B9-DA07A6BF7D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997-47B5-80B9-DA07A6BF7D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997-47B5-80B9-DA07A6BF7D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59.7</c:v>
                </c:pt>
                <c:pt idx="1">
                  <c:v>61.5</c:v>
                </c:pt>
                <c:pt idx="2">
                  <c:v>52</c:v>
                </c:pt>
                <c:pt idx="3">
                  <c:v>49</c:v>
                </c:pt>
                <c:pt idx="4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97-47B5-80B9-DA07A6BF7D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1707904"/>
        <c:axId val="201665920"/>
      </c:barChart>
      <c:dateAx>
        <c:axId val="2017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665920"/>
        <c:crosses val="autoZero"/>
        <c:auto val="0"/>
        <c:lblOffset val="100"/>
        <c:baseTimeUnit val="days"/>
      </c:dateAx>
      <c:valAx>
        <c:axId val="20166592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1707904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f0bf4c4f-a107-4c75-8748-814bbe0d523e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A3-4EA4-AE4A-FD7A8F70350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A3-4EA4-AE4A-FD7A8F7035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A3-4EA4-AE4A-FD7A8F70350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CA3-4EA4-AE4A-FD7A8F7035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A3-4EA4-AE4A-FD7A8F7035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249.1</c:v>
                </c:pt>
                <c:pt idx="1">
                  <c:v>248.2</c:v>
                </c:pt>
                <c:pt idx="2">
                  <c:v>291.89999999999998</c:v>
                </c:pt>
                <c:pt idx="3">
                  <c:v>186.8</c:v>
                </c:pt>
                <c:pt idx="4">
                  <c:v>188.7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A3-4EA4-AE4A-FD7A8F7035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2838400"/>
        <c:axId val="202825088"/>
      </c:barChart>
      <c:dateAx>
        <c:axId val="20283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825088"/>
        <c:crosses val="autoZero"/>
        <c:auto val="0"/>
        <c:lblOffset val="100"/>
        <c:baseTimeUnit val="days"/>
      </c:dateAx>
      <c:valAx>
        <c:axId val="20282508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2838400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8745d8e1-1a6a-45d1-a5e3-d3a459e90992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A9-498B-A7CC-FB780777CC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A9-498B-A7CC-FB780777CC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A9-498B-A7CC-FB780777CC1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A9-498B-A7CC-FB780777CC1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1A9-498B-A7CC-FB780777CC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35.6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A9-498B-A7CC-FB780777CC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2232192"/>
        <c:axId val="202206592"/>
      </c:barChart>
      <c:dateAx>
        <c:axId val="20223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206592"/>
        <c:crosses val="autoZero"/>
        <c:auto val="0"/>
        <c:lblOffset val="100"/>
        <c:baseTimeUnit val="days"/>
      </c:dateAx>
      <c:valAx>
        <c:axId val="20220659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2232192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284d3702-6d00-47dd-adfb-4b76338f9dfb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58260144226504"/>
          <c:y val="0.20991386754475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2943-40F0-86B2-96233164AD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2943-40F0-86B2-96233164AD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2943-40F0-86B2-96233164AD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2943-40F0-86B2-96233164AD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9-2943-40F0-86B2-96233164AD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75.8</c:v>
                </c:pt>
                <c:pt idx="1">
                  <c:v>365.9</c:v>
                </c:pt>
                <c:pt idx="2">
                  <c:v>366.9</c:v>
                </c:pt>
                <c:pt idx="3">
                  <c:v>38.299999999999997</c:v>
                </c:pt>
                <c:pt idx="4">
                  <c:v>1017.4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43-40F0-86B2-96233164AD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465081096"/>
        <c:axId val="465084696"/>
      </c:barChart>
      <c:dateAx>
        <c:axId val="46508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95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084696"/>
        <c:crosses val="autoZero"/>
        <c:auto val="0"/>
        <c:lblOffset val="100"/>
        <c:baseTimeUnit val="days"/>
      </c:dateAx>
      <c:valAx>
        <c:axId val="46508469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65081096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19fc5446-47e8-4c2d-90b7-03b599feaca4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0E59-4B92-9340-15E94BAFD3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0E59-4B92-9340-15E94BAFD3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0E59-4B92-9340-15E94BAFD3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0E59-4B92-9340-15E94BAFD3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9-0E59-4B92-9340-15E94BAFD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23.4</c:v>
                </c:pt>
                <c:pt idx="1">
                  <c:v>171.7</c:v>
                </c:pt>
                <c:pt idx="2">
                  <c:v>47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59-4B92-9340-15E94BAFD3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465081096"/>
        <c:axId val="465084696"/>
      </c:barChart>
      <c:dateAx>
        <c:axId val="46508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5084696"/>
        <c:crosses val="autoZero"/>
        <c:auto val="0"/>
        <c:lblOffset val="100"/>
        <c:baseTimeUnit val="days"/>
      </c:dateAx>
      <c:valAx>
        <c:axId val="46508469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65081096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54d1b13b-956d-45de-b2ca-d6b1c0e51e3e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06477168438199"/>
          <c:y val="0.282485139150294"/>
          <c:w val="0.87642573774163401"/>
          <c:h val="0.52440238606843304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7159296"/>
        <c:axId val="187026432"/>
      </c:barChart>
      <c:catAx>
        <c:axId val="18715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026432"/>
        <c:crosses val="autoZero"/>
        <c:auto val="1"/>
        <c:lblAlgn val="ctr"/>
        <c:lblOffset val="100"/>
        <c:noMultiLvlLbl val="0"/>
      </c:catAx>
      <c:valAx>
        <c:axId val="1870264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159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95c00913-637f-4ec2-aa4f-eefe990a5403}"/>
      </c:ext>
    </c:extLst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lang="ru-RU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Акцизы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56.2</c:v>
                </c:pt>
                <c:pt idx="1">
                  <c:v>5.2</c:v>
                </c:pt>
                <c:pt idx="2">
                  <c:v>59.5</c:v>
                </c:pt>
                <c:pt idx="3">
                  <c:v>45.9</c:v>
                </c:pt>
                <c:pt idx="4">
                  <c:v>43.4</c:v>
                </c:pt>
                <c:pt idx="5">
                  <c:v>695.6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8-4668-B78E-A1E670C14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400C0C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Акцизы</c:v>
                </c:pt>
                <c:pt idx="5">
                  <c:v>НДФЛ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79.8</c:v>
                </c:pt>
                <c:pt idx="1">
                  <c:v>22</c:v>
                </c:pt>
                <c:pt idx="2">
                  <c:v>59.8</c:v>
                </c:pt>
                <c:pt idx="3">
                  <c:v>59.3</c:v>
                </c:pt>
                <c:pt idx="4">
                  <c:v>52.9</c:v>
                </c:pt>
                <c:pt idx="5">
                  <c:v>913.4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8-4668-B78E-A1E670C14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7819776"/>
        <c:axId val="197842048"/>
      </c:barChart>
      <c:catAx>
        <c:axId val="19781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842048"/>
        <c:crosses val="autoZero"/>
        <c:auto val="1"/>
        <c:lblAlgn val="ctr"/>
        <c:lblOffset val="100"/>
        <c:noMultiLvlLbl val="0"/>
      </c:catAx>
      <c:valAx>
        <c:axId val="19784204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97819776"/>
        <c:crosses val="autoZero"/>
        <c:crossBetween val="between"/>
      </c:valAx>
      <c:spPr>
        <a:solidFill>
          <a:schemeClr val="accent2">
            <a:lumMod val="75000"/>
            <a:alpha val="20000"/>
          </a:schemeClr>
        </a:solidFill>
      </c:spPr>
    </c:plotArea>
    <c:plotVisOnly val="1"/>
    <c:dispBlanksAs val="gap"/>
    <c:showDLblsOverMax val="0"/>
    <c:extLst>
      <c:ext uri="{0b15fc19-7d7d-44ad-8c2d-2c3a37ce22c3}">
        <chartProps xmlns="https://web.wps.cn/et/2018/main" chartId="{86016992-a57f-4020-a2e6-f64c7c432abc}"/>
      </c:ext>
    </c:extLst>
  </c:chart>
  <c:txPr>
    <a:bodyPr/>
    <a:lstStyle/>
    <a:p>
      <a:pPr>
        <a:defRPr lang="ru-RU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164461297515999"/>
          <c:y val="3.2168553086344698E-2"/>
          <c:w val="0.57671042686591301"/>
          <c:h val="0.52594001198088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49-4910-906F-D4009DB04EF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49-4910-906F-D4009DB04EFE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49-4910-906F-D4009DB04EFE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DE49-4910-906F-D4009DB04EF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DE49-4910-906F-D4009DB04EFE}"/>
              </c:ext>
            </c:extLst>
          </c:dPt>
          <c:dLbls>
            <c:dLbl>
              <c:idx val="0"/>
              <c:layout>
                <c:manualLayout>
                  <c:x val="-0.22025929705215419"/>
                  <c:y val="0.368661844636794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13,2%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718112839642"/>
                      <c:h val="0.1076447950815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E49-4910-906F-D4009DB04EFE}"/>
                </c:ext>
              </c:extLst>
            </c:dLbl>
            <c:dLbl>
              <c:idx val="1"/>
              <c:layout>
                <c:manualLayout>
                  <c:x val="-0.21689886621315194"/>
                  <c:y val="-0.512820412645386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28,8%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507077116214"/>
                      <c:h val="6.73931932091403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E49-4910-906F-D4009DB04EFE}"/>
                </c:ext>
              </c:extLst>
            </c:dLbl>
            <c:dLbl>
              <c:idx val="2"/>
              <c:layout>
                <c:manualLayout>
                  <c:x val="-3.9242176870748297E-2"/>
                  <c:y val="-8.28981224977505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16,5%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E49-4910-906F-D4009DB04EFE}"/>
                </c:ext>
              </c:extLst>
            </c:dLbl>
            <c:dLbl>
              <c:idx val="3"/>
              <c:layout>
                <c:manualLayout>
                  <c:x val="0.65589455782312911"/>
                  <c:y val="0.12856355480651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41,5%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E49-4910-906F-D4009DB04E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49-4910-906F-D4009DB04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1187.2</c:v>
                </c:pt>
                <c:pt idx="1">
                  <c:v>378.2</c:v>
                </c:pt>
                <c:pt idx="2">
                  <c:v>472.2</c:v>
                </c:pt>
                <c:pt idx="3">
                  <c:v>822.8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49-4910-906F-D4009DB04E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7e0b3dc-09e9-4271-8f89-f2f5e92a95a2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52486680463417101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64-4486-BAB9-D80C2F987C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64-4486-BAB9-D80C2F987C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F64-4486-BAB9-D80C2F987C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F64-4486-BAB9-D80C2F987C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F64-4486-BAB9-D80C2F987C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F64-4486-BAB9-D80C2F987C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F64-4486-BAB9-D80C2F987C41}"/>
              </c:ext>
            </c:extLst>
          </c:dPt>
          <c:dLbls>
            <c:dLbl>
              <c:idx val="0"/>
              <c:layout>
                <c:manualLayout>
                  <c:x val="6.7184684523491703E-3"/>
                  <c:y val="-5.37566251336773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11,5 млн. рублей  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64-4486-BAB9-D80C2F987C41}"/>
                </c:ext>
              </c:extLst>
            </c:dLbl>
            <c:dLbl>
              <c:idx val="1"/>
              <c:layout>
                <c:manualLayout>
                  <c:x val="1.21598557106959E-2"/>
                  <c:y val="-2.55333333333343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6,6 млн. рублей 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64-4486-BAB9-D80C2F987C41}"/>
                </c:ext>
              </c:extLst>
            </c:dLbl>
            <c:dLbl>
              <c:idx val="2"/>
              <c:layout>
                <c:manualLayout>
                  <c:x val="-5.9243552202339397E-3"/>
                  <c:y val="-7.0421111111111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1 950,4 млн. рублей 68,2%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F64-4486-BAB9-D80C2F987C41}"/>
                </c:ext>
              </c:extLst>
            </c:dLbl>
            <c:dLbl>
              <c:idx val="3"/>
              <c:layout>
                <c:manualLayout>
                  <c:x val="7.9359792469876E-4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285,1 млн. рублей 10,0%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F64-4486-BAB9-D80C2F987C41}"/>
                </c:ext>
              </c:extLst>
            </c:dLbl>
            <c:dLbl>
              <c:idx val="4"/>
              <c:layout>
                <c:manualLayout>
                  <c:x val="7.1802252299909301E-3"/>
                  <c:y val="-2.39904444444445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212,3 млн. рублей 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F64-4486-BAB9-D80C2F987C41}"/>
                </c:ext>
              </c:extLst>
            </c:dLbl>
            <c:dLbl>
              <c:idx val="5"/>
              <c:layout>
                <c:manualLayout>
                  <c:x val="4.9497791707566099E-3"/>
                  <c:y val="5.0222232851271104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46,6 млн.рублей 1,6%</a:t>
                    </a:r>
                  </a:p>
                  <a:p>
                    <a:pPr>
                      <a:defRPr sz="140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sz="1400" dirty="0">
                      <a:solidFill>
                        <a:srgbClr val="1E272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F64-4486-BAB9-D80C2F987C41}"/>
                </c:ext>
              </c:extLst>
            </c:dLbl>
            <c:dLbl>
              <c:idx val="6"/>
              <c:layout>
                <c:manualLayout>
                  <c:x val="1.8996251399050099E-3"/>
                  <c:y val="-2.73303761545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rgbClr val="1E27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348,2 млн. рублей 12,2%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rgbClr val="1E2728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F64-4486-BAB9-D80C2F987C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Лист1!$B$37:$B$43</c:f>
              <c:strCache>
                <c:ptCount val="7"/>
                <c:pt idx="0">
                  <c:v>Прочие расходы</c:v>
                </c:pt>
                <c:pt idx="1">
                  <c:v>Охрана окружающей среды</c:v>
                </c:pt>
                <c:pt idx="2">
                  <c:v>Отрасли социальной сферы</c:v>
                </c:pt>
                <c:pt idx="3">
                  <c:v>Жилищно-коммунальное хозяйство</c:v>
                </c:pt>
                <c:pt idx="4">
                  <c:v>Национальная экономика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Общегосударственные расходы</c:v>
                </c:pt>
              </c:strCache>
            </c:strRef>
          </c:cat>
          <c:val>
            <c:numRef>
              <c:f>Лист1!$C$37:$C$43</c:f>
              <c:numCache>
                <c:formatCode>#\ ##0.0</c:formatCode>
                <c:ptCount val="7"/>
                <c:pt idx="0">
                  <c:v>11.5</c:v>
                </c:pt>
                <c:pt idx="1">
                  <c:v>6.6</c:v>
                </c:pt>
                <c:pt idx="2">
                  <c:v>1950.4</c:v>
                </c:pt>
                <c:pt idx="3">
                  <c:v>285.10000000000002</c:v>
                </c:pt>
                <c:pt idx="4">
                  <c:v>212.3</c:v>
                </c:pt>
                <c:pt idx="5">
                  <c:v>46.6</c:v>
                </c:pt>
                <c:pt idx="6">
                  <c:v>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64-4486-BAB9-D80C2F987C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719552"/>
        <c:axId val="197718016"/>
      </c:barChart>
      <c:catAx>
        <c:axId val="1977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718016"/>
        <c:crosses val="autoZero"/>
        <c:auto val="0"/>
        <c:lblAlgn val="ctr"/>
        <c:lblOffset val="100"/>
        <c:tickLblSkip val="1"/>
        <c:noMultiLvlLbl val="0"/>
      </c:catAx>
      <c:valAx>
        <c:axId val="19771801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97719552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e0000fde-3433-4820-8d01-37b6cc8f45a9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01724408780601"/>
          <c:y val="2.4401085892523801E-2"/>
          <c:w val="0.79403169813908403"/>
          <c:h val="0.92978363091509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3F3F3F"/>
              </a:solidFill>
            </a:ln>
          </c:spPr>
          <c:explosion val="22"/>
          <c:dPt>
            <c:idx val="0"/>
            <c:bubble3D val="0"/>
            <c:spPr>
              <a:solidFill>
                <a:srgbClr val="013657"/>
              </a:soli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824-4253-898E-AA4500C42FCB}"/>
              </c:ext>
            </c:extLst>
          </c:dPt>
          <c:dPt>
            <c:idx val="1"/>
            <c:bubble3D val="0"/>
            <c:spPr>
              <a:solidFill>
                <a:srgbClr val="9A3239"/>
              </a:soli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824-4253-898E-AA4500C42FCB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824-4253-898E-AA4500C42FCB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824-4253-898E-AA4500C42FC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3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93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824-4253-898E-AA4500C42FC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1824-4253-898E-AA4500C42FC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5">
                      <a:tint val="62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62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6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1824-4253-898E-AA4500C42FC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tint val="46000"/>
                      <a:shade val="51000"/>
                      <a:satMod val="130000"/>
                    </a:schemeClr>
                  </a:gs>
                  <a:gs pos="80000">
                    <a:schemeClr val="accent5">
                      <a:tint val="46000"/>
                      <a:shade val="93000"/>
                      <a:satMod val="130000"/>
                    </a:schemeClr>
                  </a:gs>
                  <a:gs pos="100000">
                    <a:schemeClr val="accent5">
                      <a:tint val="4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3F3F3F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1824-4253-898E-AA4500C42FCB}"/>
              </c:ext>
            </c:extLst>
          </c:dPt>
          <c:dLbls>
            <c:dLbl>
              <c:idx val="0"/>
              <c:layout>
                <c:manualLayout>
                  <c:x val="-0.58320949490170904"/>
                  <c:y val="-0.623717481831700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92,7%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6417713801097"/>
                      <c:h val="0.190408068675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824-4253-898E-AA4500C42FCB}"/>
                </c:ext>
              </c:extLst>
            </c:dLbl>
            <c:dLbl>
              <c:idx val="1"/>
              <c:layout>
                <c:manualLayout>
                  <c:x val="0.4543434938026609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7,3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4397025710801"/>
                      <c:h val="0.212498859168615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824-4253-898E-AA4500C42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0.93300000000000005</c:v>
                </c:pt>
                <c:pt idx="1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824-4253-898E-AA4500C42F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8e8c591-c3c8-4426-9d1d-c4705287fae0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3A-4274-8277-E3C933D388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3A-4274-8277-E3C933D388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3A-4274-8277-E3C933D388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3A-4274-8277-E3C933D3880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3A-4274-8277-E3C933D388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1300.0999999999999</c:v>
                </c:pt>
                <c:pt idx="1">
                  <c:v>1299.8</c:v>
                </c:pt>
                <c:pt idx="2">
                  <c:v>1302.8</c:v>
                </c:pt>
                <c:pt idx="3">
                  <c:v>1206.3</c:v>
                </c:pt>
                <c:pt idx="4">
                  <c:v>997.9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3A-4274-8277-E3C933D388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0696192"/>
        <c:axId val="200678784"/>
      </c:barChart>
      <c:dateAx>
        <c:axId val="20069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95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678784"/>
        <c:crosses val="autoZero"/>
        <c:auto val="0"/>
        <c:lblOffset val="100"/>
        <c:baseTimeUnit val="days"/>
      </c:dateAx>
      <c:valAx>
        <c:axId val="20067878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0696192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f83dbc44-54f3-4fe4-bf16-f2ae0b01ddc4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D5-4F90-8954-1DDE3BA1F9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D5-4F90-8954-1DDE3BA1F9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D5-4F90-8954-1DDE3BA1F9A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D5-4F90-8954-1DDE3BA1F9A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D5-4F90-8954-1DDE3BA1F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285.10000000000002</c:v>
                </c:pt>
                <c:pt idx="1">
                  <c:v>275.60000000000002</c:v>
                </c:pt>
                <c:pt idx="2">
                  <c:v>263.60000000000002</c:v>
                </c:pt>
                <c:pt idx="3">
                  <c:v>227.4</c:v>
                </c:pt>
                <c:pt idx="4">
                  <c:v>196.9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D5-4F90-8954-1DDE3BA1F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0995584"/>
        <c:axId val="200982528"/>
      </c:barChart>
      <c:dateAx>
        <c:axId val="20099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95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982528"/>
        <c:crosses val="autoZero"/>
        <c:auto val="0"/>
        <c:lblOffset val="100"/>
        <c:baseTimeUnit val="days"/>
      </c:dateAx>
      <c:valAx>
        <c:axId val="20098252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0995584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49037d59-aad4-402f-ba01-da736cbe6606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70460735705999"/>
          <c:y val="0.20991369521983"/>
          <c:w val="0.399427935136697"/>
          <c:h val="0.710669111111110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CC-4B81-9CB9-5207FD13652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CC-4B81-9CB9-5207FD1365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CC-4B81-9CB9-5207FD1365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CC-4B81-9CB9-5207FD1365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CC-4B81-9CB9-5207FD136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Лист1!$B$37:$B$41</c:f>
              <c:strCache>
                <c:ptCount val="5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первоначальный бюджет 2024 года</c:v>
                </c:pt>
                <c:pt idx="4">
                  <c:v>первоначальный бюджет 2023 года</c:v>
                </c:pt>
              </c:strCache>
            </c:strRef>
          </c:cat>
          <c:val>
            <c:numRef>
              <c:f>Лист1!$C$37:$C$41</c:f>
              <c:numCache>
                <c:formatCode>#\ ##0.0</c:formatCode>
                <c:ptCount val="5"/>
                <c:pt idx="0">
                  <c:v>139.80000000000001</c:v>
                </c:pt>
                <c:pt idx="1">
                  <c:v>142.5</c:v>
                </c:pt>
                <c:pt idx="2">
                  <c:v>135.30000000000001</c:v>
                </c:pt>
                <c:pt idx="3">
                  <c:v>127.8</c:v>
                </c:pt>
                <c:pt idx="4">
                  <c:v>108.5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CC-4B81-9CB9-5207FD136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58"/>
        <c:axId val="201497216"/>
        <c:axId val="201488256"/>
      </c:barChart>
      <c:dateAx>
        <c:axId val="20149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ru-RU" sz="1195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488256"/>
        <c:crosses val="autoZero"/>
        <c:auto val="0"/>
        <c:lblOffset val="100"/>
        <c:baseTimeUnit val="days"/>
      </c:dateAx>
      <c:valAx>
        <c:axId val="20148825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01497216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524a5560-a608-4780-9461-3a97fbd69c5f}"/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#1" loCatId="list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>
        <a:xfrm>
          <a:off x="118853" y="42865"/>
          <a:ext cx="2339071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 – 17,3</a:t>
          </a: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B8753-5ACD-4BC6-97EE-E7C38F74E934}">
      <dgm:prSet phldrT="[Текст]" custT="1"/>
      <dgm:spPr>
        <a:xfrm>
          <a:off x="117015" y="624456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2026 год – 18,6</a:t>
          </a: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0E014-E4E9-4B2D-8811-23B6DE6DFB00}">
      <dgm:prSet custT="1"/>
      <dgm:spPr>
        <a:xfrm>
          <a:off x="117617" y="1218771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2027 год  – 19,2</a:t>
          </a: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 custScaleX="141332" custLinFactNeighborX="14199" custLinFactNeighborY="5208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173" custLinFactNeighborY="8297">
        <dgm:presLayoutVars>
          <dgm:bulletEnabled val="1"/>
        </dgm:presLayoutVars>
      </dgm:prSet>
      <dgm:spPr>
        <a:xfrm>
          <a:off x="0" y="232480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>
              <a:lumMod val="75000"/>
            </a:srgbClr>
          </a:solidFill>
          <a:prstDash val="solid"/>
          <a:miter lim="800000"/>
        </a:ln>
        <a:effectLst/>
      </dgm:spPr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>
        <a:xfrm>
          <a:off x="0" y="81633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gm:spPr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ScaleX="142857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>
        <a:xfrm>
          <a:off x="0" y="140601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/>
          </a:solidFill>
          <a:prstDash val="solid"/>
          <a:miter lim="800000"/>
        </a:ln>
        <a:effectLst/>
      </dgm:spPr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#1"/>
    <dgm:cxn modelId="{DF952E1D-AD74-497B-A9B1-814FFA17B365}" type="presOf" srcId="{D7FA7AA4-BCB1-43EB-9451-B92C9ADB3240}" destId="{8D7EC40E-3FA6-4B8A-B652-B8E947AAF930}" srcOrd="0" destOrd="0" presId="urn:microsoft.com/office/officeart/2005/8/layout/list1#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#1"/>
    <dgm:cxn modelId="{0C39BF86-1396-44E0-807A-FC765FADB3BB}" type="presOf" srcId="{864B8753-5ACD-4BC6-97EE-E7C38F74E934}" destId="{9F2EE2B6-D749-4EAD-8F83-C146B1C04C9D}" srcOrd="0" destOrd="0" presId="urn:microsoft.com/office/officeart/2005/8/layout/list1#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#1"/>
    <dgm:cxn modelId="{0964ACBF-7ABD-478C-9C4C-FCB6BA17773F}" type="presOf" srcId="{3750E014-E4E9-4B2D-8811-23B6DE6DFB00}" destId="{E3B551AF-B803-451B-BA6B-DA3F91C09C04}" srcOrd="1" destOrd="0" presId="urn:microsoft.com/office/officeart/2005/8/layout/list1#1"/>
    <dgm:cxn modelId="{F7F02ED5-A7EA-49D0-91A2-EC4B6AA29FD5}" type="presOf" srcId="{89D10812-A673-4A2E-9404-B24606B5432E}" destId="{D2C15510-C2C5-412C-B65A-83BBD74CA4B8}" srcOrd="0" destOrd="0" presId="urn:microsoft.com/office/officeart/2005/8/layout/list1#1"/>
    <dgm:cxn modelId="{3BE6A765-AFE6-4FEF-B9F8-4CF918000B84}" type="presParOf" srcId="{8D7EC40E-3FA6-4B8A-B652-B8E947AAF930}" destId="{876580CB-5A8E-4E61-8826-CC0BB43A00E3}" srcOrd="0" destOrd="0" presId="urn:microsoft.com/office/officeart/2005/8/layout/list1#1"/>
    <dgm:cxn modelId="{594C1E08-7B11-44A3-8990-5947CFA5C0D7}" type="presParOf" srcId="{876580CB-5A8E-4E61-8826-CC0BB43A00E3}" destId="{D2C15510-C2C5-412C-B65A-83BBD74CA4B8}" srcOrd="0" destOrd="0" presId="urn:microsoft.com/office/officeart/2005/8/layout/list1#1"/>
    <dgm:cxn modelId="{C37BE124-8661-4BAA-8FC4-6E1264CCFED9}" type="presParOf" srcId="{876580CB-5A8E-4E61-8826-CC0BB43A00E3}" destId="{B3AC5A59-14B6-4F2E-9D42-E9F577740F72}" srcOrd="1" destOrd="0" presId="urn:microsoft.com/office/officeart/2005/8/layout/list1#1"/>
    <dgm:cxn modelId="{E74A964B-420F-4F7E-BF37-B5AE84CC4E3C}" type="presParOf" srcId="{8D7EC40E-3FA6-4B8A-B652-B8E947AAF930}" destId="{0BD73580-C933-45A8-868E-D12A4BFE8F20}" srcOrd="1" destOrd="0" presId="urn:microsoft.com/office/officeart/2005/8/layout/list1#1"/>
    <dgm:cxn modelId="{7C965766-26CE-41E5-AFAA-5D10FC556553}" type="presParOf" srcId="{8D7EC40E-3FA6-4B8A-B652-B8E947AAF930}" destId="{532BA3ED-B9A0-4D9A-A97D-8871ED6B85E3}" srcOrd="2" destOrd="0" presId="urn:microsoft.com/office/officeart/2005/8/layout/list1#1"/>
    <dgm:cxn modelId="{D819B976-E87E-4372-AC61-A80E6C94D294}" type="presParOf" srcId="{8D7EC40E-3FA6-4B8A-B652-B8E947AAF930}" destId="{F58C4C0A-1BF3-465A-B3A1-6D21D9DDDEA0}" srcOrd="3" destOrd="0" presId="urn:microsoft.com/office/officeart/2005/8/layout/list1#1"/>
    <dgm:cxn modelId="{1668D3F2-F37D-4543-89DF-5C435E7D45C0}" type="presParOf" srcId="{8D7EC40E-3FA6-4B8A-B652-B8E947AAF930}" destId="{2D7BB426-087F-44E9-855D-72D07F6D6B96}" srcOrd="4" destOrd="0" presId="urn:microsoft.com/office/officeart/2005/8/layout/list1#1"/>
    <dgm:cxn modelId="{A1F732FE-3314-4EF1-ACDA-1A39A6013A9D}" type="presParOf" srcId="{2D7BB426-087F-44E9-855D-72D07F6D6B96}" destId="{9F2EE2B6-D749-4EAD-8F83-C146B1C04C9D}" srcOrd="0" destOrd="0" presId="urn:microsoft.com/office/officeart/2005/8/layout/list1#1"/>
    <dgm:cxn modelId="{6A9491B7-63D1-4C8E-9AC9-0298BC2BDD2C}" type="presParOf" srcId="{2D7BB426-087F-44E9-855D-72D07F6D6B96}" destId="{5D1DF000-7E28-4371-AE89-445AE4AADD8F}" srcOrd="1" destOrd="0" presId="urn:microsoft.com/office/officeart/2005/8/layout/list1#1"/>
    <dgm:cxn modelId="{6F1EDECC-AAD9-47C0-B901-27BCF88F314B}" type="presParOf" srcId="{8D7EC40E-3FA6-4B8A-B652-B8E947AAF930}" destId="{03ED134C-38DB-4F1F-A1E1-06DE1550D2CC}" srcOrd="5" destOrd="0" presId="urn:microsoft.com/office/officeart/2005/8/layout/list1#1"/>
    <dgm:cxn modelId="{0AAE3DAD-8FAC-4FB0-8292-BCB200DF17DC}" type="presParOf" srcId="{8D7EC40E-3FA6-4B8A-B652-B8E947AAF930}" destId="{BC0A6ED0-44F5-40C0-8894-AACD54BA454A}" srcOrd="6" destOrd="0" presId="urn:microsoft.com/office/officeart/2005/8/layout/list1#1"/>
    <dgm:cxn modelId="{22ECB063-3480-4583-8DB8-B37CCFBD658B}" type="presParOf" srcId="{8D7EC40E-3FA6-4B8A-B652-B8E947AAF930}" destId="{8AC105A7-11B6-403E-BCC5-1665DBD02F06}" srcOrd="7" destOrd="0" presId="urn:microsoft.com/office/officeart/2005/8/layout/list1#1"/>
    <dgm:cxn modelId="{B54CF10C-2B72-4639-9D86-25F3F080F6C4}" type="presParOf" srcId="{8D7EC40E-3FA6-4B8A-B652-B8E947AAF930}" destId="{BACAF417-2A92-4777-9C95-7E7999C7C4AE}" srcOrd="8" destOrd="0" presId="urn:microsoft.com/office/officeart/2005/8/layout/list1#1"/>
    <dgm:cxn modelId="{9EFC50A7-171A-43AC-B891-8C211CA414DD}" type="presParOf" srcId="{BACAF417-2A92-4777-9C95-7E7999C7C4AE}" destId="{D242EC09-F8B0-4296-996E-AE7FE4951C17}" srcOrd="0" destOrd="0" presId="urn:microsoft.com/office/officeart/2005/8/layout/list1#1"/>
    <dgm:cxn modelId="{1C4089F3-9816-48A5-931E-0B6C36CE4FDE}" type="presParOf" srcId="{BACAF417-2A92-4777-9C95-7E7999C7C4AE}" destId="{E3B551AF-B803-451B-BA6B-DA3F91C09C04}" srcOrd="1" destOrd="0" presId="urn:microsoft.com/office/officeart/2005/8/layout/list1#1"/>
    <dgm:cxn modelId="{8CC16F81-6DCE-48FB-969E-18CC3E180B15}" type="presParOf" srcId="{8D7EC40E-3FA6-4B8A-B652-B8E947AAF930}" destId="{53A63275-AE33-4975-89FB-CADB43C6B36E}" srcOrd="9" destOrd="0" presId="urn:microsoft.com/office/officeart/2005/8/layout/list1#1"/>
    <dgm:cxn modelId="{FD64A152-AB47-44E4-8479-302469E72ABF}" type="presParOf" srcId="{8D7EC40E-3FA6-4B8A-B652-B8E947AAF930}" destId="{F0D1F80C-A5FD-4AD3-9ABF-D7A8BD99ACA2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A7AA4-BCB1-43EB-9451-B92C9ADB3240}" type="doc">
      <dgm:prSet loTypeId="urn:microsoft.com/office/officeart/2005/8/layout/list1#1" loCatId="list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9D10812-A673-4A2E-9404-B24606B5432E}">
      <dgm:prSet phldrT="[Текст]" custT="1"/>
      <dgm:spPr>
        <a:xfrm>
          <a:off x="118853" y="42865"/>
          <a:ext cx="2339071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 – 22,5</a:t>
          </a:r>
        </a:p>
      </dgm:t>
    </dgm:pt>
    <dgm:pt modelId="{C74B1D7D-1D41-4ED4-B858-FDA3492F48A2}" type="parTrans" cxnId="{A6F59600-60D1-4D83-B131-3F755647D5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9CC15-0008-49B2-B9E3-63BF66575052}" type="sibTrans" cxnId="{A6F59600-60D1-4D83-B131-3F755647D5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B8753-5ACD-4BC6-97EE-E7C38F74E934}">
      <dgm:prSet phldrT="[Текст]" custT="1"/>
      <dgm:spPr>
        <a:xfrm>
          <a:off x="117015" y="624456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2026 год – 24,2</a:t>
          </a:r>
        </a:p>
      </dgm:t>
    </dgm:pt>
    <dgm:pt modelId="{6726BE6F-CE81-4864-B2CA-5C4F6053758D}" type="parTrans" cxnId="{C053EF86-048E-4067-BCD3-0EA8A66424F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79E23-0236-4E3C-A310-CBD5353F9492}" type="sibTrans" cxnId="{C053EF86-048E-4067-BCD3-0EA8A66424F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0E014-E4E9-4B2D-8811-23B6DE6DFB00}">
      <dgm:prSet custT="1"/>
      <dgm:spPr>
        <a:xfrm>
          <a:off x="117617" y="1218771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2027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год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25,0</a:t>
          </a:r>
        </a:p>
      </dgm:t>
    </dgm:pt>
    <dgm:pt modelId="{2E8D3E04-F154-4CED-8D32-5B8FE5C68276}" type="parTrans" cxnId="{A2774968-8C1A-4CB1-92A2-928731B0AE1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AD06-CF4D-4A24-A7B5-143F7E385D7B}" type="sibTrans" cxnId="{A2774968-8C1A-4CB1-92A2-928731B0AE1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EC40E-3FA6-4B8A-B652-B8E947AAF930}" type="pres">
      <dgm:prSet presAssocID="{D7FA7AA4-BCB1-43EB-9451-B92C9ADB3240}" presName="linear" presStyleCnt="0">
        <dgm:presLayoutVars>
          <dgm:dir/>
          <dgm:animLvl val="lvl"/>
          <dgm:resizeHandles val="exact"/>
        </dgm:presLayoutVars>
      </dgm:prSet>
      <dgm:spPr/>
    </dgm:pt>
    <dgm:pt modelId="{876580CB-5A8E-4E61-8826-CC0BB43A00E3}" type="pres">
      <dgm:prSet presAssocID="{89D10812-A673-4A2E-9404-B24606B5432E}" presName="parentLin" presStyleCnt="0"/>
      <dgm:spPr/>
    </dgm:pt>
    <dgm:pt modelId="{D2C15510-C2C5-412C-B65A-83BBD74CA4B8}" type="pres">
      <dgm:prSet presAssocID="{89D10812-A673-4A2E-9404-B24606B5432E}" presName="parentLeftMargin" presStyleLbl="node1" presStyleIdx="0" presStyleCnt="3"/>
      <dgm:spPr/>
    </dgm:pt>
    <dgm:pt modelId="{B3AC5A59-14B6-4F2E-9D42-E9F577740F72}" type="pres">
      <dgm:prSet presAssocID="{89D10812-A673-4A2E-9404-B24606B5432E}" presName="parentText" presStyleLbl="node1" presStyleIdx="0" presStyleCnt="3" custScaleX="141332" custLinFactNeighborX="35363" custLinFactNeighborY="3394">
        <dgm:presLayoutVars>
          <dgm:chMax val="0"/>
          <dgm:bulletEnabled val="1"/>
        </dgm:presLayoutVars>
      </dgm:prSet>
      <dgm:spPr/>
    </dgm:pt>
    <dgm:pt modelId="{0BD73580-C933-45A8-868E-D12A4BFE8F20}" type="pres">
      <dgm:prSet presAssocID="{89D10812-A673-4A2E-9404-B24606B5432E}" presName="negativeSpace" presStyleCnt="0"/>
      <dgm:spPr/>
    </dgm:pt>
    <dgm:pt modelId="{532BA3ED-B9A0-4D9A-A97D-8871ED6B85E3}" type="pres">
      <dgm:prSet presAssocID="{89D10812-A673-4A2E-9404-B24606B5432E}" presName="childText" presStyleLbl="conFgAcc1" presStyleIdx="0" presStyleCnt="3" custLinFactNeighborX="-2173" custLinFactNeighborY="8297">
        <dgm:presLayoutVars>
          <dgm:bulletEnabled val="1"/>
        </dgm:presLayoutVars>
      </dgm:prSet>
      <dgm:spPr>
        <a:xfrm>
          <a:off x="0" y="232480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>
              <a:lumMod val="75000"/>
            </a:srgbClr>
          </a:solidFill>
          <a:prstDash val="solid"/>
          <a:miter lim="800000"/>
        </a:ln>
        <a:effectLst/>
      </dgm:spPr>
    </dgm:pt>
    <dgm:pt modelId="{F58C4C0A-1BF3-465A-B3A1-6D21D9DDDEA0}" type="pres">
      <dgm:prSet presAssocID="{B0A9CC15-0008-49B2-B9E3-63BF66575052}" presName="spaceBetweenRectangles" presStyleCnt="0"/>
      <dgm:spPr/>
    </dgm:pt>
    <dgm:pt modelId="{2D7BB426-087F-44E9-855D-72D07F6D6B96}" type="pres">
      <dgm:prSet presAssocID="{864B8753-5ACD-4BC6-97EE-E7C38F74E934}" presName="parentLin" presStyleCnt="0"/>
      <dgm:spPr/>
    </dgm:pt>
    <dgm:pt modelId="{9F2EE2B6-D749-4EAD-8F83-C146B1C04C9D}" type="pres">
      <dgm:prSet presAssocID="{864B8753-5ACD-4BC6-97EE-E7C38F74E934}" presName="parentLeftMargin" presStyleLbl="node1" presStyleIdx="0" presStyleCnt="3"/>
      <dgm:spPr/>
    </dgm:pt>
    <dgm:pt modelId="{5D1DF000-7E28-4371-AE89-445AE4AADD8F}" type="pres">
      <dgm:prSet presAssocID="{864B8753-5ACD-4BC6-97EE-E7C38F74E93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3ED134C-38DB-4F1F-A1E1-06DE1550D2CC}" type="pres">
      <dgm:prSet presAssocID="{864B8753-5ACD-4BC6-97EE-E7C38F74E934}" presName="negativeSpace" presStyleCnt="0"/>
      <dgm:spPr/>
    </dgm:pt>
    <dgm:pt modelId="{BC0A6ED0-44F5-40C0-8894-AACD54BA454A}" type="pres">
      <dgm:prSet presAssocID="{864B8753-5ACD-4BC6-97EE-E7C38F74E934}" presName="childText" presStyleLbl="conFgAcc1" presStyleIdx="1" presStyleCnt="3">
        <dgm:presLayoutVars>
          <dgm:bulletEnabled val="1"/>
        </dgm:presLayoutVars>
      </dgm:prSet>
      <dgm:spPr>
        <a:xfrm>
          <a:off x="0" y="81633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gm:spPr>
    </dgm:pt>
    <dgm:pt modelId="{8AC105A7-11B6-403E-BCC5-1665DBD02F06}" type="pres">
      <dgm:prSet presAssocID="{A4479E23-0236-4E3C-A310-CBD5353F9492}" presName="spaceBetweenRectangles" presStyleCnt="0"/>
      <dgm:spPr/>
    </dgm:pt>
    <dgm:pt modelId="{BACAF417-2A92-4777-9C95-7E7999C7C4AE}" type="pres">
      <dgm:prSet presAssocID="{3750E014-E4E9-4B2D-8811-23B6DE6DFB00}" presName="parentLin" presStyleCnt="0"/>
      <dgm:spPr/>
    </dgm:pt>
    <dgm:pt modelId="{D242EC09-F8B0-4296-996E-AE7FE4951C17}" type="pres">
      <dgm:prSet presAssocID="{3750E014-E4E9-4B2D-8811-23B6DE6DFB00}" presName="parentLeftMargin" presStyleLbl="node1" presStyleIdx="1" presStyleCnt="3"/>
      <dgm:spPr/>
    </dgm:pt>
    <dgm:pt modelId="{E3B551AF-B803-451B-BA6B-DA3F91C09C04}" type="pres">
      <dgm:prSet presAssocID="{3750E014-E4E9-4B2D-8811-23B6DE6DFB00}" presName="parentText" presStyleLbl="node1" presStyleIdx="2" presStyleCnt="3" custScaleX="142857" custLinFactNeighborX="20864" custLinFactNeighborY="1208">
        <dgm:presLayoutVars>
          <dgm:chMax val="0"/>
          <dgm:bulletEnabled val="1"/>
        </dgm:presLayoutVars>
      </dgm:prSet>
      <dgm:spPr/>
    </dgm:pt>
    <dgm:pt modelId="{53A63275-AE33-4975-89FB-CADB43C6B36E}" type="pres">
      <dgm:prSet presAssocID="{3750E014-E4E9-4B2D-8811-23B6DE6DFB00}" presName="negativeSpace" presStyleCnt="0"/>
      <dgm:spPr/>
    </dgm:pt>
    <dgm:pt modelId="{F0D1F80C-A5FD-4AD3-9ABF-D7A8BD99ACA2}" type="pres">
      <dgm:prSet presAssocID="{3750E014-E4E9-4B2D-8811-23B6DE6DFB00}" presName="childText" presStyleLbl="conFgAcc1" presStyleIdx="2" presStyleCnt="3">
        <dgm:presLayoutVars>
          <dgm:bulletEnabled val="1"/>
        </dgm:presLayoutVars>
      </dgm:prSet>
      <dgm:spPr>
        <a:xfrm>
          <a:off x="0" y="140601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/>
          </a:solidFill>
          <a:prstDash val="solid"/>
          <a:miter lim="800000"/>
        </a:ln>
        <a:effectLst/>
      </dgm:spPr>
    </dgm:pt>
  </dgm:ptLst>
  <dgm:cxnLst>
    <dgm:cxn modelId="{A6F59600-60D1-4D83-B131-3F755647D592}" srcId="{D7FA7AA4-BCB1-43EB-9451-B92C9ADB3240}" destId="{89D10812-A673-4A2E-9404-B24606B5432E}" srcOrd="0" destOrd="0" parTransId="{C74B1D7D-1D41-4ED4-B858-FDA3492F48A2}" sibTransId="{B0A9CC15-0008-49B2-B9E3-63BF66575052}"/>
    <dgm:cxn modelId="{E7772B1D-8E31-42B0-B54C-32811185C231}" type="presOf" srcId="{3750E014-E4E9-4B2D-8811-23B6DE6DFB00}" destId="{D242EC09-F8B0-4296-996E-AE7FE4951C17}" srcOrd="0" destOrd="0" presId="urn:microsoft.com/office/officeart/2005/8/layout/list1#1"/>
    <dgm:cxn modelId="{DF952E1D-AD74-497B-A9B1-814FFA17B365}" type="presOf" srcId="{D7FA7AA4-BCB1-43EB-9451-B92C9ADB3240}" destId="{8D7EC40E-3FA6-4B8A-B652-B8E947AAF930}" srcOrd="0" destOrd="0" presId="urn:microsoft.com/office/officeart/2005/8/layout/list1#1"/>
    <dgm:cxn modelId="{A2774968-8C1A-4CB1-92A2-928731B0AE13}" srcId="{D7FA7AA4-BCB1-43EB-9451-B92C9ADB3240}" destId="{3750E014-E4E9-4B2D-8811-23B6DE6DFB00}" srcOrd="2" destOrd="0" parTransId="{2E8D3E04-F154-4CED-8D32-5B8FE5C68276}" sibTransId="{BD0CAD06-CF4D-4A24-A7B5-143F7E385D7B}"/>
    <dgm:cxn modelId="{8A1F717A-C3DB-471F-891A-0DF243507720}" type="presOf" srcId="{864B8753-5ACD-4BC6-97EE-E7C38F74E934}" destId="{5D1DF000-7E28-4371-AE89-445AE4AADD8F}" srcOrd="1" destOrd="0" presId="urn:microsoft.com/office/officeart/2005/8/layout/list1#1"/>
    <dgm:cxn modelId="{0C39BF86-1396-44E0-807A-FC765FADB3BB}" type="presOf" srcId="{864B8753-5ACD-4BC6-97EE-E7C38F74E934}" destId="{9F2EE2B6-D749-4EAD-8F83-C146B1C04C9D}" srcOrd="0" destOrd="0" presId="urn:microsoft.com/office/officeart/2005/8/layout/list1#1"/>
    <dgm:cxn modelId="{C053EF86-048E-4067-BCD3-0EA8A66424F5}" srcId="{D7FA7AA4-BCB1-43EB-9451-B92C9ADB3240}" destId="{864B8753-5ACD-4BC6-97EE-E7C38F74E934}" srcOrd="1" destOrd="0" parTransId="{6726BE6F-CE81-4864-B2CA-5C4F6053758D}" sibTransId="{A4479E23-0236-4E3C-A310-CBD5353F9492}"/>
    <dgm:cxn modelId="{5BE39BBB-B9F5-4B1E-A554-20AD88222B8D}" type="presOf" srcId="{89D10812-A673-4A2E-9404-B24606B5432E}" destId="{B3AC5A59-14B6-4F2E-9D42-E9F577740F72}" srcOrd="1" destOrd="0" presId="urn:microsoft.com/office/officeart/2005/8/layout/list1#1"/>
    <dgm:cxn modelId="{0964ACBF-7ABD-478C-9C4C-FCB6BA17773F}" type="presOf" srcId="{3750E014-E4E9-4B2D-8811-23B6DE6DFB00}" destId="{E3B551AF-B803-451B-BA6B-DA3F91C09C04}" srcOrd="1" destOrd="0" presId="urn:microsoft.com/office/officeart/2005/8/layout/list1#1"/>
    <dgm:cxn modelId="{F7F02ED5-A7EA-49D0-91A2-EC4B6AA29FD5}" type="presOf" srcId="{89D10812-A673-4A2E-9404-B24606B5432E}" destId="{D2C15510-C2C5-412C-B65A-83BBD74CA4B8}" srcOrd="0" destOrd="0" presId="urn:microsoft.com/office/officeart/2005/8/layout/list1#1"/>
    <dgm:cxn modelId="{3BE6A765-AFE6-4FEF-B9F8-4CF918000B84}" type="presParOf" srcId="{8D7EC40E-3FA6-4B8A-B652-B8E947AAF930}" destId="{876580CB-5A8E-4E61-8826-CC0BB43A00E3}" srcOrd="0" destOrd="0" presId="urn:microsoft.com/office/officeart/2005/8/layout/list1#1"/>
    <dgm:cxn modelId="{594C1E08-7B11-44A3-8990-5947CFA5C0D7}" type="presParOf" srcId="{876580CB-5A8E-4E61-8826-CC0BB43A00E3}" destId="{D2C15510-C2C5-412C-B65A-83BBD74CA4B8}" srcOrd="0" destOrd="0" presId="urn:microsoft.com/office/officeart/2005/8/layout/list1#1"/>
    <dgm:cxn modelId="{C37BE124-8661-4BAA-8FC4-6E1264CCFED9}" type="presParOf" srcId="{876580CB-5A8E-4E61-8826-CC0BB43A00E3}" destId="{B3AC5A59-14B6-4F2E-9D42-E9F577740F72}" srcOrd="1" destOrd="0" presId="urn:microsoft.com/office/officeart/2005/8/layout/list1#1"/>
    <dgm:cxn modelId="{E74A964B-420F-4F7E-BF37-B5AE84CC4E3C}" type="presParOf" srcId="{8D7EC40E-3FA6-4B8A-B652-B8E947AAF930}" destId="{0BD73580-C933-45A8-868E-D12A4BFE8F20}" srcOrd="1" destOrd="0" presId="urn:microsoft.com/office/officeart/2005/8/layout/list1#1"/>
    <dgm:cxn modelId="{7C965766-26CE-41E5-AFAA-5D10FC556553}" type="presParOf" srcId="{8D7EC40E-3FA6-4B8A-B652-B8E947AAF930}" destId="{532BA3ED-B9A0-4D9A-A97D-8871ED6B85E3}" srcOrd="2" destOrd="0" presId="urn:microsoft.com/office/officeart/2005/8/layout/list1#1"/>
    <dgm:cxn modelId="{D819B976-E87E-4372-AC61-A80E6C94D294}" type="presParOf" srcId="{8D7EC40E-3FA6-4B8A-B652-B8E947AAF930}" destId="{F58C4C0A-1BF3-465A-B3A1-6D21D9DDDEA0}" srcOrd="3" destOrd="0" presId="urn:microsoft.com/office/officeart/2005/8/layout/list1#1"/>
    <dgm:cxn modelId="{1668D3F2-F37D-4543-89DF-5C435E7D45C0}" type="presParOf" srcId="{8D7EC40E-3FA6-4B8A-B652-B8E947AAF930}" destId="{2D7BB426-087F-44E9-855D-72D07F6D6B96}" srcOrd="4" destOrd="0" presId="urn:microsoft.com/office/officeart/2005/8/layout/list1#1"/>
    <dgm:cxn modelId="{A1F732FE-3314-4EF1-ACDA-1A39A6013A9D}" type="presParOf" srcId="{2D7BB426-087F-44E9-855D-72D07F6D6B96}" destId="{9F2EE2B6-D749-4EAD-8F83-C146B1C04C9D}" srcOrd="0" destOrd="0" presId="urn:microsoft.com/office/officeart/2005/8/layout/list1#1"/>
    <dgm:cxn modelId="{6A9491B7-63D1-4C8E-9AC9-0298BC2BDD2C}" type="presParOf" srcId="{2D7BB426-087F-44E9-855D-72D07F6D6B96}" destId="{5D1DF000-7E28-4371-AE89-445AE4AADD8F}" srcOrd="1" destOrd="0" presId="urn:microsoft.com/office/officeart/2005/8/layout/list1#1"/>
    <dgm:cxn modelId="{6F1EDECC-AAD9-47C0-B901-27BCF88F314B}" type="presParOf" srcId="{8D7EC40E-3FA6-4B8A-B652-B8E947AAF930}" destId="{03ED134C-38DB-4F1F-A1E1-06DE1550D2CC}" srcOrd="5" destOrd="0" presId="urn:microsoft.com/office/officeart/2005/8/layout/list1#1"/>
    <dgm:cxn modelId="{0AAE3DAD-8FAC-4FB0-8292-BCB200DF17DC}" type="presParOf" srcId="{8D7EC40E-3FA6-4B8A-B652-B8E947AAF930}" destId="{BC0A6ED0-44F5-40C0-8894-AACD54BA454A}" srcOrd="6" destOrd="0" presId="urn:microsoft.com/office/officeart/2005/8/layout/list1#1"/>
    <dgm:cxn modelId="{22ECB063-3480-4583-8DB8-B37CCFBD658B}" type="presParOf" srcId="{8D7EC40E-3FA6-4B8A-B652-B8E947AAF930}" destId="{8AC105A7-11B6-403E-BCC5-1665DBD02F06}" srcOrd="7" destOrd="0" presId="urn:microsoft.com/office/officeart/2005/8/layout/list1#1"/>
    <dgm:cxn modelId="{B54CF10C-2B72-4639-9D86-25F3F080F6C4}" type="presParOf" srcId="{8D7EC40E-3FA6-4B8A-B652-B8E947AAF930}" destId="{BACAF417-2A92-4777-9C95-7E7999C7C4AE}" srcOrd="8" destOrd="0" presId="urn:microsoft.com/office/officeart/2005/8/layout/list1#1"/>
    <dgm:cxn modelId="{9EFC50A7-171A-43AC-B891-8C211CA414DD}" type="presParOf" srcId="{BACAF417-2A92-4777-9C95-7E7999C7C4AE}" destId="{D242EC09-F8B0-4296-996E-AE7FE4951C17}" srcOrd="0" destOrd="0" presId="urn:microsoft.com/office/officeart/2005/8/layout/list1#1"/>
    <dgm:cxn modelId="{1C4089F3-9816-48A5-931E-0B6C36CE4FDE}" type="presParOf" srcId="{BACAF417-2A92-4777-9C95-7E7999C7C4AE}" destId="{E3B551AF-B803-451B-BA6B-DA3F91C09C04}" srcOrd="1" destOrd="0" presId="urn:microsoft.com/office/officeart/2005/8/layout/list1#1"/>
    <dgm:cxn modelId="{8CC16F81-6DCE-48FB-969E-18CC3E180B15}" type="presParOf" srcId="{8D7EC40E-3FA6-4B8A-B652-B8E947AAF930}" destId="{53A63275-AE33-4975-89FB-CADB43C6B36E}" srcOrd="9" destOrd="0" presId="urn:microsoft.com/office/officeart/2005/8/layout/list1#1"/>
    <dgm:cxn modelId="{FD64A152-AB47-44E4-8479-302469E72ABF}" type="presParOf" srcId="{8D7EC40E-3FA6-4B8A-B652-B8E947AAF930}" destId="{F0D1F80C-A5FD-4AD3-9ABF-D7A8BD99ACA2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232480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>
              <a:lumMod val="7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18853" y="54762"/>
          <a:ext cx="2339071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 – 17,3</a:t>
          </a:r>
        </a:p>
      </dsp:txBody>
      <dsp:txXfrm>
        <a:off x="137587" y="73496"/>
        <a:ext cx="2301603" cy="346292"/>
      </dsp:txXfrm>
    </dsp:sp>
    <dsp:sp modelId="{BC0A6ED0-44F5-40C0-8894-AACD54BA454A}">
      <dsp:nvSpPr>
        <dsp:cNvPr id="0" name=""/>
        <dsp:cNvSpPr/>
      </dsp:nvSpPr>
      <dsp:spPr>
        <a:xfrm>
          <a:off x="0" y="81633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17015" y="624456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2026 год – 18,6</a:t>
          </a:r>
        </a:p>
      </dsp:txBody>
      <dsp:txXfrm>
        <a:off x="135749" y="643190"/>
        <a:ext cx="2302839" cy="346292"/>
      </dsp:txXfrm>
    </dsp:sp>
    <dsp:sp modelId="{F0D1F80C-A5FD-4AD3-9ABF-D7A8BD99ACA2}">
      <dsp:nvSpPr>
        <dsp:cNvPr id="0" name=""/>
        <dsp:cNvSpPr/>
      </dsp:nvSpPr>
      <dsp:spPr>
        <a:xfrm>
          <a:off x="0" y="140601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17617" y="1218771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2027 год  – 19,2</a:t>
          </a:r>
        </a:p>
      </dsp:txBody>
      <dsp:txXfrm>
        <a:off x="136351" y="1237505"/>
        <a:ext cx="2302839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A3ED-B9A0-4D9A-A97D-8871ED6B85E3}">
      <dsp:nvSpPr>
        <dsp:cNvPr id="0" name=""/>
        <dsp:cNvSpPr/>
      </dsp:nvSpPr>
      <dsp:spPr>
        <a:xfrm>
          <a:off x="0" y="232480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>
              <a:lumMod val="7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C5A59-14B6-4F2E-9D42-E9F577740F72}">
      <dsp:nvSpPr>
        <dsp:cNvPr id="0" name=""/>
        <dsp:cNvSpPr/>
      </dsp:nvSpPr>
      <dsp:spPr>
        <a:xfrm>
          <a:off x="118853" y="47800"/>
          <a:ext cx="2339071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 – 22,5</a:t>
          </a:r>
        </a:p>
      </dsp:txBody>
      <dsp:txXfrm>
        <a:off x="137587" y="66534"/>
        <a:ext cx="2301603" cy="346292"/>
      </dsp:txXfrm>
    </dsp:sp>
    <dsp:sp modelId="{BC0A6ED0-44F5-40C0-8894-AACD54BA454A}">
      <dsp:nvSpPr>
        <dsp:cNvPr id="0" name=""/>
        <dsp:cNvSpPr/>
      </dsp:nvSpPr>
      <dsp:spPr>
        <a:xfrm>
          <a:off x="0" y="81633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DF000-7E28-4371-AE89-445AE4AADD8F}">
      <dsp:nvSpPr>
        <dsp:cNvPr id="0" name=""/>
        <dsp:cNvSpPr/>
      </dsp:nvSpPr>
      <dsp:spPr>
        <a:xfrm>
          <a:off x="117015" y="624456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2026 год – 24,2</a:t>
          </a:r>
        </a:p>
      </dsp:txBody>
      <dsp:txXfrm>
        <a:off x="135749" y="643190"/>
        <a:ext cx="2302839" cy="346292"/>
      </dsp:txXfrm>
    </dsp:sp>
    <dsp:sp modelId="{F0D1F80C-A5FD-4AD3-9ABF-D7A8BD99ACA2}">
      <dsp:nvSpPr>
        <dsp:cNvPr id="0" name=""/>
        <dsp:cNvSpPr/>
      </dsp:nvSpPr>
      <dsp:spPr>
        <a:xfrm>
          <a:off x="0" y="1406015"/>
          <a:ext cx="2457925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1406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51AF-B803-451B-BA6B-DA3F91C09C04}">
      <dsp:nvSpPr>
        <dsp:cNvPr id="0" name=""/>
        <dsp:cNvSpPr/>
      </dsp:nvSpPr>
      <dsp:spPr>
        <a:xfrm>
          <a:off x="117617" y="1218771"/>
          <a:ext cx="2340307" cy="383760"/>
        </a:xfrm>
        <a:prstGeom prst="roundRect">
          <a:avLst/>
        </a:prstGeom>
        <a:solidFill>
          <a:srgbClr val="E2AC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033" tIns="0" rIns="650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2027 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год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25,0</a:t>
          </a:r>
        </a:p>
      </dsp:txBody>
      <dsp:txXfrm>
        <a:off x="136351" y="1237505"/>
        <a:ext cx="230283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0.07594</cdr:x>
      <cdr:y>0.11096</cdr:y>
    </cdr:from>
    <cdr:to>
      <cdr:x>0.14899</cdr:x>
      <cdr:y>0.1742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0000" y="540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2 864,1</a:t>
          </a:r>
        </a:p>
      </cdr:txBody>
    </cdr:sp>
  </cdr:relSizeAnchor>
  <cdr:relSizeAnchor xmlns:cdr="http://schemas.openxmlformats.org/drawingml/2006/chartDrawing">
    <cdr:from>
      <cdr:x>0.20673</cdr:x>
      <cdr:y>0.04623</cdr:y>
    </cdr:from>
    <cdr:to>
      <cdr:x>0.27978</cdr:x>
      <cdr:y>0.10947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05000" y="225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3 162,9</a:t>
          </a:r>
        </a:p>
      </cdr:txBody>
    </cdr:sp>
  </cdr:relSizeAnchor>
  <cdr:relSizeAnchor xmlns:cdr="http://schemas.openxmlformats.org/drawingml/2006/chartDrawing">
    <cdr:from>
      <cdr:x>0.2741</cdr:x>
      <cdr:y>0.24965</cdr:y>
    </cdr:from>
    <cdr:to>
      <cdr:x>0.34715</cdr:x>
      <cdr:y>0.31289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23590" y="1215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2 134,5</a:t>
          </a:r>
        </a:p>
      </cdr:txBody>
    </cdr:sp>
  </cdr:relSizeAnchor>
  <cdr:relSizeAnchor xmlns:cdr="http://schemas.openxmlformats.org/drawingml/2006/chartDrawing">
    <cdr:from>
      <cdr:x>0.33943</cdr:x>
      <cdr:y>0.24965</cdr:y>
    </cdr:from>
    <cdr:to>
      <cdr:x>0.41248</cdr:x>
      <cdr:y>0.31289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620368" y="1215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2 166,4</a:t>
          </a:r>
        </a:p>
      </cdr:txBody>
    </cdr:sp>
  </cdr:relSizeAnchor>
  <cdr:relSizeAnchor xmlns:cdr="http://schemas.openxmlformats.org/drawingml/2006/chartDrawing">
    <cdr:from>
      <cdr:x>0.47253</cdr:x>
      <cdr:y>0.12945</cdr:y>
    </cdr:from>
    <cdr:to>
      <cdr:x>0.54558</cdr:x>
      <cdr:y>0.19269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040000" y="630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2 762,9</a:t>
          </a:r>
        </a:p>
      </cdr:txBody>
    </cdr:sp>
  </cdr:relSizeAnchor>
  <cdr:relSizeAnchor xmlns:cdr="http://schemas.openxmlformats.org/drawingml/2006/chartDrawing">
    <cdr:from>
      <cdr:x>0.40925</cdr:x>
      <cdr:y>0.15719</cdr:y>
    </cdr:from>
    <cdr:to>
      <cdr:x>0.48229</cdr:x>
      <cdr:y>0.22043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365000" y="765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2 627,0</a:t>
          </a:r>
        </a:p>
      </cdr:txBody>
    </cdr:sp>
  </cdr:relSizeAnchor>
  <cdr:relSizeAnchor xmlns:cdr="http://schemas.openxmlformats.org/drawingml/2006/chartDrawing">
    <cdr:from>
      <cdr:x>0.81005</cdr:x>
      <cdr:y>0.15719</cdr:y>
    </cdr:from>
    <cdr:to>
      <cdr:x>0.8831</cdr:x>
      <cdr:y>0.22043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640000" y="76500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2 624,7</a:t>
          </a:r>
        </a:p>
      </cdr:txBody>
    </cdr:sp>
  </cdr:relSizeAnchor>
  <cdr:relSizeAnchor xmlns:cdr="http://schemas.openxmlformats.org/drawingml/2006/chartDrawing">
    <cdr:from>
      <cdr:x>0.18986</cdr:x>
      <cdr:y>0.90614</cdr:y>
    </cdr:from>
    <cdr:to>
      <cdr:x>0.28657</cdr:x>
      <cdr:y>0.9683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025000" y="4410000"/>
          <a:ext cx="1031497" cy="302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100" b="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/>
              <a:sym typeface="Verdana" panose="020B0604030504040204"/>
            </a:rPr>
            <a:t>  - доходы                   </a:t>
          </a:r>
        </a:p>
      </cdr:txBody>
    </cdr:sp>
  </cdr:relSizeAnchor>
  <cdr:relSizeAnchor xmlns:cdr="http://schemas.openxmlformats.org/drawingml/2006/chartDrawing">
    <cdr:from>
      <cdr:x>0.40925</cdr:x>
      <cdr:y>0.90614</cdr:y>
    </cdr:from>
    <cdr:to>
      <cdr:x>0.52181</cdr:x>
      <cdr:y>0.9683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365000" y="4410000"/>
          <a:ext cx="1200587" cy="302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1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/>
              <a:sym typeface="Verdana" panose="020B0604030504040204"/>
            </a:rPr>
            <a:t>- расходы</a:t>
          </a:r>
        </a:p>
      </cdr:txBody>
    </cdr:sp>
  </cdr:relSizeAnchor>
  <cdr:relSizeAnchor xmlns:cdr="http://schemas.openxmlformats.org/drawingml/2006/chartDrawing">
    <cdr:from>
      <cdr:x>0.62442</cdr:x>
      <cdr:y>0.90614</cdr:y>
    </cdr:from>
    <cdr:to>
      <cdr:x>0.83086</cdr:x>
      <cdr:y>0.9683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60000" y="4410000"/>
          <a:ext cx="2201940" cy="302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1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/>
              <a:sym typeface="Verdana" panose="020B0604030504040204"/>
            </a:rPr>
            <a:t>+ профицит / - дефицит    </a:t>
          </a:r>
        </a:p>
      </cdr:txBody>
    </cdr:sp>
  </cdr:relSizeAnchor>
  <cdr:relSizeAnchor xmlns:cdr="http://schemas.openxmlformats.org/drawingml/2006/chartDrawing">
    <cdr:from>
      <cdr:x>0.00422</cdr:x>
      <cdr:y>0.74895</cdr:y>
    </cdr:from>
    <cdr:to>
      <cdr:x>0.15294</cdr:x>
      <cdr:y>0.88175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5000" y="3645000"/>
          <a:ext cx="15862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Первоначальный план 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0.60754</cdr:x>
      <cdr:y>0.11028</cdr:y>
    </cdr:from>
    <cdr:to>
      <cdr:x>0.68059</cdr:x>
      <cdr:y>0.17352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6480000" y="536720"/>
          <a:ext cx="7791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2 860,7</a:t>
          </a:r>
        </a:p>
      </cdr:txBody>
    </cdr:sp>
  </cdr:relSizeAnchor>
  <cdr:relSizeAnchor xmlns:cdr="http://schemas.openxmlformats.org/drawingml/2006/chartDrawing">
    <cdr:from>
      <cdr:x>0.13923</cdr:x>
      <cdr:y>0.74895</cdr:y>
    </cdr:from>
    <cdr:to>
      <cdr:x>0.28795</cdr:x>
      <cdr:y>0.84381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485000" y="3645000"/>
          <a:ext cx="15862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Факт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0.27839</cdr:x>
      <cdr:y>0.74895</cdr:y>
    </cdr:from>
    <cdr:to>
      <cdr:x>0.42711</cdr:x>
      <cdr:y>0.88175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969284" y="3645000"/>
          <a:ext cx="15862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Первоначальный план 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2024 год</a:t>
          </a:r>
        </a:p>
      </cdr:txBody>
    </cdr:sp>
  </cdr:relSizeAnchor>
  <cdr:relSizeAnchor xmlns:cdr="http://schemas.openxmlformats.org/drawingml/2006/chartDrawing">
    <cdr:from>
      <cdr:x>0.40925</cdr:x>
      <cdr:y>0.75819</cdr:y>
    </cdr:from>
    <cdr:to>
      <cdr:x>0.55797</cdr:x>
      <cdr:y>0.891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4365000" y="3690000"/>
          <a:ext cx="15862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Уточненный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план 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2024 год</a:t>
          </a:r>
        </a:p>
      </cdr:txBody>
    </cdr:sp>
  </cdr:relSizeAnchor>
  <cdr:relSizeAnchor xmlns:cdr="http://schemas.openxmlformats.org/drawingml/2006/chartDrawing">
    <cdr:from>
      <cdr:x>0.81005</cdr:x>
      <cdr:y>0.74895</cdr:y>
    </cdr:from>
    <cdr:to>
      <cdr:x>0.95878</cdr:x>
      <cdr:y>0.84381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640000" y="3645000"/>
          <a:ext cx="15862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Прогноз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2027 год</a:t>
          </a:r>
        </a:p>
      </cdr:txBody>
    </cdr:sp>
  </cdr:relSizeAnchor>
  <cdr:relSizeAnchor xmlns:cdr="http://schemas.openxmlformats.org/drawingml/2006/chartDrawing">
    <cdr:from>
      <cdr:x>0.67373</cdr:x>
      <cdr:y>0.74895</cdr:y>
    </cdr:from>
    <cdr:to>
      <cdr:x>0.82245</cdr:x>
      <cdr:y>0.84381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7185977" y="3645000"/>
          <a:ext cx="15862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Прогноз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0.54294</cdr:x>
      <cdr:y>0.74895</cdr:y>
    </cdr:from>
    <cdr:to>
      <cdr:x>0.69166</cdr:x>
      <cdr:y>0.84381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790977" y="3645000"/>
          <a:ext cx="15862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Прогноз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0.38861</cdr:x>
      <cdr:y>0.92463</cdr:y>
    </cdr:from>
    <cdr:to>
      <cdr:x>0.40971</cdr:x>
      <cdr:y>0.96301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4144929" y="4500000"/>
          <a:ext cx="225000" cy="18682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CC9900">
                <a:shade val="30000"/>
                <a:satMod val="115000"/>
              </a:srgbClr>
            </a:gs>
            <a:gs pos="50000">
              <a:srgbClr val="CC9900">
                <a:shade val="67500"/>
                <a:satMod val="115000"/>
              </a:srgbClr>
            </a:gs>
            <a:gs pos="100000">
              <a:srgbClr val="CC990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0.18142</cdr:x>
      <cdr:y>0.92463</cdr:y>
    </cdr:from>
    <cdr:to>
      <cdr:x>0.20251</cdr:x>
      <cdr:y>0.96301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1935000" y="4500000"/>
          <a:ext cx="225000" cy="18682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751515">
                <a:shade val="30000"/>
                <a:satMod val="115000"/>
              </a:srgbClr>
            </a:gs>
            <a:gs pos="50000">
              <a:srgbClr val="751515">
                <a:shade val="67500"/>
                <a:satMod val="115000"/>
              </a:srgbClr>
            </a:gs>
            <a:gs pos="100000">
              <a:srgbClr val="751515">
                <a:shade val="100000"/>
                <a:satMod val="115000"/>
              </a:srgbClr>
            </a:gs>
          </a:gsLst>
          <a:lin ang="2700000" scaled="1"/>
          <a:tileRect/>
        </a:gradFill>
        <a:ln xmlns:a="http://schemas.openxmlformats.org/drawingml/2006/main">
          <a:solidFill>
            <a:srgbClr val="751515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0.60675</cdr:x>
      <cdr:y>0.92463</cdr:y>
    </cdr:from>
    <cdr:to>
      <cdr:x>0.62785</cdr:x>
      <cdr:y>0.96301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6471622" y="4500000"/>
          <a:ext cx="225000" cy="18682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65407" y="0"/>
          <a:ext cx="104976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535240" y="0"/>
          <a:ext cx="92169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65407" y="0"/>
          <a:ext cx="104976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0.11609</cdr:x>
      <cdr:y>0.03604</cdr:y>
    </cdr:from>
    <cdr:to>
      <cdr:x>0.89463</cdr:x>
      <cdr:y>0.10998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60000" y="180000"/>
          <a:ext cx="8449805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751515">
            <a:alpha val="20000"/>
          </a:srgbClr>
        </a:solidFill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ru-RU" b="1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rPr>
            <a:t>Налоговые и неналоговые доходы</a:t>
          </a:r>
          <a:endParaRPr kumimoji="0" lang="ru-RU" sz="1800" b="1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0.22671</cdr:x>
      <cdr:y>0.13514</cdr:y>
    </cdr:from>
    <cdr:to>
      <cdr:x>0.68881</cdr:x>
      <cdr:y>0.19571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430000" y="675000"/>
          <a:ext cx="4953002" cy="302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  Первоначальный бюджет  2024 год, млн. рублей</a:t>
          </a:r>
        </a:p>
      </cdr:txBody>
    </cdr:sp>
  </cdr:relSizeAnchor>
  <cdr:relSizeAnchor xmlns:cdr="http://schemas.openxmlformats.org/drawingml/2006/chartDrawing">
    <cdr:from>
      <cdr:x>0.65494</cdr:x>
      <cdr:y>0.13514</cdr:y>
    </cdr:from>
    <cdr:to>
      <cdr:x>1</cdr:x>
      <cdr:y>0.19571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020000" y="675000"/>
          <a:ext cx="3698466" cy="302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  Прогноз 2025 год, млн. рублей</a:t>
          </a:r>
        </a:p>
      </cdr:txBody>
    </cdr:sp>
  </cdr:relSizeAnchor>
  <cdr:relSizeAnchor xmlns:cdr="http://schemas.openxmlformats.org/drawingml/2006/chartDrawing">
    <cdr:from>
      <cdr:x>0.64783</cdr:x>
      <cdr:y>0.15315</cdr:y>
    </cdr:from>
    <cdr:to>
      <cdr:x>0.66883</cdr:x>
      <cdr:y>0.19056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031228" y="764984"/>
          <a:ext cx="227923" cy="186863"/>
        </a:xfrm>
        <a:prstGeom xmlns:a="http://schemas.openxmlformats.org/drawingml/2006/main" prst="rect">
          <a:avLst/>
        </a:prstGeom>
        <a:solidFill xmlns:a="http://schemas.openxmlformats.org/drawingml/2006/main">
          <a:srgbClr val="400C0C"/>
        </a:solidFill>
        <a:ln xmlns:a="http://schemas.openxmlformats.org/drawingml/2006/main">
          <a:solidFill>
            <a:srgbClr val="89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0.21778</cdr:x>
      <cdr:y>0.15478</cdr:y>
    </cdr:from>
    <cdr:to>
      <cdr:x>0.23877</cdr:x>
      <cdr:y>0.19219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363665" y="773149"/>
          <a:ext cx="227815" cy="1868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0.13268</cdr:x>
      <cdr:y>0.26126</cdr:y>
    </cdr:from>
    <cdr:to>
      <cdr:x>0.21266</cdr:x>
      <cdr:y>0.35089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000" y="1305000"/>
          <a:ext cx="868047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НДФЛ</a:t>
          </a:r>
        </a:p>
      </cdr:txBody>
    </cdr:sp>
  </cdr:relSizeAnchor>
  <cdr:relSizeAnchor xmlns:cdr="http://schemas.openxmlformats.org/drawingml/2006/chartDrawing">
    <cdr:from>
      <cdr:x>0.12024</cdr:x>
      <cdr:y>0.37838</cdr:y>
    </cdr:from>
    <cdr:to>
      <cdr:x>0.22421</cdr:x>
      <cdr:y>0.468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05000" y="1890000"/>
          <a:ext cx="1128463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Акцизы</a:t>
          </a:r>
        </a:p>
      </cdr:txBody>
    </cdr:sp>
  </cdr:relSizeAnchor>
  <cdr:relSizeAnchor xmlns:cdr="http://schemas.openxmlformats.org/drawingml/2006/chartDrawing">
    <cdr:from>
      <cdr:x>0.01931</cdr:x>
      <cdr:y>0.47748</cdr:y>
    </cdr:from>
    <cdr:to>
      <cdr:x>0.19984</cdr:x>
      <cdr:y>0.59237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9614" y="2385000"/>
          <a:ext cx="1959371" cy="573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lnSpc>
              <a:spcPct val="100000"/>
            </a:lnSpc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Налоги на </a:t>
          </a:r>
        </a:p>
        <a:p xmlns:a="http://schemas.openxmlformats.org/drawingml/2006/main">
          <a:pPr marL="0" indent="0" algn="ctr">
            <a:lnSpc>
              <a:spcPct val="100000"/>
            </a:lnSpc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совокупный доход</a:t>
          </a:r>
        </a:p>
      </cdr:txBody>
    </cdr:sp>
  </cdr:relSizeAnchor>
  <cdr:relSizeAnchor xmlns:cdr="http://schemas.openxmlformats.org/drawingml/2006/chartDrawing">
    <cdr:from>
      <cdr:x>0.00415</cdr:x>
      <cdr:y>0.62162</cdr:y>
    </cdr:from>
    <cdr:to>
      <cdr:x>0.20693</cdr:x>
      <cdr:y>0.68956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000" y="3105000"/>
          <a:ext cx="2200854" cy="33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lnSpc>
              <a:spcPct val="100000"/>
            </a:lnSpc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Налоги на имущество</a:t>
          </a:r>
        </a:p>
      </cdr:txBody>
    </cdr:sp>
  </cdr:relSizeAnchor>
  <cdr:relSizeAnchor xmlns:cdr="http://schemas.openxmlformats.org/drawingml/2006/chartDrawing">
    <cdr:from>
      <cdr:x>0.08292</cdr:x>
      <cdr:y>0.73874</cdr:y>
    </cdr:from>
    <cdr:to>
      <cdr:x>0.23844</cdr:x>
      <cdr:y>0.82836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900000" y="3690000"/>
          <a:ext cx="1687864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Госпошлина</a:t>
          </a:r>
        </a:p>
      </cdr:txBody>
    </cdr:sp>
  </cdr:relSizeAnchor>
  <cdr:relSizeAnchor xmlns:cdr="http://schemas.openxmlformats.org/drawingml/2006/chartDrawing">
    <cdr:from>
      <cdr:x>0.00415</cdr:x>
      <cdr:y>0.85586</cdr:y>
    </cdr:from>
    <cdr:to>
      <cdr:x>0.20987</cdr:x>
      <cdr:y>0.94548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5000" y="4275000"/>
          <a:ext cx="2232772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Verdana" panose="020B0604030504040204"/>
            </a:rPr>
            <a:t>Неналоговые доходы</a:t>
          </a:r>
        </a:p>
      </cdr:txBody>
    </cdr:sp>
  </cdr:relSizeAnchor>
  <cdr:relSizeAnchor xmlns:cdr="http://schemas.openxmlformats.org/drawingml/2006/chartDrawing">
    <cdr:from>
      <cdr:x>0.90386</cdr:x>
      <cdr:y>0.23423</cdr:y>
    </cdr:from>
    <cdr:to>
      <cdr:x>1</cdr:x>
      <cdr:y>0.32386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9810000" y="1170000"/>
          <a:ext cx="1043466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913,4 (+217,8)</a:t>
          </a:r>
        </a:p>
      </cdr:txBody>
    </cdr:sp>
  </cdr:relSizeAnchor>
  <cdr:relSizeAnchor xmlns:cdr="http://schemas.openxmlformats.org/drawingml/2006/chartDrawing">
    <cdr:from>
      <cdr:x>0.72972</cdr:x>
      <cdr:y>0.28829</cdr:y>
    </cdr:from>
    <cdr:to>
      <cdr:x>0.79191</cdr:x>
      <cdr:y>0.37791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920000" y="1440000"/>
          <a:ext cx="675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695,6</a:t>
          </a:r>
        </a:p>
      </cdr:txBody>
    </cdr:sp>
  </cdr:relSizeAnchor>
  <cdr:relSizeAnchor xmlns:cdr="http://schemas.openxmlformats.org/drawingml/2006/chartDrawing">
    <cdr:from>
      <cdr:x>0.22389</cdr:x>
      <cdr:y>0.40541</cdr:y>
    </cdr:from>
    <cdr:to>
      <cdr:x>0.27365</cdr:x>
      <cdr:y>0.49503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430000" y="2025000"/>
          <a:ext cx="540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43,4</a:t>
          </a:r>
        </a:p>
      </cdr:txBody>
    </cdr:sp>
  </cdr:relSizeAnchor>
  <cdr:relSizeAnchor xmlns:cdr="http://schemas.openxmlformats.org/drawingml/2006/chartDrawing">
    <cdr:from>
      <cdr:x>0.23218</cdr:x>
      <cdr:y>0.35135</cdr:y>
    </cdr:from>
    <cdr:to>
      <cdr:x>0.33998</cdr:x>
      <cdr:y>0.44098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520000" y="1755000"/>
          <a:ext cx="1170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52,9 (+9,5)</a:t>
          </a:r>
        </a:p>
      </cdr:txBody>
    </cdr:sp>
  </cdr:relSizeAnchor>
  <cdr:relSizeAnchor xmlns:cdr="http://schemas.openxmlformats.org/drawingml/2006/chartDrawing">
    <cdr:from>
      <cdr:x>0.22389</cdr:x>
      <cdr:y>0.53153</cdr:y>
    </cdr:from>
    <cdr:to>
      <cdr:x>0.27311</cdr:x>
      <cdr:y>0.62116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2430000" y="2655000"/>
          <a:ext cx="5342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45,9</a:t>
          </a:r>
        </a:p>
      </cdr:txBody>
    </cdr:sp>
  </cdr:relSizeAnchor>
  <cdr:relSizeAnchor xmlns:cdr="http://schemas.openxmlformats.org/drawingml/2006/chartDrawing">
    <cdr:from>
      <cdr:x>0.23931</cdr:x>
      <cdr:y>0.47748</cdr:y>
    </cdr:from>
    <cdr:to>
      <cdr:x>0.34711</cdr:x>
      <cdr:y>0.5671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2597351" y="2385000"/>
          <a:ext cx="1170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59,3 (+13,4)</a:t>
          </a:r>
        </a:p>
      </cdr:txBody>
    </cdr:sp>
  </cdr:relSizeAnchor>
  <cdr:relSizeAnchor xmlns:cdr="http://schemas.openxmlformats.org/drawingml/2006/chartDrawing">
    <cdr:from>
      <cdr:x>0.2357</cdr:x>
      <cdr:y>0.64865</cdr:y>
    </cdr:from>
    <cdr:to>
      <cdr:x>0.29321</cdr:x>
      <cdr:y>0.73827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2558151" y="3240000"/>
          <a:ext cx="6242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59,5</a:t>
          </a:r>
        </a:p>
      </cdr:txBody>
    </cdr:sp>
  </cdr:relSizeAnchor>
  <cdr:relSizeAnchor xmlns:cdr="http://schemas.openxmlformats.org/drawingml/2006/chartDrawing">
    <cdr:from>
      <cdr:x>0.23633</cdr:x>
      <cdr:y>0.59459</cdr:y>
    </cdr:from>
    <cdr:to>
      <cdr:x>0.33247</cdr:x>
      <cdr:y>0.68422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2565000" y="2970000"/>
          <a:ext cx="1043466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59,8 (+0,3)</a:t>
          </a:r>
        </a:p>
      </cdr:txBody>
    </cdr:sp>
  </cdr:relSizeAnchor>
  <cdr:relSizeAnchor xmlns:cdr="http://schemas.openxmlformats.org/drawingml/2006/chartDrawing">
    <cdr:from>
      <cdr:x>0.23218</cdr:x>
      <cdr:y>0.88288</cdr:y>
    </cdr:from>
    <cdr:to>
      <cdr:x>0.32833</cdr:x>
      <cdr:y>0.97251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520000" y="4410000"/>
          <a:ext cx="1043466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56,2</a:t>
          </a:r>
        </a:p>
      </cdr:txBody>
    </cdr:sp>
  </cdr:relSizeAnchor>
  <cdr:relSizeAnchor xmlns:cdr="http://schemas.openxmlformats.org/drawingml/2006/chartDrawing">
    <cdr:from>
      <cdr:x>0.19487</cdr:x>
      <cdr:y>0.76577</cdr:y>
    </cdr:from>
    <cdr:to>
      <cdr:x>0.24877</cdr:x>
      <cdr:y>0.85539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115000" y="3825000"/>
          <a:ext cx="585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5,2</a:t>
          </a:r>
        </a:p>
      </cdr:txBody>
    </cdr:sp>
  </cdr:relSizeAnchor>
  <cdr:relSizeAnchor xmlns:cdr="http://schemas.openxmlformats.org/drawingml/2006/chartDrawing">
    <cdr:from>
      <cdr:x>0.20731</cdr:x>
      <cdr:y>0.71171</cdr:y>
    </cdr:from>
    <cdr:to>
      <cdr:x>0.3234</cdr:x>
      <cdr:y>0.80134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2250000" y="3555000"/>
          <a:ext cx="1260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22,0 (+16,8)</a:t>
          </a:r>
        </a:p>
      </cdr:txBody>
    </cdr:sp>
  </cdr:relSizeAnchor>
  <cdr:relSizeAnchor xmlns:cdr="http://schemas.openxmlformats.org/drawingml/2006/chartDrawing">
    <cdr:from>
      <cdr:x>0.25291</cdr:x>
      <cdr:y>0.82906</cdr:y>
    </cdr:from>
    <cdr:to>
      <cdr:x>0.38559</cdr:x>
      <cdr:y>0.91869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2745000" y="4141163"/>
          <a:ext cx="1440000" cy="447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91425" tIns="91425" rIns="91425" bIns="91425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spcAft>
              <a:spcPts val="600"/>
            </a:spcAft>
          </a:pPr>
          <a:r>
            <a: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/>
            </a:rPr>
            <a:t>79,8 (+23,6)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0.15306</cdr:x>
      <cdr:y>0.06022</cdr:y>
    </cdr:from>
    <cdr:to>
      <cdr:x>0.24868</cdr:x>
      <cdr:y>0.17423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EF10CB0B-DB09-C4B6-9377-ED8E7C8EB771}"/>
            </a:ext>
          </a:extLst>
        </cdr:cNvPr>
        <cdr:cNvCxnSpPr/>
      </cdr:nvCxnSpPr>
      <cdr:spPr>
        <a:xfrm xmlns:a="http://schemas.openxmlformats.org/drawingml/2006/main" rot="16200000" flipV="1">
          <a:off x="697638" y="176179"/>
          <a:ext cx="376400" cy="421677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</cdr:x>
      <cdr:y>0.4964</cdr:y>
    </cdr:from>
    <cdr:to>
      <cdr:x>0.6427</cdr:x>
      <cdr:y>0.65356</cdr:y>
    </cdr:to>
    <cdr:cxnSp macro="">
      <cdr:nvCxnSpPr>
        <cdr:cNvPr id="3" name="Соединительная линия уступом 2">
          <a:extLst xmlns:a="http://schemas.openxmlformats.org/drawingml/2006/main">
            <a:ext uri="{FF2B5EF4-FFF2-40B4-BE49-F238E27FC236}">
              <a16:creationId xmlns:a16="http://schemas.microsoft.com/office/drawing/2014/main" id="{212C287F-4165-CAE7-0861-76EBB66E0B41}"/>
            </a:ext>
          </a:extLst>
        </cdr:cNvPr>
        <cdr:cNvCxnSpPr/>
      </cdr:nvCxnSpPr>
      <cdr:spPr>
        <a:xfrm xmlns:a="http://schemas.openxmlformats.org/drawingml/2006/main" rot="16200000" flipH="1">
          <a:off x="2119139" y="1669648"/>
          <a:ext cx="518860" cy="457200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0.77652</cdr:x>
      <cdr:y>0.09402</cdr:y>
    </cdr:from>
    <cdr:to>
      <cdr:x>0.85971</cdr:x>
      <cdr:y>0.23032</cdr:y>
    </cdr:to>
    <cdr:cxnSp macro="">
      <cdr:nvCxnSpPr>
        <cdr:cNvPr id="4" name="Соединительная линия уступом 3">
          <a:extLst xmlns:a="http://schemas.openxmlformats.org/drawingml/2006/main">
            <a:ext uri="{FF2B5EF4-FFF2-40B4-BE49-F238E27FC236}">
              <a16:creationId xmlns:a16="http://schemas.microsoft.com/office/drawing/2014/main" id="{81DD5A42-ABF7-C318-5CBE-E27EF538EA3F}"/>
            </a:ext>
          </a:extLst>
        </cdr:cNvPr>
        <cdr:cNvCxnSpPr/>
      </cdr:nvCxnSpPr>
      <cdr:spPr>
        <a:xfrm xmlns:a="http://schemas.openxmlformats.org/drawingml/2006/main" rot="5400000" flipH="1" flipV="1">
          <a:off x="3381267" y="355822"/>
          <a:ext cx="453247" cy="36687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</cdr:y>
    </cdr:from>
    <cdr:to>
      <cdr:x>0.50074</cdr:x>
      <cdr:y>0.0643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7D3E2A9D-912A-AF4F-D4BC-6FCB7F2FA347}"/>
            </a:ext>
          </a:extLst>
        </cdr:cNvPr>
        <cdr:cNvCxnSpPr/>
      </cdr:nvCxnSpPr>
      <cdr:spPr>
        <a:xfrm xmlns:a="http://schemas.openxmlformats.org/drawingml/2006/main" flipH="1" flipV="1">
          <a:off x="2205000" y="0"/>
          <a:ext cx="3262" cy="2139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0.23589</cdr:x>
      <cdr:y>0.45886</cdr:y>
    </cdr:from>
    <cdr:to>
      <cdr:x>0.3168</cdr:x>
      <cdr:y>0.52078</cdr:y>
    </cdr:to>
    <cdr:cxnSp macro="">
      <cdr:nvCxnSpPr>
        <cdr:cNvPr id="6" name="Соединительная линия уступом 5">
          <a:extLst xmlns:a="http://schemas.openxmlformats.org/drawingml/2006/main">
            <a:ext uri="{FF2B5EF4-FFF2-40B4-BE49-F238E27FC236}">
              <a16:creationId xmlns:a16="http://schemas.microsoft.com/office/drawing/2014/main" id="{3B82009B-5F87-73C0-429C-5BFD1DBDEFA7}"/>
            </a:ext>
          </a:extLst>
        </cdr:cNvPr>
        <cdr:cNvCxnSpPr/>
      </cdr:nvCxnSpPr>
      <cdr:spPr>
        <a:xfrm xmlns:a="http://schemas.openxmlformats.org/drawingml/2006/main" rot="10800000" flipV="1">
          <a:off x="1040296" y="1526864"/>
          <a:ext cx="356786" cy="206023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812187" y="0"/>
          <a:ext cx="118120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812187" y="0"/>
          <a:ext cx="118120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812187" y="0"/>
          <a:ext cx="118120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65407" y="0"/>
          <a:ext cx="104976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0.7142</cdr:x>
      <cdr:y>0.87679</cdr:y>
    </cdr:from>
    <cdr:to>
      <cdr:x>0.94287</cdr:x>
      <cdr:y>0.98205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10864" y="4101626"/>
          <a:ext cx="2468833" cy="492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vert="horz" wrap="square" lIns="121900" tIns="121900" rIns="121900" bIns="121900" anchor="t" anchorCtr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sz="1600" b="1" dirty="0">
            <a:latin typeface="Arial" panose="020B0604020202020204" pitchFamily="34" charset="0"/>
            <a:ea typeface="Encode Sans Semi Condensed"/>
            <a:cs typeface="Arial" panose="020B0604020202020204" pitchFamily="34" charset="0"/>
            <a:sym typeface="Encode Sans Semi Condensed"/>
          </a:endParaRPr>
        </a:p>
      </cdr:txBody>
    </cdr:sp>
  </cdr:relSizeAnchor>
  <cdr:relSizeAnchor xmlns:cdr="http://schemas.openxmlformats.org/drawingml/2006/chartDrawing">
    <cdr:from>
      <cdr:x>0.8311</cdr:x>
      <cdr:y>0</cdr:y>
    </cdr:from>
    <cdr:to>
      <cdr:x>1</cdr:x>
      <cdr:y>0.11747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65407" y="0"/>
          <a:ext cx="104976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45720" tIns="45720" rIns="45720" bIns="4572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rPr>
            <a:t>         млн. руб.</a:t>
          </a:r>
          <a:endParaRPr kumimoji="0" lang="ru-RU" sz="1000" b="0" i="0" u="none" strike="noStrike" kern="1200" cap="none" spc="0" normalizeH="0" baseline="0" noProof="0" dirty="0">
            <a:ln>
              <a:noFill/>
            </a:ln>
            <a:solidFill>
              <a:srgbClr val="3F3F3F">
                <a:lumMod val="50000"/>
              </a:srgb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3138-FA79-4D7F-B281-7BE325E8600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2975-D50C-44E9-82F0-A4828402F8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6060893" y="6426000"/>
            <a:ext cx="6127807" cy="432000"/>
            <a:chOff x="6064193" y="6444000"/>
            <a:chExt cx="6127807" cy="414000"/>
          </a:xfrm>
        </p:grpSpPr>
        <p:sp>
          <p:nvSpPr>
            <p:cNvPr id="9" name="Полилиния: фигура 8"/>
            <p:cNvSpPr/>
            <p:nvPr userDrawn="1"/>
          </p:nvSpPr>
          <p:spPr>
            <a:xfrm>
              <a:off x="6064193" y="6444001"/>
              <a:ext cx="4362755" cy="413999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  <a:gd name="connsiteX0-1" fmla="*/ 3901563 w 3916311"/>
                <a:gd name="connsiteY0-2" fmla="*/ 0 h 604683"/>
                <a:gd name="connsiteX1-3" fmla="*/ 0 w 3916311"/>
                <a:gd name="connsiteY1-4" fmla="*/ 4301 h 604683"/>
                <a:gd name="connsiteX2-5" fmla="*/ 37485 w 3916311"/>
                <a:gd name="connsiteY2-6" fmla="*/ 604683 h 604683"/>
                <a:gd name="connsiteX3-7" fmla="*/ 3916311 w 3916311"/>
                <a:gd name="connsiteY3-8" fmla="*/ 604683 h 604683"/>
                <a:gd name="connsiteX4-9" fmla="*/ 3901563 w 3916311"/>
                <a:gd name="connsiteY4-10" fmla="*/ 0 h 604683"/>
                <a:gd name="connsiteX0-11" fmla="*/ 5369028 w 5383776"/>
                <a:gd name="connsiteY0-12" fmla="*/ 0 h 661833"/>
                <a:gd name="connsiteX1-13" fmla="*/ 1467465 w 5383776"/>
                <a:gd name="connsiteY1-14" fmla="*/ 4301 h 661833"/>
                <a:gd name="connsiteX2-15" fmla="*/ 0 w 5383776"/>
                <a:gd name="connsiteY2-16" fmla="*/ 661833 h 661833"/>
                <a:gd name="connsiteX3-17" fmla="*/ 5383776 w 5383776"/>
                <a:gd name="connsiteY3-18" fmla="*/ 604683 h 661833"/>
                <a:gd name="connsiteX4-19" fmla="*/ 5369028 w 5383776"/>
                <a:gd name="connsiteY4-20" fmla="*/ 0 h 661833"/>
                <a:gd name="connsiteX0-21" fmla="*/ 5388078 w 5402826"/>
                <a:gd name="connsiteY0-22" fmla="*/ 0 h 623733"/>
                <a:gd name="connsiteX1-23" fmla="*/ 1486515 w 5402826"/>
                <a:gd name="connsiteY1-24" fmla="*/ 4301 h 623733"/>
                <a:gd name="connsiteX2-25" fmla="*/ 0 w 5402826"/>
                <a:gd name="connsiteY2-26" fmla="*/ 623733 h 623733"/>
                <a:gd name="connsiteX3-27" fmla="*/ 5402826 w 5402826"/>
                <a:gd name="connsiteY3-28" fmla="*/ 604683 h 623733"/>
                <a:gd name="connsiteX4-29" fmla="*/ 5388078 w 5402826"/>
                <a:gd name="connsiteY4-30" fmla="*/ 0 h 623733"/>
                <a:gd name="connsiteX0-31" fmla="*/ 5388078 w 5388078"/>
                <a:gd name="connsiteY0-32" fmla="*/ 0 h 642783"/>
                <a:gd name="connsiteX1-33" fmla="*/ 1486515 w 5388078"/>
                <a:gd name="connsiteY1-34" fmla="*/ 4301 h 642783"/>
                <a:gd name="connsiteX2-35" fmla="*/ 0 w 5388078"/>
                <a:gd name="connsiteY2-36" fmla="*/ 623733 h 642783"/>
                <a:gd name="connsiteX3-37" fmla="*/ 5364726 w 5388078"/>
                <a:gd name="connsiteY3-38" fmla="*/ 642783 h 642783"/>
                <a:gd name="connsiteX4-39" fmla="*/ 5388078 w 5388078"/>
                <a:gd name="connsiteY4-40" fmla="*/ 0 h 642783"/>
                <a:gd name="connsiteX0-41" fmla="*/ 5388078 w 5388078"/>
                <a:gd name="connsiteY0-42" fmla="*/ 0 h 642783"/>
                <a:gd name="connsiteX1-43" fmla="*/ 1486515 w 5388078"/>
                <a:gd name="connsiteY1-44" fmla="*/ 4301 h 642783"/>
                <a:gd name="connsiteX2-45" fmla="*/ 0 w 5388078"/>
                <a:gd name="connsiteY2-46" fmla="*/ 623733 h 642783"/>
                <a:gd name="connsiteX3-47" fmla="*/ 5379966 w 5388078"/>
                <a:gd name="connsiteY3-48" fmla="*/ 642783 h 642783"/>
                <a:gd name="connsiteX4-49" fmla="*/ 5388078 w 5388078"/>
                <a:gd name="connsiteY4-50" fmla="*/ 0 h 642783"/>
                <a:gd name="connsiteX0-51" fmla="*/ 5388078 w 5395206"/>
                <a:gd name="connsiteY0-52" fmla="*/ 0 h 642783"/>
                <a:gd name="connsiteX1-53" fmla="*/ 1486515 w 5395206"/>
                <a:gd name="connsiteY1-54" fmla="*/ 4301 h 642783"/>
                <a:gd name="connsiteX2-55" fmla="*/ 0 w 5395206"/>
                <a:gd name="connsiteY2-56" fmla="*/ 623733 h 642783"/>
                <a:gd name="connsiteX3-57" fmla="*/ 5395206 w 5395206"/>
                <a:gd name="connsiteY3-58" fmla="*/ 642783 h 642783"/>
                <a:gd name="connsiteX4-59" fmla="*/ 5388078 w 5395206"/>
                <a:gd name="connsiteY4-60" fmla="*/ 0 h 642783"/>
                <a:gd name="connsiteX0-61" fmla="*/ 5388078 w 5395206"/>
                <a:gd name="connsiteY0-62" fmla="*/ 0 h 642783"/>
                <a:gd name="connsiteX1-63" fmla="*/ 1486515 w 5395206"/>
                <a:gd name="connsiteY1-64" fmla="*/ 4301 h 642783"/>
                <a:gd name="connsiteX2-65" fmla="*/ 0 w 5395206"/>
                <a:gd name="connsiteY2-66" fmla="*/ 623733 h 642783"/>
                <a:gd name="connsiteX3-67" fmla="*/ 5395206 w 5395206"/>
                <a:gd name="connsiteY3-68" fmla="*/ 642783 h 642783"/>
                <a:gd name="connsiteX4-69" fmla="*/ 5388078 w 5395206"/>
                <a:gd name="connsiteY4-70" fmla="*/ 0 h 642783"/>
                <a:gd name="connsiteX0-71" fmla="*/ 5388078 w 5388078"/>
                <a:gd name="connsiteY0-72" fmla="*/ 0 h 642783"/>
                <a:gd name="connsiteX1-73" fmla="*/ 1486515 w 5388078"/>
                <a:gd name="connsiteY1-74" fmla="*/ 4301 h 642783"/>
                <a:gd name="connsiteX2-75" fmla="*/ 0 w 5388078"/>
                <a:gd name="connsiteY2-76" fmla="*/ 623733 h 642783"/>
                <a:gd name="connsiteX3-77" fmla="*/ 5379966 w 5388078"/>
                <a:gd name="connsiteY3-78" fmla="*/ 642783 h 642783"/>
                <a:gd name="connsiteX4-79" fmla="*/ 5388078 w 5388078"/>
                <a:gd name="connsiteY4-80" fmla="*/ 0 h 642783"/>
                <a:gd name="connsiteX0-81" fmla="*/ 5365218 w 5365218"/>
                <a:gd name="connsiteY0-82" fmla="*/ 0 h 642783"/>
                <a:gd name="connsiteX1-83" fmla="*/ 1463655 w 5365218"/>
                <a:gd name="connsiteY1-84" fmla="*/ 4301 h 642783"/>
                <a:gd name="connsiteX2-85" fmla="*/ 0 w 5365218"/>
                <a:gd name="connsiteY2-86" fmla="*/ 638973 h 642783"/>
                <a:gd name="connsiteX3-87" fmla="*/ 5357106 w 5365218"/>
                <a:gd name="connsiteY3-88" fmla="*/ 642783 h 642783"/>
                <a:gd name="connsiteX4-89" fmla="*/ 5365218 w 5365218"/>
                <a:gd name="connsiteY4-90" fmla="*/ 0 h 642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5218" h="642783">
                  <a:moveTo>
                    <a:pt x="5365218" y="0"/>
                  </a:moveTo>
                  <a:lnTo>
                    <a:pt x="1463655" y="4301"/>
                  </a:lnTo>
                  <a:lnTo>
                    <a:pt x="0" y="638973"/>
                  </a:lnTo>
                  <a:lnTo>
                    <a:pt x="5357106" y="642783"/>
                  </a:lnTo>
                  <a:lnTo>
                    <a:pt x="5365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10426948" y="6444000"/>
              <a:ext cx="1765052" cy="41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09600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599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41363" y="639763"/>
            <a:ext cx="4410075" cy="55784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лилиния: фигура 6"/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-1" fmla="*/ 3901563 w 3916311"/>
              <a:gd name="connsiteY0-2" fmla="*/ 0 h 604683"/>
              <a:gd name="connsiteX1-3" fmla="*/ 0 w 3916311"/>
              <a:gd name="connsiteY1-4" fmla="*/ 4301 h 604683"/>
              <a:gd name="connsiteX2-5" fmla="*/ 37485 w 3916311"/>
              <a:gd name="connsiteY2-6" fmla="*/ 604683 h 604683"/>
              <a:gd name="connsiteX3-7" fmla="*/ 3916311 w 3916311"/>
              <a:gd name="connsiteY3-8" fmla="*/ 604683 h 604683"/>
              <a:gd name="connsiteX4-9" fmla="*/ 3901563 w 3916311"/>
              <a:gd name="connsiteY4-10" fmla="*/ 0 h 604683"/>
              <a:gd name="connsiteX0-11" fmla="*/ 5369028 w 5383776"/>
              <a:gd name="connsiteY0-12" fmla="*/ 0 h 661833"/>
              <a:gd name="connsiteX1-13" fmla="*/ 1467465 w 5383776"/>
              <a:gd name="connsiteY1-14" fmla="*/ 4301 h 661833"/>
              <a:gd name="connsiteX2-15" fmla="*/ 0 w 5383776"/>
              <a:gd name="connsiteY2-16" fmla="*/ 661833 h 661833"/>
              <a:gd name="connsiteX3-17" fmla="*/ 5383776 w 5383776"/>
              <a:gd name="connsiteY3-18" fmla="*/ 604683 h 661833"/>
              <a:gd name="connsiteX4-19" fmla="*/ 5369028 w 5383776"/>
              <a:gd name="connsiteY4-20" fmla="*/ 0 h 661833"/>
              <a:gd name="connsiteX0-21" fmla="*/ 5388078 w 5402826"/>
              <a:gd name="connsiteY0-22" fmla="*/ 0 h 623733"/>
              <a:gd name="connsiteX1-23" fmla="*/ 1486515 w 5402826"/>
              <a:gd name="connsiteY1-24" fmla="*/ 4301 h 623733"/>
              <a:gd name="connsiteX2-25" fmla="*/ 0 w 5402826"/>
              <a:gd name="connsiteY2-26" fmla="*/ 623733 h 623733"/>
              <a:gd name="connsiteX3-27" fmla="*/ 5402826 w 5402826"/>
              <a:gd name="connsiteY3-28" fmla="*/ 604683 h 623733"/>
              <a:gd name="connsiteX4-29" fmla="*/ 5388078 w 5402826"/>
              <a:gd name="connsiteY4-30" fmla="*/ 0 h 623733"/>
              <a:gd name="connsiteX0-31" fmla="*/ 5388078 w 5388078"/>
              <a:gd name="connsiteY0-32" fmla="*/ 0 h 642783"/>
              <a:gd name="connsiteX1-33" fmla="*/ 1486515 w 5388078"/>
              <a:gd name="connsiteY1-34" fmla="*/ 4301 h 642783"/>
              <a:gd name="connsiteX2-35" fmla="*/ 0 w 5388078"/>
              <a:gd name="connsiteY2-36" fmla="*/ 623733 h 642783"/>
              <a:gd name="connsiteX3-37" fmla="*/ 5364726 w 5388078"/>
              <a:gd name="connsiteY3-38" fmla="*/ 642783 h 642783"/>
              <a:gd name="connsiteX4-39" fmla="*/ 5388078 w 5388078"/>
              <a:gd name="connsiteY4-40" fmla="*/ 0 h 642783"/>
              <a:gd name="connsiteX0-41" fmla="*/ 5388078 w 5388078"/>
              <a:gd name="connsiteY0-42" fmla="*/ 0 h 642783"/>
              <a:gd name="connsiteX1-43" fmla="*/ 1486515 w 5388078"/>
              <a:gd name="connsiteY1-44" fmla="*/ 4301 h 642783"/>
              <a:gd name="connsiteX2-45" fmla="*/ 0 w 5388078"/>
              <a:gd name="connsiteY2-46" fmla="*/ 623733 h 642783"/>
              <a:gd name="connsiteX3-47" fmla="*/ 5379966 w 5388078"/>
              <a:gd name="connsiteY3-48" fmla="*/ 642783 h 642783"/>
              <a:gd name="connsiteX4-49" fmla="*/ 5388078 w 5388078"/>
              <a:gd name="connsiteY4-50" fmla="*/ 0 h 642783"/>
              <a:gd name="connsiteX0-51" fmla="*/ 5388078 w 5395206"/>
              <a:gd name="connsiteY0-52" fmla="*/ 0 h 642783"/>
              <a:gd name="connsiteX1-53" fmla="*/ 1486515 w 5395206"/>
              <a:gd name="connsiteY1-54" fmla="*/ 4301 h 642783"/>
              <a:gd name="connsiteX2-55" fmla="*/ 0 w 5395206"/>
              <a:gd name="connsiteY2-56" fmla="*/ 623733 h 642783"/>
              <a:gd name="connsiteX3-57" fmla="*/ 5395206 w 5395206"/>
              <a:gd name="connsiteY3-58" fmla="*/ 642783 h 642783"/>
              <a:gd name="connsiteX4-59" fmla="*/ 5388078 w 5395206"/>
              <a:gd name="connsiteY4-60" fmla="*/ 0 h 642783"/>
              <a:gd name="connsiteX0-61" fmla="*/ 5388078 w 5395206"/>
              <a:gd name="connsiteY0-62" fmla="*/ 0 h 642783"/>
              <a:gd name="connsiteX1-63" fmla="*/ 1486515 w 5395206"/>
              <a:gd name="connsiteY1-64" fmla="*/ 4301 h 642783"/>
              <a:gd name="connsiteX2-65" fmla="*/ 0 w 5395206"/>
              <a:gd name="connsiteY2-66" fmla="*/ 623733 h 642783"/>
              <a:gd name="connsiteX3-67" fmla="*/ 5395206 w 5395206"/>
              <a:gd name="connsiteY3-68" fmla="*/ 642783 h 642783"/>
              <a:gd name="connsiteX4-69" fmla="*/ 5388078 w 5395206"/>
              <a:gd name="connsiteY4-70" fmla="*/ 0 h 642783"/>
              <a:gd name="connsiteX0-71" fmla="*/ 5388078 w 5388078"/>
              <a:gd name="connsiteY0-72" fmla="*/ 0 h 642783"/>
              <a:gd name="connsiteX1-73" fmla="*/ 1486515 w 5388078"/>
              <a:gd name="connsiteY1-74" fmla="*/ 4301 h 642783"/>
              <a:gd name="connsiteX2-75" fmla="*/ 0 w 5388078"/>
              <a:gd name="connsiteY2-76" fmla="*/ 623733 h 642783"/>
              <a:gd name="connsiteX3-77" fmla="*/ 5379966 w 5388078"/>
              <a:gd name="connsiteY3-78" fmla="*/ 642783 h 642783"/>
              <a:gd name="connsiteX4-79" fmla="*/ 5388078 w 5388078"/>
              <a:gd name="connsiteY4-80" fmla="*/ 0 h 642783"/>
              <a:gd name="connsiteX0-81" fmla="*/ 5365218 w 5365218"/>
              <a:gd name="connsiteY0-82" fmla="*/ 0 h 642783"/>
              <a:gd name="connsiteX1-83" fmla="*/ 1463655 w 5365218"/>
              <a:gd name="connsiteY1-84" fmla="*/ 4301 h 642783"/>
              <a:gd name="connsiteX2-85" fmla="*/ 0 w 5365218"/>
              <a:gd name="connsiteY2-86" fmla="*/ 638973 h 642783"/>
              <a:gd name="connsiteX3-87" fmla="*/ 5357106 w 5365218"/>
              <a:gd name="connsiteY3-88" fmla="*/ 642783 h 642783"/>
              <a:gd name="connsiteX4-89" fmla="*/ 5365218 w 5365218"/>
              <a:gd name="connsiteY4-90" fmla="*/ 0 h 642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9" name="Полилиния: фигура 8"/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6060893" y="6426000"/>
            <a:ext cx="6127807" cy="432000"/>
            <a:chOff x="6064193" y="6444000"/>
            <a:chExt cx="6127807" cy="414000"/>
          </a:xfrm>
        </p:grpSpPr>
        <p:sp>
          <p:nvSpPr>
            <p:cNvPr id="9" name="Полилиния: фигура 8"/>
            <p:cNvSpPr/>
            <p:nvPr userDrawn="1"/>
          </p:nvSpPr>
          <p:spPr>
            <a:xfrm>
              <a:off x="6064193" y="6444001"/>
              <a:ext cx="4362755" cy="413999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  <a:gd name="connsiteX0-1" fmla="*/ 3901563 w 3916311"/>
                <a:gd name="connsiteY0-2" fmla="*/ 0 h 604683"/>
                <a:gd name="connsiteX1-3" fmla="*/ 0 w 3916311"/>
                <a:gd name="connsiteY1-4" fmla="*/ 4301 h 604683"/>
                <a:gd name="connsiteX2-5" fmla="*/ 37485 w 3916311"/>
                <a:gd name="connsiteY2-6" fmla="*/ 604683 h 604683"/>
                <a:gd name="connsiteX3-7" fmla="*/ 3916311 w 3916311"/>
                <a:gd name="connsiteY3-8" fmla="*/ 604683 h 604683"/>
                <a:gd name="connsiteX4-9" fmla="*/ 3901563 w 3916311"/>
                <a:gd name="connsiteY4-10" fmla="*/ 0 h 604683"/>
                <a:gd name="connsiteX0-11" fmla="*/ 5369028 w 5383776"/>
                <a:gd name="connsiteY0-12" fmla="*/ 0 h 661833"/>
                <a:gd name="connsiteX1-13" fmla="*/ 1467465 w 5383776"/>
                <a:gd name="connsiteY1-14" fmla="*/ 4301 h 661833"/>
                <a:gd name="connsiteX2-15" fmla="*/ 0 w 5383776"/>
                <a:gd name="connsiteY2-16" fmla="*/ 661833 h 661833"/>
                <a:gd name="connsiteX3-17" fmla="*/ 5383776 w 5383776"/>
                <a:gd name="connsiteY3-18" fmla="*/ 604683 h 661833"/>
                <a:gd name="connsiteX4-19" fmla="*/ 5369028 w 5383776"/>
                <a:gd name="connsiteY4-20" fmla="*/ 0 h 661833"/>
                <a:gd name="connsiteX0-21" fmla="*/ 5388078 w 5402826"/>
                <a:gd name="connsiteY0-22" fmla="*/ 0 h 623733"/>
                <a:gd name="connsiteX1-23" fmla="*/ 1486515 w 5402826"/>
                <a:gd name="connsiteY1-24" fmla="*/ 4301 h 623733"/>
                <a:gd name="connsiteX2-25" fmla="*/ 0 w 5402826"/>
                <a:gd name="connsiteY2-26" fmla="*/ 623733 h 623733"/>
                <a:gd name="connsiteX3-27" fmla="*/ 5402826 w 5402826"/>
                <a:gd name="connsiteY3-28" fmla="*/ 604683 h 623733"/>
                <a:gd name="connsiteX4-29" fmla="*/ 5388078 w 5402826"/>
                <a:gd name="connsiteY4-30" fmla="*/ 0 h 623733"/>
                <a:gd name="connsiteX0-31" fmla="*/ 5388078 w 5388078"/>
                <a:gd name="connsiteY0-32" fmla="*/ 0 h 642783"/>
                <a:gd name="connsiteX1-33" fmla="*/ 1486515 w 5388078"/>
                <a:gd name="connsiteY1-34" fmla="*/ 4301 h 642783"/>
                <a:gd name="connsiteX2-35" fmla="*/ 0 w 5388078"/>
                <a:gd name="connsiteY2-36" fmla="*/ 623733 h 642783"/>
                <a:gd name="connsiteX3-37" fmla="*/ 5364726 w 5388078"/>
                <a:gd name="connsiteY3-38" fmla="*/ 642783 h 642783"/>
                <a:gd name="connsiteX4-39" fmla="*/ 5388078 w 5388078"/>
                <a:gd name="connsiteY4-40" fmla="*/ 0 h 642783"/>
                <a:gd name="connsiteX0-41" fmla="*/ 5388078 w 5388078"/>
                <a:gd name="connsiteY0-42" fmla="*/ 0 h 642783"/>
                <a:gd name="connsiteX1-43" fmla="*/ 1486515 w 5388078"/>
                <a:gd name="connsiteY1-44" fmla="*/ 4301 h 642783"/>
                <a:gd name="connsiteX2-45" fmla="*/ 0 w 5388078"/>
                <a:gd name="connsiteY2-46" fmla="*/ 623733 h 642783"/>
                <a:gd name="connsiteX3-47" fmla="*/ 5379966 w 5388078"/>
                <a:gd name="connsiteY3-48" fmla="*/ 642783 h 642783"/>
                <a:gd name="connsiteX4-49" fmla="*/ 5388078 w 5388078"/>
                <a:gd name="connsiteY4-50" fmla="*/ 0 h 642783"/>
                <a:gd name="connsiteX0-51" fmla="*/ 5388078 w 5395206"/>
                <a:gd name="connsiteY0-52" fmla="*/ 0 h 642783"/>
                <a:gd name="connsiteX1-53" fmla="*/ 1486515 w 5395206"/>
                <a:gd name="connsiteY1-54" fmla="*/ 4301 h 642783"/>
                <a:gd name="connsiteX2-55" fmla="*/ 0 w 5395206"/>
                <a:gd name="connsiteY2-56" fmla="*/ 623733 h 642783"/>
                <a:gd name="connsiteX3-57" fmla="*/ 5395206 w 5395206"/>
                <a:gd name="connsiteY3-58" fmla="*/ 642783 h 642783"/>
                <a:gd name="connsiteX4-59" fmla="*/ 5388078 w 5395206"/>
                <a:gd name="connsiteY4-60" fmla="*/ 0 h 642783"/>
                <a:gd name="connsiteX0-61" fmla="*/ 5388078 w 5395206"/>
                <a:gd name="connsiteY0-62" fmla="*/ 0 h 642783"/>
                <a:gd name="connsiteX1-63" fmla="*/ 1486515 w 5395206"/>
                <a:gd name="connsiteY1-64" fmla="*/ 4301 h 642783"/>
                <a:gd name="connsiteX2-65" fmla="*/ 0 w 5395206"/>
                <a:gd name="connsiteY2-66" fmla="*/ 623733 h 642783"/>
                <a:gd name="connsiteX3-67" fmla="*/ 5395206 w 5395206"/>
                <a:gd name="connsiteY3-68" fmla="*/ 642783 h 642783"/>
                <a:gd name="connsiteX4-69" fmla="*/ 5388078 w 5395206"/>
                <a:gd name="connsiteY4-70" fmla="*/ 0 h 642783"/>
                <a:gd name="connsiteX0-71" fmla="*/ 5388078 w 5388078"/>
                <a:gd name="connsiteY0-72" fmla="*/ 0 h 642783"/>
                <a:gd name="connsiteX1-73" fmla="*/ 1486515 w 5388078"/>
                <a:gd name="connsiteY1-74" fmla="*/ 4301 h 642783"/>
                <a:gd name="connsiteX2-75" fmla="*/ 0 w 5388078"/>
                <a:gd name="connsiteY2-76" fmla="*/ 623733 h 642783"/>
                <a:gd name="connsiteX3-77" fmla="*/ 5379966 w 5388078"/>
                <a:gd name="connsiteY3-78" fmla="*/ 642783 h 642783"/>
                <a:gd name="connsiteX4-79" fmla="*/ 5388078 w 5388078"/>
                <a:gd name="connsiteY4-80" fmla="*/ 0 h 642783"/>
                <a:gd name="connsiteX0-81" fmla="*/ 5365218 w 5365218"/>
                <a:gd name="connsiteY0-82" fmla="*/ 0 h 642783"/>
                <a:gd name="connsiteX1-83" fmla="*/ 1463655 w 5365218"/>
                <a:gd name="connsiteY1-84" fmla="*/ 4301 h 642783"/>
                <a:gd name="connsiteX2-85" fmla="*/ 0 w 5365218"/>
                <a:gd name="connsiteY2-86" fmla="*/ 638973 h 642783"/>
                <a:gd name="connsiteX3-87" fmla="*/ 5357106 w 5365218"/>
                <a:gd name="connsiteY3-88" fmla="*/ 642783 h 642783"/>
                <a:gd name="connsiteX4-89" fmla="*/ 5365218 w 5365218"/>
                <a:gd name="connsiteY4-90" fmla="*/ 0 h 642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5218" h="642783">
                  <a:moveTo>
                    <a:pt x="5365218" y="0"/>
                  </a:moveTo>
                  <a:lnTo>
                    <a:pt x="1463655" y="4301"/>
                  </a:lnTo>
                  <a:lnTo>
                    <a:pt x="0" y="638973"/>
                  </a:lnTo>
                  <a:lnTo>
                    <a:pt x="5357106" y="642783"/>
                  </a:lnTo>
                  <a:lnTo>
                    <a:pt x="5365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10426948" y="6444000"/>
              <a:ext cx="1765052" cy="41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09600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599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41363" y="639763"/>
            <a:ext cx="4410075" cy="55784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/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-1" fmla="*/ 3901563 w 3916311"/>
              <a:gd name="connsiteY0-2" fmla="*/ 0 h 604683"/>
              <a:gd name="connsiteX1-3" fmla="*/ 0 w 3916311"/>
              <a:gd name="connsiteY1-4" fmla="*/ 4301 h 604683"/>
              <a:gd name="connsiteX2-5" fmla="*/ 37485 w 3916311"/>
              <a:gd name="connsiteY2-6" fmla="*/ 604683 h 604683"/>
              <a:gd name="connsiteX3-7" fmla="*/ 3916311 w 3916311"/>
              <a:gd name="connsiteY3-8" fmla="*/ 604683 h 604683"/>
              <a:gd name="connsiteX4-9" fmla="*/ 3901563 w 3916311"/>
              <a:gd name="connsiteY4-10" fmla="*/ 0 h 604683"/>
              <a:gd name="connsiteX0-11" fmla="*/ 5369028 w 5383776"/>
              <a:gd name="connsiteY0-12" fmla="*/ 0 h 661833"/>
              <a:gd name="connsiteX1-13" fmla="*/ 1467465 w 5383776"/>
              <a:gd name="connsiteY1-14" fmla="*/ 4301 h 661833"/>
              <a:gd name="connsiteX2-15" fmla="*/ 0 w 5383776"/>
              <a:gd name="connsiteY2-16" fmla="*/ 661833 h 661833"/>
              <a:gd name="connsiteX3-17" fmla="*/ 5383776 w 5383776"/>
              <a:gd name="connsiteY3-18" fmla="*/ 604683 h 661833"/>
              <a:gd name="connsiteX4-19" fmla="*/ 5369028 w 5383776"/>
              <a:gd name="connsiteY4-20" fmla="*/ 0 h 661833"/>
              <a:gd name="connsiteX0-21" fmla="*/ 5388078 w 5402826"/>
              <a:gd name="connsiteY0-22" fmla="*/ 0 h 623733"/>
              <a:gd name="connsiteX1-23" fmla="*/ 1486515 w 5402826"/>
              <a:gd name="connsiteY1-24" fmla="*/ 4301 h 623733"/>
              <a:gd name="connsiteX2-25" fmla="*/ 0 w 5402826"/>
              <a:gd name="connsiteY2-26" fmla="*/ 623733 h 623733"/>
              <a:gd name="connsiteX3-27" fmla="*/ 5402826 w 5402826"/>
              <a:gd name="connsiteY3-28" fmla="*/ 604683 h 623733"/>
              <a:gd name="connsiteX4-29" fmla="*/ 5388078 w 5402826"/>
              <a:gd name="connsiteY4-30" fmla="*/ 0 h 623733"/>
              <a:gd name="connsiteX0-31" fmla="*/ 5388078 w 5388078"/>
              <a:gd name="connsiteY0-32" fmla="*/ 0 h 642783"/>
              <a:gd name="connsiteX1-33" fmla="*/ 1486515 w 5388078"/>
              <a:gd name="connsiteY1-34" fmla="*/ 4301 h 642783"/>
              <a:gd name="connsiteX2-35" fmla="*/ 0 w 5388078"/>
              <a:gd name="connsiteY2-36" fmla="*/ 623733 h 642783"/>
              <a:gd name="connsiteX3-37" fmla="*/ 5364726 w 5388078"/>
              <a:gd name="connsiteY3-38" fmla="*/ 642783 h 642783"/>
              <a:gd name="connsiteX4-39" fmla="*/ 5388078 w 5388078"/>
              <a:gd name="connsiteY4-40" fmla="*/ 0 h 642783"/>
              <a:gd name="connsiteX0-41" fmla="*/ 5388078 w 5388078"/>
              <a:gd name="connsiteY0-42" fmla="*/ 0 h 642783"/>
              <a:gd name="connsiteX1-43" fmla="*/ 1486515 w 5388078"/>
              <a:gd name="connsiteY1-44" fmla="*/ 4301 h 642783"/>
              <a:gd name="connsiteX2-45" fmla="*/ 0 w 5388078"/>
              <a:gd name="connsiteY2-46" fmla="*/ 623733 h 642783"/>
              <a:gd name="connsiteX3-47" fmla="*/ 5379966 w 5388078"/>
              <a:gd name="connsiteY3-48" fmla="*/ 642783 h 642783"/>
              <a:gd name="connsiteX4-49" fmla="*/ 5388078 w 5388078"/>
              <a:gd name="connsiteY4-50" fmla="*/ 0 h 642783"/>
              <a:gd name="connsiteX0-51" fmla="*/ 5388078 w 5395206"/>
              <a:gd name="connsiteY0-52" fmla="*/ 0 h 642783"/>
              <a:gd name="connsiteX1-53" fmla="*/ 1486515 w 5395206"/>
              <a:gd name="connsiteY1-54" fmla="*/ 4301 h 642783"/>
              <a:gd name="connsiteX2-55" fmla="*/ 0 w 5395206"/>
              <a:gd name="connsiteY2-56" fmla="*/ 623733 h 642783"/>
              <a:gd name="connsiteX3-57" fmla="*/ 5395206 w 5395206"/>
              <a:gd name="connsiteY3-58" fmla="*/ 642783 h 642783"/>
              <a:gd name="connsiteX4-59" fmla="*/ 5388078 w 5395206"/>
              <a:gd name="connsiteY4-60" fmla="*/ 0 h 642783"/>
              <a:gd name="connsiteX0-61" fmla="*/ 5388078 w 5395206"/>
              <a:gd name="connsiteY0-62" fmla="*/ 0 h 642783"/>
              <a:gd name="connsiteX1-63" fmla="*/ 1486515 w 5395206"/>
              <a:gd name="connsiteY1-64" fmla="*/ 4301 h 642783"/>
              <a:gd name="connsiteX2-65" fmla="*/ 0 w 5395206"/>
              <a:gd name="connsiteY2-66" fmla="*/ 623733 h 642783"/>
              <a:gd name="connsiteX3-67" fmla="*/ 5395206 w 5395206"/>
              <a:gd name="connsiteY3-68" fmla="*/ 642783 h 642783"/>
              <a:gd name="connsiteX4-69" fmla="*/ 5388078 w 5395206"/>
              <a:gd name="connsiteY4-70" fmla="*/ 0 h 642783"/>
              <a:gd name="connsiteX0-71" fmla="*/ 5388078 w 5388078"/>
              <a:gd name="connsiteY0-72" fmla="*/ 0 h 642783"/>
              <a:gd name="connsiteX1-73" fmla="*/ 1486515 w 5388078"/>
              <a:gd name="connsiteY1-74" fmla="*/ 4301 h 642783"/>
              <a:gd name="connsiteX2-75" fmla="*/ 0 w 5388078"/>
              <a:gd name="connsiteY2-76" fmla="*/ 623733 h 642783"/>
              <a:gd name="connsiteX3-77" fmla="*/ 5379966 w 5388078"/>
              <a:gd name="connsiteY3-78" fmla="*/ 642783 h 642783"/>
              <a:gd name="connsiteX4-79" fmla="*/ 5388078 w 5388078"/>
              <a:gd name="connsiteY4-80" fmla="*/ 0 h 642783"/>
              <a:gd name="connsiteX0-81" fmla="*/ 5365218 w 5365218"/>
              <a:gd name="connsiteY0-82" fmla="*/ 0 h 642783"/>
              <a:gd name="connsiteX1-83" fmla="*/ 1463655 w 5365218"/>
              <a:gd name="connsiteY1-84" fmla="*/ 4301 h 642783"/>
              <a:gd name="connsiteX2-85" fmla="*/ 0 w 5365218"/>
              <a:gd name="connsiteY2-86" fmla="*/ 638973 h 642783"/>
              <a:gd name="connsiteX3-87" fmla="*/ 5357106 w 5365218"/>
              <a:gd name="connsiteY3-88" fmla="*/ 642783 h 642783"/>
              <a:gd name="connsiteX4-89" fmla="*/ 5365218 w 5365218"/>
              <a:gd name="connsiteY4-90" fmla="*/ 0 h 642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8" name="Полилиния: фигура 7"/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42545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42544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1"/>
          </p:nvPr>
        </p:nvSpPr>
        <p:spPr>
          <a:xfrm>
            <a:off x="6521449" y="432001"/>
            <a:ext cx="5245102" cy="55784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471000" y="3216958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4781172" y="3203376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8841000" y="3699000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8841000" y="675556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2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838200" y="1944688"/>
            <a:ext cx="7327900" cy="10793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/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-1" fmla="*/ 3901563 w 3916311"/>
              <a:gd name="connsiteY0-2" fmla="*/ 0 h 604683"/>
              <a:gd name="connsiteX1-3" fmla="*/ 0 w 3916311"/>
              <a:gd name="connsiteY1-4" fmla="*/ 4301 h 604683"/>
              <a:gd name="connsiteX2-5" fmla="*/ 37485 w 3916311"/>
              <a:gd name="connsiteY2-6" fmla="*/ 604683 h 604683"/>
              <a:gd name="connsiteX3-7" fmla="*/ 3916311 w 3916311"/>
              <a:gd name="connsiteY3-8" fmla="*/ 604683 h 604683"/>
              <a:gd name="connsiteX4-9" fmla="*/ 3901563 w 3916311"/>
              <a:gd name="connsiteY4-10" fmla="*/ 0 h 604683"/>
              <a:gd name="connsiteX0-11" fmla="*/ 5369028 w 5383776"/>
              <a:gd name="connsiteY0-12" fmla="*/ 0 h 661833"/>
              <a:gd name="connsiteX1-13" fmla="*/ 1467465 w 5383776"/>
              <a:gd name="connsiteY1-14" fmla="*/ 4301 h 661833"/>
              <a:gd name="connsiteX2-15" fmla="*/ 0 w 5383776"/>
              <a:gd name="connsiteY2-16" fmla="*/ 661833 h 661833"/>
              <a:gd name="connsiteX3-17" fmla="*/ 5383776 w 5383776"/>
              <a:gd name="connsiteY3-18" fmla="*/ 604683 h 661833"/>
              <a:gd name="connsiteX4-19" fmla="*/ 5369028 w 5383776"/>
              <a:gd name="connsiteY4-20" fmla="*/ 0 h 661833"/>
              <a:gd name="connsiteX0-21" fmla="*/ 5388078 w 5402826"/>
              <a:gd name="connsiteY0-22" fmla="*/ 0 h 623733"/>
              <a:gd name="connsiteX1-23" fmla="*/ 1486515 w 5402826"/>
              <a:gd name="connsiteY1-24" fmla="*/ 4301 h 623733"/>
              <a:gd name="connsiteX2-25" fmla="*/ 0 w 5402826"/>
              <a:gd name="connsiteY2-26" fmla="*/ 623733 h 623733"/>
              <a:gd name="connsiteX3-27" fmla="*/ 5402826 w 5402826"/>
              <a:gd name="connsiteY3-28" fmla="*/ 604683 h 623733"/>
              <a:gd name="connsiteX4-29" fmla="*/ 5388078 w 5402826"/>
              <a:gd name="connsiteY4-30" fmla="*/ 0 h 623733"/>
              <a:gd name="connsiteX0-31" fmla="*/ 5388078 w 5388078"/>
              <a:gd name="connsiteY0-32" fmla="*/ 0 h 642783"/>
              <a:gd name="connsiteX1-33" fmla="*/ 1486515 w 5388078"/>
              <a:gd name="connsiteY1-34" fmla="*/ 4301 h 642783"/>
              <a:gd name="connsiteX2-35" fmla="*/ 0 w 5388078"/>
              <a:gd name="connsiteY2-36" fmla="*/ 623733 h 642783"/>
              <a:gd name="connsiteX3-37" fmla="*/ 5364726 w 5388078"/>
              <a:gd name="connsiteY3-38" fmla="*/ 642783 h 642783"/>
              <a:gd name="connsiteX4-39" fmla="*/ 5388078 w 5388078"/>
              <a:gd name="connsiteY4-40" fmla="*/ 0 h 642783"/>
              <a:gd name="connsiteX0-41" fmla="*/ 5388078 w 5388078"/>
              <a:gd name="connsiteY0-42" fmla="*/ 0 h 642783"/>
              <a:gd name="connsiteX1-43" fmla="*/ 1486515 w 5388078"/>
              <a:gd name="connsiteY1-44" fmla="*/ 4301 h 642783"/>
              <a:gd name="connsiteX2-45" fmla="*/ 0 w 5388078"/>
              <a:gd name="connsiteY2-46" fmla="*/ 623733 h 642783"/>
              <a:gd name="connsiteX3-47" fmla="*/ 5379966 w 5388078"/>
              <a:gd name="connsiteY3-48" fmla="*/ 642783 h 642783"/>
              <a:gd name="connsiteX4-49" fmla="*/ 5388078 w 5388078"/>
              <a:gd name="connsiteY4-50" fmla="*/ 0 h 642783"/>
              <a:gd name="connsiteX0-51" fmla="*/ 5388078 w 5395206"/>
              <a:gd name="connsiteY0-52" fmla="*/ 0 h 642783"/>
              <a:gd name="connsiteX1-53" fmla="*/ 1486515 w 5395206"/>
              <a:gd name="connsiteY1-54" fmla="*/ 4301 h 642783"/>
              <a:gd name="connsiteX2-55" fmla="*/ 0 w 5395206"/>
              <a:gd name="connsiteY2-56" fmla="*/ 623733 h 642783"/>
              <a:gd name="connsiteX3-57" fmla="*/ 5395206 w 5395206"/>
              <a:gd name="connsiteY3-58" fmla="*/ 642783 h 642783"/>
              <a:gd name="connsiteX4-59" fmla="*/ 5388078 w 5395206"/>
              <a:gd name="connsiteY4-60" fmla="*/ 0 h 642783"/>
              <a:gd name="connsiteX0-61" fmla="*/ 5388078 w 5395206"/>
              <a:gd name="connsiteY0-62" fmla="*/ 0 h 642783"/>
              <a:gd name="connsiteX1-63" fmla="*/ 1486515 w 5395206"/>
              <a:gd name="connsiteY1-64" fmla="*/ 4301 h 642783"/>
              <a:gd name="connsiteX2-65" fmla="*/ 0 w 5395206"/>
              <a:gd name="connsiteY2-66" fmla="*/ 623733 h 642783"/>
              <a:gd name="connsiteX3-67" fmla="*/ 5395206 w 5395206"/>
              <a:gd name="connsiteY3-68" fmla="*/ 642783 h 642783"/>
              <a:gd name="connsiteX4-69" fmla="*/ 5388078 w 5395206"/>
              <a:gd name="connsiteY4-70" fmla="*/ 0 h 642783"/>
              <a:gd name="connsiteX0-71" fmla="*/ 5388078 w 5388078"/>
              <a:gd name="connsiteY0-72" fmla="*/ 0 h 642783"/>
              <a:gd name="connsiteX1-73" fmla="*/ 1486515 w 5388078"/>
              <a:gd name="connsiteY1-74" fmla="*/ 4301 h 642783"/>
              <a:gd name="connsiteX2-75" fmla="*/ 0 w 5388078"/>
              <a:gd name="connsiteY2-76" fmla="*/ 623733 h 642783"/>
              <a:gd name="connsiteX3-77" fmla="*/ 5379966 w 5388078"/>
              <a:gd name="connsiteY3-78" fmla="*/ 642783 h 642783"/>
              <a:gd name="connsiteX4-79" fmla="*/ 5388078 w 5388078"/>
              <a:gd name="connsiteY4-80" fmla="*/ 0 h 642783"/>
              <a:gd name="connsiteX0-81" fmla="*/ 5365218 w 5365218"/>
              <a:gd name="connsiteY0-82" fmla="*/ 0 h 642783"/>
              <a:gd name="connsiteX1-83" fmla="*/ 1463655 w 5365218"/>
              <a:gd name="connsiteY1-84" fmla="*/ 4301 h 642783"/>
              <a:gd name="connsiteX2-85" fmla="*/ 0 w 5365218"/>
              <a:gd name="connsiteY2-86" fmla="*/ 638973 h 642783"/>
              <a:gd name="connsiteX3-87" fmla="*/ 5357106 w 5365218"/>
              <a:gd name="connsiteY3-88" fmla="*/ 642783 h 642783"/>
              <a:gd name="connsiteX4-89" fmla="*/ 5365218 w 5365218"/>
              <a:gd name="connsiteY4-90" fmla="*/ 0 h 642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8" name="Полилиния: фигура 7"/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42545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42544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1"/>
          </p:nvPr>
        </p:nvSpPr>
        <p:spPr>
          <a:xfrm>
            <a:off x="6521449" y="432001"/>
            <a:ext cx="5245102" cy="55784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855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47932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232687"/>
            <a:ext cx="10577628" cy="112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2"/>
          </p:nvPr>
        </p:nvSpPr>
        <p:spPr>
          <a:xfrm>
            <a:off x="8730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9377" y="1599787"/>
            <a:ext cx="10577513" cy="72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471000" y="3216958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4781172" y="3203376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8841000" y="3699000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8841000" y="675556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2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838200" y="1944688"/>
            <a:ext cx="7327900" cy="10793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855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47932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232687"/>
            <a:ext cx="10577628" cy="112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2"/>
          </p:nvPr>
        </p:nvSpPr>
        <p:spPr>
          <a:xfrm>
            <a:off x="8730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9377" y="1599787"/>
            <a:ext cx="10577513" cy="72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олилиния: фигура 10"/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-1" fmla="*/ 3901563 w 3916311"/>
              <a:gd name="connsiteY0-2" fmla="*/ 0 h 604683"/>
              <a:gd name="connsiteX1-3" fmla="*/ 0 w 3916311"/>
              <a:gd name="connsiteY1-4" fmla="*/ 4301 h 604683"/>
              <a:gd name="connsiteX2-5" fmla="*/ 37485 w 3916311"/>
              <a:gd name="connsiteY2-6" fmla="*/ 604683 h 604683"/>
              <a:gd name="connsiteX3-7" fmla="*/ 3916311 w 3916311"/>
              <a:gd name="connsiteY3-8" fmla="*/ 604683 h 604683"/>
              <a:gd name="connsiteX4-9" fmla="*/ 3901563 w 3916311"/>
              <a:gd name="connsiteY4-10" fmla="*/ 0 h 604683"/>
              <a:gd name="connsiteX0-11" fmla="*/ 5369028 w 5383776"/>
              <a:gd name="connsiteY0-12" fmla="*/ 0 h 661833"/>
              <a:gd name="connsiteX1-13" fmla="*/ 1467465 w 5383776"/>
              <a:gd name="connsiteY1-14" fmla="*/ 4301 h 661833"/>
              <a:gd name="connsiteX2-15" fmla="*/ 0 w 5383776"/>
              <a:gd name="connsiteY2-16" fmla="*/ 661833 h 661833"/>
              <a:gd name="connsiteX3-17" fmla="*/ 5383776 w 5383776"/>
              <a:gd name="connsiteY3-18" fmla="*/ 604683 h 661833"/>
              <a:gd name="connsiteX4-19" fmla="*/ 5369028 w 5383776"/>
              <a:gd name="connsiteY4-20" fmla="*/ 0 h 661833"/>
              <a:gd name="connsiteX0-21" fmla="*/ 5388078 w 5402826"/>
              <a:gd name="connsiteY0-22" fmla="*/ 0 h 623733"/>
              <a:gd name="connsiteX1-23" fmla="*/ 1486515 w 5402826"/>
              <a:gd name="connsiteY1-24" fmla="*/ 4301 h 623733"/>
              <a:gd name="connsiteX2-25" fmla="*/ 0 w 5402826"/>
              <a:gd name="connsiteY2-26" fmla="*/ 623733 h 623733"/>
              <a:gd name="connsiteX3-27" fmla="*/ 5402826 w 5402826"/>
              <a:gd name="connsiteY3-28" fmla="*/ 604683 h 623733"/>
              <a:gd name="connsiteX4-29" fmla="*/ 5388078 w 5402826"/>
              <a:gd name="connsiteY4-30" fmla="*/ 0 h 623733"/>
              <a:gd name="connsiteX0-31" fmla="*/ 5388078 w 5388078"/>
              <a:gd name="connsiteY0-32" fmla="*/ 0 h 642783"/>
              <a:gd name="connsiteX1-33" fmla="*/ 1486515 w 5388078"/>
              <a:gd name="connsiteY1-34" fmla="*/ 4301 h 642783"/>
              <a:gd name="connsiteX2-35" fmla="*/ 0 w 5388078"/>
              <a:gd name="connsiteY2-36" fmla="*/ 623733 h 642783"/>
              <a:gd name="connsiteX3-37" fmla="*/ 5364726 w 5388078"/>
              <a:gd name="connsiteY3-38" fmla="*/ 642783 h 642783"/>
              <a:gd name="connsiteX4-39" fmla="*/ 5388078 w 5388078"/>
              <a:gd name="connsiteY4-40" fmla="*/ 0 h 642783"/>
              <a:gd name="connsiteX0-41" fmla="*/ 5388078 w 5388078"/>
              <a:gd name="connsiteY0-42" fmla="*/ 0 h 642783"/>
              <a:gd name="connsiteX1-43" fmla="*/ 1486515 w 5388078"/>
              <a:gd name="connsiteY1-44" fmla="*/ 4301 h 642783"/>
              <a:gd name="connsiteX2-45" fmla="*/ 0 w 5388078"/>
              <a:gd name="connsiteY2-46" fmla="*/ 623733 h 642783"/>
              <a:gd name="connsiteX3-47" fmla="*/ 5379966 w 5388078"/>
              <a:gd name="connsiteY3-48" fmla="*/ 642783 h 642783"/>
              <a:gd name="connsiteX4-49" fmla="*/ 5388078 w 5388078"/>
              <a:gd name="connsiteY4-50" fmla="*/ 0 h 642783"/>
              <a:gd name="connsiteX0-51" fmla="*/ 5388078 w 5395206"/>
              <a:gd name="connsiteY0-52" fmla="*/ 0 h 642783"/>
              <a:gd name="connsiteX1-53" fmla="*/ 1486515 w 5395206"/>
              <a:gd name="connsiteY1-54" fmla="*/ 4301 h 642783"/>
              <a:gd name="connsiteX2-55" fmla="*/ 0 w 5395206"/>
              <a:gd name="connsiteY2-56" fmla="*/ 623733 h 642783"/>
              <a:gd name="connsiteX3-57" fmla="*/ 5395206 w 5395206"/>
              <a:gd name="connsiteY3-58" fmla="*/ 642783 h 642783"/>
              <a:gd name="connsiteX4-59" fmla="*/ 5388078 w 5395206"/>
              <a:gd name="connsiteY4-60" fmla="*/ 0 h 642783"/>
              <a:gd name="connsiteX0-61" fmla="*/ 5388078 w 5395206"/>
              <a:gd name="connsiteY0-62" fmla="*/ 0 h 642783"/>
              <a:gd name="connsiteX1-63" fmla="*/ 1486515 w 5395206"/>
              <a:gd name="connsiteY1-64" fmla="*/ 4301 h 642783"/>
              <a:gd name="connsiteX2-65" fmla="*/ 0 w 5395206"/>
              <a:gd name="connsiteY2-66" fmla="*/ 623733 h 642783"/>
              <a:gd name="connsiteX3-67" fmla="*/ 5395206 w 5395206"/>
              <a:gd name="connsiteY3-68" fmla="*/ 642783 h 642783"/>
              <a:gd name="connsiteX4-69" fmla="*/ 5388078 w 5395206"/>
              <a:gd name="connsiteY4-70" fmla="*/ 0 h 642783"/>
              <a:gd name="connsiteX0-71" fmla="*/ 5388078 w 5388078"/>
              <a:gd name="connsiteY0-72" fmla="*/ 0 h 642783"/>
              <a:gd name="connsiteX1-73" fmla="*/ 1486515 w 5388078"/>
              <a:gd name="connsiteY1-74" fmla="*/ 4301 h 642783"/>
              <a:gd name="connsiteX2-75" fmla="*/ 0 w 5388078"/>
              <a:gd name="connsiteY2-76" fmla="*/ 623733 h 642783"/>
              <a:gd name="connsiteX3-77" fmla="*/ 5379966 w 5388078"/>
              <a:gd name="connsiteY3-78" fmla="*/ 642783 h 642783"/>
              <a:gd name="connsiteX4-79" fmla="*/ 5388078 w 5388078"/>
              <a:gd name="connsiteY4-80" fmla="*/ 0 h 642783"/>
              <a:gd name="connsiteX0-81" fmla="*/ 5365218 w 5365218"/>
              <a:gd name="connsiteY0-82" fmla="*/ 0 h 642783"/>
              <a:gd name="connsiteX1-83" fmla="*/ 1463655 w 5365218"/>
              <a:gd name="connsiteY1-84" fmla="*/ 4301 h 642783"/>
              <a:gd name="connsiteX2-85" fmla="*/ 0 w 5365218"/>
              <a:gd name="connsiteY2-86" fmla="*/ 638973 h 642783"/>
              <a:gd name="connsiteX3-87" fmla="*/ 5357106 w 5365218"/>
              <a:gd name="connsiteY3-88" fmla="*/ 642783 h 642783"/>
              <a:gd name="connsiteX4-89" fmla="*/ 5365218 w 5365218"/>
              <a:gd name="connsiteY4-90" fmla="*/ 0 h 642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13" name="Полилиния: фигура 12"/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8BDFA9-ACA2-4294-9F62-69E81CDDA11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5"/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-15081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70660" y="2124000"/>
            <a:ext cx="962034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364553" y="4734000"/>
            <a:ext cx="7695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26000" y="2409080"/>
            <a:ext cx="0" cy="20549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316000" y="2291367"/>
            <a:ext cx="0" cy="203763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64;p26"/>
          <p:cNvSpPr txBox="1"/>
          <p:nvPr/>
        </p:nvSpPr>
        <p:spPr>
          <a:xfrm>
            <a:off x="336000" y="423564"/>
            <a:ext cx="7874172" cy="1351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C3242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Администрация городского округа Семеновский Нижегородской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0"/>
          <p:cNvSpPr txBox="1"/>
          <p:nvPr/>
        </p:nvSpPr>
        <p:spPr>
          <a:xfrm>
            <a:off x="1223363" y="2175814"/>
            <a:ext cx="10180320" cy="2719339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5C3242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к решению Совета депутатов городского округа Семеновский Нижегородской области</a:t>
            </a:r>
          </a:p>
          <a:p>
            <a:pPr algn="ctr"/>
            <a:r>
              <a:rPr lang="ru-RU" sz="2800" b="1" dirty="0">
                <a:solidFill>
                  <a:srgbClr val="5C3242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от 05.12.2024г. № 93« О бюджете городского округа Семеновский Нижегородской области на 2025 год и плановый период 2026 и 2027 годов»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Google Shape;166;p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730999" y="95667"/>
            <a:ext cx="853025" cy="117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7319" y="263631"/>
            <a:ext cx="4567775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21 Муниципальная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программа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65983" y="2484000"/>
            <a:ext cx="6106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СТРУКТУРА РАСХОДОВ ГОРОДСКОГО ОКРУГА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184" y="2895391"/>
          <a:ext cx="6360904" cy="1373731"/>
        </p:xfrm>
        <a:graphic>
          <a:graphicData uri="http://schemas.openxmlformats.org/drawingml/2006/table">
            <a:tbl>
              <a:tblPr firstRow="1" bandRow="1"/>
              <a:tblGrid>
                <a:gridCol w="156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rtl="0"/>
                      <a:r>
                        <a:rPr lang="ru-RU" sz="12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бюджет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rtl="0"/>
                      <a:endParaRPr lang="ru-RU" sz="1200" noProof="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1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бюджету </a:t>
                      </a: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/>
                      <a:endParaRPr lang="ru-RU" sz="1200" noProof="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noProof="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/>
                      <a:endParaRPr lang="ru-RU" sz="1200" noProof="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2 166,4</a:t>
                      </a: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2 860,7</a:t>
                      </a: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132,0</a:t>
                      </a: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3 033,5</a:t>
                      </a: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2 624,7</a:t>
                      </a: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oogle Shape;255;p33"/>
          <p:cNvSpPr txBox="1"/>
          <p:nvPr/>
        </p:nvSpPr>
        <p:spPr>
          <a:xfrm>
            <a:off x="5958212" y="1138489"/>
            <a:ext cx="5537787" cy="11183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Всего расходы 2025 год предусмотрены в сумме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2 860,7 млн. рублей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1200" b="1" dirty="0">
              <a:solidFill>
                <a:srgbClr val="3F3F3F">
                  <a:lumMod val="50000"/>
                </a:srgbClr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299121" y="2062181"/>
          <a:ext cx="3630284" cy="276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Google Shape;255;p33"/>
          <p:cNvSpPr txBox="1"/>
          <p:nvPr/>
        </p:nvSpPr>
        <p:spPr>
          <a:xfrm>
            <a:off x="5958212" y="4800008"/>
            <a:ext cx="4404600" cy="9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2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F2F2F2"/>
              </a:buClr>
              <a:buSzPts val="1400"/>
              <a:buFont typeface="Encode Sans Semi Condensed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Расходы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2F2F2"/>
              </a:buClr>
              <a:buSzPts val="1400"/>
              <a:buFont typeface="Encode Sans Semi Condensed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Программные – 2 652,2 млн.рублей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F2F2F2"/>
              </a:buClr>
              <a:buSzPts val="1400"/>
              <a:buFont typeface="Encode Sans Semi Condensed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Непрограммные – 208,5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2F2F2"/>
              </a:buClr>
              <a:buSzPts val="1400"/>
              <a:buFont typeface="Encode Sans Semi Condensed"/>
              <a:buNone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5691001" y="5814000"/>
            <a:ext cx="143433" cy="132719"/>
          </a:xfrm>
          <a:prstGeom prst="flowChartConnector">
            <a:avLst/>
          </a:prstGeom>
          <a:solidFill>
            <a:srgbClr val="A3213A"/>
          </a:solidFill>
          <a:ln w="12700" cap="flat" cmpd="sng" algn="ctr">
            <a:solidFill>
              <a:srgbClr val="A321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5691001" y="5303730"/>
            <a:ext cx="143434" cy="132719"/>
          </a:xfrm>
          <a:prstGeom prst="flowChartConnector">
            <a:avLst/>
          </a:prstGeom>
          <a:solidFill>
            <a:srgbClr val="013657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09126" y="180472"/>
            <a:ext cx="9301873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Основные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принципы к формированию расходов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бюджета</a:t>
            </a:r>
            <a:r>
              <a:rPr lang="ru-RU" sz="20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городского округа Семеновский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3312" y="4567354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flipH="1">
            <a:off x="6213312" y="4550684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027" y="1355706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120027" y="1328140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74151" y="1477990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flipH="1">
            <a:off x="6176528" y="1463383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3313" y="3408726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flipH="1">
            <a:off x="6229400" y="3360991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91" y="1272157"/>
            <a:ext cx="5484950" cy="501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оплату труда рассчитаны: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фонд заработной платы «указных» категорий   работников на 2025 год рассчитан с учетом прогноза среднемесячного дохода от трудовой деятельности за 2024 год и изменением  списочной численности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фонд заработной платы «прочих» категорий 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работников рассчитан с учетом индексации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с 1 октября 2024 года на 7,2 % и с 1 января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года на 4,5 %;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потребности на доведение заработной платы отдельных категорий работников до минимального размера оплаты труда 22 440 рубля;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(индексации) размеров ежемесячного денежного вознаграждения по муниципальным должностям городского округа Семеновский Нижегородской области и размеров окладов денежного содержания муниципальных служащих городского округа Семеновский Нижегородской области с 1 января 2025 года равным 11,7 %.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8746" y="1368735"/>
            <a:ext cx="5488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оплату коммунальных услуг и аренду помещений на 2025 год рассчитаны от уровня первоначального бюджета 2024 года, с учетом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индексации на прогнозируемый среднегодовой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индекс роста потребительских цен – 4,5 %;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8166" y="3383413"/>
            <a:ext cx="5488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на реализацию проекта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инициативного бюджетирования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«Вам решать!»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5389" y="4550684"/>
            <a:ext cx="4185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Заголовок 10"/>
          <p:cNvSpPr txBox="1"/>
          <p:nvPr/>
        </p:nvSpPr>
        <p:spPr>
          <a:xfrm>
            <a:off x="407802" y="111967"/>
            <a:ext cx="7047356" cy="43478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288000" tIns="45720" rIns="91440" bIns="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Перечень проектов «Вам решать»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210" y="555774"/>
          <a:ext cx="11972364" cy="6230987"/>
        </p:xfrm>
        <a:graphic>
          <a:graphicData uri="http://schemas.openxmlformats.org/drawingml/2006/table">
            <a:tbl>
              <a:tblPr/>
              <a:tblGrid>
                <a:gridCol w="28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50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инициативных проектов в рамках проектов инициативного бюджетирования Вам решать! На 2025 г.</a:t>
                      </a: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2875" marR="2875" marT="2875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2875" marR="2875" marT="2875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2875" marR="2875" marT="2875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2875" marR="2875" marT="2875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2875" marR="2875" marT="2875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руб.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бюджет, руб.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бюджет, руб.*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  <a:sym typeface="Arial" panose="020B0604020202020204"/>
                        </a:rPr>
                        <a:t>Инициативный платеж, руб.*</a:t>
                      </a:r>
                    </a:p>
                  </a:txBody>
                  <a:tcPr marL="2875" marR="2875" marT="2875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от дома № 48 по улице Школьная до дома № 45 по улице Мичуринская деревня Беласовка городской округ Семеновский Нижегородская область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4 771 990,20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1 533 390,69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238 599,51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асфальтобетонного покрытия подъезда дороги к д.Большая Погорелка г.о.Семеновский Ниж.обл.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4 497 530,44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1 349 530,00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2 923 000,00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225 000,44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асфальтобетонного покрытия участка автомобильной дороги д.Татарка: от автодороги «Подъезд к д.Донское-п.Осинки от автодороги Семенов-Ковернино» до д.43 городской округ Семеновский Нижегородской области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4 765 046,52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1 526 046,52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асфальтобетонного покрытия части дороги по улице Колхозная деревни Малое Зиновьево от дома № 99 до дома № 123 с выездами на автодорогу Семенов-Ковернино городского округа Семеновский Нижегородской области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3 590 848,12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1 077 255,12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2 334 050,00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179 543,00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асфальтобетонного покрытия ул. Молодежная, ул. Новая,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Верхняя д. Медведево, г.о. Семеновский Нижегородской области 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4 712 260,15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1 413 678,15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298 582,00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 автомобильной дороги д.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Огибное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Береговая  от автотрассы Семенов – И-Заборское  до дома 123 г.о. Семеновский Нижегородской области (2 этап)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4 727 058,06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1 490 702,16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236 355,90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 дороги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Сухобезводное- д. Березовый Овраг в г.о. Семеновский Ниж,обл.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4 728 584,23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1 488 584,23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дороги по адресу: Нижегородская область, г.о.Семеновский, п.ст.Тарасиха, ул.Садовая, участок ул.Ровная, участок ул.Озерная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4 957 074,70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1 707 074,70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0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асфальтобетонного покрытия участка автомобильной  дороги подъезд к д. Зуево от а/д Семенов -Хахалы  городской округ Семеновский Нижегородской области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4 669 243,01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1 429 243,01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ремонту асфальтобетонного покрытия по адресу: Нижегородская область, городской округ Семеновский, д.Шалдеж, ул.Вороватка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4 654 329,19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1 421 612,00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232 717,19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асфальтобетонного покрытия по ул.Ленина от д.1 до д.32 с.И-Заборское г.о.Семеновский Нижегородской области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3 839 261,18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1 151 778,36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2 495 519,76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191 963,06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5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«Подъезд к населенному пункту д.Ключи г.о.Семеновский Ниж.обл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2 938 364,86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881 509,46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1 906 998,79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149 856,61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05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 сети водоотведения от жилых домов по адресу: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обл., г.Семенов,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ул.Красное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Знамя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3 079 529,28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1 108 630,54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1 170 898,74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1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105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 сети водоотведения по адресу: Нижегородская обл., г.Семенов, ул.9 Января, д.16, 25, 26, 27, 29, 31, ул.Челюскина, д.28, 30, 30А, 37, 39, 41, 43, ул.Огородная, д.3, 5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2 818 988,02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845 696,41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1 223 291,61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1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сетей водоотведения в г.Семенов, для подключения объектов капитального строительства, расположенных по улицам: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ул.Галкина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ул.Бебеля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ул.3-х Коммунистов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9 937 200,0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4 617 190,00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2 320 000,00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ru-RU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5" marR="2875" marT="287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875" marR="2875" marT="287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68 687 307,96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23 041 921,35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39 053 758,90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6 591 617,71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Номер слайда 11"/>
          <p:cNvSpPr txBox="1"/>
          <p:nvPr/>
        </p:nvSpPr>
        <p:spPr>
          <a:xfrm>
            <a:off x="11926064" y="6602576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41000" y="99000"/>
            <a:ext cx="5670551" cy="384435"/>
          </a:xfrm>
        </p:spPr>
        <p:txBody>
          <a:bodyPr>
            <a:no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Основные муниципальные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программы</a:t>
            </a:r>
            <a:endParaRPr lang="ru-RU" sz="2400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30035" y="776847"/>
            <a:ext cx="7220600" cy="493765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"Развитие образования городского округа Семеновский на 2018-202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58397" y="2364788"/>
            <a:ext cx="7220599" cy="407258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культуры городского округа Семеновский на 2018-202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247968" y="1793241"/>
            <a:ext cx="7220598" cy="550819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3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«Комплексное благоустройство и развитие транспортной инфраструктуры городского округа Семеновский Нижегородской области на 2025-2029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гг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1" name="Google Shape;188;p29"/>
          <p:cNvSpPr txBox="1"/>
          <p:nvPr/>
        </p:nvSpPr>
        <p:spPr>
          <a:xfrm>
            <a:off x="8011649" y="301626"/>
            <a:ext cx="153630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E272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Encode Sans Semi Condensed"/>
              </a:rPr>
              <a:t>2025 год</a:t>
            </a:r>
            <a:endParaRPr sz="2400" b="1" dirty="0">
              <a:solidFill>
                <a:srgbClr val="1E2728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14" name="Google Shape;188;p29"/>
          <p:cNvSpPr txBox="1"/>
          <p:nvPr/>
        </p:nvSpPr>
        <p:spPr>
          <a:xfrm>
            <a:off x="9970813" y="306831"/>
            <a:ext cx="153630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E272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Encode Sans Semi Condensed"/>
              </a:rPr>
              <a:t>2024 год</a:t>
            </a:r>
            <a:endParaRPr sz="2400" b="1" dirty="0">
              <a:solidFill>
                <a:srgbClr val="1E2728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15" name="Google Shape;188;p29"/>
          <p:cNvSpPr txBox="1"/>
          <p:nvPr/>
        </p:nvSpPr>
        <p:spPr>
          <a:xfrm>
            <a:off x="10888250" y="155459"/>
            <a:ext cx="143157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Encode Sans Semi Condensed"/>
              </a:rPr>
              <a:t>Тыс.рублей</a:t>
            </a:r>
            <a:endParaRPr sz="1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266721" y="2773475"/>
            <a:ext cx="7212275" cy="760603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2018-2026 годы»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66721" y="3548885"/>
            <a:ext cx="7220599" cy="577065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агропромышленного комплекса  городского округа Семеновский Нижегородской области на 2025-2027 годы"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268285" y="4695057"/>
            <a:ext cx="7220599" cy="820308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5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Развитие гражданской обороны и защиты населения и территорий от чрезвычайных ситуаций, обеспечение пожарной безопасности в городском округе Семеновский на 2022-2026 годы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238509" y="1276114"/>
            <a:ext cx="7212273" cy="537431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"Развитие и строительство социальной и инженерной инфраструктуры на территории городского округа Семеновский на 202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-202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275047" y="6142741"/>
            <a:ext cx="7212273" cy="546401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«Формирование современной городской среды на территории городского округа Семеновский на 2018-202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годы"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266721" y="4140757"/>
            <a:ext cx="7195624" cy="545017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Управление муниципальным имуществом и земельными  ресурсами городского округа  Семеновский Нижегородской области на 2021-2026гг.»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270884" y="5529650"/>
            <a:ext cx="7195624" cy="615692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"Переселение граждан из аварийного жилищного фонда на территории городского округа Семеновский Нижегородский области на 2024 - 2028 годы"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7844812" y="822814"/>
            <a:ext cx="1730151" cy="440169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29186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rgbClr val="1E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1 302 784,1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7839285" y="2355285"/>
            <a:ext cx="1730151" cy="446067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5000">
                  <a:srgbClr val="1E2728"/>
                </a:gs>
                <a:gs pos="100000">
                  <a:srgbClr val="1E272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263 610,1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817802" y="1859230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291866"/>
                </a:gs>
                <a:gs pos="83000">
                  <a:srgbClr val="1E2728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291 901,5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7860676" y="2885206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135 336,6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7839285" y="3563943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291866"/>
                </a:gs>
                <a:gs pos="83000">
                  <a:srgbClr val="1E2728"/>
                </a:gs>
                <a:gs pos="100000">
                  <a:srgbClr val="29186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52 003,0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7884355" y="4788543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47 135,4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844810" y="1310511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366 897,6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7914725" y="6124780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20 252,7</a:t>
            </a: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839285" y="4134640"/>
            <a:ext cx="1730151" cy="488352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4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48 368,7</a:t>
            </a: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884355" y="5532683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47 026,9</a:t>
            </a:r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9873889" y="817671"/>
            <a:ext cx="1730151" cy="440169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2000">
                  <a:srgbClr val="002060"/>
                </a:gs>
                <a:gs pos="84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1 206 306,7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877972" y="2362508"/>
            <a:ext cx="1730151" cy="446067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227 426,9</a:t>
            </a: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9874418" y="1867072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186 832,9</a:t>
            </a: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877971" y="2868650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5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127 843,2</a:t>
            </a: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877971" y="3563943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48 966,6</a:t>
            </a: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9877970" y="4771459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39 010,0</a:t>
            </a: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9869799" y="1308861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38 292,5</a:t>
            </a: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9877970" y="6124780"/>
            <a:ext cx="1730151" cy="480460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35 649,0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9877970" y="4122547"/>
            <a:ext cx="1730151" cy="480459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35 626,6</a:t>
            </a: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9877970" y="5521249"/>
            <a:ext cx="1730151" cy="457003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9082">
                  <a:srgbClr val="9B9BB4"/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1 211,9</a:t>
            </a: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6;p35"/>
          <p:cNvSpPr txBox="1"/>
          <p:nvPr/>
        </p:nvSpPr>
        <p:spPr>
          <a:xfrm>
            <a:off x="4926000" y="234000"/>
            <a:ext cx="3833913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1 302,8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реализацию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программы в 202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году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9" name="Google Shape;295;p35"/>
          <p:cNvSpPr/>
          <p:nvPr/>
        </p:nvSpPr>
        <p:spPr>
          <a:xfrm>
            <a:off x="5376000" y="1643343"/>
            <a:ext cx="2821641" cy="7303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1 104,2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млн.рублей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дошкольного и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общего образования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4665" y="2388509"/>
            <a:ext cx="3332121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61,4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 дополнительного образования и воспитания детей и молодежи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4290" y="1314000"/>
            <a:ext cx="3468030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42,6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Ресурсное обеспечение сферы образования в городском округе Семеновский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1170" y="2568814"/>
            <a:ext cx="6154270" cy="9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93,2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Обеспечение реализации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муниципальной программы</a:t>
            </a:r>
          </a:p>
        </p:txBody>
      </p:sp>
      <p:sp>
        <p:nvSpPr>
          <p:cNvPr id="13" name="Google Shape;298;p35"/>
          <p:cNvSpPr/>
          <p:nvPr/>
        </p:nvSpPr>
        <p:spPr>
          <a:xfrm>
            <a:off x="3884035" y="3267671"/>
            <a:ext cx="6154270" cy="184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1,</a:t>
            </a: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млн.рублей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 системы оценки качества образования и информационной прозрачности системы образования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4" name="Google Shape;309;p35"/>
          <p:cNvSpPr txBox="1"/>
          <p:nvPr/>
        </p:nvSpPr>
        <p:spPr>
          <a:xfrm>
            <a:off x="1267374" y="2200110"/>
            <a:ext cx="263660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образование в расчете на одного жителя городского округа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28 696 рублей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15" name="Google Shape;309;p35"/>
          <p:cNvSpPr txBox="1"/>
          <p:nvPr/>
        </p:nvSpPr>
        <p:spPr>
          <a:xfrm>
            <a:off x="1090777" y="3490814"/>
            <a:ext cx="306740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Целевая группа программы: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Дети дошкольного возраста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1 672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человек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Учащиеся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обще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образовательных организаций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986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человек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Учащиеся организаций дополнительного образования детей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978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человек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143" y="177296"/>
            <a:ext cx="4635000" cy="1631216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     «Развитие образования 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городского округа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 Семеновский на 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2018 – 2026 годы»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296000" y="4649058"/>
          <a:ext cx="7150154" cy="20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ручной ввод 16"/>
          <p:cNvSpPr/>
          <p:nvPr/>
        </p:nvSpPr>
        <p:spPr>
          <a:xfrm>
            <a:off x="8442999" y="3845976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8141 h 16141"/>
              <a:gd name="connsiteX1-3" fmla="*/ 10000 w 10000"/>
              <a:gd name="connsiteY1-4" fmla="*/ 0 h 16141"/>
              <a:gd name="connsiteX2-5" fmla="*/ 10000 w 10000"/>
              <a:gd name="connsiteY2-6" fmla="*/ 16141 h 16141"/>
              <a:gd name="connsiteX3-7" fmla="*/ 0 w 10000"/>
              <a:gd name="connsiteY3-8" fmla="*/ 16141 h 16141"/>
              <a:gd name="connsiteX4-9" fmla="*/ 0 w 10000"/>
              <a:gd name="connsiteY4-10" fmla="*/ 8141 h 16141"/>
              <a:gd name="connsiteX0-11" fmla="*/ 0 w 10054"/>
              <a:gd name="connsiteY0-12" fmla="*/ 11677 h 19677"/>
              <a:gd name="connsiteX1-13" fmla="*/ 10054 w 10054"/>
              <a:gd name="connsiteY1-14" fmla="*/ 0 h 19677"/>
              <a:gd name="connsiteX2-15" fmla="*/ 10000 w 10054"/>
              <a:gd name="connsiteY2-16" fmla="*/ 19677 h 19677"/>
              <a:gd name="connsiteX3-17" fmla="*/ 0 w 10054"/>
              <a:gd name="connsiteY3-18" fmla="*/ 19677 h 19677"/>
              <a:gd name="connsiteX4-19" fmla="*/ 0 w 10054"/>
              <a:gd name="connsiteY4-20" fmla="*/ 11677 h 19677"/>
              <a:gd name="connsiteX0-21" fmla="*/ 0 w 10058"/>
              <a:gd name="connsiteY0-22" fmla="*/ 11677 h 19677"/>
              <a:gd name="connsiteX1-23" fmla="*/ 10054 w 10058"/>
              <a:gd name="connsiteY1-24" fmla="*/ 0 h 19677"/>
              <a:gd name="connsiteX2-25" fmla="*/ 10058 w 10058"/>
              <a:gd name="connsiteY2-26" fmla="*/ 19610 h 19677"/>
              <a:gd name="connsiteX3-27" fmla="*/ 0 w 10058"/>
              <a:gd name="connsiteY3-28" fmla="*/ 19677 h 19677"/>
              <a:gd name="connsiteX4-29" fmla="*/ 0 w 10058"/>
              <a:gd name="connsiteY4-30" fmla="*/ 11677 h 19677"/>
              <a:gd name="connsiteX0-31" fmla="*/ 0 w 10054"/>
              <a:gd name="connsiteY0-32" fmla="*/ 11677 h 19677"/>
              <a:gd name="connsiteX1-33" fmla="*/ 10054 w 10054"/>
              <a:gd name="connsiteY1-34" fmla="*/ 0 h 19677"/>
              <a:gd name="connsiteX2-35" fmla="*/ 10048 w 10054"/>
              <a:gd name="connsiteY2-36" fmla="*/ 19576 h 19677"/>
              <a:gd name="connsiteX3-37" fmla="*/ 0 w 10054"/>
              <a:gd name="connsiteY3-38" fmla="*/ 19677 h 19677"/>
              <a:gd name="connsiteX4-39" fmla="*/ 0 w 10054"/>
              <a:gd name="connsiteY4-40" fmla="*/ 11677 h 19677"/>
              <a:gd name="connsiteX0-41" fmla="*/ 0 w 10054"/>
              <a:gd name="connsiteY0-42" fmla="*/ 11677 h 19677"/>
              <a:gd name="connsiteX1-43" fmla="*/ 10054 w 10054"/>
              <a:gd name="connsiteY1-44" fmla="*/ 0 h 19677"/>
              <a:gd name="connsiteX2-45" fmla="*/ 10048 w 10054"/>
              <a:gd name="connsiteY2-46" fmla="*/ 19576 h 19677"/>
              <a:gd name="connsiteX3-47" fmla="*/ 0 w 10054"/>
              <a:gd name="connsiteY3-48" fmla="*/ 19677 h 19677"/>
              <a:gd name="connsiteX4-49" fmla="*/ 0 w 10054"/>
              <a:gd name="connsiteY4-50" fmla="*/ 11677 h 19677"/>
              <a:gd name="connsiteX0-51" fmla="*/ 0 w 10054"/>
              <a:gd name="connsiteY0-52" fmla="*/ 11677 h 19677"/>
              <a:gd name="connsiteX1-53" fmla="*/ 10054 w 10054"/>
              <a:gd name="connsiteY1-54" fmla="*/ 0 h 19677"/>
              <a:gd name="connsiteX2-55" fmla="*/ 10041 w 10054"/>
              <a:gd name="connsiteY2-56" fmla="*/ 19576 h 19677"/>
              <a:gd name="connsiteX3-57" fmla="*/ 0 w 10054"/>
              <a:gd name="connsiteY3-58" fmla="*/ 19677 h 19677"/>
              <a:gd name="connsiteX4-59" fmla="*/ 0 w 10054"/>
              <a:gd name="connsiteY4-60" fmla="*/ 11677 h 19677"/>
              <a:gd name="connsiteX0-61" fmla="*/ 0 w 10054"/>
              <a:gd name="connsiteY0-62" fmla="*/ 11677 h 19677"/>
              <a:gd name="connsiteX1-63" fmla="*/ 10054 w 10054"/>
              <a:gd name="connsiteY1-64" fmla="*/ 0 h 19677"/>
              <a:gd name="connsiteX2-65" fmla="*/ 10022 w 10054"/>
              <a:gd name="connsiteY2-66" fmla="*/ 19643 h 19677"/>
              <a:gd name="connsiteX3-67" fmla="*/ 0 w 10054"/>
              <a:gd name="connsiteY3-68" fmla="*/ 19677 h 19677"/>
              <a:gd name="connsiteX4-69" fmla="*/ 0 w 10054"/>
              <a:gd name="connsiteY4-70" fmla="*/ 11677 h 196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55" y="6537"/>
                  <a:pt x="10021" y="13106"/>
                  <a:pt x="10022" y="19643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учной ввод 16"/>
          <p:cNvSpPr/>
          <p:nvPr/>
        </p:nvSpPr>
        <p:spPr>
          <a:xfrm>
            <a:off x="4444630" y="3904848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8141 h 16141"/>
              <a:gd name="connsiteX1-3" fmla="*/ 10000 w 10000"/>
              <a:gd name="connsiteY1-4" fmla="*/ 0 h 16141"/>
              <a:gd name="connsiteX2-5" fmla="*/ 10000 w 10000"/>
              <a:gd name="connsiteY2-6" fmla="*/ 16141 h 16141"/>
              <a:gd name="connsiteX3-7" fmla="*/ 0 w 10000"/>
              <a:gd name="connsiteY3-8" fmla="*/ 16141 h 16141"/>
              <a:gd name="connsiteX4-9" fmla="*/ 0 w 10000"/>
              <a:gd name="connsiteY4-10" fmla="*/ 8141 h 16141"/>
              <a:gd name="connsiteX0-11" fmla="*/ 0 w 10054"/>
              <a:gd name="connsiteY0-12" fmla="*/ 11677 h 19677"/>
              <a:gd name="connsiteX1-13" fmla="*/ 10054 w 10054"/>
              <a:gd name="connsiteY1-14" fmla="*/ 0 h 19677"/>
              <a:gd name="connsiteX2-15" fmla="*/ 10000 w 10054"/>
              <a:gd name="connsiteY2-16" fmla="*/ 19677 h 19677"/>
              <a:gd name="connsiteX3-17" fmla="*/ 0 w 10054"/>
              <a:gd name="connsiteY3-18" fmla="*/ 19677 h 19677"/>
              <a:gd name="connsiteX4-19" fmla="*/ 0 w 10054"/>
              <a:gd name="connsiteY4-20" fmla="*/ 11677 h 19677"/>
              <a:gd name="connsiteX0-21" fmla="*/ 0 w 10054"/>
              <a:gd name="connsiteY0-22" fmla="*/ 11677 h 19677"/>
              <a:gd name="connsiteX1-23" fmla="*/ 10054 w 10054"/>
              <a:gd name="connsiteY1-24" fmla="*/ 0 h 19677"/>
              <a:gd name="connsiteX2-25" fmla="*/ 10019 w 10054"/>
              <a:gd name="connsiteY2-26" fmla="*/ 19677 h 19677"/>
              <a:gd name="connsiteX3-27" fmla="*/ 0 w 10054"/>
              <a:gd name="connsiteY3-28" fmla="*/ 19677 h 19677"/>
              <a:gd name="connsiteX4-29" fmla="*/ 0 w 10054"/>
              <a:gd name="connsiteY4-30" fmla="*/ 11677 h 196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42" y="6559"/>
                  <a:pt x="10031" y="13118"/>
                  <a:pt x="10019" y="19677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учной ввод 16"/>
          <p:cNvSpPr/>
          <p:nvPr/>
        </p:nvSpPr>
        <p:spPr>
          <a:xfrm>
            <a:off x="585738" y="3904848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8141 h 16141"/>
              <a:gd name="connsiteX1-3" fmla="*/ 10000 w 10000"/>
              <a:gd name="connsiteY1-4" fmla="*/ 0 h 16141"/>
              <a:gd name="connsiteX2-5" fmla="*/ 10000 w 10000"/>
              <a:gd name="connsiteY2-6" fmla="*/ 16141 h 16141"/>
              <a:gd name="connsiteX3-7" fmla="*/ 0 w 10000"/>
              <a:gd name="connsiteY3-8" fmla="*/ 16141 h 16141"/>
              <a:gd name="connsiteX4-9" fmla="*/ 0 w 10000"/>
              <a:gd name="connsiteY4-10" fmla="*/ 8141 h 16141"/>
              <a:gd name="connsiteX0-11" fmla="*/ 0 w 10054"/>
              <a:gd name="connsiteY0-12" fmla="*/ 11677 h 19677"/>
              <a:gd name="connsiteX1-13" fmla="*/ 10054 w 10054"/>
              <a:gd name="connsiteY1-14" fmla="*/ 0 h 19677"/>
              <a:gd name="connsiteX2-15" fmla="*/ 10000 w 10054"/>
              <a:gd name="connsiteY2-16" fmla="*/ 19677 h 19677"/>
              <a:gd name="connsiteX3-17" fmla="*/ 0 w 10054"/>
              <a:gd name="connsiteY3-18" fmla="*/ 19677 h 19677"/>
              <a:gd name="connsiteX4-19" fmla="*/ 0 w 10054"/>
              <a:gd name="connsiteY4-20" fmla="*/ 11677 h 19677"/>
              <a:gd name="connsiteX0-21" fmla="*/ 0 w 10054"/>
              <a:gd name="connsiteY0-22" fmla="*/ 11677 h 19677"/>
              <a:gd name="connsiteX1-23" fmla="*/ 10054 w 10054"/>
              <a:gd name="connsiteY1-24" fmla="*/ 0 h 19677"/>
              <a:gd name="connsiteX2-25" fmla="*/ 10019 w 10054"/>
              <a:gd name="connsiteY2-26" fmla="*/ 19677 h 19677"/>
              <a:gd name="connsiteX3-27" fmla="*/ 0 w 10054"/>
              <a:gd name="connsiteY3-28" fmla="*/ 19677 h 19677"/>
              <a:gd name="connsiteX4-29" fmla="*/ 0 w 10054"/>
              <a:gd name="connsiteY4-30" fmla="*/ 11677 h 196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42" y="6559"/>
                  <a:pt x="10031" y="13118"/>
                  <a:pt x="10019" y="19677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ручной ввод 15"/>
          <p:cNvSpPr/>
          <p:nvPr/>
        </p:nvSpPr>
        <p:spPr>
          <a:xfrm>
            <a:off x="585738" y="5274000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54"/>
              <a:gd name="connsiteY0-2" fmla="*/ 4426 h 12426"/>
              <a:gd name="connsiteX1-3" fmla="*/ 10054 w 10054"/>
              <a:gd name="connsiteY1-4" fmla="*/ 0 h 12426"/>
              <a:gd name="connsiteX2-5" fmla="*/ 10000 w 10054"/>
              <a:gd name="connsiteY2-6" fmla="*/ 12426 h 12426"/>
              <a:gd name="connsiteX3-7" fmla="*/ 0 w 10054"/>
              <a:gd name="connsiteY3-8" fmla="*/ 12426 h 12426"/>
              <a:gd name="connsiteX4-9" fmla="*/ 0 w 10054"/>
              <a:gd name="connsiteY4-10" fmla="*/ 4426 h 12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учной ввод 15"/>
          <p:cNvSpPr/>
          <p:nvPr/>
        </p:nvSpPr>
        <p:spPr>
          <a:xfrm>
            <a:off x="4444630" y="5274000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54"/>
              <a:gd name="connsiteY0-2" fmla="*/ 4426 h 12426"/>
              <a:gd name="connsiteX1-3" fmla="*/ 10054 w 10054"/>
              <a:gd name="connsiteY1-4" fmla="*/ 0 h 12426"/>
              <a:gd name="connsiteX2-5" fmla="*/ 10000 w 10054"/>
              <a:gd name="connsiteY2-6" fmla="*/ 12426 h 12426"/>
              <a:gd name="connsiteX3-7" fmla="*/ 0 w 10054"/>
              <a:gd name="connsiteY3-8" fmla="*/ 12426 h 12426"/>
              <a:gd name="connsiteX4-9" fmla="*/ 0 w 10054"/>
              <a:gd name="connsiteY4-10" fmla="*/ 4426 h 12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учной ввод 15"/>
          <p:cNvSpPr/>
          <p:nvPr/>
        </p:nvSpPr>
        <p:spPr>
          <a:xfrm>
            <a:off x="8442999" y="5215128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54"/>
              <a:gd name="connsiteY0-2" fmla="*/ 4426 h 12426"/>
              <a:gd name="connsiteX1-3" fmla="*/ 10054 w 10054"/>
              <a:gd name="connsiteY1-4" fmla="*/ 0 h 12426"/>
              <a:gd name="connsiteX2-5" fmla="*/ 10000 w 10054"/>
              <a:gd name="connsiteY2-6" fmla="*/ 12426 h 12426"/>
              <a:gd name="connsiteX3-7" fmla="*/ 0 w 10054"/>
              <a:gd name="connsiteY3-8" fmla="*/ 12426 h 12426"/>
              <a:gd name="connsiteX4-9" fmla="*/ 0 w 10054"/>
              <a:gd name="connsiteY4-10" fmla="*/ 4426 h 12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39387" y="401951"/>
            <a:ext cx="7695000" cy="70788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Капитальный ремонт образовательных организаций в рамках государственной программы Нижегородской области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360;p37"/>
          <p:cNvSpPr/>
          <p:nvPr/>
        </p:nvSpPr>
        <p:spPr>
          <a:xfrm>
            <a:off x="769149" y="5215128"/>
            <a:ext cx="2977025" cy="119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13,8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млн.руб.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в 202</a:t>
            </a: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5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году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endParaRPr sz="1335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" name="Google Shape;352;p37"/>
          <p:cNvSpPr/>
          <p:nvPr/>
        </p:nvSpPr>
        <p:spPr>
          <a:xfrm>
            <a:off x="4793238" y="5195748"/>
            <a:ext cx="2914546" cy="114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13,8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млн.руб.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в 202</a:t>
            </a: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6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году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endParaRPr sz="1335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" name="Google Shape;352;p37"/>
          <p:cNvSpPr/>
          <p:nvPr/>
        </p:nvSpPr>
        <p:spPr>
          <a:xfrm>
            <a:off x="8556743" y="5245237"/>
            <a:ext cx="2914546" cy="114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13,8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млн.руб.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в 202</a:t>
            </a:r>
            <a:r>
              <a:rPr lang="ru-RU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7</a:t>
            </a:r>
            <a:r>
              <a:rPr lang="en-GB" sz="2135" b="1" dirty="0">
                <a:solidFill>
                  <a:schemeClr val="lt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году</a:t>
            </a:r>
            <a:endParaRPr sz="2135" b="1" dirty="0">
              <a:solidFill>
                <a:schemeClr val="lt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5000"/>
              </a:lnSpc>
            </a:pPr>
            <a:endParaRPr sz="1335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366" y="2155550"/>
            <a:ext cx="3405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фасада и благоустройство территории детского сада 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"Улыбка         - 5,5 млн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рублей 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внутренних помещений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«Школа № 3»  - 8,3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млн. рублей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496000" y="2099748"/>
            <a:ext cx="3405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ремонт фасада и благоустройство территории детского сада № 9 "Ромашка"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5,5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рублей 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внутренних помещений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«Школа № 1»  - 8,3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млн. рублей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235591" y="2070784"/>
            <a:ext cx="36204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ремонт фасада и благоустройство территории детского сада № 11 «Колосок»  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5,5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рублей </a:t>
            </a:r>
          </a:p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внутренних помещений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Сухобезводненской школе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 - 8,3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млн. рублей</a:t>
            </a:r>
            <a:endParaRPr lang="ru-RU" dirty="0"/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81670" y="864697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291000" y="844804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019" y="3847235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flipH="1">
            <a:off x="320591" y="3830919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628" y="5114307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flipH="1">
            <a:off x="393474" y="5153975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25;p36"/>
          <p:cNvSpPr txBox="1"/>
          <p:nvPr/>
        </p:nvSpPr>
        <p:spPr>
          <a:xfrm>
            <a:off x="1183886" y="608290"/>
            <a:ext cx="9713411" cy="65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ru-RU" sz="1600" b="1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algn="just"/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ремонт дошкольных образовательных организаций</a:t>
            </a:r>
          </a:p>
          <a:p>
            <a:pPr algn="just"/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(7 200 тыс. рублей):</a:t>
            </a:r>
          </a:p>
          <a:p>
            <a:pPr algn="just"/>
            <a:endParaRPr lang="ru-RU" sz="1600" b="1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ремонт санузлов в ДС № 2 «Теремок» с. Ильино-Заборское»  - 500,0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асфальтирование территории, отмостка в детском саду № 4 «Малышок» - 3,0 млн.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асфальтирование территории, отмостка в Сухобезводненском детском саду «Калинка» </a:t>
            </a:r>
          </a:p>
          <a:p>
            <a:pPr algn="just"/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- 2, 9 млн. рублей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установку АПС в детском саду № 10 «Россияночка» - 800,0 тыс. рублей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Общеобразовательные организации – 3 500,0 тыс. рублей), в том числе:</a:t>
            </a:r>
            <a:endParaRPr lang="ru-RU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амена системы электроснабжения пищеблока в «Школа №1» (начальная школа) – 500,0 тыс. рублей;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кровли в «Шалдежская основная школа» филиал «Шалдежинская основная школа» - 3,0 млн.рублей.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Образовательные организации дополнительного образования детей - 2 600,0 тыс. рублей,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том числе 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капитальный ремонт спортивного зала в Центре детского творчества – 2,0 млн. рублей.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текущий ремонт лагеря «Колос»-0,6 млн.рублей</a:t>
            </a:r>
          </a:p>
          <a:p>
            <a:pPr algn="just">
              <a:lnSpc>
                <a:spcPct val="107000"/>
              </a:lnSpc>
              <a:spcAft>
                <a:spcPts val="1065"/>
              </a:spcAft>
            </a:pPr>
            <a:endParaRPr lang="ru-RU" sz="1600" b="1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637" y="132821"/>
            <a:ext cx="313178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в образовательных организациях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7154604" y="807924"/>
            <a:ext cx="4476909" cy="2383145"/>
            <a:chOff x="7355999" y="516475"/>
            <a:chExt cx="4160701" cy="580636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355999" y="1989139"/>
              <a:ext cx="0" cy="4333698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>
              <a:solidFill>
                <a:srgbClr val="732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356219" y="260064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3991" y="3652935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7558" y="47372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24948" y="1085188"/>
            <a:ext cx="4428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Реализация мероприятий по исполнению требований по антитеррористической защищенности объектов образования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31845" y="1393919"/>
            <a:ext cx="667170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11,6 млн.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555495" y="2525506"/>
            <a:ext cx="667170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11,6 млн.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608586" y="3578599"/>
            <a:ext cx="667170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</a:t>
            </a:r>
            <a:r>
              <a:rPr lang="ru-RU" sz="2400" b="1" dirty="0">
                <a:solidFill>
                  <a:srgbClr val="E2AC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11,6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993" y="2002831"/>
            <a:ext cx="3045666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областной бюджет –   5,8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бюджет округа – </a:t>
            </a:r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5,8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009" y="4158202"/>
            <a:ext cx="3045666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областной бюджет –   </a:t>
            </a:r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5,8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бюджет округа – </a:t>
            </a:r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5,8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788" y="3041639"/>
            <a:ext cx="3045666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областной бюджет –   </a:t>
            </a:r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5,8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бюджет округа – </a:t>
            </a:r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5,8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млн. рублей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84193" y="1636112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45079" y="1598825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93523" y="1568688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561865" y="1552399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475" y="321582"/>
            <a:ext cx="328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54168">
                  <a:srgbClr val="73233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90000"/>
                    <a:lumOff val="10000"/>
                  </a:schemeClr>
                </a:gs>
                <a:gs pos="83000">
                  <a:srgbClr val="732330"/>
                </a:gs>
                <a:gs pos="100000">
                  <a:srgbClr val="732330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sp>
        <p:nvSpPr>
          <p:cNvPr id="3" name="Google Shape;323;p36"/>
          <p:cNvSpPr txBox="1"/>
          <p:nvPr/>
        </p:nvSpPr>
        <p:spPr>
          <a:xfrm>
            <a:off x="1057880" y="2971746"/>
            <a:ext cx="3964853" cy="3109912"/>
          </a:xfrm>
          <a:prstGeom prst="rect">
            <a:avLst/>
          </a:prstGeom>
        </p:spPr>
        <p:txBody>
          <a:bodyPr spcFirstLastPara="1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Создание центров образования цифрового и гуманитарного профилей «Точка роста»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2024 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0,2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2025 год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1,5 млн.рублей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0,0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2027 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0,0 млн.рублей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4" name="Google Shape;325;p36"/>
          <p:cNvSpPr txBox="1"/>
          <p:nvPr/>
        </p:nvSpPr>
        <p:spPr>
          <a:xfrm>
            <a:off x="5767879" y="1600955"/>
            <a:ext cx="5567682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9A5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Федеральный проект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9A5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«Патриотическое воспитание 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9A5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граждан Российской Федерации»</a:t>
            </a:r>
          </a:p>
        </p:txBody>
      </p:sp>
      <p:sp>
        <p:nvSpPr>
          <p:cNvPr id="5" name="Google Shape;325;p36"/>
          <p:cNvSpPr txBox="1"/>
          <p:nvPr/>
        </p:nvSpPr>
        <p:spPr>
          <a:xfrm>
            <a:off x="5795870" y="2764636"/>
            <a:ext cx="5535000" cy="322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Обеспечение деятельности советников директора по   воспитанию и взаимодействию с детскими общественными объединениями в общеобразовательных организациях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2024 год</a:t>
            </a:r>
            <a:r>
              <a:rPr lang="ru-RU" sz="2000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3,2 млн.рублей</a:t>
            </a:r>
            <a:endParaRPr lang="ru-RU" sz="20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2025 год </a:t>
            </a:r>
            <a:r>
              <a:rPr lang="ru-RU" sz="2000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– 0,1 млн.рублей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               2026 год</a:t>
            </a:r>
            <a:r>
              <a:rPr lang="ru-RU" sz="2000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1,0 млн.рублей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               2027 год</a:t>
            </a:r>
            <a:r>
              <a:rPr lang="ru-RU" sz="2000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– 1,0 млн.рублей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07033" y="1641893"/>
            <a:ext cx="6770607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Федеральный проект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                           «Современная школа»</a:t>
            </a:r>
            <a:endParaRPr lang="ru-RU" sz="2000" b="1" dirty="0">
              <a:solidFill>
                <a:srgbClr val="9A5800"/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554" y="129086"/>
            <a:ext cx="5673453" cy="707886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Организация бесплатного горячего питания обучающихся в начальной школе</a:t>
            </a:r>
          </a:p>
        </p:txBody>
      </p:sp>
      <p:sp>
        <p:nvSpPr>
          <p:cNvPr id="3" name="Google Shape;399;p40"/>
          <p:cNvSpPr/>
          <p:nvPr/>
        </p:nvSpPr>
        <p:spPr>
          <a:xfrm>
            <a:off x="1676171" y="1120380"/>
            <a:ext cx="4024158" cy="1410791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Стрелка: пятиугольник 5"/>
          <p:cNvSpPr/>
          <p:nvPr/>
        </p:nvSpPr>
        <p:spPr>
          <a:xfrm>
            <a:off x="2039429" y="2606095"/>
            <a:ext cx="3640832" cy="923364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год – 11,6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11,0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10,7 млн. рублей</a:t>
            </a:r>
          </a:p>
        </p:txBody>
      </p:sp>
      <p:sp>
        <p:nvSpPr>
          <p:cNvPr id="10" name="Google Shape;407;p40"/>
          <p:cNvSpPr/>
          <p:nvPr/>
        </p:nvSpPr>
        <p:spPr>
          <a:xfrm>
            <a:off x="1722531" y="3629607"/>
            <a:ext cx="4053118" cy="197809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Дополнительное финансовое обеспечение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9" name="Стрелка: пятиугольник 18"/>
          <p:cNvSpPr/>
          <p:nvPr/>
        </p:nvSpPr>
        <p:spPr>
          <a:xfrm>
            <a:off x="2083555" y="5708439"/>
            <a:ext cx="3648141" cy="877897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32330"/>
                </a:gs>
                <a:gs pos="83000">
                  <a:srgbClr val="751515"/>
                </a:gs>
                <a:gs pos="100000">
                  <a:srgbClr val="5E1C2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8,2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7,6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7,3 млн. рублей</a:t>
            </a:r>
          </a:p>
        </p:txBody>
      </p:sp>
      <p:sp>
        <p:nvSpPr>
          <p:cNvPr id="24" name="Стрелка: пятиугольник 23"/>
          <p:cNvSpPr/>
          <p:nvPr/>
        </p:nvSpPr>
        <p:spPr>
          <a:xfrm>
            <a:off x="6501003" y="737111"/>
            <a:ext cx="3640832" cy="923364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</a:t>
            </a:r>
            <a:r>
              <a:rPr lang="ru-RU" sz="1335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</a:t>
            </a: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год – 0,0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0,0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0,0 млн. рублей</a:t>
            </a:r>
          </a:p>
        </p:txBody>
      </p:sp>
      <p:sp>
        <p:nvSpPr>
          <p:cNvPr id="25" name="Стрелка: пятиугольник 24"/>
          <p:cNvSpPr/>
          <p:nvPr/>
        </p:nvSpPr>
        <p:spPr>
          <a:xfrm>
            <a:off x="6532226" y="1732899"/>
            <a:ext cx="3629677" cy="931268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Областной 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6,1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5,6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5,4 млн. рублей</a:t>
            </a:r>
          </a:p>
        </p:txBody>
      </p:sp>
      <p:sp>
        <p:nvSpPr>
          <p:cNvPr id="26" name="Стрелка: пятиугольник 25"/>
          <p:cNvSpPr/>
          <p:nvPr/>
        </p:nvSpPr>
        <p:spPr>
          <a:xfrm>
            <a:off x="6521072" y="2736592"/>
            <a:ext cx="3640832" cy="923364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Местный 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5,5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5,4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5,3 млн. рублей</a:t>
            </a:r>
          </a:p>
        </p:txBody>
      </p:sp>
      <p:sp>
        <p:nvSpPr>
          <p:cNvPr id="28" name="Стрелка: пятиугольник 27"/>
          <p:cNvSpPr/>
          <p:nvPr/>
        </p:nvSpPr>
        <p:spPr>
          <a:xfrm>
            <a:off x="6532226" y="4125912"/>
            <a:ext cx="3629677" cy="931268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Областной 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7,1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6,5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6,2 млн. рублей</a:t>
            </a:r>
          </a:p>
        </p:txBody>
      </p:sp>
      <p:sp>
        <p:nvSpPr>
          <p:cNvPr id="29" name="Стрелка: пятиугольник 28"/>
          <p:cNvSpPr/>
          <p:nvPr/>
        </p:nvSpPr>
        <p:spPr>
          <a:xfrm>
            <a:off x="6525895" y="5359084"/>
            <a:ext cx="3640832" cy="923364"/>
          </a:xfrm>
          <a:prstGeom prst="homePlate">
            <a:avLst>
              <a:gd name="adj" fmla="val 35968"/>
            </a:avLst>
          </a:prstGeom>
          <a:solidFill>
            <a:schemeClr val="bg1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550F0F"/>
                </a:gs>
                <a:gs pos="83000">
                  <a:srgbClr val="5E1C27"/>
                </a:gs>
                <a:gs pos="100000">
                  <a:srgbClr val="7323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Местный бюджет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 год – 1,2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2026 год – 1,1 млн. рублей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35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2027 год – 1,1 млн. рублей</a:t>
            </a: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0" y="281442"/>
            <a:ext cx="5670550" cy="1325563"/>
          </a:xfrm>
        </p:spPr>
        <p:txBody>
          <a:bodyPr>
            <a:noAutofit/>
          </a:bodyPr>
          <a:lstStyle/>
          <a:p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Основа формирования проекта бюджета: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65562" y="414000"/>
            <a:ext cx="4410438" cy="5589882"/>
            <a:chOff x="1416000" y="279000"/>
            <a:chExt cx="4005000" cy="57706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416000" y="279000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416000" y="6049645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416000" y="279000"/>
              <a:ext cx="0" cy="57706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421000" y="1449000"/>
              <a:ext cx="0" cy="46006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5961000" y="1547350"/>
            <a:ext cx="5670550" cy="4229100"/>
          </a:xfrm>
        </p:spPr>
        <p:txBody>
          <a:bodyPr>
            <a:normAutofit fontScale="92500" lnSpcReduction="20000"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40"/>
              </a:buClr>
              <a:buSzPts val="1200"/>
              <a:buFont typeface="Verdana" panose="020B0604030504040204"/>
              <a:buChar char="●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Послание Президента Российской Федерации Федеральному собранию Российской Федерации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40"/>
              </a:buClr>
              <a:buSzPts val="1200"/>
              <a:buFont typeface="Verdana" panose="020B0604030504040204"/>
              <a:buChar char="●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Муниципальные программы городского округа Семеновский (21 программа)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40"/>
              </a:buClr>
              <a:buSzPts val="1200"/>
              <a:buFont typeface="Verdana" panose="020B0604030504040204"/>
              <a:buChar char="●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Основные направления бюджетной и налоговой политики в городском округе Семеновский на 2025 год и на плановый период 2026 и 2027 годов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457200" marR="0" lvl="0" indent="-3048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40"/>
              </a:buClr>
              <a:buSzPts val="1200"/>
              <a:buFont typeface="Verdana" panose="020B0604030504040204"/>
              <a:buChar char="●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Указы Президента Российской Федерации от 7 мая 2012 г.,  от 7 мая 2018 г. № 309 «О национальных целях развития Российской Федерации на период до 2030 года и на перспективу до 2036 года»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457200" marR="0" lvl="0" indent="-3048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40"/>
              </a:buClr>
              <a:buSzPts val="1200"/>
              <a:buFont typeface="Verdana" panose="020B0604030504040204"/>
              <a:buChar char="●"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Прогноз социально-экономического развития городского округа Семеновский на среднесрочный период (на 2025 год и на плановый период 2026 и 2027 годов)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b="7923"/>
          <a:stretch>
            <a:fillRect/>
          </a:stretch>
        </p:blipFill>
        <p:spPr bwMode="auto">
          <a:xfrm>
            <a:off x="959561" y="445882"/>
            <a:ext cx="4410075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1"/>
          <p:cNvSpPr txBox="1"/>
          <p:nvPr/>
        </p:nvSpPr>
        <p:spPr>
          <a:xfrm>
            <a:off x="11901000" y="6492875"/>
            <a:ext cx="424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ru-RU" sz="1200" smtClean="0">
                <a:solidFill>
                  <a:schemeClr val="bg1"/>
                </a:solidFill>
              </a:rPr>
              <a:t>2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7183402" y="727788"/>
            <a:ext cx="4476909" cy="2388636"/>
            <a:chOff x="7355999" y="516475"/>
            <a:chExt cx="4160701" cy="580636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355999" y="1989139"/>
              <a:ext cx="0" cy="433369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356219" y="2124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6219" y="2979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4569" y="376496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00425" y="1093347"/>
            <a:ext cx="4428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Персонифицированное                      финансирование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дополнительного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детей - 39,8 млн.рублей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0932" y="650892"/>
            <a:ext cx="729821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Механизм персонифицированного финансирования</a:t>
            </a:r>
          </a:p>
        </p:txBody>
      </p:sp>
      <p:sp>
        <p:nvSpPr>
          <p:cNvPr id="2" name="Стрелка: пятиугольник 1"/>
          <p:cNvSpPr/>
          <p:nvPr/>
        </p:nvSpPr>
        <p:spPr>
          <a:xfrm>
            <a:off x="258798" y="1452428"/>
            <a:ext cx="4896128" cy="578180"/>
          </a:xfrm>
          <a:prstGeom prst="homePlate">
            <a:avLst>
              <a:gd name="adj" fmla="val 35968"/>
            </a:avLst>
          </a:prstGeom>
          <a:solidFill>
            <a:srgbClr val="F2F2F2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Регистрация в личном кабинете «Навигатора дополнительного образования»</a:t>
            </a:r>
          </a:p>
        </p:txBody>
      </p:sp>
      <p:sp>
        <p:nvSpPr>
          <p:cNvPr id="4" name="Стрелка: пятиугольник 3"/>
          <p:cNvSpPr/>
          <p:nvPr/>
        </p:nvSpPr>
        <p:spPr>
          <a:xfrm>
            <a:off x="187427" y="2240133"/>
            <a:ext cx="3987556" cy="605566"/>
          </a:xfrm>
          <a:prstGeom prst="homePlate">
            <a:avLst>
              <a:gd name="adj" fmla="val 35968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Ребенок – обладатель сертификата</a:t>
            </a:r>
          </a:p>
        </p:txBody>
      </p:sp>
      <p:sp>
        <p:nvSpPr>
          <p:cNvPr id="5" name="Стрелка: пятиугольник 4"/>
          <p:cNvSpPr/>
          <p:nvPr/>
        </p:nvSpPr>
        <p:spPr>
          <a:xfrm>
            <a:off x="167127" y="3098467"/>
            <a:ext cx="5663631" cy="632744"/>
          </a:xfrm>
          <a:prstGeom prst="homePlate">
            <a:avLst>
              <a:gd name="adj" fmla="val 35968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Выбор конкретной программы из «Навигатора дополнительного образования»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549" y="3983979"/>
            <a:ext cx="500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>
              <a:tabLst>
                <a:tab pos="2571750" algn="ctr"/>
              </a:tabLst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детей                                </a:t>
            </a:r>
          </a:p>
          <a:p>
            <a:pPr marL="203200">
              <a:tabLst>
                <a:tab pos="2571750" algn="ctr"/>
              </a:tabLst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«Центр детского творчества»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980445"/>
            <a:ext cx="508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algn="ctr">
              <a:tabLst>
                <a:tab pos="2571750" algn="ctr"/>
              </a:tabLst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Муниципальное бюджетное учреждение «Физкультурно-оздоровительный </a:t>
            </a:r>
          </a:p>
          <a:p>
            <a:pPr marL="203200" algn="ctr">
              <a:tabLst>
                <a:tab pos="2571750" algn="ctr"/>
              </a:tabLst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комплекс г. Семенов Нижегородской области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86000" y="5034438"/>
          <a:ext cx="2457925" cy="176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7292456" y="4991495"/>
          <a:ext cx="2457925" cy="176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9977739" y="4737269"/>
            <a:ext cx="1207661" cy="2462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ncode Sans Semi Condensed"/>
                <a:cs typeface="Times New Roman" panose="02020603050405020304" pitchFamily="18" charset="0"/>
                <a:sym typeface="Encode Sans Semi Condensed"/>
              </a:rPr>
              <a:t>             млн. руб.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529019" y="4648146"/>
            <a:ext cx="1207661" cy="2462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Encode Sans Semi Condensed"/>
                <a:cs typeface="Times New Roman" panose="02020603050405020304" pitchFamily="18" charset="0"/>
                <a:sym typeface="Encode Sans Semi Condensed"/>
              </a:rPr>
              <a:t>             млн. руб.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143" y="177296"/>
            <a:ext cx="4635000" cy="1323439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«Развитие культуры городского округа Семеновский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2018 – 2026 годы»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296000" y="4649058"/>
          <a:ext cx="7150154" cy="20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1000" y="369000"/>
            <a:ext cx="4162203" cy="98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263,6</a:t>
            </a: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реализацию</a:t>
            </a:r>
            <a:b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программы в 2025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6000" y="1544061"/>
            <a:ext cx="2580851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28,4</a:t>
            </a:r>
            <a:r>
              <a:rPr lang="ru-RU" b="1" dirty="0">
                <a:solidFill>
                  <a:srgbClr val="3F3F3F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 музейного дела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2821" y="1557245"/>
            <a:ext cx="3347862" cy="95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50,2</a:t>
            </a:r>
            <a:r>
              <a:rPr lang="ru-RU" sz="1600" b="1" dirty="0">
                <a:solidFill>
                  <a:srgbClr val="3F3F3F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Обеспечение реализации муниципальной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7452" y="2315642"/>
            <a:ext cx="2727493" cy="66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98,6</a:t>
            </a:r>
            <a:r>
              <a:rPr lang="ru-RU" b="1" dirty="0">
                <a:solidFill>
                  <a:srgbClr val="3F3F3F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Организация досуга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4449" y="3208960"/>
            <a:ext cx="3514399" cy="95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46,0</a:t>
            </a:r>
            <a:r>
              <a:rPr lang="ru-RU" b="1" dirty="0">
                <a:solidFill>
                  <a:srgbClr val="3F3F3F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Дополнительное образование              в сфере культуры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8848" y="2705755"/>
            <a:ext cx="3035808" cy="66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40,4 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Библиотечное дело</a:t>
            </a:r>
          </a:p>
        </p:txBody>
      </p:sp>
      <p:sp>
        <p:nvSpPr>
          <p:cNvPr id="8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12" y="1539943"/>
            <a:ext cx="3459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культуры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городского округа – 5 806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119" y="5411265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000" y="790052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91000" y="732836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1000" y="3654000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81670" y="3646351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Google Shape;325;p36"/>
          <p:cNvSpPr txBox="1"/>
          <p:nvPr/>
        </p:nvSpPr>
        <p:spPr>
          <a:xfrm>
            <a:off x="1062588" y="459000"/>
            <a:ext cx="9713411" cy="52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текущий ремонт учреждений культуры за счет средств бюджета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городского округа – 3,5 млн. рублей, в том числе: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р.п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Сухобезводное (ремонт крыльца, установка лестниц,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утепление кровли над сценой) –1,4 млн.руб.;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Замена окон в Боковской и Тарасихинской библиотеках – 600,0 тыс. рублей;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ремонт МТЦ – 1,5 млн. рублей;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Образовательные организации дополнительного образования детей в сфере культуры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- 2,6 млн. рублей, в том числе: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музыкальная школа (текущий ремонт кабинетов) – 1,5 млн. руб.;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художественная школа (утепление стен кабинетов, ремонт кабинетов) – 1,1 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6000" y="664724"/>
            <a:ext cx="313178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Текущий ремонт в учреждениях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2025 год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47457" y="5394285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010" y="5479016"/>
            <a:ext cx="6694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мероприятия  – 6,9 млн.рублей.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6000" y="106485"/>
            <a:ext cx="5044030" cy="1938992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2018 – 2026 годы»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296000" y="4649058"/>
          <a:ext cx="7150154" cy="20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6000" y="298211"/>
            <a:ext cx="4162203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135,3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реализацию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программы в 2025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6000" y="1544061"/>
            <a:ext cx="2580851" cy="123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50,2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 физической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культуры и массового спорта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2821" y="1557245"/>
            <a:ext cx="3347862" cy="95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49,8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Обеспечение реализации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муниципальной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358" y="2914217"/>
            <a:ext cx="2727493" cy="1803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34,9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Развитие спорта высших достижений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и системы подготовки спортивного резерва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6000" y="2905896"/>
            <a:ext cx="3035808" cy="954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0,4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Развитие молодежной политики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4388" y="1969151"/>
            <a:ext cx="34594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 в расчете на одного жителя городского округа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– 2 980 рублей</a:t>
            </a:r>
          </a:p>
        </p:txBody>
      </p:sp>
      <p:sp>
        <p:nvSpPr>
          <p:cNvPr id="5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97067" y="1113216"/>
            <a:ext cx="585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42067" y="1119465"/>
            <a:ext cx="49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Google Shape;325;p36"/>
          <p:cNvSpPr txBox="1"/>
          <p:nvPr/>
        </p:nvSpPr>
        <p:spPr>
          <a:xfrm>
            <a:off x="1211851" y="2511749"/>
            <a:ext cx="9713411" cy="335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Физкультурно – оздоровительный комплекс г.Семенов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ремонт покрытия и замена ограждения на универсальной площадке – 1,0 млн. рублей;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замена запорной арматуры в котельной – 1,5 млн. рублей; 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замена труб системы подачи ХВС и ГВС – 3 ,0 млн. рублей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на мероприятия – 2,0 млн. рублей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0005" y="1051660"/>
            <a:ext cx="313178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56462">
                  <a:srgbClr val="73233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32330"/>
                </a:gs>
                <a:gs pos="83000">
                  <a:srgbClr val="732330"/>
                </a:gs>
                <a:gs pos="100000">
                  <a:srgbClr val="5E1C27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Текущий ремонт в учреждениях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физической культуры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спорта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738" y="1051660"/>
            <a:ext cx="6689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учреждений физической культуры и спорта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городского округа – 7,5 млн.рублей :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363" y="121298"/>
            <a:ext cx="5044030" cy="1631216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kern="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Развитие агропромышленного комплекса городского округа Семеновский Нижегородской области»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2025-2027 годы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87519" y="4484646"/>
          <a:ext cx="6903746" cy="229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14542" y="149258"/>
            <a:ext cx="4162203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52,0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реализацию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программы в 2025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79285" y="2489186"/>
            <a:ext cx="7582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191" y="2461195"/>
            <a:ext cx="3045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сельских территорий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3439" y="1227452"/>
            <a:ext cx="5688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</a:t>
            </a:r>
            <a:r>
              <a:rPr lang="ru-RU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algn="ctr"/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 </a:t>
            </a:r>
          </a:p>
          <a:p>
            <a:pPr algn="ctr"/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Семеновский</a:t>
            </a:r>
            <a:r>
              <a:rPr lang="ru-RU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8061" y="5226747"/>
            <a:ext cx="27050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 млн. рублей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сельскохозяйственного производства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0227" y="4193012"/>
            <a:ext cx="225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млн. рублей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 на приобретение оборудования и техники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7832" y="2143356"/>
            <a:ext cx="47096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производства продукции растениеводства </a:t>
            </a:r>
          </a:p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 млн. рублей</a:t>
            </a:r>
          </a:p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(2,2 бюджет городского округа)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производства продукции животноводства </a:t>
            </a:r>
          </a:p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 млн. рублей </a:t>
            </a:r>
          </a:p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(1,6 бюджет городского округа)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прироста продукции собственного производства  </a:t>
            </a:r>
          </a:p>
          <a:p>
            <a:pPr algn="ctr"/>
            <a:r>
              <a:rPr lang="ru-RU" sz="14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 млн. рублей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3307" y="4360505"/>
            <a:ext cx="1483567" cy="707886"/>
          </a:xfrm>
          <a:prstGeom prst="rect">
            <a:avLst/>
          </a:prstGeom>
          <a:gradFill>
            <a:gsLst>
              <a:gs pos="18426">
                <a:schemeClr val="accent2">
                  <a:lumMod val="20000"/>
                  <a:lumOff val="80000"/>
                </a:schemeClr>
              </a:gs>
              <a:gs pos="0">
                <a:schemeClr val="bg2">
                  <a:lumMod val="90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5,0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 на развитие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территорий</a:t>
            </a: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5314" y="2388637"/>
            <a:ext cx="5691674" cy="27525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56940" y="1492296"/>
            <a:ext cx="2519321" cy="1292662"/>
          </a:xfrm>
          <a:prstGeom prst="rect">
            <a:avLst/>
          </a:prstGeom>
          <a:gradFill>
            <a:gsLst>
              <a:gs pos="34100">
                <a:srgbClr val="F6F6F6"/>
              </a:gs>
              <a:gs pos="73200">
                <a:srgbClr val="E1E1E1"/>
              </a:gs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601E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117,3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объектов благоустройства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594" y="74485"/>
            <a:ext cx="5212386" cy="1631216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«Комплексное благоустройство и развитие транспортной инфраструктуры городского округа Семеновский Нижегородской области на 2025-2029 годы 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6894" y="5038531"/>
          <a:ext cx="6277922" cy="171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02413" y="432780"/>
            <a:ext cx="6570000" cy="73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3233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291,9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 рублей расходы на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реализацию программы в 2025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4697" y="1357141"/>
            <a:ext cx="4364993" cy="1022459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139,2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Развитие транспортной инфраструктуры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городского округа Семеновский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7306" y="5687692"/>
            <a:ext cx="2603521" cy="830997"/>
          </a:xfrm>
          <a:prstGeom prst="rect">
            <a:avLst/>
          </a:prstGeom>
          <a:gradFill>
            <a:gsLst>
              <a:gs pos="23458">
                <a:schemeClr val="accent2">
                  <a:lumMod val="20000"/>
                  <a:lumOff val="80000"/>
                </a:schemeClr>
              </a:gs>
              <a:gs pos="0">
                <a:schemeClr val="bg2"/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обеспечение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учреждения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235" y="2841921"/>
            <a:ext cx="233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90,4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автомобильных дорог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0624" y="2859999"/>
            <a:ext cx="279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16,5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 в рамках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 « Вам решать»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96919" y="2774100"/>
            <a:ext cx="21008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</a:t>
            </a:r>
            <a:r>
              <a:rPr lang="ru-RU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 млн.рублей - субсидии автотрансп.предпр.,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26,3 млн.рублей- 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кап. ремонт дорог </a:t>
            </a:r>
          </a:p>
          <a:p>
            <a:pPr algn="ctr"/>
            <a:r>
              <a:rPr lang="ru-RU" sz="14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гос. программе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7456212" y="2491274"/>
            <a:ext cx="194889" cy="408820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9148617" y="2489962"/>
            <a:ext cx="0" cy="316826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>
            <a:off x="10831457" y="2406133"/>
            <a:ext cx="239288" cy="344778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200406" y="4250703"/>
            <a:ext cx="268246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51,1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МБУ «Благоустройство города»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дорожной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в т.ч. 9,0 млн. на ямочный ремонт дорог)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46121" y="4383728"/>
            <a:ext cx="227661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</a:t>
            </a:r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млн.рублей </a:t>
            </a:r>
          </a:p>
          <a:p>
            <a:pPr algn="ctr">
              <a:defRPr/>
            </a:pPr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    </a:t>
            </a:r>
          </a:p>
          <a:p>
            <a:pPr algn="ctr">
              <a:defRPr/>
            </a:pPr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тер. отделах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59198" y="4252207"/>
            <a:ext cx="201126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 </a:t>
            </a:r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 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г.Семенов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852795" y="3928678"/>
            <a:ext cx="0" cy="335413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flipH="1">
            <a:off x="8070980" y="3788229"/>
            <a:ext cx="261257" cy="410547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>
            <a:off x="9974425" y="3778897"/>
            <a:ext cx="559836" cy="653144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520130" y="2797385"/>
            <a:ext cx="29624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"Память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74936" y="2799342"/>
            <a:ext cx="22103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13,8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 содержание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благоустройства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тер.отделах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51516" y="2624480"/>
            <a:ext cx="2682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48,6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МБУ «Благоустройства»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77081" y="4946853"/>
            <a:ext cx="20112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</a:t>
            </a:r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 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инициативы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9881118" y="4208106"/>
            <a:ext cx="429209" cy="699795"/>
          </a:xfrm>
          <a:prstGeom prst="straightConnector1">
            <a:avLst/>
          </a:prstGeom>
          <a:noFill/>
          <a:ln w="6350" cap="flat" cmpd="sng" algn="ctr">
            <a:solidFill>
              <a:srgbClr val="00194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219063" y="3258469"/>
            <a:ext cx="16187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14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Обустр. и восстановдение памятных мест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73421" y="4105231"/>
            <a:ext cx="15208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ru-RU" sz="13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содержание дет. игр. площадок</a:t>
            </a:r>
          </a:p>
          <a:p>
            <a:pPr algn="ctr"/>
            <a:endParaRPr lang="ru-RU" sz="13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76743" y="6648347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132" y="4276294"/>
            <a:ext cx="2440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ru-RU" sz="13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"Благоустройство сельских территорий"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4444" y="4265332"/>
            <a:ext cx="14648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sz="13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</a:p>
          <a:p>
            <a:pPr algn="ctr"/>
            <a:endParaRPr lang="ru-RU" sz="13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5743" y="5691673"/>
            <a:ext cx="2446999" cy="830997"/>
          </a:xfrm>
          <a:prstGeom prst="rect">
            <a:avLst/>
          </a:prstGeom>
          <a:gradFill>
            <a:gsLst>
              <a:gs pos="18426">
                <a:schemeClr val="accent2">
                  <a:lumMod val="20000"/>
                  <a:lumOff val="80000"/>
                </a:schemeClr>
              </a:gs>
              <a:gs pos="0">
                <a:schemeClr val="bg2">
                  <a:lumMod val="90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25,7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сетей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уличного освещения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98579" y="3654600"/>
            <a:ext cx="26592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</a:t>
            </a:r>
            <a:r>
              <a:rPr lang="ru-RU" sz="13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ctr"/>
            <a:r>
              <a:rPr lang="ru-RU" sz="1300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(обустройство) контейнерных площадок</a:t>
            </a:r>
          </a:p>
          <a:p>
            <a:pPr algn="ctr"/>
            <a:endParaRPr lang="ru-RU" sz="13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6231" y="3626609"/>
            <a:ext cx="29950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3,1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Приобретение контейнеров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(или) бункеров</a:t>
            </a:r>
          </a:p>
          <a:p>
            <a:pPr algn="ctr"/>
            <a:endParaRPr lang="ru-RU" sz="13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363" y="99687"/>
            <a:ext cx="4715572" cy="1938992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«Формирование современной городской среды на территории городского округа Семеновский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2018-2026 годы»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462294" y="4455428"/>
          <a:ext cx="8149030" cy="229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8641" y="93275"/>
            <a:ext cx="4162203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20,3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реализацию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программы в 2025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111" y="1255971"/>
            <a:ext cx="4489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11,6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Благоустройство общественных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территорий городского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Семеновский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3233" y="1285050"/>
            <a:ext cx="3045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0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8,7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Благоустройство дворовых территорий городского округа Семеновский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6685" y="2451544"/>
            <a:ext cx="392614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Планируется приобретение техники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3174" y="2459431"/>
            <a:ext cx="3358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г.Семенов: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ул. Пионерская д.29,31,33,35;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 Суворова д.6,8,10;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ул.Советская д.28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808401" y="3617027"/>
            <a:ext cx="3045666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областной бюджет –   7,0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бюджет округа – 1,7 млн. рублей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5193" y="3092688"/>
            <a:ext cx="3045666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областной бюджет –   9,3 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бюджет округа – 2,3 млн. рублей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833070" y="6548467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346" y="69162"/>
            <a:ext cx="4686588" cy="1938992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«Развитие и строительство социальной и инженерной инфраструктуры на территории городского округа Семеновский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2024-2026 годы»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453" y="338238"/>
            <a:ext cx="5690808" cy="73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366,9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реализацию программы в 2025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2556" y="4582349"/>
            <a:ext cx="3243194" cy="2051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1,3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Расходы на реализацию инициативного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"Наша инфраструктура"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(наружные сети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водоотведения )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883" y="2417217"/>
            <a:ext cx="2581286" cy="148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11,5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Содержание и обеспечение деятельности учреждений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1600" y="4614907"/>
            <a:ext cx="3890737" cy="208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rgbClr val="7E4800"/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6,6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Расходы на реализацию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проекта инициативного бюджетирования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«Вам решать!»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(наружные сети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водоотведения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850" y="3406749"/>
            <a:ext cx="2283325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7E480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,5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Прочие расходы</a:t>
            </a:r>
          </a:p>
        </p:txBody>
      </p:sp>
      <p:sp>
        <p:nvSpPr>
          <p:cNvPr id="10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8333" y="1442745"/>
            <a:ext cx="7038989" cy="26505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На 2025-2026 годы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запланировано строительство объектов: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"Строительство детского сада в г. Семенов"- 335,1 млн. рублей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Многофункциональный центр»  – 259 млн.рублей;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"Строительство объекта Дом культуры"     - 91,1 млн. рублей;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"Строительство водопровода в г.Семенов" - 9,4 млн. рублей; </a:t>
            </a: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3576" y="2393215"/>
            <a:ext cx="3887512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7E480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32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,7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Проектирование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  <a:sym typeface="Verdana" panose="020B0604030504040204"/>
              </a:rPr>
              <a:t>объектов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  <a:sym typeface="Verdana" panose="020B0604030504040204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26043" y="4642143"/>
          <a:ext cx="7038989" cy="209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5579457" y="2422004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79457" y="3467273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18718" y="4455622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6000" y="4499770"/>
          <a:ext cx="7541755" cy="229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69732" y="1437071"/>
            <a:ext cx="59550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Национальному проекту "Жилье и городская среда" на переселение граждан из аварийного жилищного фонда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8718" y="369311"/>
            <a:ext cx="5560739" cy="10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E1C27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47,0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E48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млн.рублей расходы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реализацию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программы в 2025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3067" y="3501515"/>
            <a:ext cx="6412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жилищных условий из аварийного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жилищного фонда (средства БГО)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3437" y="2497767"/>
            <a:ext cx="6412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rgbClr val="60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снос расселенных многоквартирных жилых домов, признанных аварийными</a:t>
            </a:r>
          </a:p>
        </p:txBody>
      </p:sp>
      <p:sp>
        <p:nvSpPr>
          <p:cNvPr id="8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46" y="237113"/>
            <a:ext cx="4686588" cy="1938992"/>
          </a:xfrm>
          <a:prstGeom prst="rect">
            <a:avLst/>
          </a:pr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751515"/>
                </a:gs>
                <a:gs pos="83000">
                  <a:srgbClr val="732330"/>
                </a:gs>
                <a:gs pos="100000">
                  <a:srgbClr val="751515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«Переселение граждан из аварийного жилищного фонда на территории городского округа Семеновский </a:t>
            </a: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Нижегородской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 2024 - 2028 годы»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6"/>
          <p:cNvSpPr/>
          <p:nvPr/>
        </p:nvSpPr>
        <p:spPr>
          <a:xfrm>
            <a:off x="862169" y="5263711"/>
            <a:ext cx="6167850" cy="496017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8147" y="5200092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6"/>
          <p:cNvSpPr/>
          <p:nvPr/>
        </p:nvSpPr>
        <p:spPr>
          <a:xfrm>
            <a:off x="839647" y="2668841"/>
            <a:ext cx="6167850" cy="496017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685800">
              <a:defRPr/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568" y="436387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14478" y="635120"/>
            <a:ext cx="4557313" cy="2326109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1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налоговой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Семеновский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2025-2027 годы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504" y="444873"/>
            <a:ext cx="64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5" name="Прямоугольник: скругленные углы 5"/>
          <p:cNvSpPr/>
          <p:nvPr/>
        </p:nvSpPr>
        <p:spPr>
          <a:xfrm>
            <a:off x="839647" y="479392"/>
            <a:ext cx="6010747" cy="493765"/>
          </a:xfrm>
          <a:prstGeom prst="roundRect">
            <a:avLst>
              <a:gd name="adj" fmla="val 678"/>
            </a:avLst>
          </a:prstGeom>
          <a:solidFill>
            <a:schemeClr val="bg1"/>
          </a:solidFill>
          <a:ln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2060"/>
                </a:gs>
                <a:gs pos="83000">
                  <a:srgbClr val="00206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158750" lvl="0">
              <a:lnSpc>
                <a:spcPct val="90000"/>
              </a:lnSpc>
              <a:buClr>
                <a:srgbClr val="3F3F3F"/>
              </a:buClr>
              <a:buSzPts val="1100"/>
              <a:defRPr/>
            </a:pPr>
            <a:endParaRPr lang="ru-RU" sz="1600" b="1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777" y="45850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lvl="0">
              <a:lnSpc>
                <a:spcPct val="90000"/>
              </a:lnSpc>
              <a:buClr>
                <a:srgbClr val="3F3F3F"/>
              </a:buClr>
              <a:buSzPts val="1100"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Обеспечение устойчивости и сбалансированности бюджета городского округа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1741" y="1000091"/>
            <a:ext cx="6010747" cy="160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90000"/>
              </a:lnSpc>
              <a:spcAft>
                <a:spcPts val="600"/>
              </a:spcAft>
              <a:buClr>
                <a:srgbClr val="3F3F3F"/>
              </a:buClr>
              <a:buSzPts val="1100"/>
              <a:defRPr/>
            </a:pPr>
            <a:r>
              <a:rPr lang="ru-RU" sz="1400" dirty="0">
                <a:solidFill>
                  <a:srgbClr val="3F3F3F">
                    <a:lumMod val="50000"/>
                  </a:srgbClr>
                </a:solidFill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- формирование реалистичного прогноза поступлений налоговых и неналоговых доходов</a:t>
            </a:r>
          </a:p>
          <a:p>
            <a:pPr marL="158750" lvl="0">
              <a:lnSpc>
                <a:spcPct val="90000"/>
              </a:lnSpc>
              <a:spcAft>
                <a:spcPts val="600"/>
              </a:spcAft>
              <a:buClr>
                <a:srgbClr val="3F3F3F"/>
              </a:buClr>
              <a:buSzPts val="1100"/>
              <a:defRPr/>
            </a:pPr>
            <a:r>
              <a:rPr lang="ru-RU" sz="1400" dirty="0">
                <a:solidFill>
                  <a:srgbClr val="3F3F3F">
                    <a:lumMod val="50000"/>
                  </a:srgbClr>
                </a:solidFill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- обеспечение финансовыми ресурсами действующих расходных обязательств, гарантированное исполнение социальных обязательств</a:t>
            </a:r>
          </a:p>
          <a:p>
            <a:pPr marL="158750">
              <a:lnSpc>
                <a:spcPct val="90000"/>
              </a:lnSpc>
              <a:spcAft>
                <a:spcPts val="600"/>
              </a:spcAft>
              <a:buClr>
                <a:srgbClr val="3F3F3F"/>
              </a:buClr>
              <a:buSzPts val="1100"/>
              <a:defRPr/>
            </a:pPr>
            <a:r>
              <a:rPr lang="ru-RU" sz="1400" dirty="0"/>
              <a:t>- проведение ответственной и взвешенной долговой политики, реализация мер, направленных на обеспечение безопасного уровня муниципального долга на бюджет городского округа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4771" y="2624461"/>
            <a:ext cx="5881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flipH="1">
            <a:off x="148504" y="2624460"/>
            <a:ext cx="66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114" y="267370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lvl="0">
              <a:lnSpc>
                <a:spcPct val="90000"/>
              </a:lnSpc>
              <a:buClr>
                <a:srgbClr val="3F3F3F"/>
              </a:buClr>
              <a:buSzPts val="1100"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9647" y="3230322"/>
            <a:ext cx="90139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- концентрация финансовых ресурсов на достижении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- оптимизация и приоритизация инвестиционных расходов, использование всех инструментов инфраструктурного меню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- повышение эффективности предоставления субсидий, в том числе грантов в форме субсидий, юридическим лицам, в том числе бюджетным и автономным учреждениям, индивидуальным предпринимателям, физическим лицам – производителям товаров, работ, услуг посредством мониторинга достижения результатов их предоставления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198703" y="5200092"/>
            <a:ext cx="64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540" y="5873115"/>
            <a:ext cx="105154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- обеспечение своевременной корректировки муниципальных программ городского округа Семеновский на основе оценки эффективности их реализации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- реализация принципов открытости и прозрачности управления муниципальными финансами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0777" y="5354753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750" lvl="0">
              <a:lnSpc>
                <a:spcPct val="90000"/>
              </a:lnSpc>
              <a:buClr>
                <a:srgbClr val="3F3F3F"/>
              </a:buClr>
              <a:buSzPts val="1100"/>
              <a:defRPr/>
            </a:pPr>
            <a:r>
              <a:rPr lang="ru-RU" sz="16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Повышение эффективности муниципального управления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67;p34"/>
          <p:cNvSpPr txBox="1">
            <a:spLocks noGrp="1"/>
          </p:cNvSpPr>
          <p:nvPr>
            <p:ph type="title"/>
          </p:nvPr>
        </p:nvSpPr>
        <p:spPr>
          <a:xfrm>
            <a:off x="1849470" y="0"/>
            <a:ext cx="110910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601E23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   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СОЦИАЛЬНАЯ ПОДДЕРЖКА ГРАЖДАН</a:t>
            </a:r>
            <a:b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В ГОРОДСКОМ ОКРУГЕ СЕМЕНОВСКИЙ НА 2025-2027 ГОДЫ</a:t>
            </a:r>
            <a:br>
              <a:rPr lang="ru-RU" sz="2000" b="1" dirty="0">
                <a:solidFill>
                  <a:srgbClr val="601E23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endParaRPr sz="2000" dirty="0">
              <a:solidFill>
                <a:srgbClr val="601E23"/>
              </a:solidFill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endParaRPr>
          </a:p>
        </p:txBody>
      </p:sp>
      <p:graphicFrame>
        <p:nvGraphicFramePr>
          <p:cNvPr id="16" name="Таблица 10"/>
          <p:cNvGraphicFramePr/>
          <p:nvPr/>
        </p:nvGraphicFramePr>
        <p:xfrm>
          <a:off x="454091" y="957274"/>
          <a:ext cx="11283818" cy="5847969"/>
        </p:xfrm>
        <a:graphic>
          <a:graphicData uri="http://schemas.openxmlformats.org/drawingml/2006/table">
            <a:tbl>
              <a:tblPr firstRow="1" bandRow="1"/>
              <a:tblGrid>
                <a:gridCol w="1128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endParaRPr lang="ru-RU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/>
                          <a:cs typeface="Times New Roman" panose="02020603050405020304" pitchFamily="18" charset="0"/>
                          <a:sym typeface="Verdana" panose="020B0604030504040204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помещениями;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/>
                          <a:cs typeface="Times New Roman" panose="02020603050405020304" pitchFamily="18" charset="0"/>
                          <a:sym typeface="Verdana" panose="020B0604030504040204"/>
                        </a:rPr>
                        <a:t>2025 –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18 540,0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/>
                          <a:cs typeface="Times New Roman" panose="02020603050405020304" pitchFamily="18" charset="0"/>
                          <a:sym typeface="Verdana" panose="020B0604030504040204"/>
                        </a:rPr>
                        <a:t>тыс. рублей  2026 год –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18 540,0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/>
                          <a:cs typeface="Times New Roman" panose="02020603050405020304" pitchFamily="18" charset="0"/>
                          <a:sym typeface="Verdana" panose="020B0604030504040204"/>
                        </a:rPr>
                        <a:t>тыс. рублей  2027 год в -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18 540,0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Verdana" panose="020B0604030504040204"/>
                          <a:cs typeface="Times New Roman" panose="02020603050405020304" pitchFamily="18" charset="0"/>
                          <a:sym typeface="Verdana" panose="020B0604030504040204"/>
                        </a:rPr>
                        <a:t>тыс. рублей.</a:t>
                      </a:r>
                      <a:endParaRPr lang="ru-RU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          </a:r>
                    </a:p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11 709,9 тыс. рублей   2026 год – 11 709,9 тыс. рублей  2027 год – 11 709,9 тыс.рублей.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молодым семьям на приобретение жилья  или строительство индивидуального жилого дома</a:t>
                      </a:r>
                    </a:p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8 808,4 тыс. рублей 2026 год –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8 808,4 </a:t>
                      </a:r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2027 год – 8 808,4 тыс. рублей</a:t>
                      </a:r>
                    </a:p>
                    <a:p>
                      <a:pPr algn="l" rtl="0"/>
                      <a:endParaRPr lang="ru-RU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к пенсиям лицам, замещавшим муниципальные должности городского округа</a:t>
                      </a:r>
                    </a:p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12 236,0 тыс. рублей  2026 год 12 236,0 тыс. рублей  2027 год – 12 236,0 тыс. рублей</a:t>
                      </a: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материальной помощи ветеранам ВОВ и многодетным семьям (ремонт жилых помещений в соответствии с п.1.6 постановления Правительства НО от 23.03.2007 № 86)</a:t>
                      </a:r>
                    </a:p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1 000,0 тыс. рублей 2026 год – 1 000,0 тыс. рублей  2027 год – 1 000,0 тыс. рублей.</a:t>
                      </a:r>
                    </a:p>
                    <a:p>
                      <a:pPr algn="l" rtl="0"/>
                      <a:endParaRPr lang="ru-RU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малоимущим гражданам городского округа на газификацию жилья  </a:t>
                      </a:r>
                    </a:p>
                    <a:p>
                      <a:pPr algn="l" rtl="0"/>
                      <a:r>
                        <a:rPr lang="ru-RU" sz="16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500,0 тыс. рублей  2026 год – 500,0 тыс. рублей 2027 год – 500,0 тыс. рублей.</a:t>
                      </a:r>
                    </a:p>
                    <a:p>
                      <a:pPr algn="l" rtl="0"/>
                      <a:endParaRPr lang="ru-RU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Google Shape;426;p41"/>
          <p:cNvSpPr txBox="1"/>
          <p:nvPr/>
        </p:nvSpPr>
        <p:spPr>
          <a:xfrm>
            <a:off x="341787" y="796282"/>
            <a:ext cx="11536082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| 2025 год – 53 929,9 тыс. рублей |  2026 год – 53 929,9 тыс. рублей |   2027 год – 53 929,9 тыс. рублей |</a:t>
            </a:r>
          </a:p>
          <a:p>
            <a:pPr algn="ctr">
              <a:lnSpc>
                <a:spcPct val="115000"/>
              </a:lnSpc>
            </a:pPr>
            <a:endParaRPr lang="ru-RU" sz="2000" b="1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  <a:p>
            <a:endParaRPr sz="2000" dirty="0">
              <a:solidFill>
                <a:srgbClr val="3F3F3F">
                  <a:lumMod val="50000"/>
                </a:srgbClr>
              </a:solidFill>
              <a:latin typeface="Times New Roman" panose="02020603050405020304" pitchFamily="18" charset="0"/>
              <a:ea typeface="Encode Sans Semi Condensed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>
            <a:spLocks noGrp="1"/>
          </p:cNvSpPr>
          <p:nvPr>
            <p:ph type="title"/>
          </p:nvPr>
        </p:nvSpPr>
        <p:spPr>
          <a:xfrm>
            <a:off x="561000" y="99000"/>
            <a:ext cx="6633352" cy="939798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937" t="21747" r="1247" b="8509"/>
          <a:stretch>
            <a:fillRect/>
          </a:stretch>
        </p:blipFill>
        <p:spPr>
          <a:xfrm>
            <a:off x="94972" y="1473203"/>
            <a:ext cx="6910086" cy="498773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22" y="3035878"/>
            <a:ext cx="914400" cy="8636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29038" y="1268459"/>
          <a:ext cx="4888376" cy="5266498"/>
        </p:xfrm>
        <a:graphic>
          <a:graphicData uri="http://schemas.openxmlformats.org/drawingml/2006/table">
            <a:tbl>
              <a:tblPr firstRow="1" bandRow="1"/>
              <a:tblGrid>
                <a:gridCol w="217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ru-RU" sz="1600" b="1" i="0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главы </a:t>
                      </a:r>
                      <a:r>
                        <a:rPr lang="ru-RU" sz="1600" b="1" i="0" u="none" strike="noStrike" kern="1200" noProof="0" dirty="0" err="1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</a:t>
                      </a:r>
                      <a:r>
                        <a:rPr lang="ru-RU" sz="1600" b="1" i="0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Начальник финансового управления</a:t>
                      </a:r>
                      <a:endParaRPr lang="ru-RU" sz="1600" noProof="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/>
                      <a:r>
                        <a:rPr lang="ru-RU" sz="1600" b="1" i="0" u="none" strike="noStrike" kern="1200" noProof="0" dirty="0"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Иванова Екатерина Валентиновна</a:t>
                      </a:r>
                      <a:endParaRPr lang="ru-RU" sz="1600" noProof="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606650, Нижегородская обл., г. Семенов, ул.1Мая, д.1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8(83162) 5-29-96 - приемная, 8(83162) 5-29-96 - факс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semenov</a:t>
                      </a: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nnov</a:t>
                      </a: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ресурс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http:/fin-semenov.ru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финансового управления: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понедельник-пятница 8.00 – 17.00;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дни: суббота- воскресенье: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14" marR="49214" marT="24607" marB="246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11"/>
          <p:cNvSpPr txBox="1"/>
          <p:nvPr/>
        </p:nvSpPr>
        <p:spPr>
          <a:xfrm>
            <a:off x="11903263" y="657900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534000"/>
            <a:ext cx="4791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1800" y="279000"/>
            <a:ext cx="8344703" cy="64633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Динамика доходов и расходов бюджета городского округа Семеновский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за 2023-2027 годы, млн.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11000" y="1359000"/>
          <a:ext cx="10665975" cy="486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Равнобедренный треугольник 1"/>
          <p:cNvSpPr/>
          <p:nvPr/>
        </p:nvSpPr>
        <p:spPr>
          <a:xfrm>
            <a:off x="4773429" y="6524807"/>
            <a:ext cx="495000" cy="324000"/>
          </a:xfrm>
          <a:prstGeom prst="triangle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25"/>
          <p:cNvSpPr txBox="1"/>
          <p:nvPr/>
        </p:nvSpPr>
        <p:spPr>
          <a:xfrm>
            <a:off x="6816000" y="1899000"/>
            <a:ext cx="779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2 860,7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8211000" y="1745111"/>
            <a:ext cx="779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3 033,5</a:t>
            </a:r>
          </a:p>
        </p:txBody>
      </p:sp>
      <p:sp>
        <p:nvSpPr>
          <p:cNvPr id="3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146000" y="1629000"/>
          <a:ext cx="10853466" cy="499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6000" y="279000"/>
            <a:ext cx="834470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Всего налоговые и неналоговые доходы на 2025 год прогнозируются в объеме 1 187,2 млн. рублей, </a:t>
            </a:r>
            <a:b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что на 31% </a:t>
            </a:r>
            <a:r>
              <a:rPr lang="ru-RU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б</a:t>
            </a:r>
            <a: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ольше первоначального бюджета 2024 года</a:t>
            </a:r>
            <a:b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lang="ru-RU" b="1" dirty="0"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( + 281,4 млн. рублей)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61000" y="2844000"/>
          <a:ext cx="8415000" cy="35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0" y="5994000"/>
            <a:ext cx="1371000" cy="864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8;p29"/>
          <p:cNvSpPr txBox="1"/>
          <p:nvPr/>
        </p:nvSpPr>
        <p:spPr>
          <a:xfrm>
            <a:off x="10641000" y="846257"/>
            <a:ext cx="143157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Encode Sans Semi Condensed"/>
              </a:rPr>
              <a:t>млн. рублей</a:t>
            </a:r>
            <a:endParaRPr sz="1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Encode Sans Semi Condensed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61000" y="1139365"/>
          <a:ext cx="11243388" cy="4829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3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2024 год*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Темп роста к 2024 году, 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Налоговые доходы: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849,6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1 107,4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1 207,7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1 318,0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695,6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913,4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131,3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1 008,0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1 092,5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Акцизы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56,4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Налоги на совокупный доход: 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налог, взимаемый в связи с применением упрощенной системы налогообложения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51,6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единый сельскохозяйственный налог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алог в виде стоимости патента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8,3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11,1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133,7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6,8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Налог на имущество: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59,5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59,8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налог на имущество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21,9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23,2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27,2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емельный налог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4,2р.</a:t>
                      </a: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016000" y="6129000"/>
            <a:ext cx="6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плановые показатели по доходам 2024 года приведены по первоначальному бюджету в соответствии</a:t>
            </a:r>
          </a:p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решением Совета депутатов городского округа Семеновский Нижегородской области от 06.12.2023г. №92 «О бюджете городского округа Семеновский Нижегородской области на 2024г. и на плановый период 2025 и 2026 годов»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751515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9347" y="398020"/>
            <a:ext cx="6210000" cy="40011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75151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Налоговые доходы </a:t>
            </a:r>
            <a:r>
              <a:rPr lang="ru-RU" sz="1400" b="1" dirty="0">
                <a:solidFill>
                  <a:srgbClr val="75151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(в общих доходах 38,7%)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5151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9"/>
          <p:cNvSpPr txBox="1"/>
          <p:nvPr/>
        </p:nvSpPr>
        <p:spPr>
          <a:xfrm>
            <a:off x="1266738" y="2754001"/>
            <a:ext cx="4510471" cy="98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46000" y="999000"/>
          <a:ext cx="11604620" cy="50576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5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2024 год*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Темп роста 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2024 году, %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Неналоговые доходы: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56,2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собственности: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оходы от аренды земли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оходы от аренды 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190,5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лата по соглашениям об установлении сервитута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рочие поступления от использования 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178,6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2,7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0,1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0,9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доходы от продажи земли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лата за увеличение земельных участков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7,2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6,5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оходы от приватизации 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 1,0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Штрафные санкции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68677" y="313604"/>
            <a:ext cx="6210000" cy="40011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51515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Неналоговые доходы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51515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51515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в общих доходах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51515"/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2,8%)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5151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88;p29"/>
          <p:cNvSpPr txBox="1"/>
          <p:nvPr/>
        </p:nvSpPr>
        <p:spPr>
          <a:xfrm>
            <a:off x="10674835" y="729000"/>
            <a:ext cx="143157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Encode Sans Semi Condensed"/>
              </a:rPr>
              <a:t>млн. рублей</a:t>
            </a:r>
            <a:endParaRPr sz="1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Encode Sans Semi Condensed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77101" y="6150114"/>
            <a:ext cx="6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плановые показатели по доходам 2024 года приведены по первоначальному бюджету в соответствии</a:t>
            </a:r>
          </a:p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решением Совета депутатов городского округа Семеновский Нижегородской области  от 06.12.2023г. №92 «О бюджете городского округа Семеновский Нижегородской области на 2024г. и на плановый период 2025 и 2026 годов»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751515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431000" y="189000"/>
            <a:ext cx="6941329" cy="40011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Безвозмездные поступления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261355" y="994780"/>
          <a:ext cx="6951208" cy="3473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2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год*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Темп роста 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2024 году,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342,8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352,9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284,3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472,2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 4р.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560,1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764,9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822,8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831,3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826,6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снижение на 93,3%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1 228,7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1 673,5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136,2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1 745,5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1 225,5</a:t>
                      </a: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Google Shape;255;p33"/>
          <p:cNvSpPr txBox="1"/>
          <p:nvPr/>
        </p:nvSpPr>
        <p:spPr>
          <a:xfrm>
            <a:off x="7293233" y="952779"/>
            <a:ext cx="4079096" cy="728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Безвозмездные поступления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на 2025 год –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1 673,5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   </a:t>
            </a:r>
            <a:r>
              <a:rPr lang="ru-RU" sz="1400" b="1" dirty="0"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(58,5%)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136645275"/>
              </p:ext>
            </p:extLst>
          </p:nvPr>
        </p:nvGraphicFramePr>
        <p:xfrm>
          <a:off x="7212660" y="2440617"/>
          <a:ext cx="4410000" cy="332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Правая фигурная скобка 47"/>
          <p:cNvSpPr/>
          <p:nvPr/>
        </p:nvSpPr>
        <p:spPr>
          <a:xfrm rot="5400000">
            <a:off x="9250596" y="3055191"/>
            <a:ext cx="521589" cy="4456029"/>
          </a:xfrm>
          <a:prstGeom prst="rightBrace">
            <a:avLst>
              <a:gd name="adj1" fmla="val 8333"/>
              <a:gd name="adj2" fmla="val 493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Google Shape;255;p33"/>
          <p:cNvSpPr txBox="1"/>
          <p:nvPr/>
        </p:nvSpPr>
        <p:spPr>
          <a:xfrm>
            <a:off x="7471842" y="5536286"/>
            <a:ext cx="4079096" cy="728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Всего доходы бюджета на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2025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год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2 860,7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/>
                <a:cs typeface="Times New Roman" panose="02020603050405020304" pitchFamily="18" charset="0"/>
                <a:sym typeface="Verdana" panose="020B0604030504040204"/>
              </a:rPr>
              <a:t>млн. рублей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/>
              <a:cs typeface="Times New Roman" panose="02020603050405020304" pitchFamily="18" charset="0"/>
              <a:sym typeface="Verdana" panose="020B0604030504040204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6386" y="4982694"/>
            <a:ext cx="6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плановые показатели по доходам 2024 года приведены по первоначальному бюджету в соответствии</a:t>
            </a:r>
          </a:p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решением Совета депутатов городского округа Семеновский Нижегородской области </a:t>
            </a:r>
          </a:p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06.12.2023г. №92 «О бюджете городского округа Семеновский Нижегородской области на 2024г. </a:t>
            </a:r>
          </a:p>
          <a:p>
            <a:pPr lvl="0" algn="ctr">
              <a:defRPr/>
            </a:pPr>
            <a:r>
              <a:rPr lang="ru-RU" sz="1000" dirty="0">
                <a:solidFill>
                  <a:srgbClr val="7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2025 и 2026 годов»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751515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55;p33"/>
          <p:cNvSpPr txBox="1"/>
          <p:nvPr/>
        </p:nvSpPr>
        <p:spPr>
          <a:xfrm>
            <a:off x="7190069" y="2310024"/>
            <a:ext cx="1338256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2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ru-RU" sz="16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Субвенции</a:t>
            </a:r>
          </a:p>
        </p:txBody>
      </p:sp>
      <p:sp>
        <p:nvSpPr>
          <p:cNvPr id="53" name="Google Shape;255;p33"/>
          <p:cNvSpPr txBox="1"/>
          <p:nvPr/>
        </p:nvSpPr>
        <p:spPr>
          <a:xfrm>
            <a:off x="10549935" y="1992881"/>
            <a:ext cx="1454855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Налоговые и неналоговые доходы </a:t>
            </a:r>
          </a:p>
        </p:txBody>
      </p:sp>
      <p:sp>
        <p:nvSpPr>
          <p:cNvPr id="54" name="Google Shape;255;p33"/>
          <p:cNvSpPr txBox="1"/>
          <p:nvPr/>
        </p:nvSpPr>
        <p:spPr>
          <a:xfrm>
            <a:off x="8269270" y="1801082"/>
            <a:ext cx="2272888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2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indent="0" algn="ctr"/>
            <a:r>
              <a:rPr lang="ru-RU" sz="16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Иные межбюджетные трансферты</a:t>
            </a:r>
          </a:p>
        </p:txBody>
      </p:sp>
      <p:sp>
        <p:nvSpPr>
          <p:cNvPr id="55" name="Google Shape;255;p33"/>
          <p:cNvSpPr txBox="1"/>
          <p:nvPr/>
        </p:nvSpPr>
        <p:spPr>
          <a:xfrm>
            <a:off x="7064585" y="4026857"/>
            <a:ext cx="1338256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2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ru-RU" sz="16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Субсидии</a:t>
            </a:r>
          </a:p>
        </p:txBody>
      </p:sp>
      <p:sp>
        <p:nvSpPr>
          <p:cNvPr id="56" name="Google Shape;255;p33"/>
          <p:cNvSpPr txBox="1"/>
          <p:nvPr/>
        </p:nvSpPr>
        <p:spPr>
          <a:xfrm>
            <a:off x="9493240" y="4620964"/>
            <a:ext cx="1338256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2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ru-RU" sz="16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Verdana" panose="020B0604030504040204"/>
              </a:rPr>
              <a:t>Дотации</a:t>
            </a: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90331" y="2155298"/>
          <a:ext cx="10718466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96" y="790260"/>
            <a:ext cx="8344703" cy="646331"/>
          </a:xfrm>
          <a:prstGeom prst="rect">
            <a:avLst/>
          </a:prstGeom>
          <a:solidFill>
            <a:srgbClr val="FFCCCC">
              <a:alpha val="18039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Всего расходы городского округа на 2025 год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предусмотрены в сумме – 2 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860,7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тыс.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1"/>
          <p:cNvSpPr txBox="1"/>
          <p:nvPr/>
        </p:nvSpPr>
        <p:spPr>
          <a:xfrm>
            <a:off x="11792326" y="6506160"/>
            <a:ext cx="358930" cy="36512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B6996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4838</Words>
  <Application>Microsoft Office PowerPoint</Application>
  <PresentationFormat>Широкоэкранный</PresentationFormat>
  <Paragraphs>988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Encode Sans Semi Condensed</vt:lpstr>
      <vt:lpstr>Oswald</vt:lpstr>
      <vt:lpstr>Roboto Medium</vt:lpstr>
      <vt:lpstr>Times New Roman</vt:lpstr>
      <vt:lpstr>Verdana</vt:lpstr>
      <vt:lpstr>Wingdings</vt:lpstr>
      <vt:lpstr>Тема Office</vt:lpstr>
      <vt:lpstr>Сетка</vt:lpstr>
      <vt:lpstr>Презентация PowerPoint</vt:lpstr>
      <vt:lpstr>Основа формирования проекта бюджета: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21 Муниципальная  программа</vt:lpstr>
      <vt:lpstr>Основные принципы к формированию расходов  бюджета городского округа Семеновский</vt:lpstr>
      <vt:lpstr>Презентация PowerPoint</vt:lpstr>
      <vt:lpstr>Основные 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СОЦИАЛЬНАЯ ПОДДЕРЖКА ГРАЖДАН В ГОРОДСКОМ ОКРУГЕ СЕМЕНОВСКИЙ НА 2025-2027 ГОДЫ </vt:lpstr>
      <vt:lpstr>Контактная информация: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BUDGET2</cp:lastModifiedBy>
  <cp:revision>359</cp:revision>
  <cp:lastPrinted>2024-12-02T11:55:00Z</cp:lastPrinted>
  <dcterms:created xsi:type="dcterms:W3CDTF">2020-04-24T17:08:00Z</dcterms:created>
  <dcterms:modified xsi:type="dcterms:W3CDTF">2024-12-09T08:03:55Z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2A4923A4B956480D91DD1DDAC718037E_12</vt:lpwstr>
  </property>
  <property fmtid="{D5CDD505-2E9C-101B-9397-08002B2CF9AE}" pid="3" name="KSOProductBuildVer">
    <vt:lpwstr>1049-12.2.0.18607</vt:lpwstr>
  </property>
</Properties>
</file>