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7">
  <p:sldMasterIdLst>
    <p:sldMasterId id="2147483648" r:id="rId1"/>
  </p:sldMasterIdLst>
  <p:notesMasterIdLst>
    <p:notesMasterId r:id="rId69"/>
  </p:notesMasterIdLst>
  <p:sldIdLst>
    <p:sldId id="256" r:id="rId2"/>
    <p:sldId id="402" r:id="rId3"/>
    <p:sldId id="258" r:id="rId4"/>
    <p:sldId id="259" r:id="rId5"/>
    <p:sldId id="390" r:id="rId6"/>
    <p:sldId id="262" r:id="rId7"/>
    <p:sldId id="263" r:id="rId8"/>
    <p:sldId id="264" r:id="rId9"/>
    <p:sldId id="393" r:id="rId10"/>
    <p:sldId id="269" r:id="rId11"/>
    <p:sldId id="382" r:id="rId12"/>
    <p:sldId id="383" r:id="rId13"/>
    <p:sldId id="388" r:id="rId14"/>
    <p:sldId id="389" r:id="rId15"/>
    <p:sldId id="276" r:id="rId16"/>
    <p:sldId id="392" r:id="rId17"/>
    <p:sldId id="279" r:id="rId18"/>
    <p:sldId id="395" r:id="rId19"/>
    <p:sldId id="396" r:id="rId20"/>
    <p:sldId id="403" r:id="rId21"/>
    <p:sldId id="281" r:id="rId22"/>
    <p:sldId id="282" r:id="rId23"/>
    <p:sldId id="283" r:id="rId24"/>
    <p:sldId id="285" r:id="rId25"/>
    <p:sldId id="284" r:id="rId26"/>
    <p:sldId id="347" r:id="rId27"/>
    <p:sldId id="289" r:id="rId28"/>
    <p:sldId id="287" r:id="rId29"/>
    <p:sldId id="344" r:id="rId30"/>
    <p:sldId id="345" r:id="rId31"/>
    <p:sldId id="346" r:id="rId32"/>
    <p:sldId id="291" r:id="rId33"/>
    <p:sldId id="292" r:id="rId34"/>
    <p:sldId id="293" r:id="rId35"/>
    <p:sldId id="384" r:id="rId36"/>
    <p:sldId id="348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85" r:id="rId50"/>
    <p:sldId id="363" r:id="rId51"/>
    <p:sldId id="386" r:id="rId52"/>
    <p:sldId id="364" r:id="rId53"/>
    <p:sldId id="365" r:id="rId54"/>
    <p:sldId id="366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6" r:id="rId63"/>
    <p:sldId id="367" r:id="rId64"/>
    <p:sldId id="377" r:id="rId65"/>
    <p:sldId id="378" r:id="rId66"/>
    <p:sldId id="379" r:id="rId67"/>
    <p:sldId id="380" r:id="rId68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26B"/>
    <a:srgbClr val="5F9B91"/>
    <a:srgbClr val="70A89F"/>
    <a:srgbClr val="7DAFA7"/>
    <a:srgbClr val="77933C"/>
    <a:srgbClr val="28AEAF"/>
    <a:srgbClr val="679FD2"/>
    <a:srgbClr val="72BF66"/>
    <a:srgbClr val="9BBB5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81" d="100"/>
          <a:sy n="81" d="100"/>
        </p:scale>
        <p:origin x="306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60506113164629"/>
          <c:y val="0.1876232279998786"/>
          <c:w val="0.65921908929853856"/>
          <c:h val="0.962246773680082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EA-48A6-A6BF-E6D635C0F7D8}"/>
              </c:ext>
            </c:extLst>
          </c:dPt>
          <c:dPt>
            <c:idx val="1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A-48A6-A6BF-E6D635C0F7D8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A-48A6-A6BF-E6D635C0F7D8}"/>
              </c:ext>
            </c:extLst>
          </c:dPt>
          <c:dPt>
            <c:idx val="3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EA-48A6-A6BF-E6D635C0F7D8}"/>
              </c:ext>
            </c:extLst>
          </c:dPt>
          <c:dPt>
            <c:idx val="4"/>
            <c:bubble3D val="0"/>
            <c:spPr>
              <a:solidFill>
                <a:schemeClr val="accent5">
                  <a:shade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EA-48A6-A6BF-E6D635C0F7D8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EA-48A6-A6BF-E6D635C0F7D8}"/>
              </c:ext>
            </c:extLst>
          </c:dPt>
          <c:dPt>
            <c:idx val="6"/>
            <c:bubble3D val="0"/>
            <c:spPr>
              <a:solidFill>
                <a:schemeClr val="accent5">
                  <a:tint val="8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EA-48A6-A6BF-E6D635C0F7D8}"/>
              </c:ext>
            </c:extLst>
          </c:dPt>
          <c:dPt>
            <c:idx val="7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0EA-48A6-A6BF-E6D635C0F7D8}"/>
              </c:ext>
            </c:extLst>
          </c:dPt>
          <c:dPt>
            <c:idx val="8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0EA-48A6-A6BF-E6D635C0F7D8}"/>
              </c:ext>
            </c:extLst>
          </c:dPt>
          <c:dPt>
            <c:idx val="9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0EA-48A6-A6BF-E6D635C0F7D8}"/>
              </c:ext>
            </c:extLst>
          </c:dPt>
          <c:dPt>
            <c:idx val="10"/>
            <c:bubble3D val="0"/>
            <c:spPr>
              <a:solidFill>
                <a:schemeClr val="accent5">
                  <a:tint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0EA-48A6-A6BF-E6D635C0F7D8}"/>
              </c:ext>
            </c:extLst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1-464B-AC81-27A1AE64F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21-443D-9158-DA43D2EC4C4D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21-443D-9158-DA43D2EC4C4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21-443D-9158-DA43D2EC4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21-443D-9158-DA43D2EC4C4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19.5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21-443D-9158-DA43D2EC4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rgbClr val="7793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D-47C2-ADAE-A0019D9684BD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D-47C2-ADAE-A0019D9684B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D-47C2-ADAE-A0019D9684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D-47C2-ADAE-A0019D9684B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79.5</c:v>
                </c:pt>
                <c:pt idx="1">
                  <c:v>18.5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D-47C2-ADAE-A0019D96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rgbClr val="7793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2-4452-8C0C-0040F2CFC396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2-4452-8C0C-0040F2CFC39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2-4452-8C0C-0040F2CFC3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2-4452-8C0C-0040F2CFC396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12.5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2-4452-8C0C-0040F2CFC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5777919338206E-2"/>
          <c:y val="0.15023190594326397"/>
          <c:w val="0.89124671916010489"/>
          <c:h val="0.70704586584211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0C-4062-B3D6-B8B452576A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0C-4062-B3D6-B8B452576A3D}"/>
              </c:ext>
            </c:extLst>
          </c:dPt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C-4062-B3D6-B8B452576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181315560"/>
        <c:axId val="181315952"/>
        <c:axId val="0"/>
      </c:bar3DChart>
      <c:catAx>
        <c:axId val="18131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31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31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315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- 15,6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- 15,4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- 15,9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- 1,3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- 1,3</a:t>
          </a:r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- 5,0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- 1,4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2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2" presId="urn:microsoft.com/office/officeart/2005/8/layout/hList1"/>
    <dgm:cxn modelId="{A16F8E28-6F62-40FD-A733-3F25CABA763D}" srcId="{2CFD8E40-BE05-46FB-AA15-8D6A4FC81477}" destId="{57D6426A-4D73-4DCF-94C8-9CC31483AD90}" srcOrd="1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2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1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2" presId="urn:microsoft.com/office/officeart/2005/8/layout/hList1"/>
    <dgm:cxn modelId="{26AAE443-0CC5-42FA-AE19-098C90E9E174}" type="presOf" srcId="{57D6426A-4D73-4DCF-94C8-9CC31483AD90}" destId="{6CC49A4B-D518-482B-86C5-974B2F7FDDB6}" srcOrd="0" destOrd="1" presId="urn:microsoft.com/office/officeart/2005/8/layout/hList1"/>
    <dgm:cxn modelId="{7B1B7266-06E9-40B2-A824-16C09B0F27F4}" srcId="{E923BA83-706F-4BF1-9032-098C07321FB5}" destId="{647E5096-7FEE-4292-925E-A26FDFF5D106}" srcOrd="2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7F913192-B172-459B-BD77-BD78C61E0103}" srcId="{BA70DA5B-4C3B-4F40-B21C-B22DFA83A816}" destId="{E1FA054B-5CA2-40C0-9FD8-8619AA98D896}" srcOrd="1" destOrd="0" parTransId="{0F7B0FBA-593A-41C7-B048-73073721CEAE}" sibTransId="{9864F738-19EB-42E4-BB7D-3B373BCCB4CF}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1" presId="urn:microsoft.com/office/officeart/2005/8/layout/hList1"/>
    <dgm:cxn modelId="{C71369D0-E243-449C-8D5B-64AC7DC641D4}" srcId="{E923BA83-706F-4BF1-9032-098C07321FB5}" destId="{E30F745F-4085-4B07-BA0D-04B80536DFEF}" srcOrd="1" destOrd="0" parTransId="{DBCF8C8E-39EC-4A8E-A8AC-4F1F1A2E5A1C}" sibTransId="{B7032717-E943-4149-A573-77C164C9F71D}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2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- 6,2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- 6,1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- 6,3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- 1,0</a:t>
          </a:r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3879D-D0AF-4A1D-BFAD-BC5857900D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8F88139-001F-4BA0-AF5A-D065061316F0}">
      <dgm:prSet phldrT="[Текст]"/>
      <dgm:spPr>
        <a:xfrm>
          <a:off x="1245704" y="288816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- 8,0</a:t>
          </a:r>
        </a:p>
      </dgm:t>
    </dgm:pt>
    <dgm:pt modelId="{D3BD4608-35B3-4547-A58E-B27E5E654D89}" type="parTrans" cxnId="{11C70C08-203D-4EFB-9B1B-EE9C5011FD81}">
      <dgm:prSet/>
      <dgm:spPr/>
      <dgm:t>
        <a:bodyPr/>
        <a:lstStyle/>
        <a:p>
          <a:endParaRPr lang="ru-RU"/>
        </a:p>
      </dgm:t>
    </dgm:pt>
    <dgm:pt modelId="{6262799D-E276-4DDC-A8A2-AFF9B126534F}" type="sibTrans" cxnId="{11C70C08-203D-4EFB-9B1B-EE9C5011FD81}">
      <dgm:prSet/>
      <dgm:spPr/>
      <dgm:t>
        <a:bodyPr/>
        <a:lstStyle/>
        <a:p>
          <a:endParaRPr lang="ru-RU"/>
        </a:p>
      </dgm:t>
    </dgm:pt>
    <dgm:pt modelId="{333E6F3C-C7DB-4D26-8D5F-ABF33B4958CD}">
      <dgm:prSet phldrT="[Текст]"/>
      <dgm:spPr>
        <a:xfrm>
          <a:off x="1245704" y="1053852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- 8,4</a:t>
          </a:r>
        </a:p>
      </dgm:t>
    </dgm:pt>
    <dgm:pt modelId="{86E4D68D-B632-4075-BFDB-7C86E80E14EE}" type="parTrans" cxnId="{29EAD975-B09F-4C57-895D-CF1BD7E3B4AD}">
      <dgm:prSet/>
      <dgm:spPr/>
      <dgm:t>
        <a:bodyPr/>
        <a:lstStyle/>
        <a:p>
          <a:endParaRPr lang="ru-RU"/>
        </a:p>
      </dgm:t>
    </dgm:pt>
    <dgm:pt modelId="{A92D9850-D30D-48E8-8BF7-51574A86EFC3}" type="sibTrans" cxnId="{29EAD975-B09F-4C57-895D-CF1BD7E3B4AD}">
      <dgm:prSet/>
      <dgm:spPr/>
      <dgm:t>
        <a:bodyPr/>
        <a:lstStyle/>
        <a:p>
          <a:endParaRPr lang="ru-RU"/>
        </a:p>
      </dgm:t>
    </dgm:pt>
    <dgm:pt modelId="{358E5A83-E86E-4FF4-97C3-8B6DCD3C0AF2}">
      <dgm:prSet phldrT="[Текст]"/>
      <dgm:spPr>
        <a:xfrm>
          <a:off x="1245704" y="1818887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- 9,0</a:t>
          </a:r>
        </a:p>
      </dgm:t>
    </dgm:pt>
    <dgm:pt modelId="{5142A3DE-2C41-406B-8379-3B4B503742B5}" type="parTrans" cxnId="{1EE2753B-8E77-4E3B-8609-3071FDEE1228}">
      <dgm:prSet/>
      <dgm:spPr/>
      <dgm:t>
        <a:bodyPr/>
        <a:lstStyle/>
        <a:p>
          <a:endParaRPr lang="ru-RU"/>
        </a:p>
      </dgm:t>
    </dgm:pt>
    <dgm:pt modelId="{55552D13-85F7-4227-95D6-3C9D2312078C}" type="sibTrans" cxnId="{1EE2753B-8E77-4E3B-8609-3071FDEE1228}">
      <dgm:prSet/>
      <dgm:spPr/>
      <dgm:t>
        <a:bodyPr/>
        <a:lstStyle/>
        <a:p>
          <a:endParaRPr lang="ru-RU"/>
        </a:p>
      </dgm:t>
    </dgm:pt>
    <dgm:pt modelId="{9626FBD0-B269-4AC6-8436-48CE43F6C52A}" type="pres">
      <dgm:prSet presAssocID="{7553879D-D0AF-4A1D-BFAD-BC5857900D13}" presName="compositeShape" presStyleCnt="0">
        <dgm:presLayoutVars>
          <dgm:dir/>
          <dgm:resizeHandles/>
        </dgm:presLayoutVars>
      </dgm:prSet>
      <dgm:spPr/>
    </dgm:pt>
    <dgm:pt modelId="{20B61874-1D16-45AE-973D-B41EE5443FA6}" type="pres">
      <dgm:prSet presAssocID="{7553879D-D0AF-4A1D-BFAD-BC5857900D13}" presName="pyramid" presStyleLbl="node1" presStyleIdx="0" presStyleCnt="1"/>
      <dgm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2CAAE05-89E3-465A-BB9E-8409B47AD02B}" type="pres">
      <dgm:prSet presAssocID="{7553879D-D0AF-4A1D-BFAD-BC5857900D13}" presName="theList" presStyleCnt="0"/>
      <dgm:spPr/>
    </dgm:pt>
    <dgm:pt modelId="{36C37D7F-C1BF-4513-855F-F15E3EF352D7}" type="pres">
      <dgm:prSet presAssocID="{08F88139-001F-4BA0-AF5A-D065061316F0}" presName="aNode" presStyleLbl="fgAcc1" presStyleIdx="0" presStyleCnt="3" custLinFactY="200000" custLinFactNeighborX="520" custLinFactNeighborY="277481">
        <dgm:presLayoutVars>
          <dgm:bulletEnabled val="1"/>
        </dgm:presLayoutVars>
      </dgm:prSet>
      <dgm:spPr/>
    </dgm:pt>
    <dgm:pt modelId="{8F606D7A-7C72-461F-A608-197B2B21F9E6}" type="pres">
      <dgm:prSet presAssocID="{08F88139-001F-4BA0-AF5A-D065061316F0}" presName="aSpace" presStyleCnt="0"/>
      <dgm:spPr/>
    </dgm:pt>
    <dgm:pt modelId="{8D584CF0-103E-4DE8-8E76-09CFAC8DF59E}" type="pres">
      <dgm:prSet presAssocID="{333E6F3C-C7DB-4D26-8D5F-ABF33B4958CD}" presName="aNode" presStyleLbl="fgAcc1" presStyleIdx="1" presStyleCnt="3" custLinFactNeighborX="520" custLinFactNeighborY="61228">
        <dgm:presLayoutVars>
          <dgm:bulletEnabled val="1"/>
        </dgm:presLayoutVars>
      </dgm:prSet>
      <dgm:spPr/>
    </dgm:pt>
    <dgm:pt modelId="{4132FE5D-A912-4E26-A475-D98C8261704E}" type="pres">
      <dgm:prSet presAssocID="{333E6F3C-C7DB-4D26-8D5F-ABF33B4958CD}" presName="aSpace" presStyleCnt="0"/>
      <dgm:spPr/>
    </dgm:pt>
    <dgm:pt modelId="{34A215EE-D7CE-4738-BCC9-299C320E0771}" type="pres">
      <dgm:prSet presAssocID="{358E5A83-E86E-4FF4-97C3-8B6DCD3C0AF2}" presName="aNode" presStyleLbl="fgAcc1" presStyleIdx="2" presStyleCnt="3" custLinFactY="-198191" custLinFactNeighborX="520" custLinFactNeighborY="-200000">
        <dgm:presLayoutVars>
          <dgm:bulletEnabled val="1"/>
        </dgm:presLayoutVars>
      </dgm:prSet>
      <dgm:spPr/>
    </dgm:pt>
    <dgm:pt modelId="{E6763AFB-EF18-4098-BA1B-2130509B4DF2}" type="pres">
      <dgm:prSet presAssocID="{358E5A83-E86E-4FF4-97C3-8B6DCD3C0AF2}" presName="aSpace" presStyleCnt="0"/>
      <dgm:spPr/>
    </dgm:pt>
  </dgm:ptLst>
  <dgm:cxnLst>
    <dgm:cxn modelId="{11C70C08-203D-4EFB-9B1B-EE9C5011FD81}" srcId="{7553879D-D0AF-4A1D-BFAD-BC5857900D13}" destId="{08F88139-001F-4BA0-AF5A-D065061316F0}" srcOrd="0" destOrd="0" parTransId="{D3BD4608-35B3-4547-A58E-B27E5E654D89}" sibTransId="{6262799D-E276-4DDC-A8A2-AFF9B126534F}"/>
    <dgm:cxn modelId="{1EE2753B-8E77-4E3B-8609-3071FDEE1228}" srcId="{7553879D-D0AF-4A1D-BFAD-BC5857900D13}" destId="{358E5A83-E86E-4FF4-97C3-8B6DCD3C0AF2}" srcOrd="2" destOrd="0" parTransId="{5142A3DE-2C41-406B-8379-3B4B503742B5}" sibTransId="{55552D13-85F7-4227-95D6-3C9D2312078C}"/>
    <dgm:cxn modelId="{83446A3C-2B91-45D6-B62F-B2437CFA5FBB}" type="presOf" srcId="{7553879D-D0AF-4A1D-BFAD-BC5857900D13}" destId="{9626FBD0-B269-4AC6-8436-48CE43F6C52A}" srcOrd="0" destOrd="0" presId="urn:microsoft.com/office/officeart/2005/8/layout/pyramid2"/>
    <dgm:cxn modelId="{29EAD975-B09F-4C57-895D-CF1BD7E3B4AD}" srcId="{7553879D-D0AF-4A1D-BFAD-BC5857900D13}" destId="{333E6F3C-C7DB-4D26-8D5F-ABF33B4958CD}" srcOrd="1" destOrd="0" parTransId="{86E4D68D-B632-4075-BFDB-7C86E80E14EE}" sibTransId="{A92D9850-D30D-48E8-8BF7-51574A86EFC3}"/>
    <dgm:cxn modelId="{77DFF959-AE8C-4EC6-BF0F-6AC5EA9ED301}" type="presOf" srcId="{333E6F3C-C7DB-4D26-8D5F-ABF33B4958CD}" destId="{8D584CF0-103E-4DE8-8E76-09CFAC8DF59E}" srcOrd="0" destOrd="0" presId="urn:microsoft.com/office/officeart/2005/8/layout/pyramid2"/>
    <dgm:cxn modelId="{B78B6FE0-837B-48D5-9EDF-CAF9E07E9817}" type="presOf" srcId="{358E5A83-E86E-4FF4-97C3-8B6DCD3C0AF2}" destId="{34A215EE-D7CE-4738-BCC9-299C320E0771}" srcOrd="0" destOrd="0" presId="urn:microsoft.com/office/officeart/2005/8/layout/pyramid2"/>
    <dgm:cxn modelId="{BBE769E6-85B4-4CC2-883D-62DA9E3FA333}" type="presOf" srcId="{08F88139-001F-4BA0-AF5A-D065061316F0}" destId="{36C37D7F-C1BF-4513-855F-F15E3EF352D7}" srcOrd="0" destOrd="0" presId="urn:microsoft.com/office/officeart/2005/8/layout/pyramid2"/>
    <dgm:cxn modelId="{EF116FD7-DC98-4FB6-8371-5DC287E95B1C}" type="presParOf" srcId="{9626FBD0-B269-4AC6-8436-48CE43F6C52A}" destId="{20B61874-1D16-45AE-973D-B41EE5443FA6}" srcOrd="0" destOrd="0" presId="urn:microsoft.com/office/officeart/2005/8/layout/pyramid2"/>
    <dgm:cxn modelId="{2E71E10B-91DE-44CE-888D-A88D16E63920}" type="presParOf" srcId="{9626FBD0-B269-4AC6-8436-48CE43F6C52A}" destId="{B2CAAE05-89E3-465A-BB9E-8409B47AD02B}" srcOrd="1" destOrd="0" presId="urn:microsoft.com/office/officeart/2005/8/layout/pyramid2"/>
    <dgm:cxn modelId="{803C8A8B-79A3-4C47-BF42-B67C0CE714A8}" type="presParOf" srcId="{B2CAAE05-89E3-465A-BB9E-8409B47AD02B}" destId="{36C37D7F-C1BF-4513-855F-F15E3EF352D7}" srcOrd="0" destOrd="0" presId="urn:microsoft.com/office/officeart/2005/8/layout/pyramid2"/>
    <dgm:cxn modelId="{0F3A8965-C44B-4F1B-B384-197E96FD0B82}" type="presParOf" srcId="{B2CAAE05-89E3-465A-BB9E-8409B47AD02B}" destId="{8F606D7A-7C72-461F-A608-197B2B21F9E6}" srcOrd="1" destOrd="0" presId="urn:microsoft.com/office/officeart/2005/8/layout/pyramid2"/>
    <dgm:cxn modelId="{91650D06-E3E6-47A1-BBE5-8C52C1EA071B}" type="presParOf" srcId="{B2CAAE05-89E3-465A-BB9E-8409B47AD02B}" destId="{8D584CF0-103E-4DE8-8E76-09CFAC8DF59E}" srcOrd="2" destOrd="0" presId="urn:microsoft.com/office/officeart/2005/8/layout/pyramid2"/>
    <dgm:cxn modelId="{00AF1C24-A548-45C8-9766-0C40C4E45456}" type="presParOf" srcId="{B2CAAE05-89E3-465A-BB9E-8409B47AD02B}" destId="{4132FE5D-A912-4E26-A475-D98C8261704E}" srcOrd="3" destOrd="0" presId="urn:microsoft.com/office/officeart/2005/8/layout/pyramid2"/>
    <dgm:cxn modelId="{C4067FDC-FB75-47B6-B6B3-ED41AB6B4A15}" type="presParOf" srcId="{B2CAAE05-89E3-465A-BB9E-8409B47AD02B}" destId="{34A215EE-D7CE-4738-BCC9-299C320E0771}" srcOrd="4" destOrd="0" presId="urn:microsoft.com/office/officeart/2005/8/layout/pyramid2"/>
    <dgm:cxn modelId="{F923D757-0ADC-4D7B-BE9B-D1BF854706F3}" type="presParOf" srcId="{B2CAAE05-89E3-465A-BB9E-8409B47AD02B}" destId="{E6763AFB-EF18-4098-BA1B-2130509B4D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3879D-D0AF-4A1D-BFAD-BC5857900D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8F88139-001F-4BA0-AF5A-D065061316F0}">
      <dgm:prSet phldrT="[Текст]"/>
      <dgm:spPr>
        <a:xfrm>
          <a:off x="1245704" y="288816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- 7,4</a:t>
          </a:r>
        </a:p>
      </dgm:t>
    </dgm:pt>
    <dgm:pt modelId="{D3BD4608-35B3-4547-A58E-B27E5E654D89}" type="parTrans" cxnId="{11C70C08-203D-4EFB-9B1B-EE9C5011FD81}">
      <dgm:prSet/>
      <dgm:spPr/>
      <dgm:t>
        <a:bodyPr/>
        <a:lstStyle/>
        <a:p>
          <a:endParaRPr lang="ru-RU"/>
        </a:p>
      </dgm:t>
    </dgm:pt>
    <dgm:pt modelId="{6262799D-E276-4DDC-A8A2-AFF9B126534F}" type="sibTrans" cxnId="{11C70C08-203D-4EFB-9B1B-EE9C5011FD81}">
      <dgm:prSet/>
      <dgm:spPr/>
      <dgm:t>
        <a:bodyPr/>
        <a:lstStyle/>
        <a:p>
          <a:endParaRPr lang="ru-RU"/>
        </a:p>
      </dgm:t>
    </dgm:pt>
    <dgm:pt modelId="{333E6F3C-C7DB-4D26-8D5F-ABF33B4958CD}">
      <dgm:prSet phldrT="[Текст]"/>
      <dgm:spPr>
        <a:xfrm>
          <a:off x="1245704" y="1053852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- 8,2</a:t>
          </a:r>
        </a:p>
      </dgm:t>
    </dgm:pt>
    <dgm:pt modelId="{86E4D68D-B632-4075-BFDB-7C86E80E14EE}" type="parTrans" cxnId="{29EAD975-B09F-4C57-895D-CF1BD7E3B4AD}">
      <dgm:prSet/>
      <dgm:spPr/>
      <dgm:t>
        <a:bodyPr/>
        <a:lstStyle/>
        <a:p>
          <a:endParaRPr lang="ru-RU"/>
        </a:p>
      </dgm:t>
    </dgm:pt>
    <dgm:pt modelId="{A92D9850-D30D-48E8-8BF7-51574A86EFC3}" type="sibTrans" cxnId="{29EAD975-B09F-4C57-895D-CF1BD7E3B4AD}">
      <dgm:prSet/>
      <dgm:spPr/>
      <dgm:t>
        <a:bodyPr/>
        <a:lstStyle/>
        <a:p>
          <a:endParaRPr lang="ru-RU"/>
        </a:p>
      </dgm:t>
    </dgm:pt>
    <dgm:pt modelId="{358E5A83-E86E-4FF4-97C3-8B6DCD3C0AF2}">
      <dgm:prSet phldrT="[Текст]"/>
      <dgm:spPr>
        <a:xfrm>
          <a:off x="1245704" y="1818887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- 8,8</a:t>
          </a:r>
        </a:p>
      </dgm:t>
    </dgm:pt>
    <dgm:pt modelId="{5142A3DE-2C41-406B-8379-3B4B503742B5}" type="parTrans" cxnId="{1EE2753B-8E77-4E3B-8609-3071FDEE1228}">
      <dgm:prSet/>
      <dgm:spPr/>
      <dgm:t>
        <a:bodyPr/>
        <a:lstStyle/>
        <a:p>
          <a:endParaRPr lang="ru-RU"/>
        </a:p>
      </dgm:t>
    </dgm:pt>
    <dgm:pt modelId="{55552D13-85F7-4227-95D6-3C9D2312078C}" type="sibTrans" cxnId="{1EE2753B-8E77-4E3B-8609-3071FDEE1228}">
      <dgm:prSet/>
      <dgm:spPr/>
      <dgm:t>
        <a:bodyPr/>
        <a:lstStyle/>
        <a:p>
          <a:endParaRPr lang="ru-RU"/>
        </a:p>
      </dgm:t>
    </dgm:pt>
    <dgm:pt modelId="{9626FBD0-B269-4AC6-8436-48CE43F6C52A}" type="pres">
      <dgm:prSet presAssocID="{7553879D-D0AF-4A1D-BFAD-BC5857900D13}" presName="compositeShape" presStyleCnt="0">
        <dgm:presLayoutVars>
          <dgm:dir/>
          <dgm:resizeHandles/>
        </dgm:presLayoutVars>
      </dgm:prSet>
      <dgm:spPr/>
    </dgm:pt>
    <dgm:pt modelId="{20B61874-1D16-45AE-973D-B41EE5443FA6}" type="pres">
      <dgm:prSet presAssocID="{7553879D-D0AF-4A1D-BFAD-BC5857900D13}" presName="pyramid" presStyleLbl="node1" presStyleIdx="0" presStyleCnt="1"/>
      <dgm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2CAAE05-89E3-465A-BB9E-8409B47AD02B}" type="pres">
      <dgm:prSet presAssocID="{7553879D-D0AF-4A1D-BFAD-BC5857900D13}" presName="theList" presStyleCnt="0"/>
      <dgm:spPr/>
    </dgm:pt>
    <dgm:pt modelId="{36C37D7F-C1BF-4513-855F-F15E3EF352D7}" type="pres">
      <dgm:prSet presAssocID="{08F88139-001F-4BA0-AF5A-D065061316F0}" presName="aNode" presStyleLbl="fgAcc1" presStyleIdx="0" presStyleCnt="3" custLinFactY="192653" custLinFactNeighborX="705" custLinFactNeighborY="200000">
        <dgm:presLayoutVars>
          <dgm:bulletEnabled val="1"/>
        </dgm:presLayoutVars>
      </dgm:prSet>
      <dgm:spPr/>
    </dgm:pt>
    <dgm:pt modelId="{8F606D7A-7C72-461F-A608-197B2B21F9E6}" type="pres">
      <dgm:prSet presAssocID="{08F88139-001F-4BA0-AF5A-D065061316F0}" presName="aSpace" presStyleCnt="0"/>
      <dgm:spPr/>
    </dgm:pt>
    <dgm:pt modelId="{8D584CF0-103E-4DE8-8E76-09CFAC8DF59E}" type="pres">
      <dgm:prSet presAssocID="{333E6F3C-C7DB-4D26-8D5F-ABF33B4958CD}" presName="aNode" presStyleLbl="fgAcc1" presStyleIdx="1" presStyleCnt="3">
        <dgm:presLayoutVars>
          <dgm:bulletEnabled val="1"/>
        </dgm:presLayoutVars>
      </dgm:prSet>
      <dgm:spPr/>
    </dgm:pt>
    <dgm:pt modelId="{4132FE5D-A912-4E26-A475-D98C8261704E}" type="pres">
      <dgm:prSet presAssocID="{333E6F3C-C7DB-4D26-8D5F-ABF33B4958CD}" presName="aSpace" presStyleCnt="0"/>
      <dgm:spPr/>
    </dgm:pt>
    <dgm:pt modelId="{34A215EE-D7CE-4738-BCC9-299C320E0771}" type="pres">
      <dgm:prSet presAssocID="{358E5A83-E86E-4FF4-97C3-8B6DCD3C0AF2}" presName="aNode" presStyleLbl="fgAcc1" presStyleIdx="2" presStyleCnt="3" custLinFactY="-198626" custLinFactNeighborX="1478" custLinFactNeighborY="-200000">
        <dgm:presLayoutVars>
          <dgm:bulletEnabled val="1"/>
        </dgm:presLayoutVars>
      </dgm:prSet>
      <dgm:spPr/>
    </dgm:pt>
    <dgm:pt modelId="{E6763AFB-EF18-4098-BA1B-2130509B4DF2}" type="pres">
      <dgm:prSet presAssocID="{358E5A83-E86E-4FF4-97C3-8B6DCD3C0AF2}" presName="aSpace" presStyleCnt="0"/>
      <dgm:spPr/>
    </dgm:pt>
  </dgm:ptLst>
  <dgm:cxnLst>
    <dgm:cxn modelId="{11C70C08-203D-4EFB-9B1B-EE9C5011FD81}" srcId="{7553879D-D0AF-4A1D-BFAD-BC5857900D13}" destId="{08F88139-001F-4BA0-AF5A-D065061316F0}" srcOrd="0" destOrd="0" parTransId="{D3BD4608-35B3-4547-A58E-B27E5E654D89}" sibTransId="{6262799D-E276-4DDC-A8A2-AFF9B126534F}"/>
    <dgm:cxn modelId="{1EE2753B-8E77-4E3B-8609-3071FDEE1228}" srcId="{7553879D-D0AF-4A1D-BFAD-BC5857900D13}" destId="{358E5A83-E86E-4FF4-97C3-8B6DCD3C0AF2}" srcOrd="2" destOrd="0" parTransId="{5142A3DE-2C41-406B-8379-3B4B503742B5}" sibTransId="{55552D13-85F7-4227-95D6-3C9D2312078C}"/>
    <dgm:cxn modelId="{83446A3C-2B91-45D6-B62F-B2437CFA5FBB}" type="presOf" srcId="{7553879D-D0AF-4A1D-BFAD-BC5857900D13}" destId="{9626FBD0-B269-4AC6-8436-48CE43F6C52A}" srcOrd="0" destOrd="0" presId="urn:microsoft.com/office/officeart/2005/8/layout/pyramid2"/>
    <dgm:cxn modelId="{29EAD975-B09F-4C57-895D-CF1BD7E3B4AD}" srcId="{7553879D-D0AF-4A1D-BFAD-BC5857900D13}" destId="{333E6F3C-C7DB-4D26-8D5F-ABF33B4958CD}" srcOrd="1" destOrd="0" parTransId="{86E4D68D-B632-4075-BFDB-7C86E80E14EE}" sibTransId="{A92D9850-D30D-48E8-8BF7-51574A86EFC3}"/>
    <dgm:cxn modelId="{77DFF959-AE8C-4EC6-BF0F-6AC5EA9ED301}" type="presOf" srcId="{333E6F3C-C7DB-4D26-8D5F-ABF33B4958CD}" destId="{8D584CF0-103E-4DE8-8E76-09CFAC8DF59E}" srcOrd="0" destOrd="0" presId="urn:microsoft.com/office/officeart/2005/8/layout/pyramid2"/>
    <dgm:cxn modelId="{B78B6FE0-837B-48D5-9EDF-CAF9E07E9817}" type="presOf" srcId="{358E5A83-E86E-4FF4-97C3-8B6DCD3C0AF2}" destId="{34A215EE-D7CE-4738-BCC9-299C320E0771}" srcOrd="0" destOrd="0" presId="urn:microsoft.com/office/officeart/2005/8/layout/pyramid2"/>
    <dgm:cxn modelId="{BBE769E6-85B4-4CC2-883D-62DA9E3FA333}" type="presOf" srcId="{08F88139-001F-4BA0-AF5A-D065061316F0}" destId="{36C37D7F-C1BF-4513-855F-F15E3EF352D7}" srcOrd="0" destOrd="0" presId="urn:microsoft.com/office/officeart/2005/8/layout/pyramid2"/>
    <dgm:cxn modelId="{EF116FD7-DC98-4FB6-8371-5DC287E95B1C}" type="presParOf" srcId="{9626FBD0-B269-4AC6-8436-48CE43F6C52A}" destId="{20B61874-1D16-45AE-973D-B41EE5443FA6}" srcOrd="0" destOrd="0" presId="urn:microsoft.com/office/officeart/2005/8/layout/pyramid2"/>
    <dgm:cxn modelId="{2E71E10B-91DE-44CE-888D-A88D16E63920}" type="presParOf" srcId="{9626FBD0-B269-4AC6-8436-48CE43F6C52A}" destId="{B2CAAE05-89E3-465A-BB9E-8409B47AD02B}" srcOrd="1" destOrd="0" presId="urn:microsoft.com/office/officeart/2005/8/layout/pyramid2"/>
    <dgm:cxn modelId="{803C8A8B-79A3-4C47-BF42-B67C0CE714A8}" type="presParOf" srcId="{B2CAAE05-89E3-465A-BB9E-8409B47AD02B}" destId="{36C37D7F-C1BF-4513-855F-F15E3EF352D7}" srcOrd="0" destOrd="0" presId="urn:microsoft.com/office/officeart/2005/8/layout/pyramid2"/>
    <dgm:cxn modelId="{0F3A8965-C44B-4F1B-B384-197E96FD0B82}" type="presParOf" srcId="{B2CAAE05-89E3-465A-BB9E-8409B47AD02B}" destId="{8F606D7A-7C72-461F-A608-197B2B21F9E6}" srcOrd="1" destOrd="0" presId="urn:microsoft.com/office/officeart/2005/8/layout/pyramid2"/>
    <dgm:cxn modelId="{91650D06-E3E6-47A1-BBE5-8C52C1EA071B}" type="presParOf" srcId="{B2CAAE05-89E3-465A-BB9E-8409B47AD02B}" destId="{8D584CF0-103E-4DE8-8E76-09CFAC8DF59E}" srcOrd="2" destOrd="0" presId="urn:microsoft.com/office/officeart/2005/8/layout/pyramid2"/>
    <dgm:cxn modelId="{00AF1C24-A548-45C8-9766-0C40C4E45456}" type="presParOf" srcId="{B2CAAE05-89E3-465A-BB9E-8409B47AD02B}" destId="{4132FE5D-A912-4E26-A475-D98C8261704E}" srcOrd="3" destOrd="0" presId="urn:microsoft.com/office/officeart/2005/8/layout/pyramid2"/>
    <dgm:cxn modelId="{C4067FDC-FB75-47B6-B6B3-ED41AB6B4A15}" type="presParOf" srcId="{B2CAAE05-89E3-465A-BB9E-8409B47AD02B}" destId="{34A215EE-D7CE-4738-BCC9-299C320E0771}" srcOrd="4" destOrd="0" presId="urn:microsoft.com/office/officeart/2005/8/layout/pyramid2"/>
    <dgm:cxn modelId="{F923D757-0ADC-4D7B-BE9B-D1BF854706F3}" type="presParOf" srcId="{B2CAAE05-89E3-465A-BB9E-8409B47AD02B}" destId="{E6763AFB-EF18-4098-BA1B-2130509B4D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AEDDF0-A3D7-4B17-A1FF-F4BC72632D56}" type="doc">
      <dgm:prSet loTypeId="urn:microsoft.com/office/officeart/2005/8/layout/radial1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4699B85-62DF-41B7-A513-1EA374F72A15}">
      <dgm:prSet phldrT="[Текст]" custT="1"/>
      <dgm:spPr>
        <a:xfrm>
          <a:off x="1862179" y="2302166"/>
          <a:ext cx="2287820" cy="227039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Капитальный ремонт образовательных организаций  в рамках государственной программы Нижегородской области</a:t>
          </a:r>
        </a:p>
      </dgm:t>
    </dgm:pt>
    <dgm:pt modelId="{B15256A8-7D0D-4C89-95AA-CD59BBB0E6F7}" type="parTrans" cxnId="{89A3337D-AC89-467D-9C0F-CD29D94D467A}">
      <dgm:prSet/>
      <dgm:spPr/>
      <dgm:t>
        <a:bodyPr/>
        <a:lstStyle/>
        <a:p>
          <a:pPr algn="ctr"/>
          <a:endParaRPr lang="ru-RU"/>
        </a:p>
      </dgm:t>
    </dgm:pt>
    <dgm:pt modelId="{DA0E01DA-FFDB-4374-BF91-0B95E28AF2FD}" type="sibTrans" cxnId="{89A3337D-AC89-467D-9C0F-CD29D94D467A}">
      <dgm:prSet/>
      <dgm:spPr/>
      <dgm:t>
        <a:bodyPr/>
        <a:lstStyle/>
        <a:p>
          <a:pPr algn="ctr"/>
          <a:endParaRPr lang="ru-RU"/>
        </a:p>
      </dgm:t>
    </dgm:pt>
    <dgm:pt modelId="{95C8371C-319D-452F-A5A1-7B51EA3901AF}">
      <dgm:prSet phldrT="[Текст]" custT="1"/>
      <dgm:spPr>
        <a:xfrm>
          <a:off x="2030957" y="0"/>
          <a:ext cx="1980652" cy="19192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2022 год –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7,3 </a:t>
          </a:r>
          <a:r>
            <a:rPr lang="ru-RU" sz="14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- 3,0 </a:t>
          </a:r>
          <a:r>
            <a:rPr lang="ru-RU" sz="14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- 4,3млн.рублей</a:t>
          </a:r>
        </a:p>
      </dgm:t>
    </dgm:pt>
    <dgm:pt modelId="{E48AAB67-7726-4E8C-89F7-A36BDC21B2C4}" type="parTrans" cxnId="{D2DE93A9-BA3D-4939-9C27-259097498577}">
      <dgm:prSet/>
      <dgm:spPr>
        <a:xfrm rot="16221080">
          <a:off x="2822721" y="2083261"/>
          <a:ext cx="383007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3007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6AAC00-2573-4C4E-ACE5-EA818AA43A06}" type="sibTrans" cxnId="{D2DE93A9-BA3D-4939-9C27-259097498577}">
      <dgm:prSet/>
      <dgm:spPr/>
      <dgm:t>
        <a:bodyPr/>
        <a:lstStyle/>
        <a:p>
          <a:pPr algn="ctr"/>
          <a:endParaRPr lang="ru-RU"/>
        </a:p>
      </dgm:t>
    </dgm:pt>
    <dgm:pt modelId="{010FF74F-6288-4D52-ABA6-34E0C777D9C0}">
      <dgm:prSet custT="1"/>
      <dgm:spPr>
        <a:xfrm>
          <a:off x="24797" y="3713692"/>
          <a:ext cx="1832088" cy="18320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2023 год - 9,9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- 5,3 млн. рублей</a:t>
          </a:r>
        </a:p>
      </dgm:t>
    </dgm:pt>
    <dgm:pt modelId="{64FE17DF-292C-4747-A355-A4F7118A4A13}" type="parTrans" cxnId="{8C5DE7A4-B26E-4258-A329-39D8B36D0BEA}">
      <dgm:prSet/>
      <dgm:spPr>
        <a:xfrm rot="9000000">
          <a:off x="1712254" y="4062542"/>
          <a:ext cx="32698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DBE1028-5B18-4722-9E44-BC3C4A6C8B46}" type="sibTrans" cxnId="{8C5DE7A4-B26E-4258-A329-39D8B36D0BEA}">
      <dgm:prSet/>
      <dgm:spPr/>
      <dgm:t>
        <a:bodyPr/>
        <a:lstStyle/>
        <a:p>
          <a:pPr algn="ctr"/>
          <a:endParaRPr lang="ru-RU"/>
        </a:p>
      </dgm:t>
    </dgm:pt>
    <dgm:pt modelId="{3B5883C0-8C6C-4B78-9808-C7D9477CA08A}">
      <dgm:prSet custT="1"/>
      <dgm:spPr>
        <a:xfrm>
          <a:off x="4155294" y="3713692"/>
          <a:ext cx="1832088" cy="18320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2024 год - 9,1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- 4,5    млн. рублей</a:t>
          </a:r>
        </a:p>
      </dgm:t>
    </dgm:pt>
    <dgm:pt modelId="{FA42C444-9231-4A38-973C-ADEDBB205D21}" type="parTrans" cxnId="{E59FE913-DB99-448C-B901-6F327FFD282F}">
      <dgm:prSet/>
      <dgm:spPr>
        <a:xfrm rot="1800000">
          <a:off x="3972938" y="4062542"/>
          <a:ext cx="32698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00ED3AE-D459-43EA-8A0D-D89770D84175}" type="sibTrans" cxnId="{E59FE913-DB99-448C-B901-6F327FFD282F}">
      <dgm:prSet/>
      <dgm:spPr/>
      <dgm:t>
        <a:bodyPr/>
        <a:lstStyle/>
        <a:p>
          <a:pPr algn="ctr"/>
          <a:endParaRPr lang="ru-RU"/>
        </a:p>
      </dgm:t>
    </dgm:pt>
    <dgm:pt modelId="{4FCC15B5-9CA2-42C6-AF28-2A9760377167}" type="pres">
      <dgm:prSet presAssocID="{CFAEDDF0-A3D7-4B17-A1FF-F4BC72632D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B1008D-8105-4E34-8430-8A92B878FAE4}" type="pres">
      <dgm:prSet presAssocID="{34699B85-62DF-41B7-A513-1EA374F72A15}" presName="centerShape" presStyleLbl="node0" presStyleIdx="0" presStyleCnt="1" custScaleX="124875" custScaleY="123924" custLinFactNeighborX="-140" custLinFactNeighborY="-3111"/>
      <dgm:spPr/>
    </dgm:pt>
    <dgm:pt modelId="{01417D24-921E-4951-BCD1-5BD5E7DF33AD}" type="pres">
      <dgm:prSet presAssocID="{E48AAB67-7726-4E8C-89F7-A36BDC21B2C4}" presName="Name9" presStyleLbl="parChTrans1D2" presStyleIdx="0" presStyleCnt="3"/>
      <dgm:spPr/>
    </dgm:pt>
    <dgm:pt modelId="{FB54F69C-A62C-42E7-9C4B-8C4D7320E224}" type="pres">
      <dgm:prSet presAssocID="{E48AAB67-7726-4E8C-89F7-A36BDC21B2C4}" presName="connTx" presStyleLbl="parChTrans1D2" presStyleIdx="0" presStyleCnt="3"/>
      <dgm:spPr/>
    </dgm:pt>
    <dgm:pt modelId="{A98DA2F6-D619-4C65-A7DD-E602A7C1897D}" type="pres">
      <dgm:prSet presAssocID="{95C8371C-319D-452F-A5A1-7B51EA3901AF}" presName="node" presStyleLbl="node1" presStyleIdx="0" presStyleCnt="3" custScaleX="116748" custScaleY="104755" custRadScaleRad="98046" custRadScaleInc="-3283">
        <dgm:presLayoutVars>
          <dgm:bulletEnabled val="1"/>
        </dgm:presLayoutVars>
      </dgm:prSet>
      <dgm:spPr/>
    </dgm:pt>
    <dgm:pt modelId="{4E4DDC7A-F8D4-46D5-8C07-569776B1DA00}" type="pres">
      <dgm:prSet presAssocID="{FA42C444-9231-4A38-973C-ADEDBB205D21}" presName="Name9" presStyleLbl="parChTrans1D2" presStyleIdx="1" presStyleCnt="3"/>
      <dgm:spPr/>
    </dgm:pt>
    <dgm:pt modelId="{4DA16BBF-3F8C-492F-9DCA-17361046C909}" type="pres">
      <dgm:prSet presAssocID="{FA42C444-9231-4A38-973C-ADEDBB205D21}" presName="connTx" presStyleLbl="parChTrans1D2" presStyleIdx="1" presStyleCnt="3"/>
      <dgm:spPr/>
    </dgm:pt>
    <dgm:pt modelId="{35E2E480-9930-4FDB-A885-6A2D98CFFA38}" type="pres">
      <dgm:prSet presAssocID="{3B5883C0-8C6C-4B78-9808-C7D9477CA08A}" presName="node" presStyleLbl="node1" presStyleIdx="1" presStyleCnt="3" custScaleX="112655" custScaleY="111263">
        <dgm:presLayoutVars>
          <dgm:bulletEnabled val="1"/>
        </dgm:presLayoutVars>
      </dgm:prSet>
      <dgm:spPr/>
    </dgm:pt>
    <dgm:pt modelId="{8A926A6F-DDC8-4873-82B9-25E0C6F88BC0}" type="pres">
      <dgm:prSet presAssocID="{64FE17DF-292C-4747-A355-A4F7118A4A13}" presName="Name9" presStyleLbl="parChTrans1D2" presStyleIdx="2" presStyleCnt="3"/>
      <dgm:spPr/>
    </dgm:pt>
    <dgm:pt modelId="{39B8CDC5-B992-4A7F-8231-0AD4372B75B0}" type="pres">
      <dgm:prSet presAssocID="{64FE17DF-292C-4747-A355-A4F7118A4A13}" presName="connTx" presStyleLbl="parChTrans1D2" presStyleIdx="2" presStyleCnt="3"/>
      <dgm:spPr/>
    </dgm:pt>
    <dgm:pt modelId="{32F160EB-98B1-43B5-881A-0ADD49FFF00C}" type="pres">
      <dgm:prSet presAssocID="{010FF74F-6288-4D52-ABA6-34E0C777D9C0}" presName="node" presStyleLbl="node1" presStyleIdx="2" presStyleCnt="3" custScaleX="117549" custScaleY="107437" custRadScaleRad="102883" custRadScaleInc="-1873">
        <dgm:presLayoutVars>
          <dgm:bulletEnabled val="1"/>
        </dgm:presLayoutVars>
      </dgm:prSet>
      <dgm:spPr/>
    </dgm:pt>
  </dgm:ptLst>
  <dgm:cxnLst>
    <dgm:cxn modelId="{A1651409-D587-482C-956E-A28B2CCC68CB}" type="presOf" srcId="{64FE17DF-292C-4747-A355-A4F7118A4A13}" destId="{8A926A6F-DDC8-4873-82B9-25E0C6F88BC0}" srcOrd="0" destOrd="0" presId="urn:microsoft.com/office/officeart/2005/8/layout/radial1"/>
    <dgm:cxn modelId="{A5844511-7EFA-4371-8533-3359D9B1AF44}" type="presOf" srcId="{95C8371C-319D-452F-A5A1-7B51EA3901AF}" destId="{A98DA2F6-D619-4C65-A7DD-E602A7C1897D}" srcOrd="0" destOrd="0" presId="urn:microsoft.com/office/officeart/2005/8/layout/radial1"/>
    <dgm:cxn modelId="{E59FE913-DB99-448C-B901-6F327FFD282F}" srcId="{34699B85-62DF-41B7-A513-1EA374F72A15}" destId="{3B5883C0-8C6C-4B78-9808-C7D9477CA08A}" srcOrd="1" destOrd="0" parTransId="{FA42C444-9231-4A38-973C-ADEDBB205D21}" sibTransId="{300ED3AE-D459-43EA-8A0D-D89770D84175}"/>
    <dgm:cxn modelId="{BABC1633-E957-4CAB-B560-9C6C4A3898D5}" type="presOf" srcId="{FA42C444-9231-4A38-973C-ADEDBB205D21}" destId="{4E4DDC7A-F8D4-46D5-8C07-569776B1DA00}" srcOrd="0" destOrd="0" presId="urn:microsoft.com/office/officeart/2005/8/layout/radial1"/>
    <dgm:cxn modelId="{AE6C206B-26BA-4EAD-8E86-9846AACB288F}" type="presOf" srcId="{E48AAB67-7726-4E8C-89F7-A36BDC21B2C4}" destId="{01417D24-921E-4951-BCD1-5BD5E7DF33AD}" srcOrd="0" destOrd="0" presId="urn:microsoft.com/office/officeart/2005/8/layout/radial1"/>
    <dgm:cxn modelId="{CF6B4576-20D9-4BAB-8C79-F55B269AD7C8}" type="presOf" srcId="{010FF74F-6288-4D52-ABA6-34E0C777D9C0}" destId="{32F160EB-98B1-43B5-881A-0ADD49FFF00C}" srcOrd="0" destOrd="0" presId="urn:microsoft.com/office/officeart/2005/8/layout/radial1"/>
    <dgm:cxn modelId="{02301558-AE60-41A5-801D-F00FA4539027}" type="presOf" srcId="{CFAEDDF0-A3D7-4B17-A1FF-F4BC72632D56}" destId="{4FCC15B5-9CA2-42C6-AF28-2A9760377167}" srcOrd="0" destOrd="0" presId="urn:microsoft.com/office/officeart/2005/8/layout/radial1"/>
    <dgm:cxn modelId="{11685978-5F20-4FAD-8DB8-76F70B56F4EA}" type="presOf" srcId="{3B5883C0-8C6C-4B78-9808-C7D9477CA08A}" destId="{35E2E480-9930-4FDB-A885-6A2D98CFFA38}" srcOrd="0" destOrd="0" presId="urn:microsoft.com/office/officeart/2005/8/layout/radial1"/>
    <dgm:cxn modelId="{89A3337D-AC89-467D-9C0F-CD29D94D467A}" srcId="{CFAEDDF0-A3D7-4B17-A1FF-F4BC72632D56}" destId="{34699B85-62DF-41B7-A513-1EA374F72A15}" srcOrd="0" destOrd="0" parTransId="{B15256A8-7D0D-4C89-95AA-CD59BBB0E6F7}" sibTransId="{DA0E01DA-FFDB-4374-BF91-0B95E28AF2FD}"/>
    <dgm:cxn modelId="{413BA58F-903B-4FB0-B747-56A4CDE4F17A}" type="presOf" srcId="{34699B85-62DF-41B7-A513-1EA374F72A15}" destId="{C7B1008D-8105-4E34-8430-8A92B878FAE4}" srcOrd="0" destOrd="0" presId="urn:microsoft.com/office/officeart/2005/8/layout/radial1"/>
    <dgm:cxn modelId="{0D8B789A-2731-4CDC-BF3C-59EBE3D3F223}" type="presOf" srcId="{FA42C444-9231-4A38-973C-ADEDBB205D21}" destId="{4DA16BBF-3F8C-492F-9DCA-17361046C909}" srcOrd="1" destOrd="0" presId="urn:microsoft.com/office/officeart/2005/8/layout/radial1"/>
    <dgm:cxn modelId="{8C5DE7A4-B26E-4258-A329-39D8B36D0BEA}" srcId="{34699B85-62DF-41B7-A513-1EA374F72A15}" destId="{010FF74F-6288-4D52-ABA6-34E0C777D9C0}" srcOrd="2" destOrd="0" parTransId="{64FE17DF-292C-4747-A355-A4F7118A4A13}" sibTransId="{DDBE1028-5B18-4722-9E44-BC3C4A6C8B46}"/>
    <dgm:cxn modelId="{D2DE93A9-BA3D-4939-9C27-259097498577}" srcId="{34699B85-62DF-41B7-A513-1EA374F72A15}" destId="{95C8371C-319D-452F-A5A1-7B51EA3901AF}" srcOrd="0" destOrd="0" parTransId="{E48AAB67-7726-4E8C-89F7-A36BDC21B2C4}" sibTransId="{8B6AAC00-2573-4C4E-ACE5-EA818AA43A06}"/>
    <dgm:cxn modelId="{041D6EC0-BD06-4CDB-99AB-57E5B84FDC7A}" type="presOf" srcId="{64FE17DF-292C-4747-A355-A4F7118A4A13}" destId="{39B8CDC5-B992-4A7F-8231-0AD4372B75B0}" srcOrd="1" destOrd="0" presId="urn:microsoft.com/office/officeart/2005/8/layout/radial1"/>
    <dgm:cxn modelId="{76B150D9-E659-4601-BD93-9A2A0E416B01}" type="presOf" srcId="{E48AAB67-7726-4E8C-89F7-A36BDC21B2C4}" destId="{FB54F69C-A62C-42E7-9C4B-8C4D7320E224}" srcOrd="1" destOrd="0" presId="urn:microsoft.com/office/officeart/2005/8/layout/radial1"/>
    <dgm:cxn modelId="{0BED25A4-944B-4C53-88D5-3E142CD31C88}" type="presParOf" srcId="{4FCC15B5-9CA2-42C6-AF28-2A9760377167}" destId="{C7B1008D-8105-4E34-8430-8A92B878FAE4}" srcOrd="0" destOrd="0" presId="urn:microsoft.com/office/officeart/2005/8/layout/radial1"/>
    <dgm:cxn modelId="{0F80CDBA-252A-4CE8-8192-4469B43072C6}" type="presParOf" srcId="{4FCC15B5-9CA2-42C6-AF28-2A9760377167}" destId="{01417D24-921E-4951-BCD1-5BD5E7DF33AD}" srcOrd="1" destOrd="0" presId="urn:microsoft.com/office/officeart/2005/8/layout/radial1"/>
    <dgm:cxn modelId="{138D77A4-6009-4D87-B8E6-879C4FD315A6}" type="presParOf" srcId="{01417D24-921E-4951-BCD1-5BD5E7DF33AD}" destId="{FB54F69C-A62C-42E7-9C4B-8C4D7320E224}" srcOrd="0" destOrd="0" presId="urn:microsoft.com/office/officeart/2005/8/layout/radial1"/>
    <dgm:cxn modelId="{FB3F5CE5-B64B-46E6-B0CA-62AD02B1F91E}" type="presParOf" srcId="{4FCC15B5-9CA2-42C6-AF28-2A9760377167}" destId="{A98DA2F6-D619-4C65-A7DD-E602A7C1897D}" srcOrd="2" destOrd="0" presId="urn:microsoft.com/office/officeart/2005/8/layout/radial1"/>
    <dgm:cxn modelId="{222E2B8F-9575-4855-9B6B-C13771C28E02}" type="presParOf" srcId="{4FCC15B5-9CA2-42C6-AF28-2A9760377167}" destId="{4E4DDC7A-F8D4-46D5-8C07-569776B1DA00}" srcOrd="3" destOrd="0" presId="urn:microsoft.com/office/officeart/2005/8/layout/radial1"/>
    <dgm:cxn modelId="{B0FF80EC-A46F-4966-81D4-79FFEF7D6F6B}" type="presParOf" srcId="{4E4DDC7A-F8D4-46D5-8C07-569776B1DA00}" destId="{4DA16BBF-3F8C-492F-9DCA-17361046C909}" srcOrd="0" destOrd="0" presId="urn:microsoft.com/office/officeart/2005/8/layout/radial1"/>
    <dgm:cxn modelId="{5E89F82A-5BA6-43C9-916E-FC0BC8EF26D0}" type="presParOf" srcId="{4FCC15B5-9CA2-42C6-AF28-2A9760377167}" destId="{35E2E480-9930-4FDB-A885-6A2D98CFFA38}" srcOrd="4" destOrd="0" presId="urn:microsoft.com/office/officeart/2005/8/layout/radial1"/>
    <dgm:cxn modelId="{5B6BE691-36F1-43F7-8CD9-CF6FE9260E56}" type="presParOf" srcId="{4FCC15B5-9CA2-42C6-AF28-2A9760377167}" destId="{8A926A6F-DDC8-4873-82B9-25E0C6F88BC0}" srcOrd="5" destOrd="0" presId="urn:microsoft.com/office/officeart/2005/8/layout/radial1"/>
    <dgm:cxn modelId="{458AF0A0-E18B-40F7-9315-91FB612C17EE}" type="presParOf" srcId="{8A926A6F-DDC8-4873-82B9-25E0C6F88BC0}" destId="{39B8CDC5-B992-4A7F-8231-0AD4372B75B0}" srcOrd="0" destOrd="0" presId="urn:microsoft.com/office/officeart/2005/8/layout/radial1"/>
    <dgm:cxn modelId="{99466E48-CE59-4BB2-BAE0-D09593862B41}" type="presParOf" srcId="{4FCC15B5-9CA2-42C6-AF28-2A9760377167}" destId="{32F160EB-98B1-43B5-881A-0ADD49FFF00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sp:txBody>
      <dsp:txXfrm>
        <a:off x="1952" y="72899"/>
        <a:ext cx="1903809" cy="403200"/>
      </dsp:txXfrm>
    </dsp:sp>
    <dsp:sp modelId="{6CC49A4B-D518-482B-86C5-974B2F7FDDB6}">
      <dsp:nvSpPr>
        <dsp:cNvPr id="0" name=""/>
        <dsp:cNvSpPr/>
      </dsp:nvSpPr>
      <dsp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- 15,6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- 1,3</a:t>
          </a:r>
        </a:p>
      </dsp:txBody>
      <dsp:txXfrm>
        <a:off x="1952" y="476100"/>
        <a:ext cx="1903809" cy="845460"/>
      </dsp:txXfrm>
    </dsp:sp>
    <dsp:sp modelId="{7AD39001-F236-4066-BEF2-98DDDF2A1590}">
      <dsp:nvSpPr>
        <dsp:cNvPr id="0" name=""/>
        <dsp:cNvSpPr/>
      </dsp:nvSpPr>
      <dsp:spPr>
        <a:xfrm>
          <a:off x="2172295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sp:txBody>
      <dsp:txXfrm>
        <a:off x="2172295" y="72899"/>
        <a:ext cx="1903809" cy="403200"/>
      </dsp:txXfrm>
    </dsp:sp>
    <dsp:sp modelId="{DF585609-DA30-486C-85D6-5604093A02F8}">
      <dsp:nvSpPr>
        <dsp:cNvPr id="0" name=""/>
        <dsp:cNvSpPr/>
      </dsp:nvSpPr>
      <dsp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- 1,3</a:t>
          </a:r>
        </a:p>
      </dsp:txBody>
      <dsp:txXfrm>
        <a:off x="2172295" y="476100"/>
        <a:ext cx="1903809" cy="845460"/>
      </dsp:txXfrm>
    </dsp:sp>
    <dsp:sp modelId="{2594B471-9B68-4154-B8C9-AFC2EC8BF4B5}">
      <dsp:nvSpPr>
        <dsp:cNvPr id="0" name=""/>
        <dsp:cNvSpPr/>
      </dsp:nvSpPr>
      <dsp:spPr>
        <a:xfrm>
          <a:off x="4342638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sp:txBody>
      <dsp:txXfrm>
        <a:off x="4342638" y="72899"/>
        <a:ext cx="1903809" cy="403200"/>
      </dsp:txXfrm>
    </dsp:sp>
    <dsp:sp modelId="{6171E909-E0F8-4DCA-8E3B-22B4FB330435}">
      <dsp:nvSpPr>
        <dsp:cNvPr id="0" name=""/>
        <dsp:cNvSpPr/>
      </dsp:nvSpPr>
      <dsp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- 5,0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- 1,4</a:t>
          </a:r>
        </a:p>
      </dsp:txBody>
      <dsp:txXfrm>
        <a:off x="4344590" y="485848"/>
        <a:ext cx="1903809" cy="845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sp:txBody>
      <dsp:txXfrm>
        <a:off x="1952" y="1499"/>
        <a:ext cx="1903809" cy="403200"/>
      </dsp:txXfrm>
    </dsp:sp>
    <dsp:sp modelId="{6CC49A4B-D518-482B-86C5-974B2F7FDDB6}">
      <dsp:nvSpPr>
        <dsp:cNvPr id="0" name=""/>
        <dsp:cNvSpPr/>
      </dsp:nvSpPr>
      <dsp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sp:txBody>
      <dsp:txXfrm>
        <a:off x="1952" y="404700"/>
        <a:ext cx="1903809" cy="614879"/>
      </dsp:txXfrm>
    </dsp:sp>
    <dsp:sp modelId="{7AD39001-F236-4066-BEF2-98DDDF2A1590}">
      <dsp:nvSpPr>
        <dsp:cNvPr id="0" name=""/>
        <dsp:cNvSpPr/>
      </dsp:nvSpPr>
      <dsp:spPr>
        <a:xfrm>
          <a:off x="2172295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sp:txBody>
      <dsp:txXfrm>
        <a:off x="2172295" y="1499"/>
        <a:ext cx="1903809" cy="403200"/>
      </dsp:txXfrm>
    </dsp:sp>
    <dsp:sp modelId="{DF585609-DA30-486C-85D6-5604093A02F8}">
      <dsp:nvSpPr>
        <dsp:cNvPr id="0" name=""/>
        <dsp:cNvSpPr/>
      </dsp:nvSpPr>
      <dsp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- 1,0</a:t>
          </a:r>
        </a:p>
      </dsp:txBody>
      <dsp:txXfrm>
        <a:off x="2172295" y="404700"/>
        <a:ext cx="1903809" cy="614879"/>
      </dsp:txXfrm>
    </dsp:sp>
    <dsp:sp modelId="{2594B471-9B68-4154-B8C9-AFC2EC8BF4B5}">
      <dsp:nvSpPr>
        <dsp:cNvPr id="0" name=""/>
        <dsp:cNvSpPr/>
      </dsp:nvSpPr>
      <dsp:spPr>
        <a:xfrm>
          <a:off x="4342638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sp:txBody>
      <dsp:txXfrm>
        <a:off x="4342638" y="1499"/>
        <a:ext cx="1903809" cy="403200"/>
      </dsp:txXfrm>
    </dsp:sp>
    <dsp:sp modelId="{6171E909-E0F8-4DCA-8E3B-22B4FB330435}">
      <dsp:nvSpPr>
        <dsp:cNvPr id="0" name=""/>
        <dsp:cNvSpPr/>
      </dsp:nvSpPr>
      <dsp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sp:txBody>
      <dsp:txXfrm>
        <a:off x="4344590" y="406200"/>
        <a:ext cx="1903809" cy="61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61874-1D16-45AE-973D-B41EE5443FA6}">
      <dsp:nvSpPr>
        <dsp:cNvPr id="0" name=""/>
        <dsp:cNvSpPr/>
      </dsp:nvSpPr>
      <dsp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37D7F-C1BF-4513-855F-F15E3EF352D7}">
      <dsp:nvSpPr>
        <dsp:cNvPr id="0" name=""/>
        <dsp:cNvSpPr/>
      </dsp:nvSpPr>
      <dsp:spPr>
        <a:xfrm>
          <a:off x="1245704" y="1884749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- 8,0</a:t>
          </a:r>
        </a:p>
      </dsp:txBody>
      <dsp:txXfrm>
        <a:off x="1278900" y="1917945"/>
        <a:ext cx="1553023" cy="613639"/>
      </dsp:txXfrm>
    </dsp:sp>
    <dsp:sp modelId="{8D584CF0-103E-4DE8-8E76-09CFAC8DF59E}">
      <dsp:nvSpPr>
        <dsp:cNvPr id="0" name=""/>
        <dsp:cNvSpPr/>
      </dsp:nvSpPr>
      <dsp:spPr>
        <a:xfrm>
          <a:off x="1245704" y="1105898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- 8,4</a:t>
          </a:r>
        </a:p>
      </dsp:txBody>
      <dsp:txXfrm>
        <a:off x="1278900" y="1139094"/>
        <a:ext cx="1553023" cy="613639"/>
      </dsp:txXfrm>
    </dsp:sp>
    <dsp:sp modelId="{34A215EE-D7CE-4738-BCC9-299C320E0771}">
      <dsp:nvSpPr>
        <dsp:cNvPr id="0" name=""/>
        <dsp:cNvSpPr/>
      </dsp:nvSpPr>
      <dsp:spPr>
        <a:xfrm>
          <a:off x="1245704" y="301118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- 9,0</a:t>
          </a:r>
        </a:p>
      </dsp:txBody>
      <dsp:txXfrm>
        <a:off x="1278900" y="334314"/>
        <a:ext cx="1553023" cy="613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61874-1D16-45AE-973D-B41EE5443FA6}">
      <dsp:nvSpPr>
        <dsp:cNvPr id="0" name=""/>
        <dsp:cNvSpPr/>
      </dsp:nvSpPr>
      <dsp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37D7F-C1BF-4513-855F-F15E3EF352D7}">
      <dsp:nvSpPr>
        <dsp:cNvPr id="0" name=""/>
        <dsp:cNvSpPr/>
      </dsp:nvSpPr>
      <dsp:spPr>
        <a:xfrm>
          <a:off x="1245704" y="1768925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- 7,4</a:t>
          </a:r>
        </a:p>
      </dsp:txBody>
      <dsp:txXfrm>
        <a:off x="1278900" y="1802121"/>
        <a:ext cx="1553023" cy="613639"/>
      </dsp:txXfrm>
    </dsp:sp>
    <dsp:sp modelId="{8D584CF0-103E-4DE8-8E76-09CFAC8DF59E}">
      <dsp:nvSpPr>
        <dsp:cNvPr id="0" name=""/>
        <dsp:cNvSpPr/>
      </dsp:nvSpPr>
      <dsp:spPr>
        <a:xfrm>
          <a:off x="1245704" y="1053852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- 8,2</a:t>
          </a:r>
        </a:p>
      </dsp:txBody>
      <dsp:txXfrm>
        <a:off x="1278900" y="1087048"/>
        <a:ext cx="1553023" cy="613639"/>
      </dsp:txXfrm>
    </dsp:sp>
    <dsp:sp modelId="{34A215EE-D7CE-4738-BCC9-299C320E0771}">
      <dsp:nvSpPr>
        <dsp:cNvPr id="0" name=""/>
        <dsp:cNvSpPr/>
      </dsp:nvSpPr>
      <dsp:spPr>
        <a:xfrm>
          <a:off x="1245704" y="298160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- 8,8</a:t>
          </a:r>
        </a:p>
      </dsp:txBody>
      <dsp:txXfrm>
        <a:off x="1278900" y="331356"/>
        <a:ext cx="1553023" cy="613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008D-8105-4E34-8430-8A92B878FAE4}">
      <dsp:nvSpPr>
        <dsp:cNvPr id="0" name=""/>
        <dsp:cNvSpPr/>
      </dsp:nvSpPr>
      <dsp:spPr>
        <a:xfrm>
          <a:off x="2080271" y="2109565"/>
          <a:ext cx="2401564" cy="2383274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Капитальный ремонт образовательных организаций  в рамках государственной программы Нижегородской области</a:t>
          </a:r>
        </a:p>
      </dsp:txBody>
      <dsp:txXfrm>
        <a:off x="2431972" y="2458587"/>
        <a:ext cx="1698162" cy="1685230"/>
      </dsp:txXfrm>
    </dsp:sp>
    <dsp:sp modelId="{01417D24-921E-4951-BCD1-5BD5E7DF33AD}">
      <dsp:nvSpPr>
        <dsp:cNvPr id="0" name=""/>
        <dsp:cNvSpPr/>
      </dsp:nvSpPr>
      <dsp:spPr>
        <a:xfrm rot="16084282">
          <a:off x="3189162" y="2033649"/>
          <a:ext cx="100199" cy="53020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3007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236843" y="2062746"/>
        <a:ext cx="0" cy="0"/>
      </dsp:txXfrm>
    </dsp:sp>
    <dsp:sp modelId="{A98DA2F6-D619-4C65-A7DD-E602A7C1897D}">
      <dsp:nvSpPr>
        <dsp:cNvPr id="0" name=""/>
        <dsp:cNvSpPr/>
      </dsp:nvSpPr>
      <dsp:spPr>
        <a:xfrm>
          <a:off x="2081038" y="-4074"/>
          <a:ext cx="2245267" cy="20146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2022 год –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7,3 </a:t>
          </a:r>
          <a:r>
            <a:rPr lang="ru-RU" sz="1400" kern="12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kern="12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- 3,0 </a:t>
          </a:r>
          <a:r>
            <a:rPr lang="ru-RU" sz="1400" kern="12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kern="12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- 4,3млн.рублей</a:t>
          </a:r>
        </a:p>
      </dsp:txBody>
      <dsp:txXfrm>
        <a:off x="2409850" y="290960"/>
        <a:ext cx="1587643" cy="1424553"/>
      </dsp:txXfrm>
    </dsp:sp>
    <dsp:sp modelId="{4E4DDC7A-F8D4-46D5-8C07-569776B1DA00}">
      <dsp:nvSpPr>
        <dsp:cNvPr id="0" name=""/>
        <dsp:cNvSpPr/>
      </dsp:nvSpPr>
      <dsp:spPr>
        <a:xfrm rot="1974423">
          <a:off x="4261688" y="4010904"/>
          <a:ext cx="314134" cy="53020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16428" y="4026554"/>
        <a:ext cx="0" cy="0"/>
      </dsp:txXfrm>
    </dsp:sp>
    <dsp:sp modelId="{35E2E480-9930-4FDB-A885-6A2D98CFFA38}">
      <dsp:nvSpPr>
        <dsp:cNvPr id="0" name=""/>
        <dsp:cNvSpPr/>
      </dsp:nvSpPr>
      <dsp:spPr>
        <a:xfrm>
          <a:off x="4373452" y="3639199"/>
          <a:ext cx="2166552" cy="213978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2024 год - 9,1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- 4,5    млн. рублей</a:t>
          </a:r>
        </a:p>
      </dsp:txBody>
      <dsp:txXfrm>
        <a:off x="4690736" y="3952563"/>
        <a:ext cx="1531984" cy="1513053"/>
      </dsp:txXfrm>
    </dsp:sp>
    <dsp:sp modelId="{8A926A6F-DDC8-4873-82B9-25E0C6F88BC0}">
      <dsp:nvSpPr>
        <dsp:cNvPr id="0" name=""/>
        <dsp:cNvSpPr/>
      </dsp:nvSpPr>
      <dsp:spPr>
        <a:xfrm rot="8815424">
          <a:off x="2016985" y="4005784"/>
          <a:ext cx="283119" cy="53020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168338" y="4034361"/>
        <a:ext cx="0" cy="0"/>
      </dsp:txXfrm>
    </dsp:sp>
    <dsp:sp modelId="{32F160EB-98B1-43B5-881A-0ADD49FFF00C}">
      <dsp:nvSpPr>
        <dsp:cNvPr id="0" name=""/>
        <dsp:cNvSpPr/>
      </dsp:nvSpPr>
      <dsp:spPr>
        <a:xfrm>
          <a:off x="-10935" y="3675990"/>
          <a:ext cx="2260672" cy="20662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2023 год - 9,9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- 5,3 млн. рублей</a:t>
          </a:r>
        </a:p>
      </dsp:txBody>
      <dsp:txXfrm>
        <a:off x="320133" y="3978578"/>
        <a:ext cx="1598536" cy="146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0.85724</cdr:x>
      <cdr:y>0.01677</cdr:y>
    </cdr:from>
    <cdr:to>
      <cdr:x>1</cdr:x>
      <cdr:y>0.08552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7FC7C4AB-917B-48FC-8848-68DB7E7182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20932" y="76200"/>
          <a:ext cx="936078" cy="31231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DFBC-35AC-4BA6-8A78-16C16AC8EC5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F9177-D20A-428E-9A94-5E7F22692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7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4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1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80896" y="3010916"/>
            <a:ext cx="1970405" cy="544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6C99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96773"/>
            <a:ext cx="634146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1086" y="3685285"/>
            <a:ext cx="4090670" cy="195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44309" y="8786521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microsoft.com/office/2007/relationships/hdphoto" Target="../media/hdphoto3.wdp"/><Relationship Id="rId18" Type="http://schemas.openxmlformats.org/officeDocument/2006/relationships/image" Target="../media/image128.png"/><Relationship Id="rId3" Type="http://schemas.openxmlformats.org/officeDocument/2006/relationships/image" Target="../media/image103.png"/><Relationship Id="rId21" Type="http://schemas.openxmlformats.org/officeDocument/2006/relationships/image" Target="../media/image131.png"/><Relationship Id="rId7" Type="http://schemas.openxmlformats.org/officeDocument/2006/relationships/image" Target="../media/image122.png"/><Relationship Id="rId12" Type="http://schemas.openxmlformats.org/officeDocument/2006/relationships/image" Target="../media/image124.png"/><Relationship Id="rId17" Type="http://schemas.openxmlformats.org/officeDocument/2006/relationships/image" Target="../media/image127.png"/><Relationship Id="rId2" Type="http://schemas.openxmlformats.org/officeDocument/2006/relationships/image" Target="../media/image102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23.png"/><Relationship Id="rId5" Type="http://schemas.openxmlformats.org/officeDocument/2006/relationships/image" Target="../media/image120.png"/><Relationship Id="rId15" Type="http://schemas.openxmlformats.org/officeDocument/2006/relationships/image" Target="../media/image116.png"/><Relationship Id="rId10" Type="http://schemas.openxmlformats.org/officeDocument/2006/relationships/image" Target="../media/image112.png"/><Relationship Id="rId19" Type="http://schemas.openxmlformats.org/officeDocument/2006/relationships/image" Target="../media/image129.png"/><Relationship Id="rId4" Type="http://schemas.openxmlformats.org/officeDocument/2006/relationships/image" Target="../media/image119.png"/><Relationship Id="rId9" Type="http://schemas.openxmlformats.org/officeDocument/2006/relationships/image" Target="../media/image111.png"/><Relationship Id="rId14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image" Target="../media/image161.png"/><Relationship Id="rId21" Type="http://schemas.openxmlformats.org/officeDocument/2006/relationships/image" Target="../media/image179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chart" Target="../charts/chart1.xml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81.pn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11.png"/><Relationship Id="rId7" Type="http://schemas.openxmlformats.org/officeDocument/2006/relationships/chart" Target="../charts/chart3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3" Type="http://schemas.openxmlformats.org/officeDocument/2006/relationships/image" Target="../media/image215.png"/><Relationship Id="rId21" Type="http://schemas.openxmlformats.org/officeDocument/2006/relationships/image" Target="../media/image233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" Type="http://schemas.openxmlformats.org/officeDocument/2006/relationships/image" Target="../media/image214.png"/><Relationship Id="rId16" Type="http://schemas.openxmlformats.org/officeDocument/2006/relationships/image" Target="../media/image228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19" Type="http://schemas.openxmlformats.org/officeDocument/2006/relationships/image" Target="../media/image231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0" Type="http://schemas.openxmlformats.org/officeDocument/2006/relationships/image" Target="../media/image268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10" Type="http://schemas.openxmlformats.org/officeDocument/2006/relationships/image" Target="../media/image278.png"/><Relationship Id="rId4" Type="http://schemas.openxmlformats.org/officeDocument/2006/relationships/image" Target="../media/image272.png"/><Relationship Id="rId9" Type="http://schemas.openxmlformats.org/officeDocument/2006/relationships/image" Target="../media/image2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7.png"/><Relationship Id="rId4" Type="http://schemas.openxmlformats.org/officeDocument/2006/relationships/image" Target="../media/image2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" y="-21336"/>
            <a:ext cx="6871577" cy="91653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5241" y="3350133"/>
            <a:ext cx="37471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проекту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закона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Нижегородской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endParaRPr sz="1600" dirty="0">
              <a:latin typeface="Calibri"/>
              <a:cs typeface="Calibri"/>
            </a:endParaRPr>
          </a:p>
          <a:p>
            <a:pPr marL="245745" marR="68580" indent="-16954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«Об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областном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бюджете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плановый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период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годов»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202619"/>
            <a:ext cx="4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1CA"/>
                </a:solidFill>
              </a:rPr>
              <a:t>БЮДЖЕТ ДЛЯ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254567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 решению Совета депутатов от 14.12.2021г. № 31  «О бюджете городского округа Семеновский на 2022 год и на плановый период 2023 и 2024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237186" y="915553"/>
            <a:ext cx="6500367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ОБЪЕМ ОТГРУЖЕННОЙ ПРОДУКЦИИ</a:t>
            </a:r>
            <a:br>
              <a:rPr lang="ru-RU" sz="1800" b="1" dirty="0">
                <a:solidFill>
                  <a:srgbClr val="3B6996"/>
                </a:solidFill>
                <a:latin typeface="Calibri"/>
                <a:cs typeface="Calibri"/>
              </a:rPr>
            </a:br>
            <a:br>
              <a:rPr lang="ru-RU" sz="1800" b="1" dirty="0">
                <a:solidFill>
                  <a:srgbClr val="3B6996"/>
                </a:solidFill>
                <a:latin typeface="Calibri"/>
                <a:cs typeface="Calibri"/>
              </a:rPr>
            </a:b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Calibri"/>
              <a:cs typeface="Calibri"/>
            </a:endParaRPr>
          </a:p>
          <a:p>
            <a:pPr marR="94615" algn="r">
              <a:lnSpc>
                <a:spcPts val="5270"/>
              </a:lnSpc>
            </a:pPr>
            <a:br>
              <a:rPr lang="ru-RU" sz="4400" b="1" spc="-335" dirty="0">
                <a:solidFill>
                  <a:srgbClr val="FF585E"/>
                </a:solidFill>
                <a:latin typeface="Tahoma"/>
                <a:cs typeface="Tahoma"/>
              </a:rPr>
            </a:br>
            <a:r>
              <a:rPr lang="ru-RU" sz="4400" b="1" spc="-33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9 969,4</a:t>
            </a:r>
            <a:endParaRPr sz="44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marL="4290060" algn="ctr">
              <a:lnSpc>
                <a:spcPts val="2030"/>
              </a:lnSpc>
            </a:pPr>
            <a:r>
              <a:rPr lang="ru-RU" sz="17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млн</a:t>
            </a:r>
            <a:r>
              <a:rPr sz="17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sz="1700" b="1" spc="-4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700" b="1" spc="-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руб</a:t>
            </a:r>
            <a:r>
              <a:rPr lang="ru-RU" sz="17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4300220" marR="5080" algn="ctr">
              <a:lnSpc>
                <a:spcPct val="100000"/>
              </a:lnSpc>
              <a:spcBef>
                <a:spcPts val="600"/>
              </a:spcBef>
            </a:pPr>
            <a:r>
              <a:rPr lang="ru-RU" sz="17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Объем отгруженной продукции городского округа Семеновский 2022 году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205740">
              <a:lnSpc>
                <a:spcPct val="100000"/>
              </a:lnSpc>
              <a:spcBef>
                <a:spcPts val="65"/>
              </a:spcBef>
              <a:tabLst>
                <a:tab pos="850265" algn="l"/>
                <a:tab pos="1494790" algn="l"/>
                <a:tab pos="2138680" algn="l"/>
                <a:tab pos="2783205" algn="l"/>
                <a:tab pos="3427729" algn="l"/>
              </a:tabLst>
            </a:pPr>
            <a:r>
              <a:rPr sz="1300" b="1" spc="-1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2020</a:t>
            </a:r>
            <a:r>
              <a:rPr sz="1300" b="1" spc="-110" dirty="0">
                <a:solidFill>
                  <a:srgbClr val="FF585E"/>
                </a:solidFill>
                <a:latin typeface="Tahoma"/>
                <a:cs typeface="Tahoma"/>
              </a:rPr>
              <a:t>	</a:t>
            </a:r>
            <a:r>
              <a:rPr sz="1300" b="1" spc="-1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2021</a:t>
            </a:r>
            <a:r>
              <a:rPr sz="1300" b="1" spc="-110" dirty="0">
                <a:solidFill>
                  <a:srgbClr val="FF585E"/>
                </a:solidFill>
                <a:latin typeface="Tahoma"/>
                <a:cs typeface="Tahoma"/>
              </a:rPr>
              <a:t>	</a:t>
            </a:r>
            <a:r>
              <a:rPr sz="1300" b="1" spc="-110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r>
              <a:rPr sz="1300" b="1" spc="-110" dirty="0">
                <a:solidFill>
                  <a:srgbClr val="3B6996"/>
                </a:solidFill>
                <a:latin typeface="Tahoma"/>
                <a:cs typeface="Tahoma"/>
              </a:rPr>
              <a:t>	</a:t>
            </a:r>
            <a:r>
              <a:rPr sz="1300" b="1" spc="-1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3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95" y="5992495"/>
            <a:ext cx="2468299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algn="ctr">
              <a:lnSpc>
                <a:spcPts val="5275"/>
              </a:lnSpc>
              <a:spcBef>
                <a:spcPts val="100"/>
              </a:spcBef>
            </a:pPr>
            <a:r>
              <a:rPr lang="ru-RU" sz="4400" b="1" spc="-300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218,0</a:t>
            </a:r>
            <a:endParaRPr sz="4400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  <a:p>
            <a:pPr marL="367665" algn="ctr">
              <a:lnSpc>
                <a:spcPts val="2035"/>
              </a:lnSpc>
            </a:pPr>
            <a:r>
              <a:rPr lang="ru-RU" sz="1700" b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тыс. </a:t>
            </a:r>
            <a:r>
              <a:rPr sz="1700" b="1" spc="-5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руб</a:t>
            </a:r>
            <a:r>
              <a:rPr lang="ru-RU" sz="1700" b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17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indent="51435" algn="ctr">
              <a:lnSpc>
                <a:spcPct val="100000"/>
              </a:lnSpc>
              <a:spcBef>
                <a:spcPts val="605"/>
              </a:spcBef>
            </a:pPr>
            <a:r>
              <a:rPr lang="ru-RU" sz="1700" spc="-5" dirty="0">
                <a:solidFill>
                  <a:schemeClr val="accent1"/>
                </a:solidFill>
                <a:latin typeface="Calibri"/>
                <a:cs typeface="Calibri"/>
              </a:rPr>
              <a:t>Объем отгруженной продукции городского округа Семеновский в 2022 году в расчёте на 1 жителя</a:t>
            </a:r>
            <a:endParaRPr sz="17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4973" y="3414566"/>
            <a:ext cx="558165" cy="1426473"/>
            <a:chOff x="2351532" y="3369564"/>
            <a:chExt cx="558165" cy="141287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1532" y="3369564"/>
              <a:ext cx="550163" cy="1412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3348" y="3535680"/>
              <a:ext cx="505968" cy="1028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77948" y="339623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30" h="1306829">
                  <a:moveTo>
                    <a:pt x="368934" y="0"/>
                  </a:moveTo>
                  <a:lnTo>
                    <a:pt x="73787" y="0"/>
                  </a:lnTo>
                  <a:lnTo>
                    <a:pt x="45059" y="5816"/>
                  </a:lnTo>
                  <a:lnTo>
                    <a:pt x="21605" y="21669"/>
                  </a:lnTo>
                  <a:lnTo>
                    <a:pt x="5796" y="45166"/>
                  </a:lnTo>
                  <a:lnTo>
                    <a:pt x="0" y="73913"/>
                  </a:lnTo>
                  <a:lnTo>
                    <a:pt x="0" y="1232535"/>
                  </a:lnTo>
                  <a:lnTo>
                    <a:pt x="5796" y="1261282"/>
                  </a:lnTo>
                  <a:lnTo>
                    <a:pt x="21605" y="1284779"/>
                  </a:lnTo>
                  <a:lnTo>
                    <a:pt x="45059" y="1300632"/>
                  </a:lnTo>
                  <a:lnTo>
                    <a:pt x="73787" y="1306449"/>
                  </a:lnTo>
                  <a:lnTo>
                    <a:pt x="368934" y="1306449"/>
                  </a:lnTo>
                  <a:lnTo>
                    <a:pt x="397662" y="1300632"/>
                  </a:lnTo>
                  <a:lnTo>
                    <a:pt x="421116" y="1284779"/>
                  </a:lnTo>
                  <a:lnTo>
                    <a:pt x="436925" y="1261282"/>
                  </a:lnTo>
                  <a:lnTo>
                    <a:pt x="442721" y="1232535"/>
                  </a:lnTo>
                  <a:lnTo>
                    <a:pt x="442721" y="73913"/>
                  </a:lnTo>
                  <a:lnTo>
                    <a:pt x="436925" y="45166"/>
                  </a:lnTo>
                  <a:lnTo>
                    <a:pt x="421116" y="21669"/>
                  </a:lnTo>
                  <a:lnTo>
                    <a:pt x="397662" y="581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50389" y="3200400"/>
            <a:ext cx="558165" cy="1671905"/>
            <a:chOff x="2996183" y="3168395"/>
            <a:chExt cx="558165" cy="161417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6183" y="3168395"/>
              <a:ext cx="548640" cy="16139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999" y="3435095"/>
              <a:ext cx="505968" cy="10287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22091" y="3194176"/>
              <a:ext cx="443230" cy="1508760"/>
            </a:xfrm>
            <a:custGeom>
              <a:avLst/>
              <a:gdLst/>
              <a:ahLst/>
              <a:cxnLst/>
              <a:rect l="l" t="t" r="r" b="b"/>
              <a:pathLst>
                <a:path w="443229" h="1508760">
                  <a:moveTo>
                    <a:pt x="369061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434592"/>
                  </a:lnTo>
                  <a:lnTo>
                    <a:pt x="5796" y="1463339"/>
                  </a:lnTo>
                  <a:lnTo>
                    <a:pt x="21605" y="1486836"/>
                  </a:lnTo>
                  <a:lnTo>
                    <a:pt x="45059" y="1502689"/>
                  </a:lnTo>
                  <a:lnTo>
                    <a:pt x="73787" y="1508506"/>
                  </a:lnTo>
                  <a:lnTo>
                    <a:pt x="369061" y="1508506"/>
                  </a:lnTo>
                  <a:lnTo>
                    <a:pt x="397789" y="1502689"/>
                  </a:lnTo>
                  <a:lnTo>
                    <a:pt x="421243" y="1486836"/>
                  </a:lnTo>
                  <a:lnTo>
                    <a:pt x="437052" y="1463339"/>
                  </a:lnTo>
                  <a:lnTo>
                    <a:pt x="442848" y="1434592"/>
                  </a:lnTo>
                  <a:lnTo>
                    <a:pt x="442848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009429" y="3048000"/>
            <a:ext cx="559435" cy="1823846"/>
            <a:chOff x="3639311" y="2977895"/>
            <a:chExt cx="559435" cy="180467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9311" y="2977895"/>
              <a:ext cx="550163" cy="18044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2651" y="3340607"/>
              <a:ext cx="505968" cy="1028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66362" y="3004438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624330"/>
                  </a:lnTo>
                  <a:lnTo>
                    <a:pt x="5796" y="1653077"/>
                  </a:lnTo>
                  <a:lnTo>
                    <a:pt x="21605" y="1676574"/>
                  </a:lnTo>
                  <a:lnTo>
                    <a:pt x="45059" y="1692427"/>
                  </a:lnTo>
                  <a:lnTo>
                    <a:pt x="73787" y="1698244"/>
                  </a:lnTo>
                  <a:lnTo>
                    <a:pt x="368935" y="1698244"/>
                  </a:lnTo>
                  <a:lnTo>
                    <a:pt x="397662" y="1692427"/>
                  </a:lnTo>
                  <a:lnTo>
                    <a:pt x="421116" y="1676574"/>
                  </a:lnTo>
                  <a:lnTo>
                    <a:pt x="436925" y="1653077"/>
                  </a:lnTo>
                  <a:lnTo>
                    <a:pt x="442722" y="1624330"/>
                  </a:lnTo>
                  <a:lnTo>
                    <a:pt x="442722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05457" y="3705045"/>
            <a:ext cx="558165" cy="1100455"/>
            <a:chOff x="419100" y="3681984"/>
            <a:chExt cx="558165" cy="110045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5261" y="3707892"/>
              <a:ext cx="443230" cy="995044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445764" y="6630923"/>
            <a:ext cx="558165" cy="1026160"/>
            <a:chOff x="3445764" y="6630923"/>
            <a:chExt cx="558165" cy="1026160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5764" y="6630923"/>
              <a:ext cx="548639" cy="10256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7580" y="6684263"/>
              <a:ext cx="505968" cy="8686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71545" y="6657974"/>
              <a:ext cx="443230" cy="918844"/>
            </a:xfrm>
            <a:custGeom>
              <a:avLst/>
              <a:gdLst/>
              <a:ahLst/>
              <a:cxnLst/>
              <a:rect l="l" t="t" r="r" b="b"/>
              <a:pathLst>
                <a:path w="443229" h="918845">
                  <a:moveTo>
                    <a:pt x="368934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844804"/>
                  </a:lnTo>
                  <a:lnTo>
                    <a:pt x="5796" y="873531"/>
                  </a:lnTo>
                  <a:lnTo>
                    <a:pt x="21605" y="896985"/>
                  </a:lnTo>
                  <a:lnTo>
                    <a:pt x="45059" y="912794"/>
                  </a:lnTo>
                  <a:lnTo>
                    <a:pt x="73787" y="918591"/>
                  </a:lnTo>
                  <a:lnTo>
                    <a:pt x="368934" y="918591"/>
                  </a:lnTo>
                  <a:lnTo>
                    <a:pt x="397662" y="912794"/>
                  </a:lnTo>
                  <a:lnTo>
                    <a:pt x="421116" y="896985"/>
                  </a:lnTo>
                  <a:lnTo>
                    <a:pt x="436925" y="873531"/>
                  </a:lnTo>
                  <a:lnTo>
                    <a:pt x="442721" y="844804"/>
                  </a:lnTo>
                  <a:lnTo>
                    <a:pt x="442721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088891" y="6489192"/>
            <a:ext cx="559435" cy="1167764"/>
            <a:chOff x="4088891" y="6374891"/>
            <a:chExt cx="559435" cy="1282065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8891" y="6374891"/>
              <a:ext cx="550163" cy="12816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2231" y="6554723"/>
              <a:ext cx="505967" cy="868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15688" y="6400926"/>
              <a:ext cx="443230" cy="1176020"/>
            </a:xfrm>
            <a:custGeom>
              <a:avLst/>
              <a:gdLst/>
              <a:ahLst/>
              <a:cxnLst/>
              <a:rect l="l" t="t" r="r" b="b"/>
              <a:pathLst>
                <a:path w="443229" h="1176020">
                  <a:moveTo>
                    <a:pt x="369062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101852"/>
                  </a:lnTo>
                  <a:lnTo>
                    <a:pt x="5796" y="1130579"/>
                  </a:lnTo>
                  <a:lnTo>
                    <a:pt x="21605" y="1154033"/>
                  </a:lnTo>
                  <a:lnTo>
                    <a:pt x="45059" y="1169842"/>
                  </a:lnTo>
                  <a:lnTo>
                    <a:pt x="73787" y="1175639"/>
                  </a:lnTo>
                  <a:lnTo>
                    <a:pt x="369062" y="1175639"/>
                  </a:lnTo>
                  <a:lnTo>
                    <a:pt x="397789" y="1169842"/>
                  </a:lnTo>
                  <a:lnTo>
                    <a:pt x="421243" y="1154033"/>
                  </a:lnTo>
                  <a:lnTo>
                    <a:pt x="437052" y="1130579"/>
                  </a:lnTo>
                  <a:lnTo>
                    <a:pt x="442849" y="1101852"/>
                  </a:lnTo>
                  <a:lnTo>
                    <a:pt x="442849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33544" y="6243828"/>
            <a:ext cx="558165" cy="1412875"/>
            <a:chOff x="4733544" y="6243828"/>
            <a:chExt cx="558165" cy="1412875"/>
          </a:xfrm>
        </p:grpSpPr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3544" y="6243828"/>
              <a:ext cx="550163" cy="14127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5360" y="6489192"/>
              <a:ext cx="505967" cy="868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59960" y="627024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29" h="1306829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232534"/>
                  </a:lnTo>
                  <a:lnTo>
                    <a:pt x="5796" y="1261262"/>
                  </a:lnTo>
                  <a:lnTo>
                    <a:pt x="21605" y="1284716"/>
                  </a:lnTo>
                  <a:lnTo>
                    <a:pt x="45059" y="1300525"/>
                  </a:lnTo>
                  <a:lnTo>
                    <a:pt x="73787" y="1306321"/>
                  </a:lnTo>
                  <a:lnTo>
                    <a:pt x="368935" y="1306321"/>
                  </a:lnTo>
                  <a:lnTo>
                    <a:pt x="397662" y="1300525"/>
                  </a:lnTo>
                  <a:lnTo>
                    <a:pt x="421116" y="1284716"/>
                  </a:lnTo>
                  <a:lnTo>
                    <a:pt x="436925" y="1261262"/>
                  </a:lnTo>
                  <a:lnTo>
                    <a:pt x="442722" y="1232534"/>
                  </a:lnTo>
                  <a:lnTo>
                    <a:pt x="442722" y="73786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388246" y="6034786"/>
            <a:ext cx="558165" cy="1615440"/>
            <a:chOff x="5378196" y="6041135"/>
            <a:chExt cx="558165" cy="1615440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8196" y="6041135"/>
              <a:ext cx="548639" cy="16154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0012" y="6388607"/>
              <a:ext cx="505967" cy="86868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404104" y="6068186"/>
              <a:ext cx="443230" cy="1508760"/>
            </a:xfrm>
            <a:custGeom>
              <a:avLst/>
              <a:gdLst/>
              <a:ahLst/>
              <a:cxnLst/>
              <a:rect l="l" t="t" r="r" b="b"/>
              <a:pathLst>
                <a:path w="443229" h="1508759">
                  <a:moveTo>
                    <a:pt x="369062" y="0"/>
                  </a:moveTo>
                  <a:lnTo>
                    <a:pt x="73787" y="0"/>
                  </a:lnTo>
                  <a:lnTo>
                    <a:pt x="45112" y="5796"/>
                  </a:lnTo>
                  <a:lnTo>
                    <a:pt x="21653" y="21605"/>
                  </a:lnTo>
                  <a:lnTo>
                    <a:pt x="5814" y="45059"/>
                  </a:lnTo>
                  <a:lnTo>
                    <a:pt x="0" y="73787"/>
                  </a:lnTo>
                  <a:lnTo>
                    <a:pt x="0" y="1434592"/>
                  </a:lnTo>
                  <a:lnTo>
                    <a:pt x="5814" y="1463319"/>
                  </a:lnTo>
                  <a:lnTo>
                    <a:pt x="21653" y="1486773"/>
                  </a:lnTo>
                  <a:lnTo>
                    <a:pt x="45112" y="1502582"/>
                  </a:lnTo>
                  <a:lnTo>
                    <a:pt x="73787" y="1508379"/>
                  </a:lnTo>
                  <a:lnTo>
                    <a:pt x="369062" y="1508379"/>
                  </a:lnTo>
                  <a:lnTo>
                    <a:pt x="397789" y="1502582"/>
                  </a:lnTo>
                  <a:lnTo>
                    <a:pt x="421243" y="1486773"/>
                  </a:lnTo>
                  <a:lnTo>
                    <a:pt x="437052" y="1463319"/>
                  </a:lnTo>
                  <a:lnTo>
                    <a:pt x="442849" y="1434592"/>
                  </a:lnTo>
                  <a:lnTo>
                    <a:pt x="442849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021323" y="5852159"/>
            <a:ext cx="559435" cy="1804670"/>
            <a:chOff x="6021323" y="5852159"/>
            <a:chExt cx="559435" cy="1804670"/>
          </a:xfrm>
        </p:grpSpPr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21323" y="5852159"/>
              <a:ext cx="550164" cy="18044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4663" y="6294119"/>
              <a:ext cx="505967" cy="8686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48374" y="5878321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624457"/>
                  </a:lnTo>
                  <a:lnTo>
                    <a:pt x="5796" y="1653184"/>
                  </a:lnTo>
                  <a:lnTo>
                    <a:pt x="21605" y="1676638"/>
                  </a:lnTo>
                  <a:lnTo>
                    <a:pt x="45059" y="1692447"/>
                  </a:lnTo>
                  <a:lnTo>
                    <a:pt x="73787" y="1698243"/>
                  </a:lnTo>
                  <a:lnTo>
                    <a:pt x="368935" y="1698243"/>
                  </a:lnTo>
                  <a:lnTo>
                    <a:pt x="397682" y="1692447"/>
                  </a:lnTo>
                  <a:lnTo>
                    <a:pt x="421179" y="1676638"/>
                  </a:lnTo>
                  <a:lnTo>
                    <a:pt x="437032" y="1653184"/>
                  </a:lnTo>
                  <a:lnTo>
                    <a:pt x="442849" y="1624457"/>
                  </a:lnTo>
                  <a:lnTo>
                    <a:pt x="442849" y="73786"/>
                  </a:lnTo>
                  <a:lnTo>
                    <a:pt x="437032" y="45059"/>
                  </a:lnTo>
                  <a:lnTo>
                    <a:pt x="421179" y="21605"/>
                  </a:lnTo>
                  <a:lnTo>
                    <a:pt x="39768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918359" y="6802680"/>
            <a:ext cx="259079" cy="505459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506,4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53944" y="7650226"/>
            <a:ext cx="361315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6590" algn="l"/>
                <a:tab pos="1301115" algn="l"/>
                <a:tab pos="1945639" algn="l"/>
                <a:tab pos="2589530" algn="l"/>
                <a:tab pos="3234055" algn="l"/>
              </a:tabLst>
            </a:pPr>
            <a:r>
              <a:rPr sz="1300" b="1" dirty="0">
                <a:solidFill>
                  <a:srgbClr val="3B6996"/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0</a:t>
            </a:r>
            <a:r>
              <a:rPr sz="1300" b="1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</a:t>
            </a:r>
            <a:r>
              <a:rPr sz="1300" b="1" dirty="0">
                <a:solidFill>
                  <a:srgbClr val="3B6996"/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</a:t>
            </a:r>
            <a:r>
              <a:rPr sz="1300" b="1" dirty="0">
                <a:solidFill>
                  <a:srgbClr val="FF585E"/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3</a:t>
            </a:r>
            <a:r>
              <a:rPr sz="1300" b="1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3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379" y="87630"/>
            <a:ext cx="649117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ДИНАМИКА ПРОГНОЗНЫХ ПОКАЗАТЕЛЕЙ СОЦИАЛЬНО-ЭКОНОМИЧЕСКОГО РАЗВИТИЯ ОКРУГА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6743" y="73239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10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112749" y="4051618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8 867,0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200000">
            <a:off x="771071" y="4015259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ru-RU" b="1" spc="-5" dirty="0">
                <a:solidFill>
                  <a:schemeClr val="bg1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419,9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1418084" y="3972502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9 969,4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2005188" y="3949883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10 660,9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6200000">
            <a:off x="2639095" y="385155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11 435,4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6200000">
            <a:off x="3269450" y="6947052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190,0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3903017" y="686635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203,8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4549292" y="677505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218,0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6200000">
            <a:off x="5197557" y="666418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235,0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5841827" y="6569701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253,7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0" name="object 30"/>
          <p:cNvGrpSpPr/>
          <p:nvPr/>
        </p:nvGrpSpPr>
        <p:grpSpPr>
          <a:xfrm>
            <a:off x="1053625" y="3526210"/>
            <a:ext cx="558165" cy="1316804"/>
            <a:chOff x="419100" y="3681984"/>
            <a:chExt cx="558165" cy="1100455"/>
          </a:xfrm>
        </p:grpSpPr>
        <p:pic>
          <p:nvPicPr>
            <p:cNvPr id="6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6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63" name="object 33"/>
            <p:cNvSpPr/>
            <p:nvPr/>
          </p:nvSpPr>
          <p:spPr>
            <a:xfrm>
              <a:off x="445261" y="3707892"/>
              <a:ext cx="443230" cy="995044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Прямоугольник 63"/>
          <p:cNvSpPr/>
          <p:nvPr/>
        </p:nvSpPr>
        <p:spPr>
          <a:xfrm rot="16200000">
            <a:off x="761546" y="4014087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9 419,9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92915" y="198288"/>
            <a:ext cx="673417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indent="-527685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ДИНАМИКА ПРОГНОЗНЫХ ПОКАЗАТЕЛЕЙ</a:t>
            </a:r>
            <a:r>
              <a:rPr lang="ru-RU" sz="2000" spc="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  ЭКОНОМИЧЕСКОГО</a:t>
            </a:r>
            <a:r>
              <a:rPr lang="ru-RU" sz="2000" spc="4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ru-RU" sz="2000" spc="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ОКРУГА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9" name="Group 1732"/>
          <p:cNvGrpSpPr>
            <a:grpSpLocks/>
          </p:cNvGrpSpPr>
          <p:nvPr/>
        </p:nvGrpSpPr>
        <p:grpSpPr bwMode="auto">
          <a:xfrm>
            <a:off x="549677" y="2329690"/>
            <a:ext cx="5254625" cy="688975"/>
            <a:chOff x="1240" y="614"/>
            <a:chExt cx="8429" cy="834"/>
          </a:xfrm>
        </p:grpSpPr>
        <p:sp>
          <p:nvSpPr>
            <p:cNvPr id="60" name="Freeform 1739"/>
            <p:cNvSpPr>
              <a:spLocks/>
            </p:cNvSpPr>
            <p:nvPr/>
          </p:nvSpPr>
          <p:spPr bwMode="auto">
            <a:xfrm>
              <a:off x="1240" y="614"/>
              <a:ext cx="8352" cy="759"/>
            </a:xfrm>
            <a:custGeom>
              <a:avLst/>
              <a:gdLst>
                <a:gd name="T0" fmla="+- 0 1241 1241"/>
                <a:gd name="T1" fmla="*/ T0 w 8352"/>
                <a:gd name="T2" fmla="+- 0 614 614"/>
                <a:gd name="T3" fmla="*/ 614 h 759"/>
                <a:gd name="T4" fmla="+- 0 2911 1241"/>
                <a:gd name="T5" fmla="*/ T4 w 8352"/>
                <a:gd name="T6" fmla="+- 0 701 614"/>
                <a:gd name="T7" fmla="*/ 701 h 759"/>
                <a:gd name="T8" fmla="+- 0 4582 1241"/>
                <a:gd name="T9" fmla="*/ T8 w 8352"/>
                <a:gd name="T10" fmla="+- 0 888 614"/>
                <a:gd name="T11" fmla="*/ 888 h 759"/>
                <a:gd name="T12" fmla="+- 0 6252 1241"/>
                <a:gd name="T13" fmla="*/ T12 w 8352"/>
                <a:gd name="T14" fmla="+- 0 1077 614"/>
                <a:gd name="T15" fmla="*/ 1077 h 759"/>
                <a:gd name="T16" fmla="+- 0 7922 1241"/>
                <a:gd name="T17" fmla="*/ T16 w 8352"/>
                <a:gd name="T18" fmla="+- 0 1238 614"/>
                <a:gd name="T19" fmla="*/ 1238 h 759"/>
                <a:gd name="T20" fmla="+- 0 9593 1241"/>
                <a:gd name="T21" fmla="*/ T20 w 8352"/>
                <a:gd name="T22" fmla="+- 0 1373 614"/>
                <a:gd name="T23" fmla="*/ 1373 h 7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352" h="759">
                  <a:moveTo>
                    <a:pt x="0" y="0"/>
                  </a:moveTo>
                  <a:lnTo>
                    <a:pt x="1670" y="87"/>
                  </a:lnTo>
                  <a:lnTo>
                    <a:pt x="3341" y="274"/>
                  </a:lnTo>
                  <a:lnTo>
                    <a:pt x="5011" y="463"/>
                  </a:lnTo>
                  <a:lnTo>
                    <a:pt x="6681" y="624"/>
                  </a:lnTo>
                  <a:lnTo>
                    <a:pt x="8352" y="759"/>
                  </a:lnTo>
                </a:path>
              </a:pathLst>
            </a:custGeom>
            <a:noFill/>
            <a:ln w="27432">
              <a:solidFill>
                <a:srgbClr val="679F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1" name="Picture 17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7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808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7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" y="1000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7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" y="116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7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" y="129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Прямоугольник 21508"/>
          <p:cNvSpPr/>
          <p:nvPr/>
        </p:nvSpPr>
        <p:spPr>
          <a:xfrm>
            <a:off x="1230629" y="2000275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46 662</a:t>
            </a:r>
            <a:endParaRPr lang="ru-RU" sz="1400" dirty="0"/>
          </a:p>
        </p:txBody>
      </p:sp>
      <p:sp>
        <p:nvSpPr>
          <p:cNvPr id="21510" name="Прямоугольник 21509"/>
          <p:cNvSpPr/>
          <p:nvPr/>
        </p:nvSpPr>
        <p:spPr>
          <a:xfrm>
            <a:off x="2199784" y="2171675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46 215 </a:t>
            </a:r>
            <a:endParaRPr lang="ru-RU" sz="1400" dirty="0">
              <a:solidFill>
                <a:srgbClr val="679FD2"/>
              </a:solidFill>
            </a:endParaRPr>
          </a:p>
        </p:txBody>
      </p:sp>
      <p:sp>
        <p:nvSpPr>
          <p:cNvPr id="21511" name="Прямоугольник 21510"/>
          <p:cNvSpPr/>
          <p:nvPr/>
        </p:nvSpPr>
        <p:spPr>
          <a:xfrm>
            <a:off x="3296591" y="2381576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45 726</a:t>
            </a:r>
            <a:endParaRPr lang="ru-RU" sz="1400" dirty="0"/>
          </a:p>
        </p:txBody>
      </p:sp>
      <p:sp>
        <p:nvSpPr>
          <p:cNvPr id="21512" name="Прямоугольник 21511"/>
          <p:cNvSpPr/>
          <p:nvPr/>
        </p:nvSpPr>
        <p:spPr>
          <a:xfrm>
            <a:off x="4355102" y="2510194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45 370</a:t>
            </a:r>
            <a:endParaRPr lang="ru-RU" sz="1400" dirty="0"/>
          </a:p>
        </p:txBody>
      </p:sp>
      <p:sp>
        <p:nvSpPr>
          <p:cNvPr id="21513" name="Прямоугольник 21512"/>
          <p:cNvSpPr/>
          <p:nvPr/>
        </p:nvSpPr>
        <p:spPr>
          <a:xfrm>
            <a:off x="5354924" y="2617314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45 074</a:t>
            </a:r>
            <a:endParaRPr lang="ru-RU" sz="1400" dirty="0"/>
          </a:p>
        </p:txBody>
      </p:sp>
      <p:sp>
        <p:nvSpPr>
          <p:cNvPr id="21514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" name="AutoShape 1731"/>
          <p:cNvSpPr>
            <a:spLocks/>
          </p:cNvSpPr>
          <p:nvPr/>
        </p:nvSpPr>
        <p:spPr bwMode="auto">
          <a:xfrm>
            <a:off x="-1144" y="3441646"/>
            <a:ext cx="6364605" cy="56515"/>
          </a:xfrm>
          <a:custGeom>
            <a:avLst/>
            <a:gdLst>
              <a:gd name="T0" fmla="+- 0 406 406"/>
              <a:gd name="T1" fmla="*/ T0 w 10023"/>
              <a:gd name="T2" fmla="+- 0 239 239"/>
              <a:gd name="T3" fmla="*/ 239 h 89"/>
              <a:gd name="T4" fmla="+- 0 10428 406"/>
              <a:gd name="T5" fmla="*/ T4 w 10023"/>
              <a:gd name="T6" fmla="+- 0 239 239"/>
              <a:gd name="T7" fmla="*/ 239 h 89"/>
              <a:gd name="T8" fmla="+- 0 406 406"/>
              <a:gd name="T9" fmla="*/ T8 w 10023"/>
              <a:gd name="T10" fmla="+- 0 239 239"/>
              <a:gd name="T11" fmla="*/ 239 h 89"/>
              <a:gd name="T12" fmla="+- 0 406 406"/>
              <a:gd name="T13" fmla="*/ T12 w 10023"/>
              <a:gd name="T14" fmla="+- 0 328 239"/>
              <a:gd name="T15" fmla="*/ 328 h 89"/>
              <a:gd name="T16" fmla="+- 0 2076 406"/>
              <a:gd name="T17" fmla="*/ T16 w 10023"/>
              <a:gd name="T18" fmla="+- 0 239 239"/>
              <a:gd name="T19" fmla="*/ 239 h 89"/>
              <a:gd name="T20" fmla="+- 0 2076 406"/>
              <a:gd name="T21" fmla="*/ T20 w 10023"/>
              <a:gd name="T22" fmla="+- 0 328 239"/>
              <a:gd name="T23" fmla="*/ 328 h 89"/>
              <a:gd name="T24" fmla="+- 0 3746 406"/>
              <a:gd name="T25" fmla="*/ T24 w 10023"/>
              <a:gd name="T26" fmla="+- 0 239 239"/>
              <a:gd name="T27" fmla="*/ 239 h 89"/>
              <a:gd name="T28" fmla="+- 0 3746 406"/>
              <a:gd name="T29" fmla="*/ T28 w 10023"/>
              <a:gd name="T30" fmla="+- 0 328 239"/>
              <a:gd name="T31" fmla="*/ 328 h 89"/>
              <a:gd name="T32" fmla="+- 0 5417 406"/>
              <a:gd name="T33" fmla="*/ T32 w 10023"/>
              <a:gd name="T34" fmla="+- 0 239 239"/>
              <a:gd name="T35" fmla="*/ 239 h 89"/>
              <a:gd name="T36" fmla="+- 0 5417 406"/>
              <a:gd name="T37" fmla="*/ T36 w 10023"/>
              <a:gd name="T38" fmla="+- 0 328 239"/>
              <a:gd name="T39" fmla="*/ 328 h 89"/>
              <a:gd name="T40" fmla="+- 0 7087 406"/>
              <a:gd name="T41" fmla="*/ T40 w 10023"/>
              <a:gd name="T42" fmla="+- 0 239 239"/>
              <a:gd name="T43" fmla="*/ 239 h 89"/>
              <a:gd name="T44" fmla="+- 0 7087 406"/>
              <a:gd name="T45" fmla="*/ T44 w 10023"/>
              <a:gd name="T46" fmla="+- 0 328 239"/>
              <a:gd name="T47" fmla="*/ 328 h 89"/>
              <a:gd name="T48" fmla="+- 0 8758 406"/>
              <a:gd name="T49" fmla="*/ T48 w 10023"/>
              <a:gd name="T50" fmla="+- 0 239 239"/>
              <a:gd name="T51" fmla="*/ 239 h 89"/>
              <a:gd name="T52" fmla="+- 0 8758 406"/>
              <a:gd name="T53" fmla="*/ T52 w 10023"/>
              <a:gd name="T54" fmla="+- 0 328 239"/>
              <a:gd name="T55" fmla="*/ 328 h 89"/>
              <a:gd name="T56" fmla="+- 0 10428 406"/>
              <a:gd name="T57" fmla="*/ T56 w 10023"/>
              <a:gd name="T58" fmla="+- 0 239 239"/>
              <a:gd name="T59" fmla="*/ 239 h 89"/>
              <a:gd name="T60" fmla="+- 0 10428 406"/>
              <a:gd name="T61" fmla="*/ T60 w 10023"/>
              <a:gd name="T62" fmla="+- 0 328 239"/>
              <a:gd name="T63" fmla="*/ 328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23" h="89">
                <a:moveTo>
                  <a:pt x="0" y="0"/>
                </a:moveTo>
                <a:lnTo>
                  <a:pt x="10022" y="0"/>
                </a:lnTo>
                <a:moveTo>
                  <a:pt x="0" y="0"/>
                </a:moveTo>
                <a:lnTo>
                  <a:pt x="0" y="89"/>
                </a:lnTo>
                <a:moveTo>
                  <a:pt x="1670" y="0"/>
                </a:moveTo>
                <a:lnTo>
                  <a:pt x="1670" y="89"/>
                </a:lnTo>
                <a:moveTo>
                  <a:pt x="3340" y="0"/>
                </a:moveTo>
                <a:lnTo>
                  <a:pt x="3340" y="89"/>
                </a:lnTo>
                <a:moveTo>
                  <a:pt x="5011" y="0"/>
                </a:moveTo>
                <a:lnTo>
                  <a:pt x="5011" y="89"/>
                </a:lnTo>
                <a:moveTo>
                  <a:pt x="6681" y="0"/>
                </a:moveTo>
                <a:lnTo>
                  <a:pt x="6681" y="89"/>
                </a:lnTo>
                <a:moveTo>
                  <a:pt x="8352" y="0"/>
                </a:moveTo>
                <a:lnTo>
                  <a:pt x="8352" y="89"/>
                </a:lnTo>
                <a:moveTo>
                  <a:pt x="10022" y="0"/>
                </a:moveTo>
                <a:lnTo>
                  <a:pt x="100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515" name="Rectangle 65"/>
          <p:cNvSpPr>
            <a:spLocks noChangeArrowheads="1"/>
          </p:cNvSpPr>
          <p:nvPr/>
        </p:nvSpPr>
        <p:spPr bwMode="auto">
          <a:xfrm>
            <a:off x="733213" y="3086633"/>
            <a:ext cx="546175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2020	 2021	 2022	 2023	 2024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16" name="Прямоугольник 21515"/>
          <p:cNvSpPr/>
          <p:nvPr/>
        </p:nvSpPr>
        <p:spPr>
          <a:xfrm>
            <a:off x="1049049" y="1468917"/>
            <a:ext cx="487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marR="108585" algn="ctr">
              <a:spcBef>
                <a:spcPts val="5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</a:t>
            </a:r>
            <a:r>
              <a:rPr lang="ru-RU" sz="1400" b="1" spc="200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населения,</a:t>
            </a:r>
            <a:r>
              <a:rPr lang="ru-RU" sz="1400" b="1" spc="200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1" name="Прямоугольник 21520"/>
          <p:cNvSpPr/>
          <p:nvPr/>
        </p:nvSpPr>
        <p:spPr>
          <a:xfrm>
            <a:off x="638777" y="3924282"/>
            <a:ext cx="623030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endParaRPr lang="ru-RU" sz="1400" b="1" dirty="0">
              <a:solidFill>
                <a:srgbClr val="679FD2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Фонд оплаты труда, млн. рублей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9" name="Freeform 1730"/>
          <p:cNvSpPr>
            <a:spLocks/>
          </p:cNvSpPr>
          <p:nvPr/>
        </p:nvSpPr>
        <p:spPr bwMode="auto">
          <a:xfrm>
            <a:off x="591905" y="6799334"/>
            <a:ext cx="5308600" cy="591820"/>
          </a:xfrm>
          <a:custGeom>
            <a:avLst/>
            <a:gdLst>
              <a:gd name="T0" fmla="+- 0 1253 1253"/>
              <a:gd name="T1" fmla="*/ T0 w 8360"/>
              <a:gd name="T2" fmla="+- 0 1475 765"/>
              <a:gd name="T3" fmla="*/ 1475 h 932"/>
              <a:gd name="T4" fmla="+- 0 2926 1253"/>
              <a:gd name="T5" fmla="*/ T4 w 8360"/>
              <a:gd name="T6" fmla="+- 0 1696 765"/>
              <a:gd name="T7" fmla="*/ 1696 h 932"/>
              <a:gd name="T8" fmla="+- 0 4596 1253"/>
              <a:gd name="T9" fmla="*/ T8 w 8360"/>
              <a:gd name="T10" fmla="+- 0 765 765"/>
              <a:gd name="T11" fmla="*/ 765 h 932"/>
              <a:gd name="T12" fmla="+- 0 6269 1253"/>
              <a:gd name="T13" fmla="*/ T12 w 8360"/>
              <a:gd name="T14" fmla="+- 0 1518 765"/>
              <a:gd name="T15" fmla="*/ 1518 h 932"/>
              <a:gd name="T16" fmla="+- 0 7939 1253"/>
              <a:gd name="T17" fmla="*/ T16 w 8360"/>
              <a:gd name="T18" fmla="+- 0 1653 765"/>
              <a:gd name="T19" fmla="*/ 1653 h 932"/>
              <a:gd name="T20" fmla="+- 0 9612 1253"/>
              <a:gd name="T21" fmla="*/ T20 w 8360"/>
              <a:gd name="T22" fmla="+- 0 1653 765"/>
              <a:gd name="T23" fmla="*/ 1653 h 9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8360" h="932">
                <a:moveTo>
                  <a:pt x="0" y="710"/>
                </a:moveTo>
                <a:lnTo>
                  <a:pt x="1673" y="931"/>
                </a:lnTo>
                <a:lnTo>
                  <a:pt x="3343" y="0"/>
                </a:lnTo>
                <a:lnTo>
                  <a:pt x="5016" y="753"/>
                </a:lnTo>
                <a:lnTo>
                  <a:pt x="6686" y="888"/>
                </a:lnTo>
                <a:lnTo>
                  <a:pt x="8359" y="888"/>
                </a:lnTo>
              </a:path>
            </a:pathLst>
          </a:custGeom>
          <a:noFill/>
          <a:ln w="27432">
            <a:solidFill>
              <a:srgbClr val="679F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523" name="Rectangle 70"/>
          <p:cNvSpPr>
            <a:spLocks noChangeArrowheads="1"/>
          </p:cNvSpPr>
          <p:nvPr/>
        </p:nvSpPr>
        <p:spPr bwMode="auto">
          <a:xfrm>
            <a:off x="-258657" y="-96964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" name="AutoShape 1731"/>
          <p:cNvSpPr>
            <a:spLocks/>
          </p:cNvSpPr>
          <p:nvPr/>
        </p:nvSpPr>
        <p:spPr bwMode="auto">
          <a:xfrm>
            <a:off x="12099" y="7469909"/>
            <a:ext cx="6364605" cy="56515"/>
          </a:xfrm>
          <a:custGeom>
            <a:avLst/>
            <a:gdLst>
              <a:gd name="T0" fmla="+- 0 406 406"/>
              <a:gd name="T1" fmla="*/ T0 w 10023"/>
              <a:gd name="T2" fmla="+- 0 239 239"/>
              <a:gd name="T3" fmla="*/ 239 h 89"/>
              <a:gd name="T4" fmla="+- 0 10428 406"/>
              <a:gd name="T5" fmla="*/ T4 w 10023"/>
              <a:gd name="T6" fmla="+- 0 239 239"/>
              <a:gd name="T7" fmla="*/ 239 h 89"/>
              <a:gd name="T8" fmla="+- 0 406 406"/>
              <a:gd name="T9" fmla="*/ T8 w 10023"/>
              <a:gd name="T10" fmla="+- 0 239 239"/>
              <a:gd name="T11" fmla="*/ 239 h 89"/>
              <a:gd name="T12" fmla="+- 0 406 406"/>
              <a:gd name="T13" fmla="*/ T12 w 10023"/>
              <a:gd name="T14" fmla="+- 0 328 239"/>
              <a:gd name="T15" fmla="*/ 328 h 89"/>
              <a:gd name="T16" fmla="+- 0 2076 406"/>
              <a:gd name="T17" fmla="*/ T16 w 10023"/>
              <a:gd name="T18" fmla="+- 0 239 239"/>
              <a:gd name="T19" fmla="*/ 239 h 89"/>
              <a:gd name="T20" fmla="+- 0 2076 406"/>
              <a:gd name="T21" fmla="*/ T20 w 10023"/>
              <a:gd name="T22" fmla="+- 0 328 239"/>
              <a:gd name="T23" fmla="*/ 328 h 89"/>
              <a:gd name="T24" fmla="+- 0 3746 406"/>
              <a:gd name="T25" fmla="*/ T24 w 10023"/>
              <a:gd name="T26" fmla="+- 0 239 239"/>
              <a:gd name="T27" fmla="*/ 239 h 89"/>
              <a:gd name="T28" fmla="+- 0 3746 406"/>
              <a:gd name="T29" fmla="*/ T28 w 10023"/>
              <a:gd name="T30" fmla="+- 0 328 239"/>
              <a:gd name="T31" fmla="*/ 328 h 89"/>
              <a:gd name="T32" fmla="+- 0 5417 406"/>
              <a:gd name="T33" fmla="*/ T32 w 10023"/>
              <a:gd name="T34" fmla="+- 0 239 239"/>
              <a:gd name="T35" fmla="*/ 239 h 89"/>
              <a:gd name="T36" fmla="+- 0 5417 406"/>
              <a:gd name="T37" fmla="*/ T36 w 10023"/>
              <a:gd name="T38" fmla="+- 0 328 239"/>
              <a:gd name="T39" fmla="*/ 328 h 89"/>
              <a:gd name="T40" fmla="+- 0 7087 406"/>
              <a:gd name="T41" fmla="*/ T40 w 10023"/>
              <a:gd name="T42" fmla="+- 0 239 239"/>
              <a:gd name="T43" fmla="*/ 239 h 89"/>
              <a:gd name="T44" fmla="+- 0 7087 406"/>
              <a:gd name="T45" fmla="*/ T44 w 10023"/>
              <a:gd name="T46" fmla="+- 0 328 239"/>
              <a:gd name="T47" fmla="*/ 328 h 89"/>
              <a:gd name="T48" fmla="+- 0 8758 406"/>
              <a:gd name="T49" fmla="*/ T48 w 10023"/>
              <a:gd name="T50" fmla="+- 0 239 239"/>
              <a:gd name="T51" fmla="*/ 239 h 89"/>
              <a:gd name="T52" fmla="+- 0 8758 406"/>
              <a:gd name="T53" fmla="*/ T52 w 10023"/>
              <a:gd name="T54" fmla="+- 0 328 239"/>
              <a:gd name="T55" fmla="*/ 328 h 89"/>
              <a:gd name="T56" fmla="+- 0 10428 406"/>
              <a:gd name="T57" fmla="*/ T56 w 10023"/>
              <a:gd name="T58" fmla="+- 0 239 239"/>
              <a:gd name="T59" fmla="*/ 239 h 89"/>
              <a:gd name="T60" fmla="+- 0 10428 406"/>
              <a:gd name="T61" fmla="*/ T60 w 10023"/>
              <a:gd name="T62" fmla="+- 0 328 239"/>
              <a:gd name="T63" fmla="*/ 328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23" h="89">
                <a:moveTo>
                  <a:pt x="0" y="0"/>
                </a:moveTo>
                <a:lnTo>
                  <a:pt x="10022" y="0"/>
                </a:lnTo>
                <a:moveTo>
                  <a:pt x="0" y="0"/>
                </a:moveTo>
                <a:lnTo>
                  <a:pt x="0" y="89"/>
                </a:lnTo>
                <a:moveTo>
                  <a:pt x="1670" y="0"/>
                </a:moveTo>
                <a:lnTo>
                  <a:pt x="1670" y="89"/>
                </a:lnTo>
                <a:moveTo>
                  <a:pt x="3340" y="0"/>
                </a:moveTo>
                <a:lnTo>
                  <a:pt x="3340" y="89"/>
                </a:lnTo>
                <a:moveTo>
                  <a:pt x="5011" y="0"/>
                </a:moveTo>
                <a:lnTo>
                  <a:pt x="5011" y="89"/>
                </a:lnTo>
                <a:moveTo>
                  <a:pt x="6681" y="0"/>
                </a:moveTo>
                <a:lnTo>
                  <a:pt x="6681" y="89"/>
                </a:lnTo>
                <a:moveTo>
                  <a:pt x="8352" y="0"/>
                </a:moveTo>
                <a:lnTo>
                  <a:pt x="8352" y="89"/>
                </a:lnTo>
                <a:moveTo>
                  <a:pt x="10022" y="0"/>
                </a:moveTo>
                <a:lnTo>
                  <a:pt x="100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3" name="Rectangle 65"/>
          <p:cNvSpPr>
            <a:spLocks noChangeArrowheads="1"/>
          </p:cNvSpPr>
          <p:nvPr/>
        </p:nvSpPr>
        <p:spPr bwMode="auto">
          <a:xfrm>
            <a:off x="-92915" y="5787828"/>
            <a:ext cx="6360271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lang="ru-RU" altLang="ru-RU" sz="1400" dirty="0">
              <a:solidFill>
                <a:srgbClr val="679FD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lang="ru-RU" altLang="ru-RU" sz="1400" dirty="0">
              <a:solidFill>
                <a:srgbClr val="679FD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679FD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lang="ru-RU" altLang="ru-RU" sz="1400" dirty="0">
              <a:solidFill>
                <a:srgbClr val="679FD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679FD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2020              2021             2022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2023   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24" name="Прямоугольник 21523"/>
          <p:cNvSpPr/>
          <p:nvPr/>
        </p:nvSpPr>
        <p:spPr>
          <a:xfrm>
            <a:off x="903711" y="6939025"/>
            <a:ext cx="118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310">
              <a:spcBef>
                <a:spcPts val="22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103,9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5" name="Прямоугольник 21524"/>
          <p:cNvSpPr/>
          <p:nvPr/>
        </p:nvSpPr>
        <p:spPr>
          <a:xfrm>
            <a:off x="2297451" y="6458647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105,5</a:t>
            </a:r>
            <a:endParaRPr lang="ru-RU" dirty="0"/>
          </a:p>
        </p:txBody>
      </p:sp>
      <p:sp>
        <p:nvSpPr>
          <p:cNvPr id="21526" name="Прямоугольник 21525"/>
          <p:cNvSpPr/>
          <p:nvPr/>
        </p:nvSpPr>
        <p:spPr>
          <a:xfrm>
            <a:off x="3168681" y="6869344"/>
            <a:ext cx="1188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104,0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7" name="Прямоугольник 21526"/>
          <p:cNvSpPr/>
          <p:nvPr/>
        </p:nvSpPr>
        <p:spPr>
          <a:xfrm>
            <a:off x="4057593" y="6977966"/>
            <a:ext cx="118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945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104,0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8" name="Прямоугольник 21527"/>
          <p:cNvSpPr/>
          <p:nvPr/>
        </p:nvSpPr>
        <p:spPr>
          <a:xfrm>
            <a:off x="5116167" y="7027332"/>
            <a:ext cx="118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945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104,0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Box 1518"/>
          <p:cNvSpPr txBox="1">
            <a:spLocks noChangeArrowheads="1"/>
          </p:cNvSpPr>
          <p:nvPr/>
        </p:nvSpPr>
        <p:spPr bwMode="auto">
          <a:xfrm>
            <a:off x="149357" y="1801377"/>
            <a:ext cx="1304659" cy="8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1707"/>
          <p:cNvGrpSpPr>
            <a:grpSpLocks/>
          </p:cNvGrpSpPr>
          <p:nvPr/>
        </p:nvGrpSpPr>
        <p:grpSpPr bwMode="auto">
          <a:xfrm>
            <a:off x="556069" y="4971734"/>
            <a:ext cx="5297805" cy="272415"/>
            <a:chOff x="1238" y="809"/>
            <a:chExt cx="8343" cy="429"/>
          </a:xfrm>
        </p:grpSpPr>
        <p:sp>
          <p:nvSpPr>
            <p:cNvPr id="34" name="Freeform 1714"/>
            <p:cNvSpPr>
              <a:spLocks/>
            </p:cNvSpPr>
            <p:nvPr/>
          </p:nvSpPr>
          <p:spPr bwMode="auto">
            <a:xfrm>
              <a:off x="1238" y="885"/>
              <a:ext cx="8268" cy="327"/>
            </a:xfrm>
            <a:custGeom>
              <a:avLst/>
              <a:gdLst>
                <a:gd name="T0" fmla="+- 0 1238 1238"/>
                <a:gd name="T1" fmla="*/ T0 w 8268"/>
                <a:gd name="T2" fmla="+- 0 1212 886"/>
                <a:gd name="T3" fmla="*/ 1212 h 327"/>
                <a:gd name="T4" fmla="+- 0 2892 1238"/>
                <a:gd name="T5" fmla="*/ T4 w 8268"/>
                <a:gd name="T6" fmla="+- 0 1159 886"/>
                <a:gd name="T7" fmla="*/ 1159 h 327"/>
                <a:gd name="T8" fmla="+- 0 4546 1238"/>
                <a:gd name="T9" fmla="*/ T8 w 8268"/>
                <a:gd name="T10" fmla="+- 0 1092 886"/>
                <a:gd name="T11" fmla="*/ 1092 h 327"/>
                <a:gd name="T12" fmla="+- 0 6199 1238"/>
                <a:gd name="T13" fmla="*/ T12 w 8268"/>
                <a:gd name="T14" fmla="+- 0 1030 886"/>
                <a:gd name="T15" fmla="*/ 1030 h 327"/>
                <a:gd name="T16" fmla="+- 0 7853 1238"/>
                <a:gd name="T17" fmla="*/ T16 w 8268"/>
                <a:gd name="T18" fmla="+- 0 960 886"/>
                <a:gd name="T19" fmla="*/ 960 h 327"/>
                <a:gd name="T20" fmla="+- 0 9506 1238"/>
                <a:gd name="T21" fmla="*/ T20 w 8268"/>
                <a:gd name="T22" fmla="+- 0 886 886"/>
                <a:gd name="T23" fmla="*/ 886 h 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268" h="327">
                  <a:moveTo>
                    <a:pt x="0" y="326"/>
                  </a:moveTo>
                  <a:lnTo>
                    <a:pt x="1654" y="273"/>
                  </a:lnTo>
                  <a:lnTo>
                    <a:pt x="3308" y="206"/>
                  </a:lnTo>
                  <a:lnTo>
                    <a:pt x="4961" y="144"/>
                  </a:lnTo>
                  <a:lnTo>
                    <a:pt x="6615" y="74"/>
                  </a:lnTo>
                  <a:lnTo>
                    <a:pt x="8268" y="0"/>
                  </a:lnTo>
                </a:path>
              </a:pathLst>
            </a:custGeom>
            <a:noFill/>
            <a:ln w="27432">
              <a:solidFill>
                <a:srgbClr val="679F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5" name="Picture 17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08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7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101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7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" y="95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70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" y="884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7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" y="809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5"/>
          <p:cNvSpPr>
            <a:spLocks noChangeArrowheads="1"/>
          </p:cNvSpPr>
          <p:nvPr/>
        </p:nvSpPr>
        <p:spPr bwMode="auto">
          <a:xfrm rot="10800000" flipV="1">
            <a:off x="204884" y="5265507"/>
            <a:ext cx="67637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	            2021   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	            2023	             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AutoShape 1731"/>
          <p:cNvSpPr>
            <a:spLocks/>
          </p:cNvSpPr>
          <p:nvPr/>
        </p:nvSpPr>
        <p:spPr bwMode="auto">
          <a:xfrm>
            <a:off x="0" y="5400127"/>
            <a:ext cx="6364605" cy="45719"/>
          </a:xfrm>
          <a:custGeom>
            <a:avLst/>
            <a:gdLst>
              <a:gd name="T0" fmla="+- 0 406 406"/>
              <a:gd name="T1" fmla="*/ T0 w 10023"/>
              <a:gd name="T2" fmla="+- 0 239 239"/>
              <a:gd name="T3" fmla="*/ 239 h 89"/>
              <a:gd name="T4" fmla="+- 0 10428 406"/>
              <a:gd name="T5" fmla="*/ T4 w 10023"/>
              <a:gd name="T6" fmla="+- 0 239 239"/>
              <a:gd name="T7" fmla="*/ 239 h 89"/>
              <a:gd name="T8" fmla="+- 0 406 406"/>
              <a:gd name="T9" fmla="*/ T8 w 10023"/>
              <a:gd name="T10" fmla="+- 0 239 239"/>
              <a:gd name="T11" fmla="*/ 239 h 89"/>
              <a:gd name="T12" fmla="+- 0 406 406"/>
              <a:gd name="T13" fmla="*/ T12 w 10023"/>
              <a:gd name="T14" fmla="+- 0 328 239"/>
              <a:gd name="T15" fmla="*/ 328 h 89"/>
              <a:gd name="T16" fmla="+- 0 2076 406"/>
              <a:gd name="T17" fmla="*/ T16 w 10023"/>
              <a:gd name="T18" fmla="+- 0 239 239"/>
              <a:gd name="T19" fmla="*/ 239 h 89"/>
              <a:gd name="T20" fmla="+- 0 2076 406"/>
              <a:gd name="T21" fmla="*/ T20 w 10023"/>
              <a:gd name="T22" fmla="+- 0 328 239"/>
              <a:gd name="T23" fmla="*/ 328 h 89"/>
              <a:gd name="T24" fmla="+- 0 3746 406"/>
              <a:gd name="T25" fmla="*/ T24 w 10023"/>
              <a:gd name="T26" fmla="+- 0 239 239"/>
              <a:gd name="T27" fmla="*/ 239 h 89"/>
              <a:gd name="T28" fmla="+- 0 3746 406"/>
              <a:gd name="T29" fmla="*/ T28 w 10023"/>
              <a:gd name="T30" fmla="+- 0 328 239"/>
              <a:gd name="T31" fmla="*/ 328 h 89"/>
              <a:gd name="T32" fmla="+- 0 5417 406"/>
              <a:gd name="T33" fmla="*/ T32 w 10023"/>
              <a:gd name="T34" fmla="+- 0 239 239"/>
              <a:gd name="T35" fmla="*/ 239 h 89"/>
              <a:gd name="T36" fmla="+- 0 5417 406"/>
              <a:gd name="T37" fmla="*/ T36 w 10023"/>
              <a:gd name="T38" fmla="+- 0 328 239"/>
              <a:gd name="T39" fmla="*/ 328 h 89"/>
              <a:gd name="T40" fmla="+- 0 7087 406"/>
              <a:gd name="T41" fmla="*/ T40 w 10023"/>
              <a:gd name="T42" fmla="+- 0 239 239"/>
              <a:gd name="T43" fmla="*/ 239 h 89"/>
              <a:gd name="T44" fmla="+- 0 7087 406"/>
              <a:gd name="T45" fmla="*/ T44 w 10023"/>
              <a:gd name="T46" fmla="+- 0 328 239"/>
              <a:gd name="T47" fmla="*/ 328 h 89"/>
              <a:gd name="T48" fmla="+- 0 8758 406"/>
              <a:gd name="T49" fmla="*/ T48 w 10023"/>
              <a:gd name="T50" fmla="+- 0 239 239"/>
              <a:gd name="T51" fmla="*/ 239 h 89"/>
              <a:gd name="T52" fmla="+- 0 8758 406"/>
              <a:gd name="T53" fmla="*/ T52 w 10023"/>
              <a:gd name="T54" fmla="+- 0 328 239"/>
              <a:gd name="T55" fmla="*/ 328 h 89"/>
              <a:gd name="T56" fmla="+- 0 10428 406"/>
              <a:gd name="T57" fmla="*/ T56 w 10023"/>
              <a:gd name="T58" fmla="+- 0 239 239"/>
              <a:gd name="T59" fmla="*/ 239 h 89"/>
              <a:gd name="T60" fmla="+- 0 10428 406"/>
              <a:gd name="T61" fmla="*/ T60 w 10023"/>
              <a:gd name="T62" fmla="+- 0 328 239"/>
              <a:gd name="T63" fmla="*/ 328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23" h="89">
                <a:moveTo>
                  <a:pt x="0" y="0"/>
                </a:moveTo>
                <a:lnTo>
                  <a:pt x="10022" y="0"/>
                </a:lnTo>
                <a:moveTo>
                  <a:pt x="0" y="0"/>
                </a:moveTo>
                <a:lnTo>
                  <a:pt x="0" y="89"/>
                </a:lnTo>
                <a:moveTo>
                  <a:pt x="1670" y="0"/>
                </a:moveTo>
                <a:lnTo>
                  <a:pt x="1670" y="89"/>
                </a:lnTo>
                <a:moveTo>
                  <a:pt x="3340" y="0"/>
                </a:moveTo>
                <a:lnTo>
                  <a:pt x="3340" y="89"/>
                </a:lnTo>
                <a:moveTo>
                  <a:pt x="5011" y="0"/>
                </a:moveTo>
                <a:lnTo>
                  <a:pt x="5011" y="89"/>
                </a:lnTo>
                <a:moveTo>
                  <a:pt x="6681" y="0"/>
                </a:moveTo>
                <a:lnTo>
                  <a:pt x="6681" y="89"/>
                </a:lnTo>
                <a:moveTo>
                  <a:pt x="8352" y="0"/>
                </a:moveTo>
                <a:lnTo>
                  <a:pt x="8352" y="89"/>
                </a:lnTo>
                <a:moveTo>
                  <a:pt x="10022" y="0"/>
                </a:moveTo>
                <a:lnTo>
                  <a:pt x="100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36853" y="4793787"/>
            <a:ext cx="127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4 064,0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34368" y="4776392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4 433,0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194402" y="4737654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4 713,5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211884" y="4701366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5 024,5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20280" y="4648651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5 356,2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40352" y="5841516"/>
            <a:ext cx="623030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endParaRPr lang="ru-RU" sz="1400" b="1" dirty="0">
              <a:solidFill>
                <a:srgbClr val="679FD2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Индекс потребительских цен, %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8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0" y="7393394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rot="530995">
            <a:off x="670123" y="7128920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257752" y="7211998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81841" y="7347130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0" y="7326161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59" y="6742372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18" y="7206502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7" y="7310461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39" y="7305823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1172046" y="7229720"/>
            <a:ext cx="22860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1405292" y="7230308"/>
            <a:ext cx="15605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flipH="1" flipV="1">
            <a:off x="1418286" y="7246212"/>
            <a:ext cx="16578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-1" y="5301313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flipV="1">
            <a:off x="1292023" y="7223168"/>
            <a:ext cx="15693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-5246" y="3325159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55850" y="3327185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rot="745516">
            <a:off x="551859" y="2278867"/>
            <a:ext cx="95829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538078" y="5102914"/>
            <a:ext cx="98887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8192" y="536526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123825" y="228600"/>
            <a:ext cx="673417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indent="-527685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ПРОГНОЗНЫХ ПОКАЗАТЕЛЕЙ</a:t>
            </a:r>
            <a:r>
              <a:rPr lang="ru-RU" spc="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  ЭКОНОМИЧЕСКОГО</a:t>
            </a:r>
            <a:r>
              <a:rPr lang="ru-RU" spc="4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ru-RU" spc="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ОКРУГА</a:t>
            </a:r>
            <a:endPara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14300" y="6699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707"/>
          <p:cNvGrpSpPr>
            <a:grpSpLocks/>
          </p:cNvGrpSpPr>
          <p:nvPr/>
        </p:nvGrpSpPr>
        <p:grpSpPr bwMode="auto">
          <a:xfrm>
            <a:off x="615685" y="2766648"/>
            <a:ext cx="5297805" cy="272415"/>
            <a:chOff x="1238" y="809"/>
            <a:chExt cx="8343" cy="429"/>
          </a:xfrm>
        </p:grpSpPr>
        <p:sp>
          <p:nvSpPr>
            <p:cNvPr id="5" name="Freeform 1714"/>
            <p:cNvSpPr>
              <a:spLocks/>
            </p:cNvSpPr>
            <p:nvPr/>
          </p:nvSpPr>
          <p:spPr bwMode="auto">
            <a:xfrm>
              <a:off x="1238" y="885"/>
              <a:ext cx="8268" cy="327"/>
            </a:xfrm>
            <a:custGeom>
              <a:avLst/>
              <a:gdLst>
                <a:gd name="T0" fmla="+- 0 1238 1238"/>
                <a:gd name="T1" fmla="*/ T0 w 8268"/>
                <a:gd name="T2" fmla="+- 0 1212 886"/>
                <a:gd name="T3" fmla="*/ 1212 h 327"/>
                <a:gd name="T4" fmla="+- 0 2892 1238"/>
                <a:gd name="T5" fmla="*/ T4 w 8268"/>
                <a:gd name="T6" fmla="+- 0 1159 886"/>
                <a:gd name="T7" fmla="*/ 1159 h 327"/>
                <a:gd name="T8" fmla="+- 0 4546 1238"/>
                <a:gd name="T9" fmla="*/ T8 w 8268"/>
                <a:gd name="T10" fmla="+- 0 1092 886"/>
                <a:gd name="T11" fmla="*/ 1092 h 327"/>
                <a:gd name="T12" fmla="+- 0 6199 1238"/>
                <a:gd name="T13" fmla="*/ T12 w 8268"/>
                <a:gd name="T14" fmla="+- 0 1030 886"/>
                <a:gd name="T15" fmla="*/ 1030 h 327"/>
                <a:gd name="T16" fmla="+- 0 7853 1238"/>
                <a:gd name="T17" fmla="*/ T16 w 8268"/>
                <a:gd name="T18" fmla="+- 0 960 886"/>
                <a:gd name="T19" fmla="*/ 960 h 327"/>
                <a:gd name="T20" fmla="+- 0 9506 1238"/>
                <a:gd name="T21" fmla="*/ T20 w 8268"/>
                <a:gd name="T22" fmla="+- 0 886 886"/>
                <a:gd name="T23" fmla="*/ 886 h 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268" h="327">
                  <a:moveTo>
                    <a:pt x="0" y="326"/>
                  </a:moveTo>
                  <a:lnTo>
                    <a:pt x="1654" y="273"/>
                  </a:lnTo>
                  <a:lnTo>
                    <a:pt x="3308" y="206"/>
                  </a:lnTo>
                  <a:lnTo>
                    <a:pt x="4961" y="144"/>
                  </a:lnTo>
                  <a:lnTo>
                    <a:pt x="6615" y="74"/>
                  </a:lnTo>
                  <a:lnTo>
                    <a:pt x="8268" y="0"/>
                  </a:lnTo>
                </a:path>
              </a:pathLst>
            </a:custGeom>
            <a:noFill/>
            <a:ln w="27432">
              <a:solidFill>
                <a:srgbClr val="679F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17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08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101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" y="95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" y="884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" y="809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134781" y="2590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29,6	 30,8	 32,7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34,9	 37,2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706"/>
          <p:cNvSpPr>
            <a:spLocks/>
          </p:cNvSpPr>
          <p:nvPr/>
        </p:nvSpPr>
        <p:spPr bwMode="auto">
          <a:xfrm>
            <a:off x="-2603" y="3328035"/>
            <a:ext cx="6300470" cy="56515"/>
          </a:xfrm>
          <a:custGeom>
            <a:avLst/>
            <a:gdLst>
              <a:gd name="T0" fmla="+- 0 410 410"/>
              <a:gd name="T1" fmla="*/ T0 w 9922"/>
              <a:gd name="T2" fmla="+- 0 206 206"/>
              <a:gd name="T3" fmla="*/ 206 h 89"/>
              <a:gd name="T4" fmla="+- 0 10332 410"/>
              <a:gd name="T5" fmla="*/ T4 w 9922"/>
              <a:gd name="T6" fmla="+- 0 206 206"/>
              <a:gd name="T7" fmla="*/ 206 h 89"/>
              <a:gd name="T8" fmla="+- 0 410 410"/>
              <a:gd name="T9" fmla="*/ T8 w 9922"/>
              <a:gd name="T10" fmla="+- 0 206 206"/>
              <a:gd name="T11" fmla="*/ 206 h 89"/>
              <a:gd name="T12" fmla="+- 0 410 410"/>
              <a:gd name="T13" fmla="*/ T12 w 9922"/>
              <a:gd name="T14" fmla="+- 0 295 206"/>
              <a:gd name="T15" fmla="*/ 295 h 89"/>
              <a:gd name="T16" fmla="+- 0 2064 410"/>
              <a:gd name="T17" fmla="*/ T16 w 9922"/>
              <a:gd name="T18" fmla="+- 0 206 206"/>
              <a:gd name="T19" fmla="*/ 206 h 89"/>
              <a:gd name="T20" fmla="+- 0 2064 410"/>
              <a:gd name="T21" fmla="*/ T20 w 9922"/>
              <a:gd name="T22" fmla="+- 0 295 206"/>
              <a:gd name="T23" fmla="*/ 295 h 89"/>
              <a:gd name="T24" fmla="+- 0 3718 410"/>
              <a:gd name="T25" fmla="*/ T24 w 9922"/>
              <a:gd name="T26" fmla="+- 0 206 206"/>
              <a:gd name="T27" fmla="*/ 206 h 89"/>
              <a:gd name="T28" fmla="+- 0 3718 410"/>
              <a:gd name="T29" fmla="*/ T28 w 9922"/>
              <a:gd name="T30" fmla="+- 0 295 206"/>
              <a:gd name="T31" fmla="*/ 295 h 89"/>
              <a:gd name="T32" fmla="+- 0 5371 410"/>
              <a:gd name="T33" fmla="*/ T32 w 9922"/>
              <a:gd name="T34" fmla="+- 0 206 206"/>
              <a:gd name="T35" fmla="*/ 206 h 89"/>
              <a:gd name="T36" fmla="+- 0 5371 410"/>
              <a:gd name="T37" fmla="*/ T36 w 9922"/>
              <a:gd name="T38" fmla="+- 0 295 206"/>
              <a:gd name="T39" fmla="*/ 295 h 89"/>
              <a:gd name="T40" fmla="+- 0 7025 410"/>
              <a:gd name="T41" fmla="*/ T40 w 9922"/>
              <a:gd name="T42" fmla="+- 0 206 206"/>
              <a:gd name="T43" fmla="*/ 206 h 89"/>
              <a:gd name="T44" fmla="+- 0 7025 410"/>
              <a:gd name="T45" fmla="*/ T44 w 9922"/>
              <a:gd name="T46" fmla="+- 0 295 206"/>
              <a:gd name="T47" fmla="*/ 295 h 89"/>
              <a:gd name="T48" fmla="+- 0 8678 410"/>
              <a:gd name="T49" fmla="*/ T48 w 9922"/>
              <a:gd name="T50" fmla="+- 0 206 206"/>
              <a:gd name="T51" fmla="*/ 206 h 89"/>
              <a:gd name="T52" fmla="+- 0 8678 410"/>
              <a:gd name="T53" fmla="*/ T52 w 9922"/>
              <a:gd name="T54" fmla="+- 0 295 206"/>
              <a:gd name="T55" fmla="*/ 295 h 89"/>
              <a:gd name="T56" fmla="+- 0 10332 410"/>
              <a:gd name="T57" fmla="*/ T56 w 9922"/>
              <a:gd name="T58" fmla="+- 0 206 206"/>
              <a:gd name="T59" fmla="*/ 206 h 89"/>
              <a:gd name="T60" fmla="+- 0 10332 410"/>
              <a:gd name="T61" fmla="*/ T60 w 9922"/>
              <a:gd name="T62" fmla="+- 0 295 206"/>
              <a:gd name="T63" fmla="*/ 295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9922" h="89">
                <a:moveTo>
                  <a:pt x="0" y="0"/>
                </a:moveTo>
                <a:lnTo>
                  <a:pt x="9922" y="0"/>
                </a:lnTo>
                <a:moveTo>
                  <a:pt x="0" y="0"/>
                </a:moveTo>
                <a:lnTo>
                  <a:pt x="0" y="89"/>
                </a:lnTo>
                <a:moveTo>
                  <a:pt x="1654" y="0"/>
                </a:moveTo>
                <a:lnTo>
                  <a:pt x="1654" y="89"/>
                </a:lnTo>
                <a:moveTo>
                  <a:pt x="3308" y="0"/>
                </a:moveTo>
                <a:lnTo>
                  <a:pt x="3308" y="89"/>
                </a:lnTo>
                <a:moveTo>
                  <a:pt x="4961" y="0"/>
                </a:moveTo>
                <a:lnTo>
                  <a:pt x="4961" y="89"/>
                </a:lnTo>
                <a:moveTo>
                  <a:pt x="6615" y="0"/>
                </a:moveTo>
                <a:lnTo>
                  <a:pt x="6615" y="89"/>
                </a:lnTo>
                <a:moveTo>
                  <a:pt x="8268" y="0"/>
                </a:moveTo>
                <a:lnTo>
                  <a:pt x="8268" y="89"/>
                </a:lnTo>
                <a:moveTo>
                  <a:pt x="9922" y="0"/>
                </a:moveTo>
                <a:lnTo>
                  <a:pt x="99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-301541" y="3429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2020	2021	2022	2023	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8957" y="82042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89946" tIns="65067" rIns="438012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6" name="Line 1715"/>
          <p:cNvCxnSpPr>
            <a:cxnSpLocks noChangeShapeType="1"/>
          </p:cNvCxnSpPr>
          <p:nvPr/>
        </p:nvCxnSpPr>
        <p:spPr bwMode="auto">
          <a:xfrm>
            <a:off x="7182802" y="1819275"/>
            <a:ext cx="0" cy="56515"/>
          </a:xfrm>
          <a:prstGeom prst="line">
            <a:avLst/>
          </a:pr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10261" y="1559077"/>
            <a:ext cx="51094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Среднемесячная заработная плата, тыс. рублей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32093" y="4074707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226820" algn="ctr">
              <a:spcBef>
                <a:spcPts val="51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</a:t>
            </a:r>
            <a:r>
              <a:rPr lang="ru-RU" sz="1600" b="1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600" b="1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</a:t>
            </a:r>
            <a:r>
              <a:rPr lang="ru-RU" sz="1600" b="1" spc="14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капитал, млн. рублей</a:t>
            </a:r>
            <a:endParaRPr lang="ru-RU" sz="16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 1694"/>
          <p:cNvGrpSpPr>
            <a:grpSpLocks/>
          </p:cNvGrpSpPr>
          <p:nvPr/>
        </p:nvGrpSpPr>
        <p:grpSpPr bwMode="auto">
          <a:xfrm>
            <a:off x="204884" y="4794250"/>
            <a:ext cx="6066790" cy="1574165"/>
            <a:chOff x="775" y="-2327"/>
            <a:chExt cx="8993" cy="2463"/>
          </a:xfrm>
        </p:grpSpPr>
        <p:pic>
          <p:nvPicPr>
            <p:cNvPr id="20" name="Picture 169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-2327"/>
              <a:ext cx="8309" cy="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9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-2313"/>
              <a:ext cx="8343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1695"/>
            <p:cNvSpPr>
              <a:spLocks/>
            </p:cNvSpPr>
            <p:nvPr/>
          </p:nvSpPr>
          <p:spPr bwMode="auto">
            <a:xfrm>
              <a:off x="775" y="44"/>
              <a:ext cx="8993" cy="92"/>
            </a:xfrm>
            <a:custGeom>
              <a:avLst/>
              <a:gdLst>
                <a:gd name="T0" fmla="+- 0 775 775"/>
                <a:gd name="T1" fmla="*/ T0 w 8993"/>
                <a:gd name="T2" fmla="+- 0 45 45"/>
                <a:gd name="T3" fmla="*/ 45 h 92"/>
                <a:gd name="T4" fmla="+- 0 9768 775"/>
                <a:gd name="T5" fmla="*/ T4 w 8993"/>
                <a:gd name="T6" fmla="+- 0 45 45"/>
                <a:gd name="T7" fmla="*/ 45 h 92"/>
                <a:gd name="T8" fmla="+- 0 775 775"/>
                <a:gd name="T9" fmla="*/ T8 w 8993"/>
                <a:gd name="T10" fmla="+- 0 45 45"/>
                <a:gd name="T11" fmla="*/ 45 h 92"/>
                <a:gd name="T12" fmla="+- 0 775 775"/>
                <a:gd name="T13" fmla="*/ T12 w 8993"/>
                <a:gd name="T14" fmla="+- 0 136 45"/>
                <a:gd name="T15" fmla="*/ 136 h 92"/>
                <a:gd name="T16" fmla="+- 0 2273 775"/>
                <a:gd name="T17" fmla="*/ T16 w 8993"/>
                <a:gd name="T18" fmla="+- 0 45 45"/>
                <a:gd name="T19" fmla="*/ 45 h 92"/>
                <a:gd name="T20" fmla="+- 0 2273 775"/>
                <a:gd name="T21" fmla="*/ T20 w 8993"/>
                <a:gd name="T22" fmla="+- 0 136 45"/>
                <a:gd name="T23" fmla="*/ 136 h 92"/>
                <a:gd name="T24" fmla="+- 0 3773 775"/>
                <a:gd name="T25" fmla="*/ T24 w 8993"/>
                <a:gd name="T26" fmla="+- 0 45 45"/>
                <a:gd name="T27" fmla="*/ 45 h 92"/>
                <a:gd name="T28" fmla="+- 0 3773 775"/>
                <a:gd name="T29" fmla="*/ T28 w 8993"/>
                <a:gd name="T30" fmla="+- 0 136 45"/>
                <a:gd name="T31" fmla="*/ 136 h 92"/>
                <a:gd name="T32" fmla="+- 0 5270 775"/>
                <a:gd name="T33" fmla="*/ T32 w 8993"/>
                <a:gd name="T34" fmla="+- 0 45 45"/>
                <a:gd name="T35" fmla="*/ 45 h 92"/>
                <a:gd name="T36" fmla="+- 0 5270 775"/>
                <a:gd name="T37" fmla="*/ T36 w 8993"/>
                <a:gd name="T38" fmla="+- 0 136 45"/>
                <a:gd name="T39" fmla="*/ 136 h 92"/>
                <a:gd name="T40" fmla="+- 0 6770 775"/>
                <a:gd name="T41" fmla="*/ T40 w 8993"/>
                <a:gd name="T42" fmla="+- 0 45 45"/>
                <a:gd name="T43" fmla="*/ 45 h 92"/>
                <a:gd name="T44" fmla="+- 0 6770 775"/>
                <a:gd name="T45" fmla="*/ T44 w 8993"/>
                <a:gd name="T46" fmla="+- 0 136 45"/>
                <a:gd name="T47" fmla="*/ 136 h 92"/>
                <a:gd name="T48" fmla="+- 0 8270 775"/>
                <a:gd name="T49" fmla="*/ T48 w 8993"/>
                <a:gd name="T50" fmla="+- 0 45 45"/>
                <a:gd name="T51" fmla="*/ 45 h 92"/>
                <a:gd name="T52" fmla="+- 0 8270 775"/>
                <a:gd name="T53" fmla="*/ T52 w 8993"/>
                <a:gd name="T54" fmla="+- 0 136 45"/>
                <a:gd name="T55" fmla="*/ 136 h 92"/>
                <a:gd name="T56" fmla="+- 0 9768 775"/>
                <a:gd name="T57" fmla="*/ T56 w 8993"/>
                <a:gd name="T58" fmla="+- 0 45 45"/>
                <a:gd name="T59" fmla="*/ 45 h 92"/>
                <a:gd name="T60" fmla="+- 0 9768 775"/>
                <a:gd name="T61" fmla="*/ T60 w 8993"/>
                <a:gd name="T62" fmla="+- 0 136 45"/>
                <a:gd name="T63" fmla="*/ 136 h 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8993" h="92">
                  <a:moveTo>
                    <a:pt x="0" y="0"/>
                  </a:moveTo>
                  <a:lnTo>
                    <a:pt x="8993" y="0"/>
                  </a:lnTo>
                  <a:moveTo>
                    <a:pt x="0" y="0"/>
                  </a:moveTo>
                  <a:lnTo>
                    <a:pt x="0" y="91"/>
                  </a:lnTo>
                  <a:moveTo>
                    <a:pt x="1498" y="0"/>
                  </a:moveTo>
                  <a:lnTo>
                    <a:pt x="1498" y="91"/>
                  </a:lnTo>
                  <a:moveTo>
                    <a:pt x="2998" y="0"/>
                  </a:moveTo>
                  <a:lnTo>
                    <a:pt x="2998" y="91"/>
                  </a:lnTo>
                  <a:moveTo>
                    <a:pt x="4495" y="0"/>
                  </a:moveTo>
                  <a:lnTo>
                    <a:pt x="4495" y="91"/>
                  </a:lnTo>
                  <a:moveTo>
                    <a:pt x="5995" y="0"/>
                  </a:moveTo>
                  <a:lnTo>
                    <a:pt x="5995" y="91"/>
                  </a:lnTo>
                  <a:moveTo>
                    <a:pt x="7495" y="0"/>
                  </a:moveTo>
                  <a:lnTo>
                    <a:pt x="7495" y="91"/>
                  </a:lnTo>
                  <a:moveTo>
                    <a:pt x="8993" y="0"/>
                  </a:moveTo>
                  <a:lnTo>
                    <a:pt x="8993" y="91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95604" y="4572000"/>
            <a:ext cx="899796" cy="89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65"/>
          <p:cNvSpPr>
            <a:spLocks noChangeArrowheads="1"/>
          </p:cNvSpPr>
          <p:nvPr/>
        </p:nvSpPr>
        <p:spPr bwMode="auto">
          <a:xfrm>
            <a:off x="907219" y="5949425"/>
            <a:ext cx="540244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2020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692"/>
          <p:cNvSpPr txBox="1">
            <a:spLocks noChangeArrowheads="1"/>
          </p:cNvSpPr>
          <p:nvPr/>
        </p:nvSpPr>
        <p:spPr bwMode="auto">
          <a:xfrm>
            <a:off x="1529342" y="5472547"/>
            <a:ext cx="380365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1 417,1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Box 1691"/>
          <p:cNvSpPr txBox="1">
            <a:spLocks noChangeArrowheads="1"/>
          </p:cNvSpPr>
          <p:nvPr/>
        </p:nvSpPr>
        <p:spPr bwMode="auto">
          <a:xfrm>
            <a:off x="2553334" y="5459230"/>
            <a:ext cx="325755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1 311,7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Box 1690"/>
          <p:cNvSpPr txBox="1">
            <a:spLocks noChangeArrowheads="1"/>
          </p:cNvSpPr>
          <p:nvPr/>
        </p:nvSpPr>
        <p:spPr bwMode="auto">
          <a:xfrm>
            <a:off x="3594072" y="5221912"/>
            <a:ext cx="371475" cy="8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1 455,8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187130"/>
            <a:ext cx="1049862" cy="34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99433" y="4374118"/>
            <a:ext cx="38957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1692"/>
          <p:cNvSpPr txBox="1">
            <a:spLocks noChangeArrowheads="1"/>
          </p:cNvSpPr>
          <p:nvPr/>
        </p:nvSpPr>
        <p:spPr bwMode="auto">
          <a:xfrm>
            <a:off x="4621236" y="4897709"/>
            <a:ext cx="27495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1 614,2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Box 1689"/>
          <p:cNvSpPr txBox="1">
            <a:spLocks noChangeArrowheads="1"/>
          </p:cNvSpPr>
          <p:nvPr/>
        </p:nvSpPr>
        <p:spPr bwMode="auto">
          <a:xfrm>
            <a:off x="5650200" y="5189993"/>
            <a:ext cx="329565" cy="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1 789,8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41" name="image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" y="7122598"/>
            <a:ext cx="270216" cy="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07" y="7129610"/>
            <a:ext cx="323850" cy="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" name="Rectangle 15"/>
          <p:cNvSpPr>
            <a:spLocks noChangeArrowheads="1"/>
          </p:cNvSpPr>
          <p:nvPr/>
        </p:nvSpPr>
        <p:spPr bwMode="auto">
          <a:xfrm>
            <a:off x="97684" y="582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29" name="Rectangle 16"/>
          <p:cNvSpPr>
            <a:spLocks noChangeArrowheads="1"/>
          </p:cNvSpPr>
          <p:nvPr/>
        </p:nvSpPr>
        <p:spPr bwMode="auto">
          <a:xfrm>
            <a:off x="1049861" y="6863524"/>
            <a:ext cx="550659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</a:pPr>
            <a:endParaRPr lang="ru-RU" altLang="ru-RU" sz="1100" dirty="0">
              <a:solidFill>
                <a:srgbClr val="3B699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3B699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Инвестиции, млн. рублей       	     Индекс физического объема инвестиций, %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30" name="Прямоугольник 22529"/>
          <p:cNvSpPr/>
          <p:nvPr/>
        </p:nvSpPr>
        <p:spPr>
          <a:xfrm>
            <a:off x="358462" y="8098479"/>
            <a:ext cx="6038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2022 год и на плановый период 2023 и 2024 годов)</a:t>
            </a:r>
            <a:endParaRPr lang="ru-RU" sz="9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Прямоугольник 37"/>
          <p:cNvSpPr/>
          <p:nvPr/>
        </p:nvSpPr>
        <p:spPr>
          <a:xfrm rot="21322989">
            <a:off x="553070" y="2775320"/>
            <a:ext cx="1049862" cy="34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53210" y="5375188"/>
            <a:ext cx="1049862" cy="112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6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315289" y="142564"/>
            <a:ext cx="617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</a:pP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КАКОЕ</a:t>
            </a:r>
            <a:r>
              <a:rPr lang="ru-RU" sz="2000" spc="1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</a:t>
            </a:r>
            <a:r>
              <a:rPr lang="ru-RU" sz="2000" spc="16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СРЕДИ</a:t>
            </a:r>
            <a:r>
              <a:rPr lang="ru-RU" sz="2000" spc="16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МУНИЦИПАЛЬНЫХ ОБРАЗОВАНИЙ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ЗАНИМАЕТ</a:t>
            </a:r>
            <a:r>
              <a:rPr lang="ru-RU" sz="2000" spc="16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ГОРОДСКОЙ ОКРУГ СЕМЕНОВСКИЙ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ОТДЕЛЬНЫМ ПОКАЗАТЕЛЯМ </a:t>
            </a:r>
            <a:r>
              <a:rPr lang="ru-RU" sz="2000" spc="-3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2022-2024 ГОДАХ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 Box 1515"/>
          <p:cNvSpPr txBox="1">
            <a:spLocks noChangeArrowheads="1"/>
          </p:cNvSpPr>
          <p:nvPr/>
        </p:nvSpPr>
        <p:spPr bwMode="auto">
          <a:xfrm>
            <a:off x="251460" y="1866900"/>
            <a:ext cx="212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2 711,9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1512"/>
          <p:cNvSpPr txBox="1">
            <a:spLocks noChangeArrowheads="1"/>
          </p:cNvSpPr>
          <p:nvPr/>
        </p:nvSpPr>
        <p:spPr bwMode="auto">
          <a:xfrm>
            <a:off x="1499234" y="1700214"/>
            <a:ext cx="765287" cy="5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2 100,4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801236" y="1576684"/>
            <a:ext cx="53190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Доходы местных бюджетов в 2021 году, млн. рублей*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75615" y="9874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8200" y="2316956"/>
            <a:ext cx="396875" cy="4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1518"/>
          <p:cNvSpPr txBox="1">
            <a:spLocks noChangeArrowheads="1"/>
          </p:cNvSpPr>
          <p:nvPr/>
        </p:nvSpPr>
        <p:spPr bwMode="auto">
          <a:xfrm>
            <a:off x="4628935" y="2082145"/>
            <a:ext cx="2169720" cy="13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рублей***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4086" y="4169164"/>
            <a:ext cx="544830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175"/>
              </a:spcBef>
              <a:spcAft>
                <a:spcPts val="0"/>
              </a:spcAft>
            </a:pP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Text Box 1518"/>
          <p:cNvSpPr txBox="1">
            <a:spLocks noChangeArrowheads="1"/>
          </p:cNvSpPr>
          <p:nvPr/>
        </p:nvSpPr>
        <p:spPr bwMode="auto">
          <a:xfrm>
            <a:off x="4896489" y="4463842"/>
            <a:ext cx="2137227" cy="65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душу </a:t>
            </a: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населения, тыс. рублей***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145502" y="6926663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900" spc="8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Богородский муниципальный округ</a:t>
            </a:r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0642" y="7125288"/>
            <a:ext cx="369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spcBef>
                <a:spcPts val="290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900" b="1" spc="4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Семеновский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endParaRPr lang="ru-RU" sz="9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2693075" y="6926543"/>
            <a:ext cx="19167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900" spc="-7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spc="-7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Володарский район</a:t>
            </a:r>
            <a:r>
              <a:rPr lang="ru-RU" sz="900" spc="-1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9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4371097" y="6933443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900" spc="2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–городской округ Кулебаки</a:t>
            </a:r>
            <a:endParaRPr lang="ru-RU" sz="9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695852" y="7134122"/>
            <a:ext cx="1675870" cy="23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900" spc="-8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spc="-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spc="-5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Арзамасский</a:t>
            </a:r>
            <a:r>
              <a:rPr lang="ru-RU" sz="900" spc="-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4371722" y="7126818"/>
            <a:ext cx="3400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900" spc="-1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Лысковский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133279" y="7349605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900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–городской округ Шахунья</a:t>
            </a:r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695676" y="7350240"/>
            <a:ext cx="17643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ru-RU" sz="900" spc="-1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Лукояновский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374978" y="7323146"/>
            <a:ext cx="3517518" cy="23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sz="900" spc="8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Уренский</a:t>
            </a:r>
            <a:r>
              <a:rPr lang="ru-RU" sz="90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111444" y="7558982"/>
            <a:ext cx="1836936" cy="23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900" spc="3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Сергачский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2491880" y="7579883"/>
            <a:ext cx="3101062" cy="23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>
              <a:spcBef>
                <a:spcPts val="290"/>
              </a:spcBef>
              <a:spcAft>
                <a:spcPts val="0"/>
              </a:spcAft>
            </a:pP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ru-RU" sz="900" spc="-2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Починковский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464184" y="8347486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*Плановые показатели на 01.11.2021г.</a:t>
            </a:r>
          </a:p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**Фактические  показатели на 01.11.2021г.</a:t>
            </a:r>
          </a:p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***Численность на 01.01.2021г.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0" name="Text Box 1455"/>
          <p:cNvSpPr txBox="1">
            <a:spLocks noChangeArrowheads="1"/>
          </p:cNvSpPr>
          <p:nvPr/>
        </p:nvSpPr>
        <p:spPr bwMode="auto">
          <a:xfrm>
            <a:off x="378161" y="5414863"/>
            <a:ext cx="288588" cy="6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2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7" name="Text Box 1455"/>
          <p:cNvSpPr txBox="1">
            <a:spLocks noChangeArrowheads="1"/>
          </p:cNvSpPr>
          <p:nvPr/>
        </p:nvSpPr>
        <p:spPr bwMode="auto">
          <a:xfrm>
            <a:off x="2847657" y="5392438"/>
            <a:ext cx="211455" cy="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1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6" name="Group 1516"/>
          <p:cNvGrpSpPr>
            <a:grpSpLocks/>
          </p:cNvGrpSpPr>
          <p:nvPr/>
        </p:nvGrpSpPr>
        <p:grpSpPr bwMode="auto">
          <a:xfrm>
            <a:off x="973362" y="1974854"/>
            <a:ext cx="4668045" cy="1273690"/>
            <a:chOff x="984" y="206"/>
            <a:chExt cx="9178" cy="2694"/>
          </a:xfrm>
        </p:grpSpPr>
        <p:pic>
          <p:nvPicPr>
            <p:cNvPr id="107" name="Picture 15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23"/>
              <a:ext cx="5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5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7"/>
              <a:ext cx="512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5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375"/>
              <a:ext cx="9063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5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44"/>
              <a:ext cx="387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5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69"/>
              <a:ext cx="384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5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1409"/>
              <a:ext cx="8907" cy="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AutoShape 1546"/>
            <p:cNvSpPr>
              <a:spLocks/>
            </p:cNvSpPr>
            <p:nvPr/>
          </p:nvSpPr>
          <p:spPr bwMode="auto">
            <a:xfrm>
              <a:off x="984" y="2823"/>
              <a:ext cx="9178" cy="77"/>
            </a:xfrm>
            <a:custGeom>
              <a:avLst/>
              <a:gdLst>
                <a:gd name="T0" fmla="+- 0 984 984"/>
                <a:gd name="T1" fmla="*/ T0 w 9178"/>
                <a:gd name="T2" fmla="+- 0 2823 2823"/>
                <a:gd name="T3" fmla="*/ 2823 h 77"/>
                <a:gd name="T4" fmla="+- 0 10162 984"/>
                <a:gd name="T5" fmla="*/ T4 w 9178"/>
                <a:gd name="T6" fmla="+- 0 2823 2823"/>
                <a:gd name="T7" fmla="*/ 2823 h 77"/>
                <a:gd name="T8" fmla="+- 0 984 984"/>
                <a:gd name="T9" fmla="*/ T8 w 9178"/>
                <a:gd name="T10" fmla="+- 0 2823 2823"/>
                <a:gd name="T11" fmla="*/ 2823 h 77"/>
                <a:gd name="T12" fmla="+- 0 984 984"/>
                <a:gd name="T13" fmla="*/ T12 w 9178"/>
                <a:gd name="T14" fmla="+- 0 2900 2823"/>
                <a:gd name="T15" fmla="*/ 2900 h 77"/>
                <a:gd name="T16" fmla="+- 0 1639 984"/>
                <a:gd name="T17" fmla="*/ T16 w 9178"/>
                <a:gd name="T18" fmla="+- 0 2823 2823"/>
                <a:gd name="T19" fmla="*/ 2823 h 77"/>
                <a:gd name="T20" fmla="+- 0 1639 984"/>
                <a:gd name="T21" fmla="*/ T20 w 9178"/>
                <a:gd name="T22" fmla="+- 0 2900 2823"/>
                <a:gd name="T23" fmla="*/ 2900 h 77"/>
                <a:gd name="T24" fmla="+- 0 2294 984"/>
                <a:gd name="T25" fmla="*/ T24 w 9178"/>
                <a:gd name="T26" fmla="+- 0 2823 2823"/>
                <a:gd name="T27" fmla="*/ 2823 h 77"/>
                <a:gd name="T28" fmla="+- 0 2294 984"/>
                <a:gd name="T29" fmla="*/ T28 w 9178"/>
                <a:gd name="T30" fmla="+- 0 2900 2823"/>
                <a:gd name="T31" fmla="*/ 2900 h 77"/>
                <a:gd name="T32" fmla="+- 0 2950 984"/>
                <a:gd name="T33" fmla="*/ T32 w 9178"/>
                <a:gd name="T34" fmla="+- 0 2823 2823"/>
                <a:gd name="T35" fmla="*/ 2823 h 77"/>
                <a:gd name="T36" fmla="+- 0 2950 984"/>
                <a:gd name="T37" fmla="*/ T36 w 9178"/>
                <a:gd name="T38" fmla="+- 0 2900 2823"/>
                <a:gd name="T39" fmla="*/ 2900 h 77"/>
                <a:gd name="T40" fmla="+- 0 3605 984"/>
                <a:gd name="T41" fmla="*/ T40 w 9178"/>
                <a:gd name="T42" fmla="+- 0 2823 2823"/>
                <a:gd name="T43" fmla="*/ 2823 h 77"/>
                <a:gd name="T44" fmla="+- 0 3605 984"/>
                <a:gd name="T45" fmla="*/ T44 w 9178"/>
                <a:gd name="T46" fmla="+- 0 2900 2823"/>
                <a:gd name="T47" fmla="*/ 2900 h 77"/>
                <a:gd name="T48" fmla="+- 0 4262 984"/>
                <a:gd name="T49" fmla="*/ T48 w 9178"/>
                <a:gd name="T50" fmla="+- 0 2823 2823"/>
                <a:gd name="T51" fmla="*/ 2823 h 77"/>
                <a:gd name="T52" fmla="+- 0 4262 984"/>
                <a:gd name="T53" fmla="*/ T52 w 9178"/>
                <a:gd name="T54" fmla="+- 0 2900 2823"/>
                <a:gd name="T55" fmla="*/ 2900 h 77"/>
                <a:gd name="T56" fmla="+- 0 4918 984"/>
                <a:gd name="T57" fmla="*/ T56 w 9178"/>
                <a:gd name="T58" fmla="+- 0 2823 2823"/>
                <a:gd name="T59" fmla="*/ 2823 h 77"/>
                <a:gd name="T60" fmla="+- 0 4918 984"/>
                <a:gd name="T61" fmla="*/ T60 w 9178"/>
                <a:gd name="T62" fmla="+- 0 2900 2823"/>
                <a:gd name="T63" fmla="*/ 2900 h 77"/>
                <a:gd name="T64" fmla="+- 0 5573 984"/>
                <a:gd name="T65" fmla="*/ T64 w 9178"/>
                <a:gd name="T66" fmla="+- 0 2823 2823"/>
                <a:gd name="T67" fmla="*/ 2823 h 77"/>
                <a:gd name="T68" fmla="+- 0 5573 984"/>
                <a:gd name="T69" fmla="*/ T68 w 9178"/>
                <a:gd name="T70" fmla="+- 0 2900 2823"/>
                <a:gd name="T71" fmla="*/ 2900 h 77"/>
                <a:gd name="T72" fmla="+- 0 6228 984"/>
                <a:gd name="T73" fmla="*/ T72 w 9178"/>
                <a:gd name="T74" fmla="+- 0 2823 2823"/>
                <a:gd name="T75" fmla="*/ 2823 h 77"/>
                <a:gd name="T76" fmla="+- 0 6228 984"/>
                <a:gd name="T77" fmla="*/ T76 w 9178"/>
                <a:gd name="T78" fmla="+- 0 2900 2823"/>
                <a:gd name="T79" fmla="*/ 2900 h 77"/>
                <a:gd name="T80" fmla="+- 0 6883 984"/>
                <a:gd name="T81" fmla="*/ T80 w 9178"/>
                <a:gd name="T82" fmla="+- 0 2823 2823"/>
                <a:gd name="T83" fmla="*/ 2823 h 77"/>
                <a:gd name="T84" fmla="+- 0 6883 984"/>
                <a:gd name="T85" fmla="*/ T84 w 9178"/>
                <a:gd name="T86" fmla="+- 0 2900 2823"/>
                <a:gd name="T87" fmla="*/ 2900 h 77"/>
                <a:gd name="T88" fmla="+- 0 7538 984"/>
                <a:gd name="T89" fmla="*/ T88 w 9178"/>
                <a:gd name="T90" fmla="+- 0 2823 2823"/>
                <a:gd name="T91" fmla="*/ 2823 h 77"/>
                <a:gd name="T92" fmla="+- 0 7538 984"/>
                <a:gd name="T93" fmla="*/ T92 w 9178"/>
                <a:gd name="T94" fmla="+- 0 2900 2823"/>
                <a:gd name="T95" fmla="*/ 2900 h 77"/>
                <a:gd name="T96" fmla="+- 0 8196 984"/>
                <a:gd name="T97" fmla="*/ T96 w 9178"/>
                <a:gd name="T98" fmla="+- 0 2823 2823"/>
                <a:gd name="T99" fmla="*/ 2823 h 77"/>
                <a:gd name="T100" fmla="+- 0 8196 984"/>
                <a:gd name="T101" fmla="*/ T100 w 9178"/>
                <a:gd name="T102" fmla="+- 0 2900 2823"/>
                <a:gd name="T103" fmla="*/ 2900 h 77"/>
                <a:gd name="T104" fmla="+- 0 8851 984"/>
                <a:gd name="T105" fmla="*/ T104 w 9178"/>
                <a:gd name="T106" fmla="+- 0 2823 2823"/>
                <a:gd name="T107" fmla="*/ 2823 h 77"/>
                <a:gd name="T108" fmla="+- 0 8851 984"/>
                <a:gd name="T109" fmla="*/ T108 w 9178"/>
                <a:gd name="T110" fmla="+- 0 2900 2823"/>
                <a:gd name="T111" fmla="*/ 2900 h 77"/>
                <a:gd name="T112" fmla="+- 0 9506 984"/>
                <a:gd name="T113" fmla="*/ T112 w 9178"/>
                <a:gd name="T114" fmla="+- 0 2823 2823"/>
                <a:gd name="T115" fmla="*/ 2823 h 77"/>
                <a:gd name="T116" fmla="+- 0 9506 984"/>
                <a:gd name="T117" fmla="*/ T116 w 9178"/>
                <a:gd name="T118" fmla="+- 0 2900 2823"/>
                <a:gd name="T119" fmla="*/ 2900 h 77"/>
                <a:gd name="T120" fmla="+- 0 10162 984"/>
                <a:gd name="T121" fmla="*/ T120 w 9178"/>
                <a:gd name="T122" fmla="+- 0 2823 2823"/>
                <a:gd name="T123" fmla="*/ 2823 h 77"/>
                <a:gd name="T124" fmla="+- 0 10162 984"/>
                <a:gd name="T125" fmla="*/ T124 w 9178"/>
                <a:gd name="T126" fmla="+- 0 2900 2823"/>
                <a:gd name="T127" fmla="*/ 2900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77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7"/>
                  </a:lnTo>
                  <a:moveTo>
                    <a:pt x="655" y="0"/>
                  </a:moveTo>
                  <a:lnTo>
                    <a:pt x="655" y="77"/>
                  </a:lnTo>
                  <a:moveTo>
                    <a:pt x="1310" y="0"/>
                  </a:moveTo>
                  <a:lnTo>
                    <a:pt x="1310" y="77"/>
                  </a:lnTo>
                  <a:moveTo>
                    <a:pt x="1966" y="0"/>
                  </a:moveTo>
                  <a:lnTo>
                    <a:pt x="1966" y="77"/>
                  </a:lnTo>
                  <a:moveTo>
                    <a:pt x="2621" y="0"/>
                  </a:moveTo>
                  <a:lnTo>
                    <a:pt x="2621" y="77"/>
                  </a:lnTo>
                  <a:moveTo>
                    <a:pt x="3278" y="0"/>
                  </a:moveTo>
                  <a:lnTo>
                    <a:pt x="3278" y="77"/>
                  </a:lnTo>
                  <a:moveTo>
                    <a:pt x="3934" y="0"/>
                  </a:moveTo>
                  <a:lnTo>
                    <a:pt x="3934" y="77"/>
                  </a:lnTo>
                  <a:moveTo>
                    <a:pt x="4589" y="0"/>
                  </a:moveTo>
                  <a:lnTo>
                    <a:pt x="4589" y="77"/>
                  </a:lnTo>
                  <a:moveTo>
                    <a:pt x="5244" y="0"/>
                  </a:moveTo>
                  <a:lnTo>
                    <a:pt x="5244" y="77"/>
                  </a:lnTo>
                  <a:moveTo>
                    <a:pt x="5899" y="0"/>
                  </a:moveTo>
                  <a:lnTo>
                    <a:pt x="5899" y="77"/>
                  </a:lnTo>
                  <a:moveTo>
                    <a:pt x="6554" y="0"/>
                  </a:moveTo>
                  <a:lnTo>
                    <a:pt x="6554" y="77"/>
                  </a:lnTo>
                  <a:moveTo>
                    <a:pt x="7212" y="0"/>
                  </a:moveTo>
                  <a:lnTo>
                    <a:pt x="7212" y="77"/>
                  </a:lnTo>
                  <a:moveTo>
                    <a:pt x="7867" y="0"/>
                  </a:moveTo>
                  <a:lnTo>
                    <a:pt x="7867" y="77"/>
                  </a:lnTo>
                  <a:moveTo>
                    <a:pt x="8522" y="0"/>
                  </a:moveTo>
                  <a:lnTo>
                    <a:pt x="8522" y="77"/>
                  </a:lnTo>
                  <a:moveTo>
                    <a:pt x="9178" y="0"/>
                  </a:moveTo>
                  <a:lnTo>
                    <a:pt x="9178" y="77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4" name="Freeform 1545"/>
            <p:cNvSpPr>
              <a:spLocks/>
            </p:cNvSpPr>
            <p:nvPr/>
          </p:nvSpPr>
          <p:spPr bwMode="auto">
            <a:xfrm>
              <a:off x="1303" y="672"/>
              <a:ext cx="8530" cy="937"/>
            </a:xfrm>
            <a:custGeom>
              <a:avLst/>
              <a:gdLst>
                <a:gd name="T0" fmla="+- 0 1310 1310"/>
                <a:gd name="T1" fmla="*/ T0 w 8523"/>
                <a:gd name="T2" fmla="+- 0 1270 939"/>
                <a:gd name="T3" fmla="*/ 1270 h 670"/>
                <a:gd name="T4" fmla="+- 0 1966 1310"/>
                <a:gd name="T5" fmla="*/ T4 w 8523"/>
                <a:gd name="T6" fmla="+- 0 1191 939"/>
                <a:gd name="T7" fmla="*/ 1191 h 670"/>
                <a:gd name="T8" fmla="+- 0 2623 1310"/>
                <a:gd name="T9" fmla="*/ T8 w 8523"/>
                <a:gd name="T10" fmla="+- 0 1359 939"/>
                <a:gd name="T11" fmla="*/ 1359 h 670"/>
                <a:gd name="T12" fmla="+- 0 3278 1310"/>
                <a:gd name="T13" fmla="*/ T12 w 8523"/>
                <a:gd name="T14" fmla="+- 0 939 939"/>
                <a:gd name="T15" fmla="*/ 939 h 670"/>
                <a:gd name="T16" fmla="+- 0 3934 1310"/>
                <a:gd name="T17" fmla="*/ T16 w 8523"/>
                <a:gd name="T18" fmla="+- 0 1273 939"/>
                <a:gd name="T19" fmla="*/ 1273 h 670"/>
                <a:gd name="T20" fmla="+- 0 4589 1310"/>
                <a:gd name="T21" fmla="*/ T20 w 8523"/>
                <a:gd name="T22" fmla="+- 0 1299 939"/>
                <a:gd name="T23" fmla="*/ 1299 h 670"/>
                <a:gd name="T24" fmla="+- 0 5244 1310"/>
                <a:gd name="T25" fmla="*/ T24 w 8523"/>
                <a:gd name="T26" fmla="+- 0 1014 939"/>
                <a:gd name="T27" fmla="*/ 1014 h 670"/>
                <a:gd name="T28" fmla="+- 0 5899 1310"/>
                <a:gd name="T29" fmla="*/ T28 w 8523"/>
                <a:gd name="T30" fmla="+- 0 1218 939"/>
                <a:gd name="T31" fmla="*/ 1218 h 670"/>
                <a:gd name="T32" fmla="+- 0 6557 1310"/>
                <a:gd name="T33" fmla="*/ T32 w 8523"/>
                <a:gd name="T34" fmla="+- 0 1038 939"/>
                <a:gd name="T35" fmla="*/ 1038 h 670"/>
                <a:gd name="T36" fmla="+- 0 7212 1310"/>
                <a:gd name="T37" fmla="*/ T36 w 8523"/>
                <a:gd name="T38" fmla="+- 0 1270 939"/>
                <a:gd name="T39" fmla="*/ 1270 h 670"/>
                <a:gd name="T40" fmla="+- 0 7867 1310"/>
                <a:gd name="T41" fmla="*/ T40 w 8523"/>
                <a:gd name="T42" fmla="+- 0 1366 939"/>
                <a:gd name="T43" fmla="*/ 1366 h 670"/>
                <a:gd name="T44" fmla="+- 0 8522 1310"/>
                <a:gd name="T45" fmla="*/ T44 w 8523"/>
                <a:gd name="T46" fmla="+- 0 1239 939"/>
                <a:gd name="T47" fmla="*/ 1239 h 670"/>
                <a:gd name="T48" fmla="+- 0 9178 1310"/>
                <a:gd name="T49" fmla="*/ T48 w 8523"/>
                <a:gd name="T50" fmla="+- 0 1609 939"/>
                <a:gd name="T51" fmla="*/ 1609 h 670"/>
                <a:gd name="T52" fmla="+- 0 9833 1310"/>
                <a:gd name="T53" fmla="*/ T52 w 8523"/>
                <a:gd name="T54" fmla="+- 0 1215 939"/>
                <a:gd name="T55" fmla="*/ 1215 h 67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6532 h 10000"/>
                <a:gd name="connsiteX6" fmla="*/ 4616 w 10000"/>
                <a:gd name="connsiteY6" fmla="*/ 1119 h 10000"/>
                <a:gd name="connsiteX7" fmla="*/ 5384 w 10000"/>
                <a:gd name="connsiteY7" fmla="*/ 4164 h 10000"/>
                <a:gd name="connsiteX8" fmla="*/ 6156 w 10000"/>
                <a:gd name="connsiteY8" fmla="*/ 147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6532 h 10000"/>
                <a:gd name="connsiteX6" fmla="*/ 4616 w 10000"/>
                <a:gd name="connsiteY6" fmla="*/ 1119 h 10000"/>
                <a:gd name="connsiteX7" fmla="*/ 5384 w 10000"/>
                <a:gd name="connsiteY7" fmla="*/ 4164 h 10000"/>
                <a:gd name="connsiteX8" fmla="*/ 6156 w 10000"/>
                <a:gd name="connsiteY8" fmla="*/ 402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6532 h 10000"/>
                <a:gd name="connsiteX6" fmla="*/ 4616 w 10000"/>
                <a:gd name="connsiteY6" fmla="*/ 1119 h 10000"/>
                <a:gd name="connsiteX7" fmla="*/ 5367 w 10000"/>
                <a:gd name="connsiteY7" fmla="*/ 8453 h 10000"/>
                <a:gd name="connsiteX8" fmla="*/ 6156 w 10000"/>
                <a:gd name="connsiteY8" fmla="*/ 402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7651 h 12711"/>
                <a:gd name="connsiteX1" fmla="*/ 770 w 10000"/>
                <a:gd name="connsiteY1" fmla="*/ 6472 h 12711"/>
                <a:gd name="connsiteX2" fmla="*/ 1541 w 10000"/>
                <a:gd name="connsiteY2" fmla="*/ 8980 h 12711"/>
                <a:gd name="connsiteX3" fmla="*/ 2309 w 10000"/>
                <a:gd name="connsiteY3" fmla="*/ 2711 h 12711"/>
                <a:gd name="connsiteX4" fmla="*/ 3079 w 10000"/>
                <a:gd name="connsiteY4" fmla="*/ 7696 h 12711"/>
                <a:gd name="connsiteX5" fmla="*/ 3847 w 10000"/>
                <a:gd name="connsiteY5" fmla="*/ 9243 h 12711"/>
                <a:gd name="connsiteX6" fmla="*/ 4616 w 10000"/>
                <a:gd name="connsiteY6" fmla="*/ 3830 h 12711"/>
                <a:gd name="connsiteX7" fmla="*/ 5367 w 10000"/>
                <a:gd name="connsiteY7" fmla="*/ 11164 h 12711"/>
                <a:gd name="connsiteX8" fmla="*/ 6156 w 10000"/>
                <a:gd name="connsiteY8" fmla="*/ 6739 h 12711"/>
                <a:gd name="connsiteX9" fmla="*/ 6925 w 10000"/>
                <a:gd name="connsiteY9" fmla="*/ 0 h 12711"/>
                <a:gd name="connsiteX10" fmla="*/ 7693 w 10000"/>
                <a:gd name="connsiteY10" fmla="*/ 9084 h 12711"/>
                <a:gd name="connsiteX11" fmla="*/ 8462 w 10000"/>
                <a:gd name="connsiteY11" fmla="*/ 7189 h 12711"/>
                <a:gd name="connsiteX12" fmla="*/ 9231 w 10000"/>
                <a:gd name="connsiteY12" fmla="*/ 12711 h 12711"/>
                <a:gd name="connsiteX13" fmla="*/ 10000 w 10000"/>
                <a:gd name="connsiteY13" fmla="*/ 6830 h 12711"/>
                <a:gd name="connsiteX0" fmla="*/ 0 w 10000"/>
                <a:gd name="connsiteY0" fmla="*/ 7651 h 12711"/>
                <a:gd name="connsiteX1" fmla="*/ 770 w 10000"/>
                <a:gd name="connsiteY1" fmla="*/ 6472 h 12711"/>
                <a:gd name="connsiteX2" fmla="*/ 1541 w 10000"/>
                <a:gd name="connsiteY2" fmla="*/ 8980 h 12711"/>
                <a:gd name="connsiteX3" fmla="*/ 2309 w 10000"/>
                <a:gd name="connsiteY3" fmla="*/ 2711 h 12711"/>
                <a:gd name="connsiteX4" fmla="*/ 3079 w 10000"/>
                <a:gd name="connsiteY4" fmla="*/ 7696 h 12711"/>
                <a:gd name="connsiteX5" fmla="*/ 3847 w 10000"/>
                <a:gd name="connsiteY5" fmla="*/ 9243 h 12711"/>
                <a:gd name="connsiteX6" fmla="*/ 4616 w 10000"/>
                <a:gd name="connsiteY6" fmla="*/ 3830 h 12711"/>
                <a:gd name="connsiteX7" fmla="*/ 5367 w 10000"/>
                <a:gd name="connsiteY7" fmla="*/ 11164 h 12711"/>
                <a:gd name="connsiteX8" fmla="*/ 6156 w 10000"/>
                <a:gd name="connsiteY8" fmla="*/ 6739 h 12711"/>
                <a:gd name="connsiteX9" fmla="*/ 6925 w 10000"/>
                <a:gd name="connsiteY9" fmla="*/ 0 h 12711"/>
                <a:gd name="connsiteX10" fmla="*/ 7685 w 10000"/>
                <a:gd name="connsiteY10" fmla="*/ 7578 h 12711"/>
                <a:gd name="connsiteX11" fmla="*/ 8462 w 10000"/>
                <a:gd name="connsiteY11" fmla="*/ 7189 h 12711"/>
                <a:gd name="connsiteX12" fmla="*/ 9231 w 10000"/>
                <a:gd name="connsiteY12" fmla="*/ 12711 h 12711"/>
                <a:gd name="connsiteX13" fmla="*/ 10000 w 10000"/>
                <a:gd name="connsiteY13" fmla="*/ 6830 h 12711"/>
                <a:gd name="connsiteX0" fmla="*/ 0 w 10008"/>
                <a:gd name="connsiteY0" fmla="*/ 0 h 13983"/>
                <a:gd name="connsiteX1" fmla="*/ 778 w 10008"/>
                <a:gd name="connsiteY1" fmla="*/ 7744 h 13983"/>
                <a:gd name="connsiteX2" fmla="*/ 1549 w 10008"/>
                <a:gd name="connsiteY2" fmla="*/ 10252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2436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  <a:gd name="connsiteX0" fmla="*/ 0 w 10008"/>
                <a:gd name="connsiteY0" fmla="*/ 0 h 13983"/>
                <a:gd name="connsiteX1" fmla="*/ 753 w 10008"/>
                <a:gd name="connsiteY1" fmla="*/ 10758 h 13983"/>
                <a:gd name="connsiteX2" fmla="*/ 1549 w 10008"/>
                <a:gd name="connsiteY2" fmla="*/ 10252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2436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  <a:gd name="connsiteX0" fmla="*/ 0 w 10008"/>
                <a:gd name="connsiteY0" fmla="*/ 0 h 13983"/>
                <a:gd name="connsiteX1" fmla="*/ 753 w 10008"/>
                <a:gd name="connsiteY1" fmla="*/ 10758 h 13983"/>
                <a:gd name="connsiteX2" fmla="*/ 1549 w 10008"/>
                <a:gd name="connsiteY2" fmla="*/ 13034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2436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  <a:gd name="connsiteX0" fmla="*/ 0 w 10008"/>
                <a:gd name="connsiteY0" fmla="*/ 0 h 13983"/>
                <a:gd name="connsiteX1" fmla="*/ 753 w 10008"/>
                <a:gd name="connsiteY1" fmla="*/ 10758 h 13983"/>
                <a:gd name="connsiteX2" fmla="*/ 1549 w 10008"/>
                <a:gd name="connsiteY2" fmla="*/ 13034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3363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8" h="13983">
                  <a:moveTo>
                    <a:pt x="0" y="0"/>
                  </a:moveTo>
                  <a:cubicBezTo>
                    <a:pt x="259" y="2581"/>
                    <a:pt x="494" y="8177"/>
                    <a:pt x="753" y="10758"/>
                  </a:cubicBezTo>
                  <a:lnTo>
                    <a:pt x="1549" y="13034"/>
                  </a:lnTo>
                  <a:lnTo>
                    <a:pt x="2317" y="3983"/>
                  </a:lnTo>
                  <a:lnTo>
                    <a:pt x="3087" y="8968"/>
                  </a:lnTo>
                  <a:lnTo>
                    <a:pt x="3855" y="10515"/>
                  </a:lnTo>
                  <a:lnTo>
                    <a:pt x="4624" y="5102"/>
                  </a:lnTo>
                  <a:cubicBezTo>
                    <a:pt x="4874" y="7547"/>
                    <a:pt x="5125" y="10918"/>
                    <a:pt x="5375" y="13363"/>
                  </a:cubicBezTo>
                  <a:lnTo>
                    <a:pt x="6164" y="8011"/>
                  </a:lnTo>
                  <a:cubicBezTo>
                    <a:pt x="6420" y="5765"/>
                    <a:pt x="6677" y="3518"/>
                    <a:pt x="6933" y="1272"/>
                  </a:cubicBezTo>
                  <a:cubicBezTo>
                    <a:pt x="7186" y="3798"/>
                    <a:pt x="7440" y="6324"/>
                    <a:pt x="7693" y="8850"/>
                  </a:cubicBezTo>
                  <a:lnTo>
                    <a:pt x="8470" y="8461"/>
                  </a:lnTo>
                  <a:cubicBezTo>
                    <a:pt x="8726" y="10302"/>
                    <a:pt x="8983" y="12142"/>
                    <a:pt x="9239" y="13983"/>
                  </a:cubicBezTo>
                  <a:lnTo>
                    <a:pt x="10008" y="8102"/>
                  </a:lnTo>
                </a:path>
              </a:pathLst>
            </a:custGeom>
            <a:noFill/>
            <a:ln w="3048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15" name="Picture 154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58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15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1257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54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142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54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84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154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1181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153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" y="125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53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915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53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" y="1453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53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" y="672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5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" y="118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Text Box 1530"/>
            <p:cNvSpPr txBox="1">
              <a:spLocks noChangeArrowheads="1"/>
            </p:cNvSpPr>
            <p:nvPr/>
          </p:nvSpPr>
          <p:spPr bwMode="auto">
            <a:xfrm>
              <a:off x="3064" y="488"/>
              <a:ext cx="82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Text Box 1529"/>
            <p:cNvSpPr txBox="1">
              <a:spLocks noChangeArrowheads="1"/>
            </p:cNvSpPr>
            <p:nvPr/>
          </p:nvSpPr>
          <p:spPr bwMode="auto">
            <a:xfrm>
              <a:off x="1013" y="206"/>
              <a:ext cx="7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46,5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Text Box 1528"/>
            <p:cNvSpPr txBox="1">
              <a:spLocks noChangeArrowheads="1"/>
            </p:cNvSpPr>
            <p:nvPr/>
          </p:nvSpPr>
          <p:spPr bwMode="auto">
            <a:xfrm>
              <a:off x="1620" y="664"/>
              <a:ext cx="84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Text Box 1527"/>
            <p:cNvSpPr txBox="1">
              <a:spLocks noChangeArrowheads="1"/>
            </p:cNvSpPr>
            <p:nvPr/>
          </p:nvSpPr>
          <p:spPr bwMode="auto">
            <a:xfrm>
              <a:off x="5059" y="523"/>
              <a:ext cx="68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40,9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 Box 1526"/>
            <p:cNvSpPr txBox="1">
              <a:spLocks noChangeArrowheads="1"/>
            </p:cNvSpPr>
            <p:nvPr/>
          </p:nvSpPr>
          <p:spPr bwMode="auto">
            <a:xfrm>
              <a:off x="2230" y="845"/>
              <a:ext cx="88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31,8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Text Box 1525"/>
            <p:cNvSpPr txBox="1">
              <a:spLocks noChangeArrowheads="1"/>
            </p:cNvSpPr>
            <p:nvPr/>
          </p:nvSpPr>
          <p:spPr bwMode="auto">
            <a:xfrm>
              <a:off x="3720" y="821"/>
              <a:ext cx="7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39,9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Text Box 1524"/>
            <p:cNvSpPr txBox="1">
              <a:spLocks noChangeArrowheads="1"/>
            </p:cNvSpPr>
            <p:nvPr/>
          </p:nvSpPr>
          <p:spPr bwMode="auto">
            <a:xfrm>
              <a:off x="4390" y="692"/>
              <a:ext cx="8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Text Box 1523"/>
            <p:cNvSpPr txBox="1">
              <a:spLocks noChangeArrowheads="1"/>
            </p:cNvSpPr>
            <p:nvPr/>
          </p:nvSpPr>
          <p:spPr bwMode="auto">
            <a:xfrm>
              <a:off x="5615" y="1000"/>
              <a:ext cx="64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Text Box 1522"/>
            <p:cNvSpPr txBox="1">
              <a:spLocks noChangeArrowheads="1"/>
            </p:cNvSpPr>
            <p:nvPr/>
          </p:nvSpPr>
          <p:spPr bwMode="auto">
            <a:xfrm>
              <a:off x="6338" y="587"/>
              <a:ext cx="64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79FD2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39,4</a:t>
              </a:r>
              <a:endParaRPr lang="ru-RU" sz="1100" dirty="0">
                <a:solidFill>
                  <a:srgbClr val="679FD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Text Box 1521"/>
            <p:cNvSpPr txBox="1">
              <a:spLocks noChangeArrowheads="1"/>
            </p:cNvSpPr>
            <p:nvPr/>
          </p:nvSpPr>
          <p:spPr bwMode="auto">
            <a:xfrm>
              <a:off x="6956" y="281"/>
              <a:ext cx="7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45,1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Text Box 1520"/>
            <p:cNvSpPr txBox="1">
              <a:spLocks noChangeArrowheads="1"/>
            </p:cNvSpPr>
            <p:nvPr/>
          </p:nvSpPr>
          <p:spPr bwMode="auto">
            <a:xfrm>
              <a:off x="7703" y="723"/>
              <a:ext cx="67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Text Box 1519"/>
            <p:cNvSpPr txBox="1">
              <a:spLocks noChangeArrowheads="1"/>
            </p:cNvSpPr>
            <p:nvPr/>
          </p:nvSpPr>
          <p:spPr bwMode="auto">
            <a:xfrm>
              <a:off x="8310" y="78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141" name="Text Box 1517"/>
            <p:cNvSpPr txBox="1">
              <a:spLocks noChangeArrowheads="1"/>
            </p:cNvSpPr>
            <p:nvPr/>
          </p:nvSpPr>
          <p:spPr bwMode="auto">
            <a:xfrm>
              <a:off x="8966" y="115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sp>
        <p:nvSpPr>
          <p:cNvPr id="16" name="Text Box 1515"/>
          <p:cNvSpPr txBox="1">
            <a:spLocks noChangeArrowheads="1"/>
          </p:cNvSpPr>
          <p:nvPr/>
        </p:nvSpPr>
        <p:spPr bwMode="auto">
          <a:xfrm>
            <a:off x="392296" y="1229240"/>
            <a:ext cx="170385" cy="40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2 711,9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512"/>
          <p:cNvSpPr txBox="1">
            <a:spLocks noChangeArrowheads="1"/>
          </p:cNvSpPr>
          <p:nvPr/>
        </p:nvSpPr>
        <p:spPr bwMode="auto">
          <a:xfrm>
            <a:off x="811041" y="1062631"/>
            <a:ext cx="170385" cy="4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2 100,4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509"/>
          <p:cNvSpPr txBox="1">
            <a:spLocks noChangeArrowheads="1"/>
          </p:cNvSpPr>
          <p:nvPr/>
        </p:nvSpPr>
        <p:spPr bwMode="auto">
          <a:xfrm>
            <a:off x="346363" y="1352297"/>
            <a:ext cx="170385" cy="4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1 409,0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507"/>
          <p:cNvSpPr txBox="1">
            <a:spLocks noChangeArrowheads="1"/>
          </p:cNvSpPr>
          <p:nvPr/>
        </p:nvSpPr>
        <p:spPr bwMode="auto">
          <a:xfrm>
            <a:off x="225952" y="1766864"/>
            <a:ext cx="170385" cy="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098,2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" name="Text Box 1515"/>
          <p:cNvSpPr txBox="1">
            <a:spLocks noChangeArrowheads="1"/>
          </p:cNvSpPr>
          <p:nvPr/>
        </p:nvSpPr>
        <p:spPr bwMode="auto">
          <a:xfrm>
            <a:off x="1062638" y="2600182"/>
            <a:ext cx="2127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2 711,9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0" name="Text Box 1514"/>
          <p:cNvSpPr txBox="1">
            <a:spLocks noChangeArrowheads="1"/>
          </p:cNvSpPr>
          <p:nvPr/>
        </p:nvSpPr>
        <p:spPr bwMode="auto">
          <a:xfrm>
            <a:off x="1404530" y="2395728"/>
            <a:ext cx="2127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79FD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2 029,7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" name="Text Box 1513"/>
          <p:cNvSpPr txBox="1">
            <a:spLocks noChangeArrowheads="1"/>
          </p:cNvSpPr>
          <p:nvPr/>
        </p:nvSpPr>
        <p:spPr bwMode="auto">
          <a:xfrm>
            <a:off x="1742605" y="2307199"/>
            <a:ext cx="398647" cy="81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1 486,2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5" name="Text Box 1512"/>
          <p:cNvSpPr txBox="1">
            <a:spLocks noChangeArrowheads="1"/>
          </p:cNvSpPr>
          <p:nvPr/>
        </p:nvSpPr>
        <p:spPr bwMode="auto">
          <a:xfrm>
            <a:off x="2057082" y="2148318"/>
            <a:ext cx="22572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2 100,4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6" name="Text Box 1511"/>
          <p:cNvSpPr txBox="1">
            <a:spLocks noChangeArrowheads="1"/>
          </p:cNvSpPr>
          <p:nvPr/>
        </p:nvSpPr>
        <p:spPr bwMode="auto">
          <a:xfrm>
            <a:off x="2417246" y="2214628"/>
            <a:ext cx="328502" cy="7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1 574,9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7" name="Text Box 1511"/>
          <p:cNvSpPr txBox="1">
            <a:spLocks noChangeArrowheads="1"/>
          </p:cNvSpPr>
          <p:nvPr/>
        </p:nvSpPr>
        <p:spPr bwMode="auto">
          <a:xfrm>
            <a:off x="2756424" y="2263734"/>
            <a:ext cx="328502" cy="7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</a:t>
            </a:r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386,7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9" name="Text Box 1509"/>
          <p:cNvSpPr txBox="1">
            <a:spLocks noChangeArrowheads="1"/>
          </p:cNvSpPr>
          <p:nvPr/>
        </p:nvSpPr>
        <p:spPr bwMode="auto">
          <a:xfrm>
            <a:off x="3066086" y="2326311"/>
            <a:ext cx="328502" cy="8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1 409,0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0" name="Text Box 1508"/>
          <p:cNvSpPr txBox="1">
            <a:spLocks noChangeArrowheads="1"/>
          </p:cNvSpPr>
          <p:nvPr/>
        </p:nvSpPr>
        <p:spPr bwMode="auto">
          <a:xfrm>
            <a:off x="3418253" y="2382735"/>
            <a:ext cx="256183" cy="6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859,5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2" name="Text Box 1507"/>
          <p:cNvSpPr txBox="1">
            <a:spLocks noChangeArrowheads="1"/>
          </p:cNvSpPr>
          <p:nvPr/>
        </p:nvSpPr>
        <p:spPr bwMode="auto">
          <a:xfrm>
            <a:off x="3725825" y="2468281"/>
            <a:ext cx="280121" cy="6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800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1 098,2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3" name="Text Box 1506"/>
          <p:cNvSpPr txBox="1">
            <a:spLocks noChangeArrowheads="1"/>
          </p:cNvSpPr>
          <p:nvPr/>
        </p:nvSpPr>
        <p:spPr bwMode="auto">
          <a:xfrm>
            <a:off x="4067839" y="2097229"/>
            <a:ext cx="256183" cy="84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1 229,0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 Box 1506"/>
          <p:cNvSpPr txBox="1">
            <a:spLocks noChangeArrowheads="1"/>
          </p:cNvSpPr>
          <p:nvPr/>
        </p:nvSpPr>
        <p:spPr bwMode="auto">
          <a:xfrm>
            <a:off x="4420988" y="2292359"/>
            <a:ext cx="243481" cy="7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982,4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 Box 1465"/>
          <p:cNvSpPr txBox="1">
            <a:spLocks noChangeArrowheads="1"/>
          </p:cNvSpPr>
          <p:nvPr/>
        </p:nvSpPr>
        <p:spPr bwMode="auto">
          <a:xfrm>
            <a:off x="353694" y="1250247"/>
            <a:ext cx="174117" cy="4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1945,2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1462"/>
          <p:cNvSpPr txBox="1">
            <a:spLocks noChangeArrowheads="1"/>
          </p:cNvSpPr>
          <p:nvPr/>
        </p:nvSpPr>
        <p:spPr bwMode="auto">
          <a:xfrm>
            <a:off x="715352" y="1030813"/>
            <a:ext cx="174117" cy="48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1 709,3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1459"/>
          <p:cNvSpPr txBox="1">
            <a:spLocks noChangeArrowheads="1"/>
          </p:cNvSpPr>
          <p:nvPr/>
        </p:nvSpPr>
        <p:spPr bwMode="auto">
          <a:xfrm>
            <a:off x="277330" y="2433062"/>
            <a:ext cx="174117" cy="4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1457"/>
          <p:cNvSpPr txBox="1">
            <a:spLocks noChangeArrowheads="1"/>
          </p:cNvSpPr>
          <p:nvPr/>
        </p:nvSpPr>
        <p:spPr bwMode="auto">
          <a:xfrm>
            <a:off x="583941" y="1402645"/>
            <a:ext cx="174117" cy="4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863,9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5" name="Group 1466"/>
          <p:cNvGrpSpPr>
            <a:grpSpLocks/>
          </p:cNvGrpSpPr>
          <p:nvPr/>
        </p:nvGrpSpPr>
        <p:grpSpPr bwMode="auto">
          <a:xfrm>
            <a:off x="798299" y="4474101"/>
            <a:ext cx="4901681" cy="1268170"/>
            <a:chOff x="826" y="553"/>
            <a:chExt cx="9336" cy="2400"/>
          </a:xfrm>
        </p:grpSpPr>
        <p:pic>
          <p:nvPicPr>
            <p:cNvPr id="196" name="Picture 150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17"/>
              <a:ext cx="512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15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9"/>
              <a:ext cx="512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" name="Picture 149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39"/>
              <a:ext cx="9063" cy="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149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37"/>
              <a:ext cx="38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14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71"/>
              <a:ext cx="384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149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1365"/>
              <a:ext cx="8907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AutoShape 1495"/>
            <p:cNvSpPr>
              <a:spLocks/>
            </p:cNvSpPr>
            <p:nvPr/>
          </p:nvSpPr>
          <p:spPr bwMode="auto">
            <a:xfrm>
              <a:off x="984" y="2873"/>
              <a:ext cx="9178" cy="80"/>
            </a:xfrm>
            <a:custGeom>
              <a:avLst/>
              <a:gdLst>
                <a:gd name="T0" fmla="+- 0 984 984"/>
                <a:gd name="T1" fmla="*/ T0 w 9178"/>
                <a:gd name="T2" fmla="+- 0 2873 2873"/>
                <a:gd name="T3" fmla="*/ 2873 h 80"/>
                <a:gd name="T4" fmla="+- 0 10162 984"/>
                <a:gd name="T5" fmla="*/ T4 w 9178"/>
                <a:gd name="T6" fmla="+- 0 2873 2873"/>
                <a:gd name="T7" fmla="*/ 2873 h 80"/>
                <a:gd name="T8" fmla="+- 0 984 984"/>
                <a:gd name="T9" fmla="*/ T8 w 9178"/>
                <a:gd name="T10" fmla="+- 0 2873 2873"/>
                <a:gd name="T11" fmla="*/ 2873 h 80"/>
                <a:gd name="T12" fmla="+- 0 984 984"/>
                <a:gd name="T13" fmla="*/ T12 w 9178"/>
                <a:gd name="T14" fmla="+- 0 2952 2873"/>
                <a:gd name="T15" fmla="*/ 2952 h 80"/>
                <a:gd name="T16" fmla="+- 0 1639 984"/>
                <a:gd name="T17" fmla="*/ T16 w 9178"/>
                <a:gd name="T18" fmla="+- 0 2873 2873"/>
                <a:gd name="T19" fmla="*/ 2873 h 80"/>
                <a:gd name="T20" fmla="+- 0 1639 984"/>
                <a:gd name="T21" fmla="*/ T20 w 9178"/>
                <a:gd name="T22" fmla="+- 0 2952 2873"/>
                <a:gd name="T23" fmla="*/ 2952 h 80"/>
                <a:gd name="T24" fmla="+- 0 2294 984"/>
                <a:gd name="T25" fmla="*/ T24 w 9178"/>
                <a:gd name="T26" fmla="+- 0 2873 2873"/>
                <a:gd name="T27" fmla="*/ 2873 h 80"/>
                <a:gd name="T28" fmla="+- 0 2294 984"/>
                <a:gd name="T29" fmla="*/ T28 w 9178"/>
                <a:gd name="T30" fmla="+- 0 2952 2873"/>
                <a:gd name="T31" fmla="*/ 2952 h 80"/>
                <a:gd name="T32" fmla="+- 0 2950 984"/>
                <a:gd name="T33" fmla="*/ T32 w 9178"/>
                <a:gd name="T34" fmla="+- 0 2873 2873"/>
                <a:gd name="T35" fmla="*/ 2873 h 80"/>
                <a:gd name="T36" fmla="+- 0 2950 984"/>
                <a:gd name="T37" fmla="*/ T36 w 9178"/>
                <a:gd name="T38" fmla="+- 0 2952 2873"/>
                <a:gd name="T39" fmla="*/ 2952 h 80"/>
                <a:gd name="T40" fmla="+- 0 3605 984"/>
                <a:gd name="T41" fmla="*/ T40 w 9178"/>
                <a:gd name="T42" fmla="+- 0 2873 2873"/>
                <a:gd name="T43" fmla="*/ 2873 h 80"/>
                <a:gd name="T44" fmla="+- 0 3605 984"/>
                <a:gd name="T45" fmla="*/ T44 w 9178"/>
                <a:gd name="T46" fmla="+- 0 2952 2873"/>
                <a:gd name="T47" fmla="*/ 2952 h 80"/>
                <a:gd name="T48" fmla="+- 0 4262 984"/>
                <a:gd name="T49" fmla="*/ T48 w 9178"/>
                <a:gd name="T50" fmla="+- 0 2873 2873"/>
                <a:gd name="T51" fmla="*/ 2873 h 80"/>
                <a:gd name="T52" fmla="+- 0 4262 984"/>
                <a:gd name="T53" fmla="*/ T52 w 9178"/>
                <a:gd name="T54" fmla="+- 0 2952 2873"/>
                <a:gd name="T55" fmla="*/ 2952 h 80"/>
                <a:gd name="T56" fmla="+- 0 4918 984"/>
                <a:gd name="T57" fmla="*/ T56 w 9178"/>
                <a:gd name="T58" fmla="+- 0 2873 2873"/>
                <a:gd name="T59" fmla="*/ 2873 h 80"/>
                <a:gd name="T60" fmla="+- 0 4918 984"/>
                <a:gd name="T61" fmla="*/ T60 w 9178"/>
                <a:gd name="T62" fmla="+- 0 2952 2873"/>
                <a:gd name="T63" fmla="*/ 2952 h 80"/>
                <a:gd name="T64" fmla="+- 0 5573 984"/>
                <a:gd name="T65" fmla="*/ T64 w 9178"/>
                <a:gd name="T66" fmla="+- 0 2873 2873"/>
                <a:gd name="T67" fmla="*/ 2873 h 80"/>
                <a:gd name="T68" fmla="+- 0 5573 984"/>
                <a:gd name="T69" fmla="*/ T68 w 9178"/>
                <a:gd name="T70" fmla="+- 0 2952 2873"/>
                <a:gd name="T71" fmla="*/ 2952 h 80"/>
                <a:gd name="T72" fmla="+- 0 6228 984"/>
                <a:gd name="T73" fmla="*/ T72 w 9178"/>
                <a:gd name="T74" fmla="+- 0 2873 2873"/>
                <a:gd name="T75" fmla="*/ 2873 h 80"/>
                <a:gd name="T76" fmla="+- 0 6228 984"/>
                <a:gd name="T77" fmla="*/ T76 w 9178"/>
                <a:gd name="T78" fmla="+- 0 2952 2873"/>
                <a:gd name="T79" fmla="*/ 2952 h 80"/>
                <a:gd name="T80" fmla="+- 0 6883 984"/>
                <a:gd name="T81" fmla="*/ T80 w 9178"/>
                <a:gd name="T82" fmla="+- 0 2873 2873"/>
                <a:gd name="T83" fmla="*/ 2873 h 80"/>
                <a:gd name="T84" fmla="+- 0 6883 984"/>
                <a:gd name="T85" fmla="*/ T84 w 9178"/>
                <a:gd name="T86" fmla="+- 0 2952 2873"/>
                <a:gd name="T87" fmla="*/ 2952 h 80"/>
                <a:gd name="T88" fmla="+- 0 7538 984"/>
                <a:gd name="T89" fmla="*/ T88 w 9178"/>
                <a:gd name="T90" fmla="+- 0 2873 2873"/>
                <a:gd name="T91" fmla="*/ 2873 h 80"/>
                <a:gd name="T92" fmla="+- 0 7538 984"/>
                <a:gd name="T93" fmla="*/ T92 w 9178"/>
                <a:gd name="T94" fmla="+- 0 2952 2873"/>
                <a:gd name="T95" fmla="*/ 2952 h 80"/>
                <a:gd name="T96" fmla="+- 0 8196 984"/>
                <a:gd name="T97" fmla="*/ T96 w 9178"/>
                <a:gd name="T98" fmla="+- 0 2873 2873"/>
                <a:gd name="T99" fmla="*/ 2873 h 80"/>
                <a:gd name="T100" fmla="+- 0 8196 984"/>
                <a:gd name="T101" fmla="*/ T100 w 9178"/>
                <a:gd name="T102" fmla="+- 0 2952 2873"/>
                <a:gd name="T103" fmla="*/ 2952 h 80"/>
                <a:gd name="T104" fmla="+- 0 8851 984"/>
                <a:gd name="T105" fmla="*/ T104 w 9178"/>
                <a:gd name="T106" fmla="+- 0 2873 2873"/>
                <a:gd name="T107" fmla="*/ 2873 h 80"/>
                <a:gd name="T108" fmla="+- 0 8851 984"/>
                <a:gd name="T109" fmla="*/ T108 w 9178"/>
                <a:gd name="T110" fmla="+- 0 2952 2873"/>
                <a:gd name="T111" fmla="*/ 2952 h 80"/>
                <a:gd name="T112" fmla="+- 0 9506 984"/>
                <a:gd name="T113" fmla="*/ T112 w 9178"/>
                <a:gd name="T114" fmla="+- 0 2873 2873"/>
                <a:gd name="T115" fmla="*/ 2873 h 80"/>
                <a:gd name="T116" fmla="+- 0 9506 984"/>
                <a:gd name="T117" fmla="*/ T116 w 9178"/>
                <a:gd name="T118" fmla="+- 0 2952 2873"/>
                <a:gd name="T119" fmla="*/ 2952 h 80"/>
                <a:gd name="T120" fmla="+- 0 10162 984"/>
                <a:gd name="T121" fmla="*/ T120 w 9178"/>
                <a:gd name="T122" fmla="+- 0 2873 2873"/>
                <a:gd name="T123" fmla="*/ 2873 h 80"/>
                <a:gd name="T124" fmla="+- 0 10162 984"/>
                <a:gd name="T125" fmla="*/ T124 w 9178"/>
                <a:gd name="T126" fmla="+- 0 2952 2873"/>
                <a:gd name="T127" fmla="*/ 2952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80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9"/>
                  </a:lnTo>
                  <a:moveTo>
                    <a:pt x="655" y="0"/>
                  </a:moveTo>
                  <a:lnTo>
                    <a:pt x="655" y="79"/>
                  </a:lnTo>
                  <a:moveTo>
                    <a:pt x="1310" y="0"/>
                  </a:moveTo>
                  <a:lnTo>
                    <a:pt x="1310" y="79"/>
                  </a:lnTo>
                  <a:moveTo>
                    <a:pt x="1966" y="0"/>
                  </a:moveTo>
                  <a:lnTo>
                    <a:pt x="1966" y="79"/>
                  </a:lnTo>
                  <a:moveTo>
                    <a:pt x="2621" y="0"/>
                  </a:moveTo>
                  <a:lnTo>
                    <a:pt x="2621" y="79"/>
                  </a:lnTo>
                  <a:moveTo>
                    <a:pt x="3278" y="0"/>
                  </a:moveTo>
                  <a:lnTo>
                    <a:pt x="3278" y="79"/>
                  </a:lnTo>
                  <a:moveTo>
                    <a:pt x="3934" y="0"/>
                  </a:moveTo>
                  <a:lnTo>
                    <a:pt x="3934" y="79"/>
                  </a:lnTo>
                  <a:moveTo>
                    <a:pt x="4589" y="0"/>
                  </a:moveTo>
                  <a:lnTo>
                    <a:pt x="4589" y="79"/>
                  </a:lnTo>
                  <a:moveTo>
                    <a:pt x="5244" y="0"/>
                  </a:moveTo>
                  <a:lnTo>
                    <a:pt x="5244" y="79"/>
                  </a:lnTo>
                  <a:moveTo>
                    <a:pt x="5899" y="0"/>
                  </a:moveTo>
                  <a:lnTo>
                    <a:pt x="5899" y="79"/>
                  </a:lnTo>
                  <a:moveTo>
                    <a:pt x="6554" y="0"/>
                  </a:moveTo>
                  <a:lnTo>
                    <a:pt x="6554" y="79"/>
                  </a:lnTo>
                  <a:moveTo>
                    <a:pt x="7212" y="0"/>
                  </a:moveTo>
                  <a:lnTo>
                    <a:pt x="7212" y="79"/>
                  </a:lnTo>
                  <a:moveTo>
                    <a:pt x="7867" y="0"/>
                  </a:moveTo>
                  <a:lnTo>
                    <a:pt x="7867" y="79"/>
                  </a:lnTo>
                  <a:moveTo>
                    <a:pt x="8522" y="0"/>
                  </a:moveTo>
                  <a:lnTo>
                    <a:pt x="8522" y="79"/>
                  </a:lnTo>
                  <a:moveTo>
                    <a:pt x="9178" y="0"/>
                  </a:moveTo>
                  <a:lnTo>
                    <a:pt x="9178" y="79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3" name="Freeform 1494"/>
            <p:cNvSpPr>
              <a:spLocks/>
            </p:cNvSpPr>
            <p:nvPr/>
          </p:nvSpPr>
          <p:spPr bwMode="auto">
            <a:xfrm>
              <a:off x="1295" y="1037"/>
              <a:ext cx="8538" cy="712"/>
            </a:xfrm>
            <a:custGeom>
              <a:avLst/>
              <a:gdLst>
                <a:gd name="T0" fmla="+- 0 1310 1310"/>
                <a:gd name="T1" fmla="*/ T0 w 8523"/>
                <a:gd name="T2" fmla="+- 0 1340 1004"/>
                <a:gd name="T3" fmla="*/ 1340 h 627"/>
                <a:gd name="T4" fmla="+- 0 1966 1310"/>
                <a:gd name="T5" fmla="*/ T4 w 8523"/>
                <a:gd name="T6" fmla="+- 0 1340 1004"/>
                <a:gd name="T7" fmla="*/ 1340 h 627"/>
                <a:gd name="T8" fmla="+- 0 2623 1310"/>
                <a:gd name="T9" fmla="*/ T8 w 8523"/>
                <a:gd name="T10" fmla="+- 0 1400 1004"/>
                <a:gd name="T11" fmla="*/ 1400 h 627"/>
                <a:gd name="T12" fmla="+- 0 3278 1310"/>
                <a:gd name="T13" fmla="*/ T12 w 8523"/>
                <a:gd name="T14" fmla="+- 0 1004 1004"/>
                <a:gd name="T15" fmla="*/ 1004 h 627"/>
                <a:gd name="T16" fmla="+- 0 3934 1310"/>
                <a:gd name="T17" fmla="*/ T16 w 8523"/>
                <a:gd name="T18" fmla="+- 0 1268 1004"/>
                <a:gd name="T19" fmla="*/ 1268 h 627"/>
                <a:gd name="T20" fmla="+- 0 4589 1310"/>
                <a:gd name="T21" fmla="*/ T20 w 8523"/>
                <a:gd name="T22" fmla="+- 0 1424 1004"/>
                <a:gd name="T23" fmla="*/ 1424 h 627"/>
                <a:gd name="T24" fmla="+- 0 5244 1310"/>
                <a:gd name="T25" fmla="*/ T24 w 8523"/>
                <a:gd name="T26" fmla="+- 0 1016 1004"/>
                <a:gd name="T27" fmla="*/ 1016 h 627"/>
                <a:gd name="T28" fmla="+- 0 5899 1310"/>
                <a:gd name="T29" fmla="*/ T28 w 8523"/>
                <a:gd name="T30" fmla="+- 0 1258 1004"/>
                <a:gd name="T31" fmla="*/ 1258 h 627"/>
                <a:gd name="T32" fmla="+- 0 6557 1310"/>
                <a:gd name="T33" fmla="*/ T32 w 8523"/>
                <a:gd name="T34" fmla="+- 0 1064 1004"/>
                <a:gd name="T35" fmla="*/ 1064 h 627"/>
                <a:gd name="T36" fmla="+- 0 7212 1310"/>
                <a:gd name="T37" fmla="*/ T36 w 8523"/>
                <a:gd name="T38" fmla="+- 0 1313 1004"/>
                <a:gd name="T39" fmla="*/ 1313 h 627"/>
                <a:gd name="T40" fmla="+- 0 7867 1310"/>
                <a:gd name="T41" fmla="*/ T40 w 8523"/>
                <a:gd name="T42" fmla="+- 0 1407 1004"/>
                <a:gd name="T43" fmla="*/ 1407 h 627"/>
                <a:gd name="T44" fmla="+- 0 8522 1310"/>
                <a:gd name="T45" fmla="*/ T44 w 8523"/>
                <a:gd name="T46" fmla="+- 0 1260 1004"/>
                <a:gd name="T47" fmla="*/ 1260 h 627"/>
                <a:gd name="T48" fmla="+- 0 9178 1310"/>
                <a:gd name="T49" fmla="*/ T48 w 8523"/>
                <a:gd name="T50" fmla="+- 0 1630 1004"/>
                <a:gd name="T51" fmla="*/ 1630 h 627"/>
                <a:gd name="T52" fmla="+- 0 9833 1310"/>
                <a:gd name="T53" fmla="*/ T52 w 8523"/>
                <a:gd name="T54" fmla="+- 0 1239 1004"/>
                <a:gd name="T55" fmla="*/ 1239 h 627"/>
                <a:gd name="connsiteX0" fmla="*/ 0 w 10018"/>
                <a:gd name="connsiteY0" fmla="*/ 3919 h 9984"/>
                <a:gd name="connsiteX1" fmla="*/ 788 w 10018"/>
                <a:gd name="connsiteY1" fmla="*/ 5359 h 9984"/>
                <a:gd name="connsiteX2" fmla="*/ 1559 w 10018"/>
                <a:gd name="connsiteY2" fmla="*/ 6316 h 9984"/>
                <a:gd name="connsiteX3" fmla="*/ 2327 w 10018"/>
                <a:gd name="connsiteY3" fmla="*/ 0 h 9984"/>
                <a:gd name="connsiteX4" fmla="*/ 3097 w 10018"/>
                <a:gd name="connsiteY4" fmla="*/ 4211 h 9984"/>
                <a:gd name="connsiteX5" fmla="*/ 3865 w 10018"/>
                <a:gd name="connsiteY5" fmla="*/ 6699 h 9984"/>
                <a:gd name="connsiteX6" fmla="*/ 4634 w 10018"/>
                <a:gd name="connsiteY6" fmla="*/ 191 h 9984"/>
                <a:gd name="connsiteX7" fmla="*/ 5402 w 10018"/>
                <a:gd name="connsiteY7" fmla="*/ 4051 h 9984"/>
                <a:gd name="connsiteX8" fmla="*/ 6174 w 10018"/>
                <a:gd name="connsiteY8" fmla="*/ 957 h 9984"/>
                <a:gd name="connsiteX9" fmla="*/ 6943 w 10018"/>
                <a:gd name="connsiteY9" fmla="*/ 4928 h 9984"/>
                <a:gd name="connsiteX10" fmla="*/ 7711 w 10018"/>
                <a:gd name="connsiteY10" fmla="*/ 6427 h 9984"/>
                <a:gd name="connsiteX11" fmla="*/ 8480 w 10018"/>
                <a:gd name="connsiteY11" fmla="*/ 4083 h 9984"/>
                <a:gd name="connsiteX12" fmla="*/ 9249 w 10018"/>
                <a:gd name="connsiteY12" fmla="*/ 9984 h 9984"/>
                <a:gd name="connsiteX13" fmla="*/ 10018 w 10018"/>
                <a:gd name="connsiteY13" fmla="*/ 3748 h 9984"/>
                <a:gd name="connsiteX0" fmla="*/ 0 w 10000"/>
                <a:gd name="connsiteY0" fmla="*/ 3925 h 10000"/>
                <a:gd name="connsiteX1" fmla="*/ 787 w 10000"/>
                <a:gd name="connsiteY1" fmla="*/ 5368 h 10000"/>
                <a:gd name="connsiteX2" fmla="*/ 1556 w 10000"/>
                <a:gd name="connsiteY2" fmla="*/ 6326 h 10000"/>
                <a:gd name="connsiteX3" fmla="*/ 2323 w 10000"/>
                <a:gd name="connsiteY3" fmla="*/ 0 h 10000"/>
                <a:gd name="connsiteX4" fmla="*/ 3091 w 10000"/>
                <a:gd name="connsiteY4" fmla="*/ 7583 h 10000"/>
                <a:gd name="connsiteX5" fmla="*/ 3858 w 10000"/>
                <a:gd name="connsiteY5" fmla="*/ 6710 h 10000"/>
                <a:gd name="connsiteX6" fmla="*/ 4626 w 10000"/>
                <a:gd name="connsiteY6" fmla="*/ 191 h 10000"/>
                <a:gd name="connsiteX7" fmla="*/ 5392 w 10000"/>
                <a:gd name="connsiteY7" fmla="*/ 4057 h 10000"/>
                <a:gd name="connsiteX8" fmla="*/ 6163 w 10000"/>
                <a:gd name="connsiteY8" fmla="*/ 959 h 10000"/>
                <a:gd name="connsiteX9" fmla="*/ 6931 w 10000"/>
                <a:gd name="connsiteY9" fmla="*/ 4936 h 10000"/>
                <a:gd name="connsiteX10" fmla="*/ 7697 w 10000"/>
                <a:gd name="connsiteY10" fmla="*/ 6437 h 10000"/>
                <a:gd name="connsiteX11" fmla="*/ 8465 w 10000"/>
                <a:gd name="connsiteY11" fmla="*/ 4090 h 10000"/>
                <a:gd name="connsiteX12" fmla="*/ 9232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3925 h 10000"/>
                <a:gd name="connsiteX1" fmla="*/ 787 w 10000"/>
                <a:gd name="connsiteY1" fmla="*/ 5368 h 10000"/>
                <a:gd name="connsiteX2" fmla="*/ 1556 w 10000"/>
                <a:gd name="connsiteY2" fmla="*/ 6326 h 10000"/>
                <a:gd name="connsiteX3" fmla="*/ 2323 w 10000"/>
                <a:gd name="connsiteY3" fmla="*/ 0 h 10000"/>
                <a:gd name="connsiteX4" fmla="*/ 3091 w 10000"/>
                <a:gd name="connsiteY4" fmla="*/ 7583 h 10000"/>
                <a:gd name="connsiteX5" fmla="*/ 3858 w 10000"/>
                <a:gd name="connsiteY5" fmla="*/ 4547 h 10000"/>
                <a:gd name="connsiteX6" fmla="*/ 4626 w 10000"/>
                <a:gd name="connsiteY6" fmla="*/ 191 h 10000"/>
                <a:gd name="connsiteX7" fmla="*/ 5392 w 10000"/>
                <a:gd name="connsiteY7" fmla="*/ 4057 h 10000"/>
                <a:gd name="connsiteX8" fmla="*/ 6163 w 10000"/>
                <a:gd name="connsiteY8" fmla="*/ 959 h 10000"/>
                <a:gd name="connsiteX9" fmla="*/ 6931 w 10000"/>
                <a:gd name="connsiteY9" fmla="*/ 4936 h 10000"/>
                <a:gd name="connsiteX10" fmla="*/ 7697 w 10000"/>
                <a:gd name="connsiteY10" fmla="*/ 6437 h 10000"/>
                <a:gd name="connsiteX11" fmla="*/ 8465 w 10000"/>
                <a:gd name="connsiteY11" fmla="*/ 4090 h 10000"/>
                <a:gd name="connsiteX12" fmla="*/ 9232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3925 h 10000"/>
                <a:gd name="connsiteX1" fmla="*/ 787 w 10000"/>
                <a:gd name="connsiteY1" fmla="*/ 5368 h 10000"/>
                <a:gd name="connsiteX2" fmla="*/ 1556 w 10000"/>
                <a:gd name="connsiteY2" fmla="*/ 6326 h 10000"/>
                <a:gd name="connsiteX3" fmla="*/ 2323 w 10000"/>
                <a:gd name="connsiteY3" fmla="*/ 0 h 10000"/>
                <a:gd name="connsiteX4" fmla="*/ 3091 w 10000"/>
                <a:gd name="connsiteY4" fmla="*/ 7583 h 10000"/>
                <a:gd name="connsiteX5" fmla="*/ 3858 w 10000"/>
                <a:gd name="connsiteY5" fmla="*/ 4547 h 10000"/>
                <a:gd name="connsiteX6" fmla="*/ 4626 w 10000"/>
                <a:gd name="connsiteY6" fmla="*/ 191 h 10000"/>
                <a:gd name="connsiteX7" fmla="*/ 5392 w 10000"/>
                <a:gd name="connsiteY7" fmla="*/ 4057 h 10000"/>
                <a:gd name="connsiteX8" fmla="*/ 6163 w 10000"/>
                <a:gd name="connsiteY8" fmla="*/ 9132 h 10000"/>
                <a:gd name="connsiteX9" fmla="*/ 6931 w 10000"/>
                <a:gd name="connsiteY9" fmla="*/ 4936 h 10000"/>
                <a:gd name="connsiteX10" fmla="*/ 7697 w 10000"/>
                <a:gd name="connsiteY10" fmla="*/ 6437 h 10000"/>
                <a:gd name="connsiteX11" fmla="*/ 8465 w 10000"/>
                <a:gd name="connsiteY11" fmla="*/ 4090 h 10000"/>
                <a:gd name="connsiteX12" fmla="*/ 9232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091 w 10000"/>
                <a:gd name="connsiteY4" fmla="*/ 7583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9132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091 w 10000"/>
                <a:gd name="connsiteY4" fmla="*/ 7583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248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091 w 10000"/>
                <a:gd name="connsiteY4" fmla="*/ 7583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9695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8493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8493 h 19201"/>
                <a:gd name="connsiteX2" fmla="*/ 1521 w 10000"/>
                <a:gd name="connsiteY2" fmla="*/ 10412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8493 h 19201"/>
                <a:gd name="connsiteX2" fmla="*/ 1521 w 10000"/>
                <a:gd name="connsiteY2" fmla="*/ 10412 h 19201"/>
                <a:gd name="connsiteX3" fmla="*/ 2323 w 10000"/>
                <a:gd name="connsiteY3" fmla="*/ 0 h 19201"/>
                <a:gd name="connsiteX4" fmla="*/ 3056 w 10000"/>
                <a:gd name="connsiteY4" fmla="*/ 8064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4089 h 19365"/>
                <a:gd name="connsiteX1" fmla="*/ 822 w 10000"/>
                <a:gd name="connsiteY1" fmla="*/ 8657 h 19365"/>
                <a:gd name="connsiteX2" fmla="*/ 1521 w 10000"/>
                <a:gd name="connsiteY2" fmla="*/ 10576 h 19365"/>
                <a:gd name="connsiteX3" fmla="*/ 2323 w 10000"/>
                <a:gd name="connsiteY3" fmla="*/ 164 h 19365"/>
                <a:gd name="connsiteX4" fmla="*/ 3275 w 10000"/>
                <a:gd name="connsiteY4" fmla="*/ 2618 h 19365"/>
                <a:gd name="connsiteX5" fmla="*/ 3056 w 10000"/>
                <a:gd name="connsiteY5" fmla="*/ 8228 h 19365"/>
                <a:gd name="connsiteX6" fmla="*/ 3858 w 10000"/>
                <a:gd name="connsiteY6" fmla="*/ 4711 h 19365"/>
                <a:gd name="connsiteX7" fmla="*/ 4626 w 10000"/>
                <a:gd name="connsiteY7" fmla="*/ 355 h 19365"/>
                <a:gd name="connsiteX8" fmla="*/ 5374 w 10000"/>
                <a:gd name="connsiteY8" fmla="*/ 19365 h 19365"/>
                <a:gd name="connsiteX9" fmla="*/ 6163 w 10000"/>
                <a:gd name="connsiteY9" fmla="*/ 7133 h 19365"/>
                <a:gd name="connsiteX10" fmla="*/ 6931 w 10000"/>
                <a:gd name="connsiteY10" fmla="*/ 5100 h 19365"/>
                <a:gd name="connsiteX11" fmla="*/ 7697 w 10000"/>
                <a:gd name="connsiteY11" fmla="*/ 6601 h 19365"/>
                <a:gd name="connsiteX12" fmla="*/ 8465 w 10000"/>
                <a:gd name="connsiteY12" fmla="*/ 4254 h 19365"/>
                <a:gd name="connsiteX13" fmla="*/ 9232 w 10000"/>
                <a:gd name="connsiteY13" fmla="*/ 10164 h 19365"/>
                <a:gd name="connsiteX14" fmla="*/ 10000 w 10000"/>
                <a:gd name="connsiteY14" fmla="*/ 3918 h 19365"/>
                <a:gd name="connsiteX0" fmla="*/ 0 w 10000"/>
                <a:gd name="connsiteY0" fmla="*/ 3995 h 19271"/>
                <a:gd name="connsiteX1" fmla="*/ 822 w 10000"/>
                <a:gd name="connsiteY1" fmla="*/ 8563 h 19271"/>
                <a:gd name="connsiteX2" fmla="*/ 1521 w 10000"/>
                <a:gd name="connsiteY2" fmla="*/ 10482 h 19271"/>
                <a:gd name="connsiteX3" fmla="*/ 2323 w 10000"/>
                <a:gd name="connsiteY3" fmla="*/ 70 h 19271"/>
                <a:gd name="connsiteX4" fmla="*/ 2832 w 10000"/>
                <a:gd name="connsiteY4" fmla="*/ 5890 h 19271"/>
                <a:gd name="connsiteX5" fmla="*/ 3056 w 10000"/>
                <a:gd name="connsiteY5" fmla="*/ 8134 h 19271"/>
                <a:gd name="connsiteX6" fmla="*/ 3858 w 10000"/>
                <a:gd name="connsiteY6" fmla="*/ 4617 h 19271"/>
                <a:gd name="connsiteX7" fmla="*/ 4626 w 10000"/>
                <a:gd name="connsiteY7" fmla="*/ 261 h 19271"/>
                <a:gd name="connsiteX8" fmla="*/ 5374 w 10000"/>
                <a:gd name="connsiteY8" fmla="*/ 19271 h 19271"/>
                <a:gd name="connsiteX9" fmla="*/ 6163 w 10000"/>
                <a:gd name="connsiteY9" fmla="*/ 7039 h 19271"/>
                <a:gd name="connsiteX10" fmla="*/ 6931 w 10000"/>
                <a:gd name="connsiteY10" fmla="*/ 5006 h 19271"/>
                <a:gd name="connsiteX11" fmla="*/ 7697 w 10000"/>
                <a:gd name="connsiteY11" fmla="*/ 6507 h 19271"/>
                <a:gd name="connsiteX12" fmla="*/ 8465 w 10000"/>
                <a:gd name="connsiteY12" fmla="*/ 4160 h 19271"/>
                <a:gd name="connsiteX13" fmla="*/ 9232 w 10000"/>
                <a:gd name="connsiteY13" fmla="*/ 10070 h 19271"/>
                <a:gd name="connsiteX14" fmla="*/ 10000 w 10000"/>
                <a:gd name="connsiteY14" fmla="*/ 3824 h 19271"/>
                <a:gd name="connsiteX0" fmla="*/ 0 w 10000"/>
                <a:gd name="connsiteY0" fmla="*/ 4283 h 19559"/>
                <a:gd name="connsiteX1" fmla="*/ 822 w 10000"/>
                <a:gd name="connsiteY1" fmla="*/ 8851 h 19559"/>
                <a:gd name="connsiteX2" fmla="*/ 1521 w 10000"/>
                <a:gd name="connsiteY2" fmla="*/ 10770 h 19559"/>
                <a:gd name="connsiteX3" fmla="*/ 2323 w 10000"/>
                <a:gd name="connsiteY3" fmla="*/ 358 h 19559"/>
                <a:gd name="connsiteX4" fmla="*/ 2565 w 10000"/>
                <a:gd name="connsiteY4" fmla="*/ 3047 h 19559"/>
                <a:gd name="connsiteX5" fmla="*/ 2832 w 10000"/>
                <a:gd name="connsiteY5" fmla="*/ 6178 h 19559"/>
                <a:gd name="connsiteX6" fmla="*/ 3056 w 10000"/>
                <a:gd name="connsiteY6" fmla="*/ 8422 h 19559"/>
                <a:gd name="connsiteX7" fmla="*/ 3858 w 10000"/>
                <a:gd name="connsiteY7" fmla="*/ 4905 h 19559"/>
                <a:gd name="connsiteX8" fmla="*/ 4626 w 10000"/>
                <a:gd name="connsiteY8" fmla="*/ 549 h 19559"/>
                <a:gd name="connsiteX9" fmla="*/ 5374 w 10000"/>
                <a:gd name="connsiteY9" fmla="*/ 19559 h 19559"/>
                <a:gd name="connsiteX10" fmla="*/ 6163 w 10000"/>
                <a:gd name="connsiteY10" fmla="*/ 7327 h 19559"/>
                <a:gd name="connsiteX11" fmla="*/ 6931 w 10000"/>
                <a:gd name="connsiteY11" fmla="*/ 5294 h 19559"/>
                <a:gd name="connsiteX12" fmla="*/ 7697 w 10000"/>
                <a:gd name="connsiteY12" fmla="*/ 6795 h 19559"/>
                <a:gd name="connsiteX13" fmla="*/ 8465 w 10000"/>
                <a:gd name="connsiteY13" fmla="*/ 4448 h 19559"/>
                <a:gd name="connsiteX14" fmla="*/ 9232 w 10000"/>
                <a:gd name="connsiteY14" fmla="*/ 10358 h 19559"/>
                <a:gd name="connsiteX15" fmla="*/ 10000 w 10000"/>
                <a:gd name="connsiteY15" fmla="*/ 4112 h 19559"/>
                <a:gd name="connsiteX0" fmla="*/ 0 w 10000"/>
                <a:gd name="connsiteY0" fmla="*/ 6143 h 21419"/>
                <a:gd name="connsiteX1" fmla="*/ 822 w 10000"/>
                <a:gd name="connsiteY1" fmla="*/ 10711 h 21419"/>
                <a:gd name="connsiteX2" fmla="*/ 1521 w 10000"/>
                <a:gd name="connsiteY2" fmla="*/ 12630 h 21419"/>
                <a:gd name="connsiteX3" fmla="*/ 2323 w 10000"/>
                <a:gd name="connsiteY3" fmla="*/ 2218 h 21419"/>
                <a:gd name="connsiteX4" fmla="*/ 2565 w 10000"/>
                <a:gd name="connsiteY4" fmla="*/ 4907 h 21419"/>
                <a:gd name="connsiteX5" fmla="*/ 1910 w 10000"/>
                <a:gd name="connsiteY5" fmla="*/ 103 h 21419"/>
                <a:gd name="connsiteX6" fmla="*/ 3056 w 10000"/>
                <a:gd name="connsiteY6" fmla="*/ 10282 h 21419"/>
                <a:gd name="connsiteX7" fmla="*/ 3858 w 10000"/>
                <a:gd name="connsiteY7" fmla="*/ 6765 h 21419"/>
                <a:gd name="connsiteX8" fmla="*/ 4626 w 10000"/>
                <a:gd name="connsiteY8" fmla="*/ 2409 h 21419"/>
                <a:gd name="connsiteX9" fmla="*/ 5374 w 10000"/>
                <a:gd name="connsiteY9" fmla="*/ 21419 h 21419"/>
                <a:gd name="connsiteX10" fmla="*/ 6163 w 10000"/>
                <a:gd name="connsiteY10" fmla="*/ 9187 h 21419"/>
                <a:gd name="connsiteX11" fmla="*/ 6931 w 10000"/>
                <a:gd name="connsiteY11" fmla="*/ 7154 h 21419"/>
                <a:gd name="connsiteX12" fmla="*/ 7697 w 10000"/>
                <a:gd name="connsiteY12" fmla="*/ 8655 h 21419"/>
                <a:gd name="connsiteX13" fmla="*/ 8465 w 10000"/>
                <a:gd name="connsiteY13" fmla="*/ 6308 h 21419"/>
                <a:gd name="connsiteX14" fmla="*/ 9232 w 10000"/>
                <a:gd name="connsiteY14" fmla="*/ 12218 h 21419"/>
                <a:gd name="connsiteX15" fmla="*/ 10000 w 10000"/>
                <a:gd name="connsiteY15" fmla="*/ 5972 h 21419"/>
                <a:gd name="connsiteX0" fmla="*/ 0 w 10000"/>
                <a:gd name="connsiteY0" fmla="*/ 4284 h 19560"/>
                <a:gd name="connsiteX1" fmla="*/ 822 w 10000"/>
                <a:gd name="connsiteY1" fmla="*/ 8852 h 19560"/>
                <a:gd name="connsiteX2" fmla="*/ 1521 w 10000"/>
                <a:gd name="connsiteY2" fmla="*/ 10771 h 19560"/>
                <a:gd name="connsiteX3" fmla="*/ 2323 w 10000"/>
                <a:gd name="connsiteY3" fmla="*/ 359 h 19560"/>
                <a:gd name="connsiteX4" fmla="*/ 2565 w 10000"/>
                <a:gd name="connsiteY4" fmla="*/ 3048 h 19560"/>
                <a:gd name="connsiteX5" fmla="*/ 2690 w 10000"/>
                <a:gd name="connsiteY5" fmla="*/ 5460 h 19560"/>
                <a:gd name="connsiteX6" fmla="*/ 3056 w 10000"/>
                <a:gd name="connsiteY6" fmla="*/ 8423 h 19560"/>
                <a:gd name="connsiteX7" fmla="*/ 3858 w 10000"/>
                <a:gd name="connsiteY7" fmla="*/ 4906 h 19560"/>
                <a:gd name="connsiteX8" fmla="*/ 4626 w 10000"/>
                <a:gd name="connsiteY8" fmla="*/ 550 h 19560"/>
                <a:gd name="connsiteX9" fmla="*/ 5374 w 10000"/>
                <a:gd name="connsiteY9" fmla="*/ 19560 h 19560"/>
                <a:gd name="connsiteX10" fmla="*/ 6163 w 10000"/>
                <a:gd name="connsiteY10" fmla="*/ 7328 h 19560"/>
                <a:gd name="connsiteX11" fmla="*/ 6931 w 10000"/>
                <a:gd name="connsiteY11" fmla="*/ 5295 h 19560"/>
                <a:gd name="connsiteX12" fmla="*/ 7697 w 10000"/>
                <a:gd name="connsiteY12" fmla="*/ 6796 h 19560"/>
                <a:gd name="connsiteX13" fmla="*/ 8465 w 10000"/>
                <a:gd name="connsiteY13" fmla="*/ 4449 h 19560"/>
                <a:gd name="connsiteX14" fmla="*/ 9232 w 10000"/>
                <a:gd name="connsiteY14" fmla="*/ 10359 h 19560"/>
                <a:gd name="connsiteX15" fmla="*/ 10000 w 10000"/>
                <a:gd name="connsiteY15" fmla="*/ 4113 h 19560"/>
                <a:gd name="connsiteX0" fmla="*/ 0 w 10000"/>
                <a:gd name="connsiteY0" fmla="*/ 4411 h 19687"/>
                <a:gd name="connsiteX1" fmla="*/ 822 w 10000"/>
                <a:gd name="connsiteY1" fmla="*/ 8979 h 19687"/>
                <a:gd name="connsiteX2" fmla="*/ 1521 w 10000"/>
                <a:gd name="connsiteY2" fmla="*/ 10898 h 19687"/>
                <a:gd name="connsiteX3" fmla="*/ 2323 w 10000"/>
                <a:gd name="connsiteY3" fmla="*/ 486 h 19687"/>
                <a:gd name="connsiteX4" fmla="*/ 2446 w 10000"/>
                <a:gd name="connsiteY4" fmla="*/ 2086 h 19687"/>
                <a:gd name="connsiteX5" fmla="*/ 2565 w 10000"/>
                <a:gd name="connsiteY5" fmla="*/ 3175 h 19687"/>
                <a:gd name="connsiteX6" fmla="*/ 2690 w 10000"/>
                <a:gd name="connsiteY6" fmla="*/ 5587 h 19687"/>
                <a:gd name="connsiteX7" fmla="*/ 3056 w 10000"/>
                <a:gd name="connsiteY7" fmla="*/ 8550 h 19687"/>
                <a:gd name="connsiteX8" fmla="*/ 3858 w 10000"/>
                <a:gd name="connsiteY8" fmla="*/ 5033 h 19687"/>
                <a:gd name="connsiteX9" fmla="*/ 4626 w 10000"/>
                <a:gd name="connsiteY9" fmla="*/ 677 h 19687"/>
                <a:gd name="connsiteX10" fmla="*/ 5374 w 10000"/>
                <a:gd name="connsiteY10" fmla="*/ 19687 h 19687"/>
                <a:gd name="connsiteX11" fmla="*/ 6163 w 10000"/>
                <a:gd name="connsiteY11" fmla="*/ 7455 h 19687"/>
                <a:gd name="connsiteX12" fmla="*/ 6931 w 10000"/>
                <a:gd name="connsiteY12" fmla="*/ 5422 h 19687"/>
                <a:gd name="connsiteX13" fmla="*/ 7697 w 10000"/>
                <a:gd name="connsiteY13" fmla="*/ 6923 h 19687"/>
                <a:gd name="connsiteX14" fmla="*/ 8465 w 10000"/>
                <a:gd name="connsiteY14" fmla="*/ 4576 h 19687"/>
                <a:gd name="connsiteX15" fmla="*/ 9232 w 10000"/>
                <a:gd name="connsiteY15" fmla="*/ 10486 h 19687"/>
                <a:gd name="connsiteX16" fmla="*/ 10000 w 10000"/>
                <a:gd name="connsiteY16" fmla="*/ 4240 h 19687"/>
                <a:gd name="connsiteX0" fmla="*/ 0 w 10000"/>
                <a:gd name="connsiteY0" fmla="*/ 3755 h 19031"/>
                <a:gd name="connsiteX1" fmla="*/ 822 w 10000"/>
                <a:gd name="connsiteY1" fmla="*/ 8323 h 19031"/>
                <a:gd name="connsiteX2" fmla="*/ 1521 w 10000"/>
                <a:gd name="connsiteY2" fmla="*/ 10242 h 19031"/>
                <a:gd name="connsiteX3" fmla="*/ 2331 w 10000"/>
                <a:gd name="connsiteY3" fmla="*/ 607 h 19031"/>
                <a:gd name="connsiteX4" fmla="*/ 2446 w 10000"/>
                <a:gd name="connsiteY4" fmla="*/ 1430 h 19031"/>
                <a:gd name="connsiteX5" fmla="*/ 2565 w 10000"/>
                <a:gd name="connsiteY5" fmla="*/ 2519 h 19031"/>
                <a:gd name="connsiteX6" fmla="*/ 2690 w 10000"/>
                <a:gd name="connsiteY6" fmla="*/ 4931 h 19031"/>
                <a:gd name="connsiteX7" fmla="*/ 3056 w 10000"/>
                <a:gd name="connsiteY7" fmla="*/ 7894 h 19031"/>
                <a:gd name="connsiteX8" fmla="*/ 3858 w 10000"/>
                <a:gd name="connsiteY8" fmla="*/ 4377 h 19031"/>
                <a:gd name="connsiteX9" fmla="*/ 4626 w 10000"/>
                <a:gd name="connsiteY9" fmla="*/ 21 h 19031"/>
                <a:gd name="connsiteX10" fmla="*/ 5374 w 10000"/>
                <a:gd name="connsiteY10" fmla="*/ 19031 h 19031"/>
                <a:gd name="connsiteX11" fmla="*/ 6163 w 10000"/>
                <a:gd name="connsiteY11" fmla="*/ 6799 h 19031"/>
                <a:gd name="connsiteX12" fmla="*/ 6931 w 10000"/>
                <a:gd name="connsiteY12" fmla="*/ 4766 h 19031"/>
                <a:gd name="connsiteX13" fmla="*/ 7697 w 10000"/>
                <a:gd name="connsiteY13" fmla="*/ 6267 h 19031"/>
                <a:gd name="connsiteX14" fmla="*/ 8465 w 10000"/>
                <a:gd name="connsiteY14" fmla="*/ 3920 h 19031"/>
                <a:gd name="connsiteX15" fmla="*/ 9232 w 10000"/>
                <a:gd name="connsiteY15" fmla="*/ 9830 h 19031"/>
                <a:gd name="connsiteX16" fmla="*/ 10000 w 10000"/>
                <a:gd name="connsiteY16" fmla="*/ 3584 h 19031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446 w 10000"/>
                <a:gd name="connsiteY4" fmla="*/ 1409 h 19010"/>
                <a:gd name="connsiteX5" fmla="*/ 2565 w 10000"/>
                <a:gd name="connsiteY5" fmla="*/ 2498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446 w 10000"/>
                <a:gd name="connsiteY4" fmla="*/ 1409 h 19010"/>
                <a:gd name="connsiteX5" fmla="*/ 2565 w 10000"/>
                <a:gd name="connsiteY5" fmla="*/ 2498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364 w 10000"/>
                <a:gd name="connsiteY4" fmla="*/ 632 h 19010"/>
                <a:gd name="connsiteX5" fmla="*/ 2565 w 10000"/>
                <a:gd name="connsiteY5" fmla="*/ 2498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364 w 10000"/>
                <a:gd name="connsiteY4" fmla="*/ 632 h 19010"/>
                <a:gd name="connsiteX5" fmla="*/ 2540 w 10000"/>
                <a:gd name="connsiteY5" fmla="*/ 3053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364 w 10000"/>
                <a:gd name="connsiteY4" fmla="*/ 632 h 19010"/>
                <a:gd name="connsiteX5" fmla="*/ 2540 w 10000"/>
                <a:gd name="connsiteY5" fmla="*/ 3053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0 w 10000"/>
                <a:gd name="connsiteY8" fmla="*/ 4578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428 h 18704"/>
                <a:gd name="connsiteX1" fmla="*/ 822 w 10000"/>
                <a:gd name="connsiteY1" fmla="*/ 7996 h 18704"/>
                <a:gd name="connsiteX2" fmla="*/ 1521 w 10000"/>
                <a:gd name="connsiteY2" fmla="*/ 9915 h 18704"/>
                <a:gd name="connsiteX3" fmla="*/ 2331 w 10000"/>
                <a:gd name="connsiteY3" fmla="*/ 280 h 18704"/>
                <a:gd name="connsiteX4" fmla="*/ 2364 w 10000"/>
                <a:gd name="connsiteY4" fmla="*/ 326 h 18704"/>
                <a:gd name="connsiteX5" fmla="*/ 2540 w 10000"/>
                <a:gd name="connsiteY5" fmla="*/ 2747 h 18704"/>
                <a:gd name="connsiteX6" fmla="*/ 2690 w 10000"/>
                <a:gd name="connsiteY6" fmla="*/ 4604 h 18704"/>
                <a:gd name="connsiteX7" fmla="*/ 3056 w 10000"/>
                <a:gd name="connsiteY7" fmla="*/ 7567 h 18704"/>
                <a:gd name="connsiteX8" fmla="*/ 3850 w 10000"/>
                <a:gd name="connsiteY8" fmla="*/ 4272 h 18704"/>
                <a:gd name="connsiteX9" fmla="*/ 4593 w 10000"/>
                <a:gd name="connsiteY9" fmla="*/ 8465 h 18704"/>
                <a:gd name="connsiteX10" fmla="*/ 5374 w 10000"/>
                <a:gd name="connsiteY10" fmla="*/ 18704 h 18704"/>
                <a:gd name="connsiteX11" fmla="*/ 6163 w 10000"/>
                <a:gd name="connsiteY11" fmla="*/ 6472 h 18704"/>
                <a:gd name="connsiteX12" fmla="*/ 6931 w 10000"/>
                <a:gd name="connsiteY12" fmla="*/ 4439 h 18704"/>
                <a:gd name="connsiteX13" fmla="*/ 7697 w 10000"/>
                <a:gd name="connsiteY13" fmla="*/ 5940 h 18704"/>
                <a:gd name="connsiteX14" fmla="*/ 8465 w 10000"/>
                <a:gd name="connsiteY14" fmla="*/ 3593 h 18704"/>
                <a:gd name="connsiteX15" fmla="*/ 9232 w 10000"/>
                <a:gd name="connsiteY15" fmla="*/ 9503 h 18704"/>
                <a:gd name="connsiteX16" fmla="*/ 10000 w 10000"/>
                <a:gd name="connsiteY16" fmla="*/ 3257 h 18704"/>
                <a:gd name="connsiteX0" fmla="*/ 0 w 10000"/>
                <a:gd name="connsiteY0" fmla="*/ 3428 h 11267"/>
                <a:gd name="connsiteX1" fmla="*/ 822 w 10000"/>
                <a:gd name="connsiteY1" fmla="*/ 7996 h 11267"/>
                <a:gd name="connsiteX2" fmla="*/ 1521 w 10000"/>
                <a:gd name="connsiteY2" fmla="*/ 9915 h 11267"/>
                <a:gd name="connsiteX3" fmla="*/ 2331 w 10000"/>
                <a:gd name="connsiteY3" fmla="*/ 280 h 11267"/>
                <a:gd name="connsiteX4" fmla="*/ 2364 w 10000"/>
                <a:gd name="connsiteY4" fmla="*/ 326 h 11267"/>
                <a:gd name="connsiteX5" fmla="*/ 2540 w 10000"/>
                <a:gd name="connsiteY5" fmla="*/ 2747 h 11267"/>
                <a:gd name="connsiteX6" fmla="*/ 2690 w 10000"/>
                <a:gd name="connsiteY6" fmla="*/ 4604 h 11267"/>
                <a:gd name="connsiteX7" fmla="*/ 3056 w 10000"/>
                <a:gd name="connsiteY7" fmla="*/ 7567 h 11267"/>
                <a:gd name="connsiteX8" fmla="*/ 3850 w 10000"/>
                <a:gd name="connsiteY8" fmla="*/ 4272 h 11267"/>
                <a:gd name="connsiteX9" fmla="*/ 4593 w 10000"/>
                <a:gd name="connsiteY9" fmla="*/ 8465 h 11267"/>
                <a:gd name="connsiteX10" fmla="*/ 5374 w 10000"/>
                <a:gd name="connsiteY10" fmla="*/ 11267 h 11267"/>
                <a:gd name="connsiteX11" fmla="*/ 6163 w 10000"/>
                <a:gd name="connsiteY11" fmla="*/ 6472 h 11267"/>
                <a:gd name="connsiteX12" fmla="*/ 6931 w 10000"/>
                <a:gd name="connsiteY12" fmla="*/ 4439 h 11267"/>
                <a:gd name="connsiteX13" fmla="*/ 7697 w 10000"/>
                <a:gd name="connsiteY13" fmla="*/ 5940 h 11267"/>
                <a:gd name="connsiteX14" fmla="*/ 8465 w 10000"/>
                <a:gd name="connsiteY14" fmla="*/ 3593 h 11267"/>
                <a:gd name="connsiteX15" fmla="*/ 9232 w 10000"/>
                <a:gd name="connsiteY15" fmla="*/ 9503 h 11267"/>
                <a:gd name="connsiteX16" fmla="*/ 10000 w 10000"/>
                <a:gd name="connsiteY16" fmla="*/ 3257 h 11267"/>
                <a:gd name="connsiteX0" fmla="*/ 0 w 10000"/>
                <a:gd name="connsiteY0" fmla="*/ 3428 h 11382"/>
                <a:gd name="connsiteX1" fmla="*/ 822 w 10000"/>
                <a:gd name="connsiteY1" fmla="*/ 7996 h 11382"/>
                <a:gd name="connsiteX2" fmla="*/ 1521 w 10000"/>
                <a:gd name="connsiteY2" fmla="*/ 9915 h 11382"/>
                <a:gd name="connsiteX3" fmla="*/ 2331 w 10000"/>
                <a:gd name="connsiteY3" fmla="*/ 280 h 11382"/>
                <a:gd name="connsiteX4" fmla="*/ 2364 w 10000"/>
                <a:gd name="connsiteY4" fmla="*/ 326 h 11382"/>
                <a:gd name="connsiteX5" fmla="*/ 2540 w 10000"/>
                <a:gd name="connsiteY5" fmla="*/ 2747 h 11382"/>
                <a:gd name="connsiteX6" fmla="*/ 2690 w 10000"/>
                <a:gd name="connsiteY6" fmla="*/ 4604 h 11382"/>
                <a:gd name="connsiteX7" fmla="*/ 3056 w 10000"/>
                <a:gd name="connsiteY7" fmla="*/ 7567 h 11382"/>
                <a:gd name="connsiteX8" fmla="*/ 3850 w 10000"/>
                <a:gd name="connsiteY8" fmla="*/ 4272 h 11382"/>
                <a:gd name="connsiteX9" fmla="*/ 4593 w 10000"/>
                <a:gd name="connsiteY9" fmla="*/ 8465 h 11382"/>
                <a:gd name="connsiteX10" fmla="*/ 4756 w 10000"/>
                <a:gd name="connsiteY10" fmla="*/ 9220 h 11382"/>
                <a:gd name="connsiteX11" fmla="*/ 5374 w 10000"/>
                <a:gd name="connsiteY11" fmla="*/ 11267 h 11382"/>
                <a:gd name="connsiteX12" fmla="*/ 6163 w 10000"/>
                <a:gd name="connsiteY12" fmla="*/ 6472 h 11382"/>
                <a:gd name="connsiteX13" fmla="*/ 6931 w 10000"/>
                <a:gd name="connsiteY13" fmla="*/ 4439 h 11382"/>
                <a:gd name="connsiteX14" fmla="*/ 7697 w 10000"/>
                <a:gd name="connsiteY14" fmla="*/ 5940 h 11382"/>
                <a:gd name="connsiteX15" fmla="*/ 8465 w 10000"/>
                <a:gd name="connsiteY15" fmla="*/ 3593 h 11382"/>
                <a:gd name="connsiteX16" fmla="*/ 9232 w 10000"/>
                <a:gd name="connsiteY16" fmla="*/ 9503 h 11382"/>
                <a:gd name="connsiteX17" fmla="*/ 10000 w 10000"/>
                <a:gd name="connsiteY17" fmla="*/ 3257 h 11382"/>
                <a:gd name="connsiteX0" fmla="*/ 0 w 10000"/>
                <a:gd name="connsiteY0" fmla="*/ 3428 h 11382"/>
                <a:gd name="connsiteX1" fmla="*/ 822 w 10000"/>
                <a:gd name="connsiteY1" fmla="*/ 7996 h 11382"/>
                <a:gd name="connsiteX2" fmla="*/ 1521 w 10000"/>
                <a:gd name="connsiteY2" fmla="*/ 9915 h 11382"/>
                <a:gd name="connsiteX3" fmla="*/ 2331 w 10000"/>
                <a:gd name="connsiteY3" fmla="*/ 280 h 11382"/>
                <a:gd name="connsiteX4" fmla="*/ 2364 w 10000"/>
                <a:gd name="connsiteY4" fmla="*/ 326 h 11382"/>
                <a:gd name="connsiteX5" fmla="*/ 2540 w 10000"/>
                <a:gd name="connsiteY5" fmla="*/ 2747 h 11382"/>
                <a:gd name="connsiteX6" fmla="*/ 2690 w 10000"/>
                <a:gd name="connsiteY6" fmla="*/ 4604 h 11382"/>
                <a:gd name="connsiteX7" fmla="*/ 3056 w 10000"/>
                <a:gd name="connsiteY7" fmla="*/ 7567 h 11382"/>
                <a:gd name="connsiteX8" fmla="*/ 3850 w 10000"/>
                <a:gd name="connsiteY8" fmla="*/ 4272 h 11382"/>
                <a:gd name="connsiteX9" fmla="*/ 4593 w 10000"/>
                <a:gd name="connsiteY9" fmla="*/ 8465 h 11382"/>
                <a:gd name="connsiteX10" fmla="*/ 4756 w 10000"/>
                <a:gd name="connsiteY10" fmla="*/ 9220 h 11382"/>
                <a:gd name="connsiteX11" fmla="*/ 5374 w 10000"/>
                <a:gd name="connsiteY11" fmla="*/ 11267 h 11382"/>
                <a:gd name="connsiteX12" fmla="*/ 6163 w 10000"/>
                <a:gd name="connsiteY12" fmla="*/ 6472 h 11382"/>
                <a:gd name="connsiteX13" fmla="*/ 6931 w 10000"/>
                <a:gd name="connsiteY13" fmla="*/ 4439 h 11382"/>
                <a:gd name="connsiteX14" fmla="*/ 7697 w 10000"/>
                <a:gd name="connsiteY14" fmla="*/ 7162 h 11382"/>
                <a:gd name="connsiteX15" fmla="*/ 8465 w 10000"/>
                <a:gd name="connsiteY15" fmla="*/ 3593 h 11382"/>
                <a:gd name="connsiteX16" fmla="*/ 9232 w 10000"/>
                <a:gd name="connsiteY16" fmla="*/ 9503 h 11382"/>
                <a:gd name="connsiteX17" fmla="*/ 10000 w 10000"/>
                <a:gd name="connsiteY17" fmla="*/ 3257 h 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1382">
                  <a:moveTo>
                    <a:pt x="0" y="3428"/>
                  </a:moveTo>
                  <a:lnTo>
                    <a:pt x="822" y="7996"/>
                  </a:lnTo>
                  <a:lnTo>
                    <a:pt x="1521" y="9915"/>
                  </a:lnTo>
                  <a:cubicBezTo>
                    <a:pt x="1788" y="6444"/>
                    <a:pt x="2064" y="3751"/>
                    <a:pt x="2331" y="280"/>
                  </a:cubicBezTo>
                  <a:cubicBezTo>
                    <a:pt x="2352" y="-79"/>
                    <a:pt x="2324" y="-122"/>
                    <a:pt x="2364" y="326"/>
                  </a:cubicBezTo>
                  <a:cubicBezTo>
                    <a:pt x="2404" y="774"/>
                    <a:pt x="2506" y="2053"/>
                    <a:pt x="2540" y="2747"/>
                  </a:cubicBezTo>
                  <a:cubicBezTo>
                    <a:pt x="2574" y="3441"/>
                    <a:pt x="2623" y="3588"/>
                    <a:pt x="2690" y="4604"/>
                  </a:cubicBezTo>
                  <a:cubicBezTo>
                    <a:pt x="2757" y="5620"/>
                    <a:pt x="2912" y="7819"/>
                    <a:pt x="3056" y="7567"/>
                  </a:cubicBezTo>
                  <a:lnTo>
                    <a:pt x="3850" y="4272"/>
                  </a:lnTo>
                  <a:lnTo>
                    <a:pt x="4593" y="8465"/>
                  </a:lnTo>
                  <a:cubicBezTo>
                    <a:pt x="4744" y="9475"/>
                    <a:pt x="4626" y="8753"/>
                    <a:pt x="4756" y="9220"/>
                  </a:cubicBezTo>
                  <a:cubicBezTo>
                    <a:pt x="4886" y="9687"/>
                    <a:pt x="5140" y="11910"/>
                    <a:pt x="5374" y="11267"/>
                  </a:cubicBezTo>
                  <a:lnTo>
                    <a:pt x="6163" y="6472"/>
                  </a:lnTo>
                  <a:lnTo>
                    <a:pt x="6931" y="4439"/>
                  </a:lnTo>
                  <a:lnTo>
                    <a:pt x="7697" y="7162"/>
                  </a:lnTo>
                  <a:lnTo>
                    <a:pt x="8465" y="3593"/>
                  </a:lnTo>
                  <a:cubicBezTo>
                    <a:pt x="8721" y="5563"/>
                    <a:pt x="8976" y="7533"/>
                    <a:pt x="9232" y="9503"/>
                  </a:cubicBezTo>
                  <a:lnTo>
                    <a:pt x="10000" y="3257"/>
                  </a:lnTo>
                </a:path>
              </a:pathLst>
            </a:custGeom>
            <a:noFill/>
            <a:ln w="3048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04" name="Picture 149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117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49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" y="141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149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155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149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94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148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1393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148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" y="132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148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146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148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" y="1587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148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" y="121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148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" y="1391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148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" y="1166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148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" y="1531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148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" y="114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48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" y="133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Text Box 1479"/>
            <p:cNvSpPr txBox="1">
              <a:spLocks noChangeArrowheads="1"/>
            </p:cNvSpPr>
            <p:nvPr/>
          </p:nvSpPr>
          <p:spPr bwMode="auto">
            <a:xfrm>
              <a:off x="3064" y="553"/>
              <a:ext cx="88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9" name="Text Box 1478"/>
            <p:cNvSpPr txBox="1">
              <a:spLocks noChangeArrowheads="1"/>
            </p:cNvSpPr>
            <p:nvPr/>
          </p:nvSpPr>
          <p:spPr bwMode="auto">
            <a:xfrm>
              <a:off x="5031" y="1072"/>
              <a:ext cx="65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0" name="Text Box 1477"/>
            <p:cNvSpPr txBox="1">
              <a:spLocks noChangeArrowheads="1"/>
            </p:cNvSpPr>
            <p:nvPr/>
          </p:nvSpPr>
          <p:spPr bwMode="auto">
            <a:xfrm>
              <a:off x="826" y="830"/>
              <a:ext cx="142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  <a:tabLst>
                  <a:tab pos="415925" algn="l"/>
                </a:tabLs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33,3	24,4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1" name="Text Box 1476"/>
            <p:cNvSpPr txBox="1">
              <a:spLocks noChangeArrowheads="1"/>
            </p:cNvSpPr>
            <p:nvPr/>
          </p:nvSpPr>
          <p:spPr bwMode="auto">
            <a:xfrm>
              <a:off x="2322" y="905"/>
              <a:ext cx="74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23,9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2" name="Text Box 1475"/>
            <p:cNvSpPr txBox="1">
              <a:spLocks noChangeArrowheads="1"/>
            </p:cNvSpPr>
            <p:nvPr/>
          </p:nvSpPr>
          <p:spPr bwMode="auto">
            <a:xfrm>
              <a:off x="3683" y="817"/>
              <a:ext cx="67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3" name="Text Box 1474"/>
            <p:cNvSpPr txBox="1">
              <a:spLocks noChangeArrowheads="1"/>
            </p:cNvSpPr>
            <p:nvPr/>
          </p:nvSpPr>
          <p:spPr bwMode="auto">
            <a:xfrm>
              <a:off x="4319" y="882"/>
              <a:ext cx="61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4" name="Text Box 1473"/>
            <p:cNvSpPr txBox="1">
              <a:spLocks noChangeArrowheads="1"/>
            </p:cNvSpPr>
            <p:nvPr/>
          </p:nvSpPr>
          <p:spPr bwMode="auto">
            <a:xfrm>
              <a:off x="5671" y="1155"/>
              <a:ext cx="63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5" name="Text Box 1472"/>
            <p:cNvSpPr txBox="1">
              <a:spLocks noChangeArrowheads="1"/>
            </p:cNvSpPr>
            <p:nvPr/>
          </p:nvSpPr>
          <p:spPr bwMode="auto">
            <a:xfrm>
              <a:off x="6318" y="992"/>
              <a:ext cx="5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3B6996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6" name="Text Box 1471"/>
            <p:cNvSpPr txBox="1">
              <a:spLocks noChangeArrowheads="1"/>
            </p:cNvSpPr>
            <p:nvPr/>
          </p:nvSpPr>
          <p:spPr bwMode="auto">
            <a:xfrm>
              <a:off x="6998" y="862"/>
              <a:ext cx="62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7" name="Text Box 1470"/>
            <p:cNvSpPr txBox="1">
              <a:spLocks noChangeArrowheads="1"/>
            </p:cNvSpPr>
            <p:nvPr/>
          </p:nvSpPr>
          <p:spPr bwMode="auto">
            <a:xfrm>
              <a:off x="7654" y="956"/>
              <a:ext cx="62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8" name="Text Box 1469"/>
            <p:cNvSpPr txBox="1">
              <a:spLocks noChangeArrowheads="1"/>
            </p:cNvSpPr>
            <p:nvPr/>
          </p:nvSpPr>
          <p:spPr bwMode="auto">
            <a:xfrm>
              <a:off x="8310" y="80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29" name="Text Box 1468"/>
            <p:cNvSpPr txBox="1">
              <a:spLocks noChangeArrowheads="1"/>
            </p:cNvSpPr>
            <p:nvPr/>
          </p:nvSpPr>
          <p:spPr bwMode="auto">
            <a:xfrm>
              <a:off x="9622" y="78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0" name="Text Box 1467"/>
            <p:cNvSpPr txBox="1">
              <a:spLocks noChangeArrowheads="1"/>
            </p:cNvSpPr>
            <p:nvPr/>
          </p:nvSpPr>
          <p:spPr bwMode="auto">
            <a:xfrm>
              <a:off x="8966" y="1179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sp>
        <p:nvSpPr>
          <p:cNvPr id="44" name="Text Box 148"/>
          <p:cNvSpPr txBox="1">
            <a:spLocks noChangeArrowheads="1"/>
          </p:cNvSpPr>
          <p:nvPr/>
        </p:nvSpPr>
        <p:spPr bwMode="auto">
          <a:xfrm>
            <a:off x="398144" y="1241663"/>
            <a:ext cx="135136" cy="4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147"/>
          <p:cNvSpPr txBox="1">
            <a:spLocks noChangeArrowheads="1"/>
          </p:cNvSpPr>
          <p:nvPr/>
        </p:nvSpPr>
        <p:spPr bwMode="auto">
          <a:xfrm>
            <a:off x="399346" y="1346769"/>
            <a:ext cx="172817" cy="5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1 709,3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 Box 146"/>
          <p:cNvSpPr txBox="1">
            <a:spLocks noChangeArrowheads="1"/>
          </p:cNvSpPr>
          <p:nvPr/>
        </p:nvSpPr>
        <p:spPr bwMode="auto">
          <a:xfrm>
            <a:off x="554134" y="1291293"/>
            <a:ext cx="172818" cy="5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145"/>
          <p:cNvSpPr txBox="1">
            <a:spLocks noChangeArrowheads="1"/>
          </p:cNvSpPr>
          <p:nvPr/>
        </p:nvSpPr>
        <p:spPr bwMode="auto">
          <a:xfrm>
            <a:off x="535568" y="1400176"/>
            <a:ext cx="172818" cy="5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863,9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1" name="Text Box 1455"/>
          <p:cNvSpPr txBox="1">
            <a:spLocks noChangeArrowheads="1"/>
          </p:cNvSpPr>
          <p:nvPr/>
        </p:nvSpPr>
        <p:spPr bwMode="auto">
          <a:xfrm>
            <a:off x="996907" y="4923773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2" name="Text Box 1464"/>
          <p:cNvSpPr txBox="1">
            <a:spLocks noChangeArrowheads="1"/>
          </p:cNvSpPr>
          <p:nvPr/>
        </p:nvSpPr>
        <p:spPr bwMode="auto">
          <a:xfrm>
            <a:off x="1323222" y="4824702"/>
            <a:ext cx="392449" cy="73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1 408,6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3" name="Text Box 1463"/>
          <p:cNvSpPr txBox="1">
            <a:spLocks noChangeArrowheads="1"/>
          </p:cNvSpPr>
          <p:nvPr/>
        </p:nvSpPr>
        <p:spPr bwMode="auto">
          <a:xfrm>
            <a:off x="1660126" y="4848338"/>
            <a:ext cx="266667" cy="72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1 118,4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" name="Text Box 1461"/>
          <p:cNvSpPr txBox="1">
            <a:spLocks noChangeArrowheads="1"/>
          </p:cNvSpPr>
          <p:nvPr/>
        </p:nvSpPr>
        <p:spPr bwMode="auto">
          <a:xfrm>
            <a:off x="2374074" y="4698673"/>
            <a:ext cx="290576" cy="7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1 205,8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6" name="Text Box 1461"/>
          <p:cNvSpPr txBox="1">
            <a:spLocks noChangeArrowheads="1"/>
          </p:cNvSpPr>
          <p:nvPr/>
        </p:nvSpPr>
        <p:spPr bwMode="auto">
          <a:xfrm>
            <a:off x="2698467" y="4739377"/>
            <a:ext cx="289537" cy="7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1 205,8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7" name="Text Box 1455"/>
          <p:cNvSpPr txBox="1">
            <a:spLocks noChangeArrowheads="1"/>
          </p:cNvSpPr>
          <p:nvPr/>
        </p:nvSpPr>
        <p:spPr bwMode="auto">
          <a:xfrm>
            <a:off x="3052901" y="4859289"/>
            <a:ext cx="283186" cy="8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Text Box 1458"/>
          <p:cNvSpPr txBox="1">
            <a:spLocks noChangeArrowheads="1"/>
          </p:cNvSpPr>
          <p:nvPr/>
        </p:nvSpPr>
        <p:spPr bwMode="auto">
          <a:xfrm>
            <a:off x="3392804" y="4859677"/>
            <a:ext cx="244838" cy="57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686,5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9" name="Text Box 1455"/>
          <p:cNvSpPr txBox="1">
            <a:spLocks noChangeArrowheads="1"/>
          </p:cNvSpPr>
          <p:nvPr/>
        </p:nvSpPr>
        <p:spPr bwMode="auto">
          <a:xfrm>
            <a:off x="3747887" y="4943647"/>
            <a:ext cx="211455" cy="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863,9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0" name="Text Box 1456"/>
          <p:cNvSpPr txBox="1">
            <a:spLocks noChangeArrowheads="1"/>
          </p:cNvSpPr>
          <p:nvPr/>
        </p:nvSpPr>
        <p:spPr bwMode="auto">
          <a:xfrm>
            <a:off x="4087577" y="4797847"/>
            <a:ext cx="212725" cy="5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968,5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1" name="Text Box 1455"/>
          <p:cNvSpPr txBox="1">
            <a:spLocks noChangeArrowheads="1"/>
          </p:cNvSpPr>
          <p:nvPr/>
        </p:nvSpPr>
        <p:spPr bwMode="auto">
          <a:xfrm>
            <a:off x="4420123" y="4984475"/>
            <a:ext cx="212725" cy="4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826,8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011052" y="3239864"/>
            <a:ext cx="58293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      2       3	  4        5        6	     7       8        9      10      11</a:t>
            </a:r>
            <a:endParaRPr lang="ru-RU" sz="800" dirty="0"/>
          </a:p>
        </p:txBody>
      </p:sp>
      <p:sp>
        <p:nvSpPr>
          <p:cNvPr id="243" name="Прямоугольник 242"/>
          <p:cNvSpPr/>
          <p:nvPr/>
        </p:nvSpPr>
        <p:spPr>
          <a:xfrm>
            <a:off x="991302" y="5702714"/>
            <a:ext cx="58293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      2       3	  4        5        6	     7       8        9      10       11</a:t>
            </a:r>
            <a:endParaRPr lang="ru-RU" sz="800" dirty="0"/>
          </a:p>
        </p:txBody>
      </p:sp>
      <p:sp>
        <p:nvSpPr>
          <p:cNvPr id="137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46" y="3766989"/>
            <a:ext cx="5468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местных бюджетов в 2021 году, млн. рублей**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09564" y="2774532"/>
            <a:ext cx="104746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562204" y="487463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76081" y="2984259"/>
            <a:ext cx="104746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00342" y="3087414"/>
            <a:ext cx="104746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523831" y="2417669"/>
            <a:ext cx="47399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877674" y="2388889"/>
            <a:ext cx="530723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5055534" y="2408015"/>
            <a:ext cx="47399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76231" y="2570069"/>
            <a:ext cx="47399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2" name="Text Box 1455"/>
          <p:cNvSpPr txBox="1">
            <a:spLocks noChangeArrowheads="1"/>
          </p:cNvSpPr>
          <p:nvPr/>
        </p:nvSpPr>
        <p:spPr bwMode="auto">
          <a:xfrm>
            <a:off x="2038756" y="2426414"/>
            <a:ext cx="212457" cy="777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714105" y="4779140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59871" y="5600804"/>
            <a:ext cx="60488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714104" y="5407114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76081" y="5217408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725137" y="5026884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5153637" y="5560626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5057298" y="5369181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rot="8327146">
            <a:off x="5065120" y="488596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95604" y="4912168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" name="Text Box 1455"/>
          <p:cNvSpPr txBox="1">
            <a:spLocks noChangeArrowheads="1"/>
          </p:cNvSpPr>
          <p:nvPr/>
        </p:nvSpPr>
        <p:spPr bwMode="auto">
          <a:xfrm>
            <a:off x="1970026" y="4903345"/>
            <a:ext cx="212457" cy="777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endParaRPr lang="ru-RU" sz="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" name="Text Box 1455"/>
          <p:cNvSpPr txBox="1">
            <a:spLocks noChangeArrowheads="1"/>
          </p:cNvSpPr>
          <p:nvPr/>
        </p:nvSpPr>
        <p:spPr bwMode="auto">
          <a:xfrm>
            <a:off x="2007596" y="4885728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</a:t>
            </a:r>
            <a:r>
              <a:rPr lang="ru-RU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709,3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6" name="Text Box 1455"/>
          <p:cNvSpPr txBox="1">
            <a:spLocks noChangeArrowheads="1"/>
          </p:cNvSpPr>
          <p:nvPr/>
        </p:nvSpPr>
        <p:spPr bwMode="auto">
          <a:xfrm>
            <a:off x="1132954" y="5063598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7" name="Text Box 1455"/>
          <p:cNvSpPr txBox="1">
            <a:spLocks noChangeArrowheads="1"/>
          </p:cNvSpPr>
          <p:nvPr/>
        </p:nvSpPr>
        <p:spPr bwMode="auto">
          <a:xfrm>
            <a:off x="2093309" y="2408271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2 100,4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55511" y="483560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object 68"/>
          <p:cNvSpPr/>
          <p:nvPr/>
        </p:nvSpPr>
        <p:spPr>
          <a:xfrm>
            <a:off x="293382" y="145680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Picture 15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70" y="2424334"/>
            <a:ext cx="94093" cy="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4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292519" y="302678"/>
            <a:ext cx="662940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4970">
              <a:lnSpc>
                <a:spcPct val="100000"/>
              </a:lnSpc>
              <a:spcBef>
                <a:spcPts val="100"/>
              </a:spcBef>
            </a:pPr>
            <a:r>
              <a:rPr lang="ru-RU" sz="1800" spc="-155" dirty="0">
                <a:solidFill>
                  <a:srgbClr val="3B6996"/>
                </a:solidFill>
                <a:latin typeface="Franklin Gothic Medium"/>
                <a:cs typeface="Franklin Gothic Medium"/>
              </a:rPr>
              <a:t>              </a:t>
            </a:r>
            <a: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КАКОЕ МЕСТО СРЕДИ МУНИЦИПАЛЬНЫХ ОБРАЗОВАНИЙ </a:t>
            </a:r>
            <a:b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</a:br>
            <a: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                                     ЗАНИМАЕТ ГОРОДСКОЙ ОКРУГ </a:t>
            </a:r>
            <a:b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</a:br>
            <a: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СЕМЕНОВСКИЙ ПО ОТДЕЛЬНЫМ ПОКАЗАТЕЛЯМ В 2022-2024 ГОДАХ</a:t>
            </a:r>
          </a:p>
          <a:p>
            <a:pPr marL="12700" marR="394970">
              <a:lnSpc>
                <a:spcPct val="100000"/>
              </a:lnSpc>
              <a:spcBef>
                <a:spcPts val="100"/>
              </a:spcBef>
            </a:pPr>
            <a:br>
              <a:rPr lang="ru-RU" dirty="0">
                <a:latin typeface="Franklin Gothic Medium"/>
                <a:cs typeface="Franklin Gothic Medium"/>
              </a:rPr>
            </a:br>
            <a:r>
              <a:rPr lang="ru-RU" dirty="0">
                <a:solidFill>
                  <a:srgbClr val="9BBB59"/>
                </a:solidFill>
                <a:latin typeface="Franklin Gothic Medium"/>
                <a:cs typeface="Franklin Gothic Medium"/>
              </a:rPr>
              <a:t>                        </a:t>
            </a:r>
            <a:r>
              <a:rPr lang="ru-RU" sz="14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Доходы местных бюджетов в 2022 году</a:t>
            </a:r>
            <a:r>
              <a:rPr lang="ru-RU" sz="1400" b="1" spc="-15" dirty="0">
                <a:solidFill>
                  <a:srgbClr val="9BBB59"/>
                </a:solidFill>
                <a:latin typeface="Tahoma"/>
                <a:cs typeface="Tahoma"/>
              </a:rPr>
              <a:t>*</a:t>
            </a:r>
            <a:endParaRPr sz="1400" dirty="0">
              <a:solidFill>
                <a:srgbClr val="9BBB59"/>
              </a:solidFill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92461" y="3094185"/>
            <a:ext cx="3482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845185" algn="l"/>
                <a:tab pos="1261745" algn="l"/>
                <a:tab pos="1635760" algn="l"/>
                <a:tab pos="2052320" algn="l"/>
                <a:tab pos="2468245" algn="l"/>
                <a:tab pos="2884805" algn="l"/>
                <a:tab pos="3301365" algn="l"/>
              </a:tabLst>
            </a:pP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6	7	8	9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14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04112" y="3327080"/>
            <a:ext cx="4286886" cy="25840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Доходы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b="1" spc="-4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местных </a:t>
            </a:r>
            <a:r>
              <a:rPr sz="1400" b="1" spc="-20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бюджетов</a:t>
            </a:r>
            <a:r>
              <a:rPr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в</a:t>
            </a:r>
            <a:r>
              <a:rPr sz="1400" b="1" spc="-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25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году</a:t>
            </a:r>
            <a:r>
              <a:rPr lang="ru-RU"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4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14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570799" y="5435397"/>
            <a:ext cx="4567124" cy="26545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14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Доходы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b="1" spc="-4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местных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бюджетов</a:t>
            </a:r>
            <a:r>
              <a:rPr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в</a:t>
            </a:r>
            <a:r>
              <a:rPr sz="1400" b="1" spc="-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25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году</a:t>
            </a:r>
            <a:r>
              <a:rPr lang="ru-RU"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4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95856" y="7192149"/>
            <a:ext cx="5505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  <a:tab pos="835660" algn="l"/>
                <a:tab pos="1247775" algn="l"/>
                <a:tab pos="1659889" algn="l"/>
                <a:tab pos="2071370" algn="l"/>
                <a:tab pos="2483485" algn="l"/>
                <a:tab pos="2895600" algn="l"/>
                <a:tab pos="3307079" algn="l"/>
                <a:tab pos="3677285" algn="l"/>
                <a:tab pos="4088765" algn="l"/>
                <a:tab pos="4500245" algn="l"/>
                <a:tab pos="4912360" algn="l"/>
                <a:tab pos="5324475" algn="l"/>
              </a:tabLst>
            </a:pP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	2	3	4	5	6	7	8	9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14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67" name="Group 1516"/>
          <p:cNvGrpSpPr>
            <a:grpSpLocks/>
          </p:cNvGrpSpPr>
          <p:nvPr/>
        </p:nvGrpSpPr>
        <p:grpSpPr bwMode="auto">
          <a:xfrm>
            <a:off x="940346" y="1607439"/>
            <a:ext cx="5828030" cy="1527810"/>
            <a:chOff x="984" y="494"/>
            <a:chExt cx="9178" cy="2406"/>
          </a:xfrm>
        </p:grpSpPr>
        <p:pic>
          <p:nvPicPr>
            <p:cNvPr id="168" name="Picture 15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23"/>
              <a:ext cx="5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5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7"/>
              <a:ext cx="512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15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375"/>
              <a:ext cx="9063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549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44"/>
              <a:ext cx="387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154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69"/>
              <a:ext cx="384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547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1405"/>
              <a:ext cx="8907" cy="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AutoShape 1546"/>
            <p:cNvSpPr>
              <a:spLocks/>
            </p:cNvSpPr>
            <p:nvPr/>
          </p:nvSpPr>
          <p:spPr bwMode="auto">
            <a:xfrm>
              <a:off x="984" y="2823"/>
              <a:ext cx="9178" cy="77"/>
            </a:xfrm>
            <a:custGeom>
              <a:avLst/>
              <a:gdLst>
                <a:gd name="T0" fmla="+- 0 984 984"/>
                <a:gd name="T1" fmla="*/ T0 w 9178"/>
                <a:gd name="T2" fmla="+- 0 2823 2823"/>
                <a:gd name="T3" fmla="*/ 2823 h 77"/>
                <a:gd name="T4" fmla="+- 0 10162 984"/>
                <a:gd name="T5" fmla="*/ T4 w 9178"/>
                <a:gd name="T6" fmla="+- 0 2823 2823"/>
                <a:gd name="T7" fmla="*/ 2823 h 77"/>
                <a:gd name="T8" fmla="+- 0 984 984"/>
                <a:gd name="T9" fmla="*/ T8 w 9178"/>
                <a:gd name="T10" fmla="+- 0 2823 2823"/>
                <a:gd name="T11" fmla="*/ 2823 h 77"/>
                <a:gd name="T12" fmla="+- 0 984 984"/>
                <a:gd name="T13" fmla="*/ T12 w 9178"/>
                <a:gd name="T14" fmla="+- 0 2900 2823"/>
                <a:gd name="T15" fmla="*/ 2900 h 77"/>
                <a:gd name="T16" fmla="+- 0 1639 984"/>
                <a:gd name="T17" fmla="*/ T16 w 9178"/>
                <a:gd name="T18" fmla="+- 0 2823 2823"/>
                <a:gd name="T19" fmla="*/ 2823 h 77"/>
                <a:gd name="T20" fmla="+- 0 1639 984"/>
                <a:gd name="T21" fmla="*/ T20 w 9178"/>
                <a:gd name="T22" fmla="+- 0 2900 2823"/>
                <a:gd name="T23" fmla="*/ 2900 h 77"/>
                <a:gd name="T24" fmla="+- 0 2294 984"/>
                <a:gd name="T25" fmla="*/ T24 w 9178"/>
                <a:gd name="T26" fmla="+- 0 2823 2823"/>
                <a:gd name="T27" fmla="*/ 2823 h 77"/>
                <a:gd name="T28" fmla="+- 0 2294 984"/>
                <a:gd name="T29" fmla="*/ T28 w 9178"/>
                <a:gd name="T30" fmla="+- 0 2900 2823"/>
                <a:gd name="T31" fmla="*/ 2900 h 77"/>
                <a:gd name="T32" fmla="+- 0 2950 984"/>
                <a:gd name="T33" fmla="*/ T32 w 9178"/>
                <a:gd name="T34" fmla="+- 0 2823 2823"/>
                <a:gd name="T35" fmla="*/ 2823 h 77"/>
                <a:gd name="T36" fmla="+- 0 2950 984"/>
                <a:gd name="T37" fmla="*/ T36 w 9178"/>
                <a:gd name="T38" fmla="+- 0 2900 2823"/>
                <a:gd name="T39" fmla="*/ 2900 h 77"/>
                <a:gd name="T40" fmla="+- 0 3605 984"/>
                <a:gd name="T41" fmla="*/ T40 w 9178"/>
                <a:gd name="T42" fmla="+- 0 2823 2823"/>
                <a:gd name="T43" fmla="*/ 2823 h 77"/>
                <a:gd name="T44" fmla="+- 0 3605 984"/>
                <a:gd name="T45" fmla="*/ T44 w 9178"/>
                <a:gd name="T46" fmla="+- 0 2900 2823"/>
                <a:gd name="T47" fmla="*/ 2900 h 77"/>
                <a:gd name="T48" fmla="+- 0 4262 984"/>
                <a:gd name="T49" fmla="*/ T48 w 9178"/>
                <a:gd name="T50" fmla="+- 0 2823 2823"/>
                <a:gd name="T51" fmla="*/ 2823 h 77"/>
                <a:gd name="T52" fmla="+- 0 4262 984"/>
                <a:gd name="T53" fmla="*/ T52 w 9178"/>
                <a:gd name="T54" fmla="+- 0 2900 2823"/>
                <a:gd name="T55" fmla="*/ 2900 h 77"/>
                <a:gd name="T56" fmla="+- 0 4918 984"/>
                <a:gd name="T57" fmla="*/ T56 w 9178"/>
                <a:gd name="T58" fmla="+- 0 2823 2823"/>
                <a:gd name="T59" fmla="*/ 2823 h 77"/>
                <a:gd name="T60" fmla="+- 0 4918 984"/>
                <a:gd name="T61" fmla="*/ T60 w 9178"/>
                <a:gd name="T62" fmla="+- 0 2900 2823"/>
                <a:gd name="T63" fmla="*/ 2900 h 77"/>
                <a:gd name="T64" fmla="+- 0 5573 984"/>
                <a:gd name="T65" fmla="*/ T64 w 9178"/>
                <a:gd name="T66" fmla="+- 0 2823 2823"/>
                <a:gd name="T67" fmla="*/ 2823 h 77"/>
                <a:gd name="T68" fmla="+- 0 5573 984"/>
                <a:gd name="T69" fmla="*/ T68 w 9178"/>
                <a:gd name="T70" fmla="+- 0 2900 2823"/>
                <a:gd name="T71" fmla="*/ 2900 h 77"/>
                <a:gd name="T72" fmla="+- 0 6228 984"/>
                <a:gd name="T73" fmla="*/ T72 w 9178"/>
                <a:gd name="T74" fmla="+- 0 2823 2823"/>
                <a:gd name="T75" fmla="*/ 2823 h 77"/>
                <a:gd name="T76" fmla="+- 0 6228 984"/>
                <a:gd name="T77" fmla="*/ T76 w 9178"/>
                <a:gd name="T78" fmla="+- 0 2900 2823"/>
                <a:gd name="T79" fmla="*/ 2900 h 77"/>
                <a:gd name="T80" fmla="+- 0 6883 984"/>
                <a:gd name="T81" fmla="*/ T80 w 9178"/>
                <a:gd name="T82" fmla="+- 0 2823 2823"/>
                <a:gd name="T83" fmla="*/ 2823 h 77"/>
                <a:gd name="T84" fmla="+- 0 6883 984"/>
                <a:gd name="T85" fmla="*/ T84 w 9178"/>
                <a:gd name="T86" fmla="+- 0 2900 2823"/>
                <a:gd name="T87" fmla="*/ 2900 h 77"/>
                <a:gd name="T88" fmla="+- 0 7538 984"/>
                <a:gd name="T89" fmla="*/ T88 w 9178"/>
                <a:gd name="T90" fmla="+- 0 2823 2823"/>
                <a:gd name="T91" fmla="*/ 2823 h 77"/>
                <a:gd name="T92" fmla="+- 0 7538 984"/>
                <a:gd name="T93" fmla="*/ T92 w 9178"/>
                <a:gd name="T94" fmla="+- 0 2900 2823"/>
                <a:gd name="T95" fmla="*/ 2900 h 77"/>
                <a:gd name="T96" fmla="+- 0 8196 984"/>
                <a:gd name="T97" fmla="*/ T96 w 9178"/>
                <a:gd name="T98" fmla="+- 0 2823 2823"/>
                <a:gd name="T99" fmla="*/ 2823 h 77"/>
                <a:gd name="T100" fmla="+- 0 8196 984"/>
                <a:gd name="T101" fmla="*/ T100 w 9178"/>
                <a:gd name="T102" fmla="+- 0 2900 2823"/>
                <a:gd name="T103" fmla="*/ 2900 h 77"/>
                <a:gd name="T104" fmla="+- 0 8851 984"/>
                <a:gd name="T105" fmla="*/ T104 w 9178"/>
                <a:gd name="T106" fmla="+- 0 2823 2823"/>
                <a:gd name="T107" fmla="*/ 2823 h 77"/>
                <a:gd name="T108" fmla="+- 0 8851 984"/>
                <a:gd name="T109" fmla="*/ T108 w 9178"/>
                <a:gd name="T110" fmla="+- 0 2900 2823"/>
                <a:gd name="T111" fmla="*/ 2900 h 77"/>
                <a:gd name="T112" fmla="+- 0 9506 984"/>
                <a:gd name="T113" fmla="*/ T112 w 9178"/>
                <a:gd name="T114" fmla="+- 0 2823 2823"/>
                <a:gd name="T115" fmla="*/ 2823 h 77"/>
                <a:gd name="T116" fmla="+- 0 9506 984"/>
                <a:gd name="T117" fmla="*/ T116 w 9178"/>
                <a:gd name="T118" fmla="+- 0 2900 2823"/>
                <a:gd name="T119" fmla="*/ 2900 h 77"/>
                <a:gd name="T120" fmla="+- 0 10162 984"/>
                <a:gd name="T121" fmla="*/ T120 w 9178"/>
                <a:gd name="T122" fmla="+- 0 2823 2823"/>
                <a:gd name="T123" fmla="*/ 2823 h 77"/>
                <a:gd name="T124" fmla="+- 0 10162 984"/>
                <a:gd name="T125" fmla="*/ T124 w 9178"/>
                <a:gd name="T126" fmla="+- 0 2900 2823"/>
                <a:gd name="T127" fmla="*/ 2900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77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7"/>
                  </a:lnTo>
                  <a:moveTo>
                    <a:pt x="655" y="0"/>
                  </a:moveTo>
                  <a:lnTo>
                    <a:pt x="655" y="77"/>
                  </a:lnTo>
                  <a:moveTo>
                    <a:pt x="1310" y="0"/>
                  </a:moveTo>
                  <a:lnTo>
                    <a:pt x="1310" y="77"/>
                  </a:lnTo>
                  <a:moveTo>
                    <a:pt x="1966" y="0"/>
                  </a:moveTo>
                  <a:lnTo>
                    <a:pt x="1966" y="77"/>
                  </a:lnTo>
                  <a:moveTo>
                    <a:pt x="2621" y="0"/>
                  </a:moveTo>
                  <a:lnTo>
                    <a:pt x="2621" y="77"/>
                  </a:lnTo>
                  <a:moveTo>
                    <a:pt x="3278" y="0"/>
                  </a:moveTo>
                  <a:lnTo>
                    <a:pt x="3278" y="77"/>
                  </a:lnTo>
                  <a:moveTo>
                    <a:pt x="3934" y="0"/>
                  </a:moveTo>
                  <a:lnTo>
                    <a:pt x="3934" y="77"/>
                  </a:lnTo>
                  <a:moveTo>
                    <a:pt x="4589" y="0"/>
                  </a:moveTo>
                  <a:lnTo>
                    <a:pt x="4589" y="77"/>
                  </a:lnTo>
                  <a:moveTo>
                    <a:pt x="5244" y="0"/>
                  </a:moveTo>
                  <a:lnTo>
                    <a:pt x="5244" y="77"/>
                  </a:lnTo>
                  <a:moveTo>
                    <a:pt x="5899" y="0"/>
                  </a:moveTo>
                  <a:lnTo>
                    <a:pt x="5899" y="77"/>
                  </a:lnTo>
                  <a:moveTo>
                    <a:pt x="6554" y="0"/>
                  </a:moveTo>
                  <a:lnTo>
                    <a:pt x="6554" y="77"/>
                  </a:lnTo>
                  <a:moveTo>
                    <a:pt x="7212" y="0"/>
                  </a:moveTo>
                  <a:lnTo>
                    <a:pt x="7212" y="77"/>
                  </a:lnTo>
                  <a:moveTo>
                    <a:pt x="7867" y="0"/>
                  </a:moveTo>
                  <a:lnTo>
                    <a:pt x="7867" y="77"/>
                  </a:lnTo>
                  <a:moveTo>
                    <a:pt x="8522" y="0"/>
                  </a:moveTo>
                  <a:lnTo>
                    <a:pt x="8522" y="77"/>
                  </a:lnTo>
                  <a:moveTo>
                    <a:pt x="9178" y="0"/>
                  </a:moveTo>
                  <a:lnTo>
                    <a:pt x="9178" y="77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5" name="Freeform 1545"/>
            <p:cNvSpPr>
              <a:spLocks/>
            </p:cNvSpPr>
            <p:nvPr/>
          </p:nvSpPr>
          <p:spPr bwMode="auto">
            <a:xfrm>
              <a:off x="1381" y="866"/>
              <a:ext cx="8494" cy="923"/>
            </a:xfrm>
            <a:custGeom>
              <a:avLst/>
              <a:gdLst>
                <a:gd name="T0" fmla="+- 0 1310 1310"/>
                <a:gd name="T1" fmla="*/ T0 w 8523"/>
                <a:gd name="T2" fmla="+- 0 1270 939"/>
                <a:gd name="T3" fmla="*/ 1270 h 670"/>
                <a:gd name="T4" fmla="+- 0 1966 1310"/>
                <a:gd name="T5" fmla="*/ T4 w 8523"/>
                <a:gd name="T6" fmla="+- 0 1191 939"/>
                <a:gd name="T7" fmla="*/ 1191 h 670"/>
                <a:gd name="T8" fmla="+- 0 2623 1310"/>
                <a:gd name="T9" fmla="*/ T8 w 8523"/>
                <a:gd name="T10" fmla="+- 0 1359 939"/>
                <a:gd name="T11" fmla="*/ 1359 h 670"/>
                <a:gd name="T12" fmla="+- 0 3278 1310"/>
                <a:gd name="T13" fmla="*/ T12 w 8523"/>
                <a:gd name="T14" fmla="+- 0 939 939"/>
                <a:gd name="T15" fmla="*/ 939 h 670"/>
                <a:gd name="T16" fmla="+- 0 3934 1310"/>
                <a:gd name="T17" fmla="*/ T16 w 8523"/>
                <a:gd name="T18" fmla="+- 0 1273 939"/>
                <a:gd name="T19" fmla="*/ 1273 h 670"/>
                <a:gd name="T20" fmla="+- 0 4589 1310"/>
                <a:gd name="T21" fmla="*/ T20 w 8523"/>
                <a:gd name="T22" fmla="+- 0 1299 939"/>
                <a:gd name="T23" fmla="*/ 1299 h 670"/>
                <a:gd name="T24" fmla="+- 0 5244 1310"/>
                <a:gd name="T25" fmla="*/ T24 w 8523"/>
                <a:gd name="T26" fmla="+- 0 1014 939"/>
                <a:gd name="T27" fmla="*/ 1014 h 670"/>
                <a:gd name="T28" fmla="+- 0 5899 1310"/>
                <a:gd name="T29" fmla="*/ T28 w 8523"/>
                <a:gd name="T30" fmla="+- 0 1218 939"/>
                <a:gd name="T31" fmla="*/ 1218 h 670"/>
                <a:gd name="T32" fmla="+- 0 6557 1310"/>
                <a:gd name="T33" fmla="*/ T32 w 8523"/>
                <a:gd name="T34" fmla="+- 0 1038 939"/>
                <a:gd name="T35" fmla="*/ 1038 h 670"/>
                <a:gd name="T36" fmla="+- 0 7212 1310"/>
                <a:gd name="T37" fmla="*/ T36 w 8523"/>
                <a:gd name="T38" fmla="+- 0 1270 939"/>
                <a:gd name="T39" fmla="*/ 1270 h 670"/>
                <a:gd name="T40" fmla="+- 0 7867 1310"/>
                <a:gd name="T41" fmla="*/ T40 w 8523"/>
                <a:gd name="T42" fmla="+- 0 1366 939"/>
                <a:gd name="T43" fmla="*/ 1366 h 670"/>
                <a:gd name="T44" fmla="+- 0 8522 1310"/>
                <a:gd name="T45" fmla="*/ T44 w 8523"/>
                <a:gd name="T46" fmla="+- 0 1239 939"/>
                <a:gd name="T47" fmla="*/ 1239 h 670"/>
                <a:gd name="T48" fmla="+- 0 9178 1310"/>
                <a:gd name="T49" fmla="*/ T48 w 8523"/>
                <a:gd name="T50" fmla="+- 0 1609 939"/>
                <a:gd name="T51" fmla="*/ 1609 h 670"/>
                <a:gd name="T52" fmla="+- 0 9833 1310"/>
                <a:gd name="T53" fmla="*/ T52 w 8523"/>
                <a:gd name="T54" fmla="+- 0 1215 939"/>
                <a:gd name="T55" fmla="*/ 1215 h 67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5373 h 10000"/>
                <a:gd name="connsiteX6" fmla="*/ 4616 w 10000"/>
                <a:gd name="connsiteY6" fmla="*/ 1119 h 10000"/>
                <a:gd name="connsiteX7" fmla="*/ 5425 w 10000"/>
                <a:gd name="connsiteY7" fmla="*/ 7876 h 10000"/>
                <a:gd name="connsiteX8" fmla="*/ 6156 w 10000"/>
                <a:gd name="connsiteY8" fmla="*/ 147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25 w 10000"/>
                <a:gd name="connsiteY9" fmla="*/ 6483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25 w 10000"/>
                <a:gd name="connsiteY9" fmla="*/ 6483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74 w 10000"/>
                <a:gd name="connsiteY5" fmla="*/ 8730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97 w 10000"/>
                <a:gd name="connsiteY1" fmla="*/ 10399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74 w 10000"/>
                <a:gd name="connsiteY5" fmla="*/ 8730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9966"/>
                <a:gd name="connsiteY0" fmla="*/ 0 h 13782"/>
                <a:gd name="connsiteX1" fmla="*/ 763 w 9966"/>
                <a:gd name="connsiteY1" fmla="*/ 12638 h 13782"/>
                <a:gd name="connsiteX2" fmla="*/ 1507 w 9966"/>
                <a:gd name="connsiteY2" fmla="*/ 10051 h 13782"/>
                <a:gd name="connsiteX3" fmla="*/ 2275 w 9966"/>
                <a:gd name="connsiteY3" fmla="*/ 3782 h 13782"/>
                <a:gd name="connsiteX4" fmla="*/ 3045 w 9966"/>
                <a:gd name="connsiteY4" fmla="*/ 8767 h 13782"/>
                <a:gd name="connsiteX5" fmla="*/ 3840 w 9966"/>
                <a:gd name="connsiteY5" fmla="*/ 10969 h 13782"/>
                <a:gd name="connsiteX6" fmla="*/ 4609 w 9966"/>
                <a:gd name="connsiteY6" fmla="*/ 9133 h 13782"/>
                <a:gd name="connsiteX7" fmla="*/ 5391 w 9966"/>
                <a:gd name="connsiteY7" fmla="*/ 11658 h 13782"/>
                <a:gd name="connsiteX8" fmla="*/ 6142 w 9966"/>
                <a:gd name="connsiteY8" fmla="*/ 2239 h 13782"/>
                <a:gd name="connsiteX9" fmla="*/ 6911 w 9966"/>
                <a:gd name="connsiteY9" fmla="*/ 4404 h 13782"/>
                <a:gd name="connsiteX10" fmla="*/ 7734 w 9966"/>
                <a:gd name="connsiteY10" fmla="*/ 11537 h 13782"/>
                <a:gd name="connsiteX11" fmla="*/ 8428 w 9966"/>
                <a:gd name="connsiteY11" fmla="*/ 8260 h 13782"/>
                <a:gd name="connsiteX12" fmla="*/ 9197 w 9966"/>
                <a:gd name="connsiteY12" fmla="*/ 13782 h 13782"/>
                <a:gd name="connsiteX13" fmla="*/ 9966 w 9966"/>
                <a:gd name="connsiteY13" fmla="*/ 7901 h 1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6" h="13782">
                  <a:moveTo>
                    <a:pt x="0" y="0"/>
                  </a:moveTo>
                  <a:cubicBezTo>
                    <a:pt x="254" y="4213"/>
                    <a:pt x="509" y="8425"/>
                    <a:pt x="763" y="12638"/>
                  </a:cubicBezTo>
                  <a:lnTo>
                    <a:pt x="1507" y="10051"/>
                  </a:lnTo>
                  <a:lnTo>
                    <a:pt x="2275" y="3782"/>
                  </a:lnTo>
                  <a:lnTo>
                    <a:pt x="3045" y="8767"/>
                  </a:lnTo>
                  <a:lnTo>
                    <a:pt x="3840" y="10969"/>
                  </a:lnTo>
                  <a:lnTo>
                    <a:pt x="4609" y="9133"/>
                  </a:lnTo>
                  <a:cubicBezTo>
                    <a:pt x="5979" y="14408"/>
                    <a:pt x="5121" y="9406"/>
                    <a:pt x="5391" y="11658"/>
                  </a:cubicBezTo>
                  <a:cubicBezTo>
                    <a:pt x="5635" y="9525"/>
                    <a:pt x="5898" y="4372"/>
                    <a:pt x="6142" y="2239"/>
                  </a:cubicBezTo>
                  <a:cubicBezTo>
                    <a:pt x="6392" y="4400"/>
                    <a:pt x="6817" y="4057"/>
                    <a:pt x="6911" y="4404"/>
                  </a:cubicBezTo>
                  <a:cubicBezTo>
                    <a:pt x="7160" y="6321"/>
                    <a:pt x="7485" y="9620"/>
                    <a:pt x="7734" y="11537"/>
                  </a:cubicBezTo>
                  <a:lnTo>
                    <a:pt x="8428" y="8260"/>
                  </a:lnTo>
                  <a:cubicBezTo>
                    <a:pt x="8684" y="10101"/>
                    <a:pt x="8941" y="11941"/>
                    <a:pt x="9197" y="13782"/>
                  </a:cubicBezTo>
                  <a:lnTo>
                    <a:pt x="9966" y="7901"/>
                  </a:lnTo>
                </a:path>
              </a:pathLst>
            </a:custGeom>
            <a:noFill/>
            <a:ln w="3048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0" name="Text Box 1530"/>
            <p:cNvSpPr txBox="1">
              <a:spLocks noChangeArrowheads="1"/>
            </p:cNvSpPr>
            <p:nvPr/>
          </p:nvSpPr>
          <p:spPr bwMode="auto">
            <a:xfrm>
              <a:off x="3093" y="728"/>
              <a:ext cx="57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43,2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1" name="Text Box 1529"/>
            <p:cNvSpPr txBox="1">
              <a:spLocks noChangeArrowheads="1"/>
            </p:cNvSpPr>
            <p:nvPr/>
          </p:nvSpPr>
          <p:spPr bwMode="auto">
            <a:xfrm>
              <a:off x="1132" y="494"/>
              <a:ext cx="5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52,1</a:t>
              </a:r>
            </a:p>
          </p:txBody>
        </p:sp>
        <p:sp>
          <p:nvSpPr>
            <p:cNvPr id="192" name="Text Box 1528"/>
            <p:cNvSpPr txBox="1">
              <a:spLocks noChangeArrowheads="1"/>
            </p:cNvSpPr>
            <p:nvPr/>
          </p:nvSpPr>
          <p:spPr bwMode="auto">
            <a:xfrm>
              <a:off x="1921" y="1283"/>
              <a:ext cx="53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26,3</a:t>
              </a:r>
            </a:p>
          </p:txBody>
        </p:sp>
        <p:sp>
          <p:nvSpPr>
            <p:cNvPr id="193" name="Text Box 1527"/>
            <p:cNvSpPr txBox="1">
              <a:spLocks noChangeArrowheads="1"/>
            </p:cNvSpPr>
            <p:nvPr/>
          </p:nvSpPr>
          <p:spPr bwMode="auto">
            <a:xfrm>
              <a:off x="5058" y="1086"/>
              <a:ext cx="56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37,3</a:t>
              </a:r>
            </a:p>
          </p:txBody>
        </p:sp>
        <p:sp>
          <p:nvSpPr>
            <p:cNvPr id="194" name="Text Box 1526"/>
            <p:cNvSpPr txBox="1">
              <a:spLocks noChangeArrowheads="1"/>
            </p:cNvSpPr>
            <p:nvPr/>
          </p:nvSpPr>
          <p:spPr bwMode="auto">
            <a:xfrm>
              <a:off x="2425" y="1080"/>
              <a:ext cx="6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30,4</a:t>
              </a:r>
            </a:p>
          </p:txBody>
        </p:sp>
        <p:sp>
          <p:nvSpPr>
            <p:cNvPr id="195" name="Text Box 1525"/>
            <p:cNvSpPr txBox="1">
              <a:spLocks noChangeArrowheads="1"/>
            </p:cNvSpPr>
            <p:nvPr/>
          </p:nvSpPr>
          <p:spPr bwMode="auto">
            <a:xfrm>
              <a:off x="3752" y="1060"/>
              <a:ext cx="63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41,8</a:t>
              </a:r>
            </a:p>
          </p:txBody>
        </p:sp>
        <p:sp>
          <p:nvSpPr>
            <p:cNvPr id="196" name="Text Box 1524"/>
            <p:cNvSpPr txBox="1">
              <a:spLocks noChangeArrowheads="1"/>
            </p:cNvSpPr>
            <p:nvPr/>
          </p:nvSpPr>
          <p:spPr bwMode="auto">
            <a:xfrm>
              <a:off x="4421" y="1180"/>
              <a:ext cx="5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35,8</a:t>
              </a:r>
            </a:p>
          </p:txBody>
        </p:sp>
        <p:sp>
          <p:nvSpPr>
            <p:cNvPr id="197" name="Text Box 1523"/>
            <p:cNvSpPr txBox="1">
              <a:spLocks noChangeArrowheads="1"/>
            </p:cNvSpPr>
            <p:nvPr/>
          </p:nvSpPr>
          <p:spPr bwMode="auto">
            <a:xfrm>
              <a:off x="5620" y="1225"/>
              <a:ext cx="54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31,1</a:t>
              </a:r>
            </a:p>
          </p:txBody>
        </p:sp>
        <p:sp>
          <p:nvSpPr>
            <p:cNvPr id="198" name="Text Box 1522"/>
            <p:cNvSpPr txBox="1">
              <a:spLocks noChangeArrowheads="1"/>
            </p:cNvSpPr>
            <p:nvPr/>
          </p:nvSpPr>
          <p:spPr bwMode="auto">
            <a:xfrm>
              <a:off x="6396" y="657"/>
              <a:ext cx="51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43,3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9" name="Text Box 1521"/>
            <p:cNvSpPr txBox="1">
              <a:spLocks noChangeArrowheads="1"/>
            </p:cNvSpPr>
            <p:nvPr/>
          </p:nvSpPr>
          <p:spPr bwMode="auto">
            <a:xfrm>
              <a:off x="7096" y="761"/>
              <a:ext cx="56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43,2</a:t>
              </a:r>
            </a:p>
          </p:txBody>
        </p:sp>
        <p:sp>
          <p:nvSpPr>
            <p:cNvPr id="200" name="Text Box 1520"/>
            <p:cNvSpPr txBox="1">
              <a:spLocks noChangeArrowheads="1"/>
            </p:cNvSpPr>
            <p:nvPr/>
          </p:nvSpPr>
          <p:spPr bwMode="auto">
            <a:xfrm>
              <a:off x="7725" y="1187"/>
              <a:ext cx="5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36,2</a:t>
              </a:r>
            </a:p>
          </p:txBody>
        </p:sp>
        <p:sp>
          <p:nvSpPr>
            <p:cNvPr id="201" name="Text Box 1519"/>
            <p:cNvSpPr txBox="1">
              <a:spLocks noChangeArrowheads="1"/>
            </p:cNvSpPr>
            <p:nvPr/>
          </p:nvSpPr>
          <p:spPr bwMode="auto">
            <a:xfrm>
              <a:off x="8310" y="78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02" name="Text Box 1518"/>
            <p:cNvSpPr txBox="1">
              <a:spLocks noChangeArrowheads="1"/>
            </p:cNvSpPr>
            <p:nvPr/>
          </p:nvSpPr>
          <p:spPr bwMode="auto">
            <a:xfrm>
              <a:off x="9622" y="764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03" name="Text Box 1517"/>
            <p:cNvSpPr txBox="1">
              <a:spLocks noChangeArrowheads="1"/>
            </p:cNvSpPr>
            <p:nvPr/>
          </p:nvSpPr>
          <p:spPr bwMode="auto">
            <a:xfrm>
              <a:off x="8966" y="115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204" name="Group 1466"/>
          <p:cNvGrpSpPr>
            <a:grpSpLocks/>
          </p:cNvGrpSpPr>
          <p:nvPr/>
        </p:nvGrpSpPr>
        <p:grpSpPr bwMode="auto">
          <a:xfrm>
            <a:off x="934187" y="3685415"/>
            <a:ext cx="5828030" cy="1486535"/>
            <a:chOff x="984" y="612"/>
            <a:chExt cx="9178" cy="2341"/>
          </a:xfrm>
        </p:grpSpPr>
        <p:pic>
          <p:nvPicPr>
            <p:cNvPr id="205" name="Picture 15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17"/>
              <a:ext cx="512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15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9"/>
              <a:ext cx="512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149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394"/>
              <a:ext cx="9063" cy="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1498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37"/>
              <a:ext cx="38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1497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71"/>
              <a:ext cx="384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1496"/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1426"/>
              <a:ext cx="8907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AutoShape 1495"/>
            <p:cNvSpPr>
              <a:spLocks/>
            </p:cNvSpPr>
            <p:nvPr/>
          </p:nvSpPr>
          <p:spPr bwMode="auto">
            <a:xfrm>
              <a:off x="984" y="2873"/>
              <a:ext cx="9178" cy="80"/>
            </a:xfrm>
            <a:custGeom>
              <a:avLst/>
              <a:gdLst>
                <a:gd name="T0" fmla="+- 0 984 984"/>
                <a:gd name="T1" fmla="*/ T0 w 9178"/>
                <a:gd name="T2" fmla="+- 0 2873 2873"/>
                <a:gd name="T3" fmla="*/ 2873 h 80"/>
                <a:gd name="T4" fmla="+- 0 10162 984"/>
                <a:gd name="T5" fmla="*/ T4 w 9178"/>
                <a:gd name="T6" fmla="+- 0 2873 2873"/>
                <a:gd name="T7" fmla="*/ 2873 h 80"/>
                <a:gd name="T8" fmla="+- 0 984 984"/>
                <a:gd name="T9" fmla="*/ T8 w 9178"/>
                <a:gd name="T10" fmla="+- 0 2873 2873"/>
                <a:gd name="T11" fmla="*/ 2873 h 80"/>
                <a:gd name="T12" fmla="+- 0 984 984"/>
                <a:gd name="T13" fmla="*/ T12 w 9178"/>
                <a:gd name="T14" fmla="+- 0 2952 2873"/>
                <a:gd name="T15" fmla="*/ 2952 h 80"/>
                <a:gd name="T16" fmla="+- 0 1639 984"/>
                <a:gd name="T17" fmla="*/ T16 w 9178"/>
                <a:gd name="T18" fmla="+- 0 2873 2873"/>
                <a:gd name="T19" fmla="*/ 2873 h 80"/>
                <a:gd name="T20" fmla="+- 0 1639 984"/>
                <a:gd name="T21" fmla="*/ T20 w 9178"/>
                <a:gd name="T22" fmla="+- 0 2952 2873"/>
                <a:gd name="T23" fmla="*/ 2952 h 80"/>
                <a:gd name="T24" fmla="+- 0 2294 984"/>
                <a:gd name="T25" fmla="*/ T24 w 9178"/>
                <a:gd name="T26" fmla="+- 0 2873 2873"/>
                <a:gd name="T27" fmla="*/ 2873 h 80"/>
                <a:gd name="T28" fmla="+- 0 2294 984"/>
                <a:gd name="T29" fmla="*/ T28 w 9178"/>
                <a:gd name="T30" fmla="+- 0 2952 2873"/>
                <a:gd name="T31" fmla="*/ 2952 h 80"/>
                <a:gd name="T32" fmla="+- 0 2950 984"/>
                <a:gd name="T33" fmla="*/ T32 w 9178"/>
                <a:gd name="T34" fmla="+- 0 2873 2873"/>
                <a:gd name="T35" fmla="*/ 2873 h 80"/>
                <a:gd name="T36" fmla="+- 0 2950 984"/>
                <a:gd name="T37" fmla="*/ T36 w 9178"/>
                <a:gd name="T38" fmla="+- 0 2952 2873"/>
                <a:gd name="T39" fmla="*/ 2952 h 80"/>
                <a:gd name="T40" fmla="+- 0 3605 984"/>
                <a:gd name="T41" fmla="*/ T40 w 9178"/>
                <a:gd name="T42" fmla="+- 0 2873 2873"/>
                <a:gd name="T43" fmla="*/ 2873 h 80"/>
                <a:gd name="T44" fmla="+- 0 3605 984"/>
                <a:gd name="T45" fmla="*/ T44 w 9178"/>
                <a:gd name="T46" fmla="+- 0 2952 2873"/>
                <a:gd name="T47" fmla="*/ 2952 h 80"/>
                <a:gd name="T48" fmla="+- 0 4262 984"/>
                <a:gd name="T49" fmla="*/ T48 w 9178"/>
                <a:gd name="T50" fmla="+- 0 2873 2873"/>
                <a:gd name="T51" fmla="*/ 2873 h 80"/>
                <a:gd name="T52" fmla="+- 0 4262 984"/>
                <a:gd name="T53" fmla="*/ T52 w 9178"/>
                <a:gd name="T54" fmla="+- 0 2952 2873"/>
                <a:gd name="T55" fmla="*/ 2952 h 80"/>
                <a:gd name="T56" fmla="+- 0 4918 984"/>
                <a:gd name="T57" fmla="*/ T56 w 9178"/>
                <a:gd name="T58" fmla="+- 0 2873 2873"/>
                <a:gd name="T59" fmla="*/ 2873 h 80"/>
                <a:gd name="T60" fmla="+- 0 4918 984"/>
                <a:gd name="T61" fmla="*/ T60 w 9178"/>
                <a:gd name="T62" fmla="+- 0 2952 2873"/>
                <a:gd name="T63" fmla="*/ 2952 h 80"/>
                <a:gd name="T64" fmla="+- 0 5573 984"/>
                <a:gd name="T65" fmla="*/ T64 w 9178"/>
                <a:gd name="T66" fmla="+- 0 2873 2873"/>
                <a:gd name="T67" fmla="*/ 2873 h 80"/>
                <a:gd name="T68" fmla="+- 0 5573 984"/>
                <a:gd name="T69" fmla="*/ T68 w 9178"/>
                <a:gd name="T70" fmla="+- 0 2952 2873"/>
                <a:gd name="T71" fmla="*/ 2952 h 80"/>
                <a:gd name="T72" fmla="+- 0 6228 984"/>
                <a:gd name="T73" fmla="*/ T72 w 9178"/>
                <a:gd name="T74" fmla="+- 0 2873 2873"/>
                <a:gd name="T75" fmla="*/ 2873 h 80"/>
                <a:gd name="T76" fmla="+- 0 6228 984"/>
                <a:gd name="T77" fmla="*/ T76 w 9178"/>
                <a:gd name="T78" fmla="+- 0 2952 2873"/>
                <a:gd name="T79" fmla="*/ 2952 h 80"/>
                <a:gd name="T80" fmla="+- 0 6883 984"/>
                <a:gd name="T81" fmla="*/ T80 w 9178"/>
                <a:gd name="T82" fmla="+- 0 2873 2873"/>
                <a:gd name="T83" fmla="*/ 2873 h 80"/>
                <a:gd name="T84" fmla="+- 0 6883 984"/>
                <a:gd name="T85" fmla="*/ T84 w 9178"/>
                <a:gd name="T86" fmla="+- 0 2952 2873"/>
                <a:gd name="T87" fmla="*/ 2952 h 80"/>
                <a:gd name="T88" fmla="+- 0 7538 984"/>
                <a:gd name="T89" fmla="*/ T88 w 9178"/>
                <a:gd name="T90" fmla="+- 0 2873 2873"/>
                <a:gd name="T91" fmla="*/ 2873 h 80"/>
                <a:gd name="T92" fmla="+- 0 7538 984"/>
                <a:gd name="T93" fmla="*/ T92 w 9178"/>
                <a:gd name="T94" fmla="+- 0 2952 2873"/>
                <a:gd name="T95" fmla="*/ 2952 h 80"/>
                <a:gd name="T96" fmla="+- 0 8196 984"/>
                <a:gd name="T97" fmla="*/ T96 w 9178"/>
                <a:gd name="T98" fmla="+- 0 2873 2873"/>
                <a:gd name="T99" fmla="*/ 2873 h 80"/>
                <a:gd name="T100" fmla="+- 0 8196 984"/>
                <a:gd name="T101" fmla="*/ T100 w 9178"/>
                <a:gd name="T102" fmla="+- 0 2952 2873"/>
                <a:gd name="T103" fmla="*/ 2952 h 80"/>
                <a:gd name="T104" fmla="+- 0 8851 984"/>
                <a:gd name="T105" fmla="*/ T104 w 9178"/>
                <a:gd name="T106" fmla="+- 0 2873 2873"/>
                <a:gd name="T107" fmla="*/ 2873 h 80"/>
                <a:gd name="T108" fmla="+- 0 8851 984"/>
                <a:gd name="T109" fmla="*/ T108 w 9178"/>
                <a:gd name="T110" fmla="+- 0 2952 2873"/>
                <a:gd name="T111" fmla="*/ 2952 h 80"/>
                <a:gd name="T112" fmla="+- 0 9506 984"/>
                <a:gd name="T113" fmla="*/ T112 w 9178"/>
                <a:gd name="T114" fmla="+- 0 2873 2873"/>
                <a:gd name="T115" fmla="*/ 2873 h 80"/>
                <a:gd name="T116" fmla="+- 0 9506 984"/>
                <a:gd name="T117" fmla="*/ T116 w 9178"/>
                <a:gd name="T118" fmla="+- 0 2952 2873"/>
                <a:gd name="T119" fmla="*/ 2952 h 80"/>
                <a:gd name="T120" fmla="+- 0 10162 984"/>
                <a:gd name="T121" fmla="*/ T120 w 9178"/>
                <a:gd name="T122" fmla="+- 0 2873 2873"/>
                <a:gd name="T123" fmla="*/ 2873 h 80"/>
                <a:gd name="T124" fmla="+- 0 10162 984"/>
                <a:gd name="T125" fmla="*/ T124 w 9178"/>
                <a:gd name="T126" fmla="+- 0 2952 2873"/>
                <a:gd name="T127" fmla="*/ 2952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80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9"/>
                  </a:lnTo>
                  <a:moveTo>
                    <a:pt x="655" y="0"/>
                  </a:moveTo>
                  <a:lnTo>
                    <a:pt x="655" y="79"/>
                  </a:lnTo>
                  <a:moveTo>
                    <a:pt x="1310" y="0"/>
                  </a:moveTo>
                  <a:lnTo>
                    <a:pt x="1310" y="79"/>
                  </a:lnTo>
                  <a:moveTo>
                    <a:pt x="1966" y="0"/>
                  </a:moveTo>
                  <a:lnTo>
                    <a:pt x="1966" y="79"/>
                  </a:lnTo>
                  <a:moveTo>
                    <a:pt x="2621" y="0"/>
                  </a:moveTo>
                  <a:lnTo>
                    <a:pt x="2621" y="79"/>
                  </a:lnTo>
                  <a:moveTo>
                    <a:pt x="3278" y="0"/>
                  </a:moveTo>
                  <a:lnTo>
                    <a:pt x="3278" y="79"/>
                  </a:lnTo>
                  <a:moveTo>
                    <a:pt x="3934" y="0"/>
                  </a:moveTo>
                  <a:lnTo>
                    <a:pt x="3934" y="79"/>
                  </a:lnTo>
                  <a:moveTo>
                    <a:pt x="4589" y="0"/>
                  </a:moveTo>
                  <a:lnTo>
                    <a:pt x="4589" y="79"/>
                  </a:lnTo>
                  <a:moveTo>
                    <a:pt x="5244" y="0"/>
                  </a:moveTo>
                  <a:lnTo>
                    <a:pt x="5244" y="79"/>
                  </a:lnTo>
                  <a:moveTo>
                    <a:pt x="5899" y="0"/>
                  </a:moveTo>
                  <a:lnTo>
                    <a:pt x="5899" y="79"/>
                  </a:lnTo>
                  <a:moveTo>
                    <a:pt x="6554" y="0"/>
                  </a:moveTo>
                  <a:lnTo>
                    <a:pt x="6554" y="79"/>
                  </a:lnTo>
                  <a:moveTo>
                    <a:pt x="7212" y="0"/>
                  </a:moveTo>
                  <a:lnTo>
                    <a:pt x="7212" y="79"/>
                  </a:lnTo>
                  <a:moveTo>
                    <a:pt x="7867" y="0"/>
                  </a:moveTo>
                  <a:lnTo>
                    <a:pt x="7867" y="79"/>
                  </a:lnTo>
                  <a:moveTo>
                    <a:pt x="8522" y="0"/>
                  </a:moveTo>
                  <a:lnTo>
                    <a:pt x="8522" y="79"/>
                  </a:lnTo>
                  <a:moveTo>
                    <a:pt x="9178" y="0"/>
                  </a:moveTo>
                  <a:lnTo>
                    <a:pt x="9178" y="79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2" name="Freeform 1494"/>
            <p:cNvSpPr>
              <a:spLocks/>
            </p:cNvSpPr>
            <p:nvPr/>
          </p:nvSpPr>
          <p:spPr bwMode="auto">
            <a:xfrm>
              <a:off x="1310" y="1003"/>
              <a:ext cx="8523" cy="626"/>
            </a:xfrm>
            <a:custGeom>
              <a:avLst/>
              <a:gdLst>
                <a:gd name="T0" fmla="+- 0 1310 1310"/>
                <a:gd name="T1" fmla="*/ T0 w 8523"/>
                <a:gd name="T2" fmla="+- 0 1340 1004"/>
                <a:gd name="T3" fmla="*/ 1340 h 627"/>
                <a:gd name="T4" fmla="+- 0 1966 1310"/>
                <a:gd name="T5" fmla="*/ T4 w 8523"/>
                <a:gd name="T6" fmla="+- 0 1340 1004"/>
                <a:gd name="T7" fmla="*/ 1340 h 627"/>
                <a:gd name="T8" fmla="+- 0 2623 1310"/>
                <a:gd name="T9" fmla="*/ T8 w 8523"/>
                <a:gd name="T10" fmla="+- 0 1400 1004"/>
                <a:gd name="T11" fmla="*/ 1400 h 627"/>
                <a:gd name="T12" fmla="+- 0 3278 1310"/>
                <a:gd name="T13" fmla="*/ T12 w 8523"/>
                <a:gd name="T14" fmla="+- 0 1004 1004"/>
                <a:gd name="T15" fmla="*/ 1004 h 627"/>
                <a:gd name="T16" fmla="+- 0 3934 1310"/>
                <a:gd name="T17" fmla="*/ T16 w 8523"/>
                <a:gd name="T18" fmla="+- 0 1268 1004"/>
                <a:gd name="T19" fmla="*/ 1268 h 627"/>
                <a:gd name="T20" fmla="+- 0 4589 1310"/>
                <a:gd name="T21" fmla="*/ T20 w 8523"/>
                <a:gd name="T22" fmla="+- 0 1424 1004"/>
                <a:gd name="T23" fmla="*/ 1424 h 627"/>
                <a:gd name="T24" fmla="+- 0 5244 1310"/>
                <a:gd name="T25" fmla="*/ T24 w 8523"/>
                <a:gd name="T26" fmla="+- 0 1016 1004"/>
                <a:gd name="T27" fmla="*/ 1016 h 627"/>
                <a:gd name="T28" fmla="+- 0 5899 1310"/>
                <a:gd name="T29" fmla="*/ T28 w 8523"/>
                <a:gd name="T30" fmla="+- 0 1258 1004"/>
                <a:gd name="T31" fmla="*/ 1258 h 627"/>
                <a:gd name="T32" fmla="+- 0 6557 1310"/>
                <a:gd name="T33" fmla="*/ T32 w 8523"/>
                <a:gd name="T34" fmla="+- 0 1064 1004"/>
                <a:gd name="T35" fmla="*/ 1064 h 627"/>
                <a:gd name="T36" fmla="+- 0 7212 1310"/>
                <a:gd name="T37" fmla="*/ T36 w 8523"/>
                <a:gd name="T38" fmla="+- 0 1313 1004"/>
                <a:gd name="T39" fmla="*/ 1313 h 627"/>
                <a:gd name="T40" fmla="+- 0 7867 1310"/>
                <a:gd name="T41" fmla="*/ T40 w 8523"/>
                <a:gd name="T42" fmla="+- 0 1407 1004"/>
                <a:gd name="T43" fmla="*/ 1407 h 627"/>
                <a:gd name="T44" fmla="+- 0 8522 1310"/>
                <a:gd name="T45" fmla="*/ T44 w 8523"/>
                <a:gd name="T46" fmla="+- 0 1260 1004"/>
                <a:gd name="T47" fmla="*/ 1260 h 627"/>
                <a:gd name="T48" fmla="+- 0 9178 1310"/>
                <a:gd name="T49" fmla="*/ T48 w 8523"/>
                <a:gd name="T50" fmla="+- 0 1630 1004"/>
                <a:gd name="T51" fmla="*/ 1630 h 627"/>
                <a:gd name="T52" fmla="+- 0 9833 1310"/>
                <a:gd name="T53" fmla="*/ T52 w 8523"/>
                <a:gd name="T54" fmla="+- 0 1239 1004"/>
                <a:gd name="T55" fmla="*/ 1239 h 627"/>
                <a:gd name="connsiteX0" fmla="*/ 0 w 10000"/>
                <a:gd name="connsiteY0" fmla="*/ 5359 h 9984"/>
                <a:gd name="connsiteX1" fmla="*/ 784 w 10000"/>
                <a:gd name="connsiteY1" fmla="*/ 7573 h 9984"/>
                <a:gd name="connsiteX2" fmla="*/ 1541 w 10000"/>
                <a:gd name="connsiteY2" fmla="*/ 6316 h 9984"/>
                <a:gd name="connsiteX3" fmla="*/ 2309 w 10000"/>
                <a:gd name="connsiteY3" fmla="*/ 0 h 9984"/>
                <a:gd name="connsiteX4" fmla="*/ 3079 w 10000"/>
                <a:gd name="connsiteY4" fmla="*/ 4211 h 9984"/>
                <a:gd name="connsiteX5" fmla="*/ 3847 w 10000"/>
                <a:gd name="connsiteY5" fmla="*/ 6699 h 9984"/>
                <a:gd name="connsiteX6" fmla="*/ 4616 w 10000"/>
                <a:gd name="connsiteY6" fmla="*/ 191 h 9984"/>
                <a:gd name="connsiteX7" fmla="*/ 5384 w 10000"/>
                <a:gd name="connsiteY7" fmla="*/ 4051 h 9984"/>
                <a:gd name="connsiteX8" fmla="*/ 6156 w 10000"/>
                <a:gd name="connsiteY8" fmla="*/ 957 h 9984"/>
                <a:gd name="connsiteX9" fmla="*/ 6925 w 10000"/>
                <a:gd name="connsiteY9" fmla="*/ 4928 h 9984"/>
                <a:gd name="connsiteX10" fmla="*/ 7693 w 10000"/>
                <a:gd name="connsiteY10" fmla="*/ 6427 h 9984"/>
                <a:gd name="connsiteX11" fmla="*/ 8462 w 10000"/>
                <a:gd name="connsiteY11" fmla="*/ 4083 h 9984"/>
                <a:gd name="connsiteX12" fmla="*/ 9231 w 10000"/>
                <a:gd name="connsiteY12" fmla="*/ 9984 h 9984"/>
                <a:gd name="connsiteX13" fmla="*/ 10000 w 10000"/>
                <a:gd name="connsiteY13" fmla="*/ 3748 h 9984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16 w 10000"/>
                <a:gd name="connsiteY6" fmla="*/ 191 h 10000"/>
                <a:gd name="connsiteX7" fmla="*/ 5384 w 10000"/>
                <a:gd name="connsiteY7" fmla="*/ 4057 h 10000"/>
                <a:gd name="connsiteX8" fmla="*/ 6156 w 10000"/>
                <a:gd name="connsiteY8" fmla="*/ 959 h 10000"/>
                <a:gd name="connsiteX9" fmla="*/ 6925 w 10000"/>
                <a:gd name="connsiteY9" fmla="*/ 493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30 w 10000"/>
                <a:gd name="connsiteY6" fmla="*/ 6658 h 10000"/>
                <a:gd name="connsiteX7" fmla="*/ 5384 w 10000"/>
                <a:gd name="connsiteY7" fmla="*/ 4057 h 10000"/>
                <a:gd name="connsiteX8" fmla="*/ 6156 w 10000"/>
                <a:gd name="connsiteY8" fmla="*/ 959 h 10000"/>
                <a:gd name="connsiteX9" fmla="*/ 6925 w 10000"/>
                <a:gd name="connsiteY9" fmla="*/ 493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30 w 10000"/>
                <a:gd name="connsiteY6" fmla="*/ 6658 h 10000"/>
                <a:gd name="connsiteX7" fmla="*/ 5391 w 10000"/>
                <a:gd name="connsiteY7" fmla="*/ 7845 h 10000"/>
                <a:gd name="connsiteX8" fmla="*/ 6156 w 10000"/>
                <a:gd name="connsiteY8" fmla="*/ 959 h 10000"/>
                <a:gd name="connsiteX9" fmla="*/ 6925 w 10000"/>
                <a:gd name="connsiteY9" fmla="*/ 493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30 w 10000"/>
                <a:gd name="connsiteY6" fmla="*/ 6658 h 10000"/>
                <a:gd name="connsiteX7" fmla="*/ 5391 w 10000"/>
                <a:gd name="connsiteY7" fmla="*/ 7845 h 10000"/>
                <a:gd name="connsiteX8" fmla="*/ 6156 w 10000"/>
                <a:gd name="connsiteY8" fmla="*/ 959 h 10000"/>
                <a:gd name="connsiteX9" fmla="*/ 6878 w 10000"/>
                <a:gd name="connsiteY9" fmla="*/ 105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0" y="5368"/>
                  </a:moveTo>
                  <a:lnTo>
                    <a:pt x="784" y="7585"/>
                  </a:lnTo>
                  <a:lnTo>
                    <a:pt x="1541" y="6326"/>
                  </a:lnTo>
                  <a:lnTo>
                    <a:pt x="2309" y="0"/>
                  </a:lnTo>
                  <a:lnTo>
                    <a:pt x="3079" y="4218"/>
                  </a:lnTo>
                  <a:lnTo>
                    <a:pt x="3861" y="1999"/>
                  </a:lnTo>
                  <a:lnTo>
                    <a:pt x="4630" y="6658"/>
                  </a:lnTo>
                  <a:lnTo>
                    <a:pt x="5391" y="7845"/>
                  </a:lnTo>
                  <a:lnTo>
                    <a:pt x="6156" y="959"/>
                  </a:lnTo>
                  <a:lnTo>
                    <a:pt x="6878" y="1056"/>
                  </a:lnTo>
                  <a:lnTo>
                    <a:pt x="7693" y="6437"/>
                  </a:lnTo>
                  <a:lnTo>
                    <a:pt x="8462" y="4090"/>
                  </a:lnTo>
                  <a:cubicBezTo>
                    <a:pt x="8718" y="6060"/>
                    <a:pt x="8975" y="8030"/>
                    <a:pt x="9231" y="10000"/>
                  </a:cubicBezTo>
                  <a:cubicBezTo>
                    <a:pt x="9487" y="7918"/>
                    <a:pt x="9744" y="5836"/>
                    <a:pt x="10000" y="3754"/>
                  </a:cubicBezTo>
                </a:path>
              </a:pathLst>
            </a:custGeom>
            <a:noFill/>
            <a:ln w="3048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4" name="Picture 1492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1409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Text Box 1479"/>
            <p:cNvSpPr txBox="1">
              <a:spLocks noChangeArrowheads="1"/>
            </p:cNvSpPr>
            <p:nvPr/>
          </p:nvSpPr>
          <p:spPr bwMode="auto">
            <a:xfrm>
              <a:off x="3049" y="612"/>
              <a:ext cx="56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57,2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8" name="Text Box 1478"/>
            <p:cNvSpPr txBox="1">
              <a:spLocks noChangeArrowheads="1"/>
            </p:cNvSpPr>
            <p:nvPr/>
          </p:nvSpPr>
          <p:spPr bwMode="auto">
            <a:xfrm>
              <a:off x="5041" y="1006"/>
              <a:ext cx="51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34,3</a:t>
              </a:r>
            </a:p>
          </p:txBody>
        </p:sp>
        <p:sp>
          <p:nvSpPr>
            <p:cNvPr id="229" name="Text Box 1477"/>
            <p:cNvSpPr txBox="1">
              <a:spLocks noChangeArrowheads="1"/>
            </p:cNvSpPr>
            <p:nvPr/>
          </p:nvSpPr>
          <p:spPr bwMode="auto">
            <a:xfrm>
              <a:off x="1141" y="981"/>
              <a:ext cx="119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  <a:tabLst>
                  <a:tab pos="415925" algn="l"/>
                </a:tabLs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34,4</a:t>
              </a: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29,5</a:t>
              </a:r>
            </a:p>
          </p:txBody>
        </p:sp>
        <p:sp>
          <p:nvSpPr>
            <p:cNvPr id="230" name="Text Box 1476"/>
            <p:cNvSpPr txBox="1">
              <a:spLocks noChangeArrowheads="1"/>
            </p:cNvSpPr>
            <p:nvPr/>
          </p:nvSpPr>
          <p:spPr bwMode="auto">
            <a:xfrm>
              <a:off x="2407" y="1008"/>
              <a:ext cx="55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29,9</a:t>
              </a:r>
            </a:p>
          </p:txBody>
        </p:sp>
        <p:sp>
          <p:nvSpPr>
            <p:cNvPr id="231" name="Text Box 1475"/>
            <p:cNvSpPr txBox="1">
              <a:spLocks noChangeArrowheads="1"/>
            </p:cNvSpPr>
            <p:nvPr/>
          </p:nvSpPr>
          <p:spPr bwMode="auto">
            <a:xfrm>
              <a:off x="3706" y="891"/>
              <a:ext cx="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36,9</a:t>
              </a:r>
            </a:p>
          </p:txBody>
        </p:sp>
        <p:sp>
          <p:nvSpPr>
            <p:cNvPr id="232" name="Text Box 1474"/>
            <p:cNvSpPr txBox="1">
              <a:spLocks noChangeArrowheads="1"/>
            </p:cNvSpPr>
            <p:nvPr/>
          </p:nvSpPr>
          <p:spPr bwMode="auto">
            <a:xfrm>
              <a:off x="4359" y="778"/>
              <a:ext cx="5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38,1</a:t>
              </a:r>
            </a:p>
          </p:txBody>
        </p:sp>
        <p:sp>
          <p:nvSpPr>
            <p:cNvPr id="233" name="Text Box 1473"/>
            <p:cNvSpPr txBox="1">
              <a:spLocks noChangeArrowheads="1"/>
            </p:cNvSpPr>
            <p:nvPr/>
          </p:nvSpPr>
          <p:spPr bwMode="auto">
            <a:xfrm>
              <a:off x="5600" y="1076"/>
              <a:ext cx="53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32,1</a:t>
              </a:r>
            </a:p>
          </p:txBody>
        </p:sp>
        <p:sp>
          <p:nvSpPr>
            <p:cNvPr id="234" name="Text Box 1472"/>
            <p:cNvSpPr txBox="1">
              <a:spLocks noChangeArrowheads="1"/>
            </p:cNvSpPr>
            <p:nvPr/>
          </p:nvSpPr>
          <p:spPr bwMode="auto">
            <a:xfrm>
              <a:off x="6297" y="687"/>
              <a:ext cx="533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45,1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5" name="Text Box 1471"/>
            <p:cNvSpPr txBox="1">
              <a:spLocks noChangeArrowheads="1"/>
            </p:cNvSpPr>
            <p:nvPr/>
          </p:nvSpPr>
          <p:spPr bwMode="auto">
            <a:xfrm>
              <a:off x="6972" y="689"/>
              <a:ext cx="5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51,9</a:t>
              </a:r>
            </a:p>
          </p:txBody>
        </p:sp>
        <p:sp>
          <p:nvSpPr>
            <p:cNvPr id="236" name="Text Box 1470"/>
            <p:cNvSpPr txBox="1">
              <a:spLocks noChangeArrowheads="1"/>
            </p:cNvSpPr>
            <p:nvPr/>
          </p:nvSpPr>
          <p:spPr bwMode="auto">
            <a:xfrm>
              <a:off x="7630" y="967"/>
              <a:ext cx="56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35,5</a:t>
              </a:r>
            </a:p>
          </p:txBody>
        </p:sp>
        <p:sp>
          <p:nvSpPr>
            <p:cNvPr id="237" name="Text Box 1469"/>
            <p:cNvSpPr txBox="1">
              <a:spLocks noChangeArrowheads="1"/>
            </p:cNvSpPr>
            <p:nvPr/>
          </p:nvSpPr>
          <p:spPr bwMode="auto">
            <a:xfrm>
              <a:off x="8310" y="80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8" name="Text Box 1468"/>
            <p:cNvSpPr txBox="1">
              <a:spLocks noChangeArrowheads="1"/>
            </p:cNvSpPr>
            <p:nvPr/>
          </p:nvSpPr>
          <p:spPr bwMode="auto">
            <a:xfrm>
              <a:off x="9622" y="78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9" name="Text Box 1467"/>
            <p:cNvSpPr txBox="1">
              <a:spLocks noChangeArrowheads="1"/>
            </p:cNvSpPr>
            <p:nvPr/>
          </p:nvSpPr>
          <p:spPr bwMode="auto">
            <a:xfrm>
              <a:off x="8966" y="1179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sp>
        <p:nvSpPr>
          <p:cNvPr id="241" name="object 163"/>
          <p:cNvSpPr txBox="1"/>
          <p:nvPr/>
        </p:nvSpPr>
        <p:spPr>
          <a:xfrm>
            <a:off x="1094524" y="5190629"/>
            <a:ext cx="5505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  <a:tab pos="835660" algn="l"/>
                <a:tab pos="1247775" algn="l"/>
                <a:tab pos="1659889" algn="l"/>
                <a:tab pos="2071370" algn="l"/>
                <a:tab pos="2483485" algn="l"/>
                <a:tab pos="2895600" algn="l"/>
                <a:tab pos="3307079" algn="l"/>
                <a:tab pos="3677285" algn="l"/>
                <a:tab pos="4088765" algn="l"/>
                <a:tab pos="4500245" algn="l"/>
                <a:tab pos="4912360" algn="l"/>
                <a:tab pos="5324475" algn="l"/>
              </a:tabLst>
            </a:pP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	2	3	4	5	6	7	8	9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14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42" name="Group 1417"/>
          <p:cNvGrpSpPr>
            <a:grpSpLocks/>
          </p:cNvGrpSpPr>
          <p:nvPr/>
        </p:nvGrpSpPr>
        <p:grpSpPr bwMode="auto">
          <a:xfrm>
            <a:off x="902437" y="5730544"/>
            <a:ext cx="5765800" cy="1485900"/>
            <a:chOff x="1082" y="477"/>
            <a:chExt cx="9080" cy="2340"/>
          </a:xfrm>
        </p:grpSpPr>
        <p:pic>
          <p:nvPicPr>
            <p:cNvPr id="243" name="Picture 145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811"/>
              <a:ext cx="50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4" name="Picture 145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" y="1573"/>
              <a:ext cx="538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" name="Picture 144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1256"/>
              <a:ext cx="8967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" name="Picture 144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" y="1825"/>
              <a:ext cx="38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Picture 144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" y="1609"/>
              <a:ext cx="382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" name="Picture 144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1292"/>
              <a:ext cx="8811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" name="AutoShape 1445"/>
            <p:cNvSpPr>
              <a:spLocks/>
            </p:cNvSpPr>
            <p:nvPr/>
          </p:nvSpPr>
          <p:spPr bwMode="auto">
            <a:xfrm>
              <a:off x="1082" y="2737"/>
              <a:ext cx="9080" cy="80"/>
            </a:xfrm>
            <a:custGeom>
              <a:avLst/>
              <a:gdLst>
                <a:gd name="T0" fmla="+- 0 1082 1082"/>
                <a:gd name="T1" fmla="*/ T0 w 9080"/>
                <a:gd name="T2" fmla="+- 0 2738 2738"/>
                <a:gd name="T3" fmla="*/ 2738 h 80"/>
                <a:gd name="T4" fmla="+- 0 10162 1082"/>
                <a:gd name="T5" fmla="*/ T4 w 9080"/>
                <a:gd name="T6" fmla="+- 0 2738 2738"/>
                <a:gd name="T7" fmla="*/ 2738 h 80"/>
                <a:gd name="T8" fmla="+- 0 1082 1082"/>
                <a:gd name="T9" fmla="*/ T8 w 9080"/>
                <a:gd name="T10" fmla="+- 0 2738 2738"/>
                <a:gd name="T11" fmla="*/ 2738 h 80"/>
                <a:gd name="T12" fmla="+- 0 1082 1082"/>
                <a:gd name="T13" fmla="*/ T12 w 9080"/>
                <a:gd name="T14" fmla="+- 0 2817 2738"/>
                <a:gd name="T15" fmla="*/ 2817 h 80"/>
                <a:gd name="T16" fmla="+- 0 1733 1082"/>
                <a:gd name="T17" fmla="*/ T16 w 9080"/>
                <a:gd name="T18" fmla="+- 0 2738 2738"/>
                <a:gd name="T19" fmla="*/ 2738 h 80"/>
                <a:gd name="T20" fmla="+- 0 1733 1082"/>
                <a:gd name="T21" fmla="*/ T20 w 9080"/>
                <a:gd name="T22" fmla="+- 0 2817 2738"/>
                <a:gd name="T23" fmla="*/ 2817 h 80"/>
                <a:gd name="T24" fmla="+- 0 2381 1082"/>
                <a:gd name="T25" fmla="*/ T24 w 9080"/>
                <a:gd name="T26" fmla="+- 0 2738 2738"/>
                <a:gd name="T27" fmla="*/ 2738 h 80"/>
                <a:gd name="T28" fmla="+- 0 2381 1082"/>
                <a:gd name="T29" fmla="*/ T28 w 9080"/>
                <a:gd name="T30" fmla="+- 0 2817 2738"/>
                <a:gd name="T31" fmla="*/ 2817 h 80"/>
                <a:gd name="T32" fmla="+- 0 3029 1082"/>
                <a:gd name="T33" fmla="*/ T32 w 9080"/>
                <a:gd name="T34" fmla="+- 0 2738 2738"/>
                <a:gd name="T35" fmla="*/ 2738 h 80"/>
                <a:gd name="T36" fmla="+- 0 3029 1082"/>
                <a:gd name="T37" fmla="*/ T36 w 9080"/>
                <a:gd name="T38" fmla="+- 0 2817 2738"/>
                <a:gd name="T39" fmla="*/ 2817 h 80"/>
                <a:gd name="T40" fmla="+- 0 3677 1082"/>
                <a:gd name="T41" fmla="*/ T40 w 9080"/>
                <a:gd name="T42" fmla="+- 0 2738 2738"/>
                <a:gd name="T43" fmla="*/ 2738 h 80"/>
                <a:gd name="T44" fmla="+- 0 3677 1082"/>
                <a:gd name="T45" fmla="*/ T44 w 9080"/>
                <a:gd name="T46" fmla="+- 0 2817 2738"/>
                <a:gd name="T47" fmla="*/ 2817 h 80"/>
                <a:gd name="T48" fmla="+- 0 4325 1082"/>
                <a:gd name="T49" fmla="*/ T48 w 9080"/>
                <a:gd name="T50" fmla="+- 0 2738 2738"/>
                <a:gd name="T51" fmla="*/ 2738 h 80"/>
                <a:gd name="T52" fmla="+- 0 4325 1082"/>
                <a:gd name="T53" fmla="*/ T52 w 9080"/>
                <a:gd name="T54" fmla="+- 0 2817 2738"/>
                <a:gd name="T55" fmla="*/ 2817 h 80"/>
                <a:gd name="T56" fmla="+- 0 4975 1082"/>
                <a:gd name="T57" fmla="*/ T56 w 9080"/>
                <a:gd name="T58" fmla="+- 0 2738 2738"/>
                <a:gd name="T59" fmla="*/ 2738 h 80"/>
                <a:gd name="T60" fmla="+- 0 4975 1082"/>
                <a:gd name="T61" fmla="*/ T60 w 9080"/>
                <a:gd name="T62" fmla="+- 0 2817 2738"/>
                <a:gd name="T63" fmla="*/ 2817 h 80"/>
                <a:gd name="T64" fmla="+- 0 5623 1082"/>
                <a:gd name="T65" fmla="*/ T64 w 9080"/>
                <a:gd name="T66" fmla="+- 0 2738 2738"/>
                <a:gd name="T67" fmla="*/ 2738 h 80"/>
                <a:gd name="T68" fmla="+- 0 5623 1082"/>
                <a:gd name="T69" fmla="*/ T68 w 9080"/>
                <a:gd name="T70" fmla="+- 0 2817 2738"/>
                <a:gd name="T71" fmla="*/ 2817 h 80"/>
                <a:gd name="T72" fmla="+- 0 6271 1082"/>
                <a:gd name="T73" fmla="*/ T72 w 9080"/>
                <a:gd name="T74" fmla="+- 0 2738 2738"/>
                <a:gd name="T75" fmla="*/ 2738 h 80"/>
                <a:gd name="T76" fmla="+- 0 6271 1082"/>
                <a:gd name="T77" fmla="*/ T76 w 9080"/>
                <a:gd name="T78" fmla="+- 0 2817 2738"/>
                <a:gd name="T79" fmla="*/ 2817 h 80"/>
                <a:gd name="T80" fmla="+- 0 6919 1082"/>
                <a:gd name="T81" fmla="*/ T80 w 9080"/>
                <a:gd name="T82" fmla="+- 0 2738 2738"/>
                <a:gd name="T83" fmla="*/ 2738 h 80"/>
                <a:gd name="T84" fmla="+- 0 6919 1082"/>
                <a:gd name="T85" fmla="*/ T84 w 9080"/>
                <a:gd name="T86" fmla="+- 0 2817 2738"/>
                <a:gd name="T87" fmla="*/ 2817 h 80"/>
                <a:gd name="T88" fmla="+- 0 7567 1082"/>
                <a:gd name="T89" fmla="*/ T88 w 9080"/>
                <a:gd name="T90" fmla="+- 0 2738 2738"/>
                <a:gd name="T91" fmla="*/ 2738 h 80"/>
                <a:gd name="T92" fmla="+- 0 7567 1082"/>
                <a:gd name="T93" fmla="*/ T92 w 9080"/>
                <a:gd name="T94" fmla="+- 0 2817 2738"/>
                <a:gd name="T95" fmla="*/ 2817 h 80"/>
                <a:gd name="T96" fmla="+- 0 8215 1082"/>
                <a:gd name="T97" fmla="*/ T96 w 9080"/>
                <a:gd name="T98" fmla="+- 0 2738 2738"/>
                <a:gd name="T99" fmla="*/ 2738 h 80"/>
                <a:gd name="T100" fmla="+- 0 8215 1082"/>
                <a:gd name="T101" fmla="*/ T100 w 9080"/>
                <a:gd name="T102" fmla="+- 0 2817 2738"/>
                <a:gd name="T103" fmla="*/ 2817 h 80"/>
                <a:gd name="T104" fmla="+- 0 8866 1082"/>
                <a:gd name="T105" fmla="*/ T104 w 9080"/>
                <a:gd name="T106" fmla="+- 0 2738 2738"/>
                <a:gd name="T107" fmla="*/ 2738 h 80"/>
                <a:gd name="T108" fmla="+- 0 8866 1082"/>
                <a:gd name="T109" fmla="*/ T108 w 9080"/>
                <a:gd name="T110" fmla="+- 0 2817 2738"/>
                <a:gd name="T111" fmla="*/ 2817 h 80"/>
                <a:gd name="T112" fmla="+- 0 9514 1082"/>
                <a:gd name="T113" fmla="*/ T112 w 9080"/>
                <a:gd name="T114" fmla="+- 0 2738 2738"/>
                <a:gd name="T115" fmla="*/ 2738 h 80"/>
                <a:gd name="T116" fmla="+- 0 9514 1082"/>
                <a:gd name="T117" fmla="*/ T116 w 9080"/>
                <a:gd name="T118" fmla="+- 0 2817 2738"/>
                <a:gd name="T119" fmla="*/ 2817 h 80"/>
                <a:gd name="T120" fmla="+- 0 10162 1082"/>
                <a:gd name="T121" fmla="*/ T120 w 9080"/>
                <a:gd name="T122" fmla="+- 0 2738 2738"/>
                <a:gd name="T123" fmla="*/ 2738 h 80"/>
                <a:gd name="T124" fmla="+- 0 10162 1082"/>
                <a:gd name="T125" fmla="*/ T124 w 9080"/>
                <a:gd name="T126" fmla="+- 0 2817 2738"/>
                <a:gd name="T127" fmla="*/ 2817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080" h="80">
                  <a:moveTo>
                    <a:pt x="0" y="0"/>
                  </a:moveTo>
                  <a:lnTo>
                    <a:pt x="9080" y="0"/>
                  </a:lnTo>
                  <a:moveTo>
                    <a:pt x="0" y="0"/>
                  </a:moveTo>
                  <a:lnTo>
                    <a:pt x="0" y="79"/>
                  </a:lnTo>
                  <a:moveTo>
                    <a:pt x="651" y="0"/>
                  </a:moveTo>
                  <a:lnTo>
                    <a:pt x="651" y="79"/>
                  </a:lnTo>
                  <a:moveTo>
                    <a:pt x="1299" y="0"/>
                  </a:moveTo>
                  <a:lnTo>
                    <a:pt x="1299" y="79"/>
                  </a:lnTo>
                  <a:moveTo>
                    <a:pt x="1947" y="0"/>
                  </a:moveTo>
                  <a:lnTo>
                    <a:pt x="1947" y="79"/>
                  </a:lnTo>
                  <a:moveTo>
                    <a:pt x="2595" y="0"/>
                  </a:moveTo>
                  <a:lnTo>
                    <a:pt x="2595" y="79"/>
                  </a:lnTo>
                  <a:moveTo>
                    <a:pt x="3243" y="0"/>
                  </a:moveTo>
                  <a:lnTo>
                    <a:pt x="3243" y="79"/>
                  </a:lnTo>
                  <a:moveTo>
                    <a:pt x="3893" y="0"/>
                  </a:moveTo>
                  <a:lnTo>
                    <a:pt x="3893" y="79"/>
                  </a:lnTo>
                  <a:moveTo>
                    <a:pt x="4541" y="0"/>
                  </a:moveTo>
                  <a:lnTo>
                    <a:pt x="4541" y="79"/>
                  </a:lnTo>
                  <a:moveTo>
                    <a:pt x="5189" y="0"/>
                  </a:moveTo>
                  <a:lnTo>
                    <a:pt x="5189" y="79"/>
                  </a:lnTo>
                  <a:moveTo>
                    <a:pt x="5837" y="0"/>
                  </a:moveTo>
                  <a:lnTo>
                    <a:pt x="5837" y="79"/>
                  </a:lnTo>
                  <a:moveTo>
                    <a:pt x="6485" y="0"/>
                  </a:moveTo>
                  <a:lnTo>
                    <a:pt x="6485" y="79"/>
                  </a:lnTo>
                  <a:moveTo>
                    <a:pt x="7133" y="0"/>
                  </a:moveTo>
                  <a:lnTo>
                    <a:pt x="7133" y="79"/>
                  </a:lnTo>
                  <a:moveTo>
                    <a:pt x="7784" y="0"/>
                  </a:moveTo>
                  <a:lnTo>
                    <a:pt x="7784" y="79"/>
                  </a:lnTo>
                  <a:moveTo>
                    <a:pt x="8432" y="0"/>
                  </a:moveTo>
                  <a:lnTo>
                    <a:pt x="8432" y="79"/>
                  </a:lnTo>
                  <a:moveTo>
                    <a:pt x="9080" y="0"/>
                  </a:moveTo>
                  <a:lnTo>
                    <a:pt x="9080" y="79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0" name="Freeform 1444"/>
            <p:cNvSpPr>
              <a:spLocks/>
            </p:cNvSpPr>
            <p:nvPr/>
          </p:nvSpPr>
          <p:spPr bwMode="auto">
            <a:xfrm>
              <a:off x="1416" y="529"/>
              <a:ext cx="8432" cy="988"/>
            </a:xfrm>
            <a:custGeom>
              <a:avLst/>
              <a:gdLst>
                <a:gd name="T0" fmla="+- 0 1406 1406"/>
                <a:gd name="T1" fmla="*/ T0 w 8432"/>
                <a:gd name="T2" fmla="+- 0 1168 868"/>
                <a:gd name="T3" fmla="*/ 1168 h 600"/>
                <a:gd name="T4" fmla="+- 0 2057 1406"/>
                <a:gd name="T5" fmla="*/ T4 w 8432"/>
                <a:gd name="T6" fmla="+- 0 1180 868"/>
                <a:gd name="T7" fmla="*/ 1180 h 600"/>
                <a:gd name="T8" fmla="+- 0 2705 1406"/>
                <a:gd name="T9" fmla="*/ T8 w 8432"/>
                <a:gd name="T10" fmla="+- 0 1183 868"/>
                <a:gd name="T11" fmla="*/ 1183 h 600"/>
                <a:gd name="T12" fmla="+- 0 3353 1406"/>
                <a:gd name="T13" fmla="*/ T12 w 8432"/>
                <a:gd name="T14" fmla="+- 0 868 868"/>
                <a:gd name="T15" fmla="*/ 868 h 600"/>
                <a:gd name="T16" fmla="+- 0 4001 1406"/>
                <a:gd name="T17" fmla="*/ T16 w 8432"/>
                <a:gd name="T18" fmla="+- 0 1154 868"/>
                <a:gd name="T19" fmla="*/ 1154 h 600"/>
                <a:gd name="T20" fmla="+- 0 4649 1406"/>
                <a:gd name="T21" fmla="*/ T20 w 8432"/>
                <a:gd name="T22" fmla="+- 0 1274 868"/>
                <a:gd name="T23" fmla="*/ 1274 h 600"/>
                <a:gd name="T24" fmla="+- 0 5299 1406"/>
                <a:gd name="T25" fmla="*/ T24 w 8432"/>
                <a:gd name="T26" fmla="+- 0 911 868"/>
                <a:gd name="T27" fmla="*/ 911 h 600"/>
                <a:gd name="T28" fmla="+- 0 5947 1406"/>
                <a:gd name="T29" fmla="*/ T28 w 8432"/>
                <a:gd name="T30" fmla="+- 0 1151 868"/>
                <a:gd name="T31" fmla="*/ 1151 h 600"/>
                <a:gd name="T32" fmla="+- 0 6595 1406"/>
                <a:gd name="T33" fmla="*/ T32 w 8432"/>
                <a:gd name="T34" fmla="+- 0 890 868"/>
                <a:gd name="T35" fmla="*/ 890 h 600"/>
                <a:gd name="T36" fmla="+- 0 7243 1406"/>
                <a:gd name="T37" fmla="*/ T36 w 8432"/>
                <a:gd name="T38" fmla="+- 0 1192 868"/>
                <a:gd name="T39" fmla="*/ 1192 h 600"/>
                <a:gd name="T40" fmla="+- 0 7891 1406"/>
                <a:gd name="T41" fmla="*/ T40 w 8432"/>
                <a:gd name="T42" fmla="+- 0 1245 868"/>
                <a:gd name="T43" fmla="*/ 1245 h 600"/>
                <a:gd name="T44" fmla="+- 0 8542 1406"/>
                <a:gd name="T45" fmla="*/ T44 w 8432"/>
                <a:gd name="T46" fmla="+- 0 1099 868"/>
                <a:gd name="T47" fmla="*/ 1099 h 600"/>
                <a:gd name="T48" fmla="+- 0 9190 1406"/>
                <a:gd name="T49" fmla="*/ T48 w 8432"/>
                <a:gd name="T50" fmla="+- 0 1468 868"/>
                <a:gd name="T51" fmla="*/ 1468 h 600"/>
                <a:gd name="T52" fmla="+- 0 9838 1406"/>
                <a:gd name="T53" fmla="*/ T52 w 8432"/>
                <a:gd name="T54" fmla="+- 0 1106 868"/>
                <a:gd name="T55" fmla="*/ 1106 h 600"/>
                <a:gd name="connsiteX0" fmla="*/ 0 w 10000"/>
                <a:gd name="connsiteY0" fmla="*/ 10416 h 15416"/>
                <a:gd name="connsiteX1" fmla="*/ 772 w 10000"/>
                <a:gd name="connsiteY1" fmla="*/ 10616 h 15416"/>
                <a:gd name="connsiteX2" fmla="*/ 1541 w 10000"/>
                <a:gd name="connsiteY2" fmla="*/ 10666 h 15416"/>
                <a:gd name="connsiteX3" fmla="*/ 2309 w 10000"/>
                <a:gd name="connsiteY3" fmla="*/ 5416 h 15416"/>
                <a:gd name="connsiteX4" fmla="*/ 3078 w 10000"/>
                <a:gd name="connsiteY4" fmla="*/ 10183 h 15416"/>
                <a:gd name="connsiteX5" fmla="*/ 3846 w 10000"/>
                <a:gd name="connsiteY5" fmla="*/ 12183 h 15416"/>
                <a:gd name="connsiteX6" fmla="*/ 4617 w 10000"/>
                <a:gd name="connsiteY6" fmla="*/ 6133 h 15416"/>
                <a:gd name="connsiteX7" fmla="*/ 5385 w 10000"/>
                <a:gd name="connsiteY7" fmla="*/ 10133 h 15416"/>
                <a:gd name="connsiteX8" fmla="*/ 6188 w 10000"/>
                <a:gd name="connsiteY8" fmla="*/ 0 h 15416"/>
                <a:gd name="connsiteX9" fmla="*/ 6922 w 10000"/>
                <a:gd name="connsiteY9" fmla="*/ 10816 h 15416"/>
                <a:gd name="connsiteX10" fmla="*/ 7691 w 10000"/>
                <a:gd name="connsiteY10" fmla="*/ 11699 h 15416"/>
                <a:gd name="connsiteX11" fmla="*/ 8463 w 10000"/>
                <a:gd name="connsiteY11" fmla="*/ 9266 h 15416"/>
                <a:gd name="connsiteX12" fmla="*/ 9231 w 10000"/>
                <a:gd name="connsiteY12" fmla="*/ 15416 h 15416"/>
                <a:gd name="connsiteX13" fmla="*/ 10000 w 10000"/>
                <a:gd name="connsiteY13" fmla="*/ 9383 h 15416"/>
                <a:gd name="connsiteX0" fmla="*/ 0 w 10000"/>
                <a:gd name="connsiteY0" fmla="*/ 11780 h 16780"/>
                <a:gd name="connsiteX1" fmla="*/ 772 w 10000"/>
                <a:gd name="connsiteY1" fmla="*/ 11980 h 16780"/>
                <a:gd name="connsiteX2" fmla="*/ 1541 w 10000"/>
                <a:gd name="connsiteY2" fmla="*/ 12030 h 16780"/>
                <a:gd name="connsiteX3" fmla="*/ 2309 w 10000"/>
                <a:gd name="connsiteY3" fmla="*/ 6780 h 16780"/>
                <a:gd name="connsiteX4" fmla="*/ 3078 w 10000"/>
                <a:gd name="connsiteY4" fmla="*/ 11547 h 16780"/>
                <a:gd name="connsiteX5" fmla="*/ 3846 w 10000"/>
                <a:gd name="connsiteY5" fmla="*/ 13547 h 16780"/>
                <a:gd name="connsiteX6" fmla="*/ 4617 w 10000"/>
                <a:gd name="connsiteY6" fmla="*/ 7497 h 16780"/>
                <a:gd name="connsiteX7" fmla="*/ 5385 w 10000"/>
                <a:gd name="connsiteY7" fmla="*/ 11497 h 16780"/>
                <a:gd name="connsiteX8" fmla="*/ 6188 w 10000"/>
                <a:gd name="connsiteY8" fmla="*/ 1364 h 16780"/>
                <a:gd name="connsiteX9" fmla="*/ 6997 w 10000"/>
                <a:gd name="connsiteY9" fmla="*/ 1000 h 16780"/>
                <a:gd name="connsiteX10" fmla="*/ 7691 w 10000"/>
                <a:gd name="connsiteY10" fmla="*/ 13063 h 16780"/>
                <a:gd name="connsiteX11" fmla="*/ 8463 w 10000"/>
                <a:gd name="connsiteY11" fmla="*/ 10630 h 16780"/>
                <a:gd name="connsiteX12" fmla="*/ 9231 w 10000"/>
                <a:gd name="connsiteY12" fmla="*/ 16780 h 16780"/>
                <a:gd name="connsiteX13" fmla="*/ 10000 w 10000"/>
                <a:gd name="connsiteY13" fmla="*/ 10747 h 16780"/>
                <a:gd name="connsiteX0" fmla="*/ 0 w 10000"/>
                <a:gd name="connsiteY0" fmla="*/ 10940 h 15940"/>
                <a:gd name="connsiteX1" fmla="*/ 772 w 10000"/>
                <a:gd name="connsiteY1" fmla="*/ 11140 h 15940"/>
                <a:gd name="connsiteX2" fmla="*/ 1541 w 10000"/>
                <a:gd name="connsiteY2" fmla="*/ 11190 h 15940"/>
                <a:gd name="connsiteX3" fmla="*/ 2309 w 10000"/>
                <a:gd name="connsiteY3" fmla="*/ 5940 h 15940"/>
                <a:gd name="connsiteX4" fmla="*/ 3078 w 10000"/>
                <a:gd name="connsiteY4" fmla="*/ 10707 h 15940"/>
                <a:gd name="connsiteX5" fmla="*/ 3846 w 10000"/>
                <a:gd name="connsiteY5" fmla="*/ 12707 h 15940"/>
                <a:gd name="connsiteX6" fmla="*/ 4617 w 10000"/>
                <a:gd name="connsiteY6" fmla="*/ 6657 h 15940"/>
                <a:gd name="connsiteX7" fmla="*/ 5385 w 10000"/>
                <a:gd name="connsiteY7" fmla="*/ 10657 h 15940"/>
                <a:gd name="connsiteX8" fmla="*/ 6188 w 10000"/>
                <a:gd name="connsiteY8" fmla="*/ 524 h 15940"/>
                <a:gd name="connsiteX9" fmla="*/ 6997 w 10000"/>
                <a:gd name="connsiteY9" fmla="*/ 160 h 15940"/>
                <a:gd name="connsiteX10" fmla="*/ 7691 w 10000"/>
                <a:gd name="connsiteY10" fmla="*/ 12223 h 15940"/>
                <a:gd name="connsiteX11" fmla="*/ 8463 w 10000"/>
                <a:gd name="connsiteY11" fmla="*/ 9790 h 15940"/>
                <a:gd name="connsiteX12" fmla="*/ 9231 w 10000"/>
                <a:gd name="connsiteY12" fmla="*/ 15940 h 15940"/>
                <a:gd name="connsiteX13" fmla="*/ 10000 w 10000"/>
                <a:gd name="connsiteY13" fmla="*/ 9907 h 15940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078 w 10000"/>
                <a:gd name="connsiteY4" fmla="*/ 11216 h 16449"/>
                <a:gd name="connsiteX5" fmla="*/ 3846 w 10000"/>
                <a:gd name="connsiteY5" fmla="*/ 13216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078 w 10000"/>
                <a:gd name="connsiteY4" fmla="*/ 11216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616 w 10000"/>
                <a:gd name="connsiteY2" fmla="*/ 13336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99 w 10000"/>
                <a:gd name="connsiteY1" fmla="*/ 15211 h 16449"/>
                <a:gd name="connsiteX2" fmla="*/ 1616 w 10000"/>
                <a:gd name="connsiteY2" fmla="*/ 13336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6449">
                  <a:moveTo>
                    <a:pt x="0" y="11449"/>
                  </a:moveTo>
                  <a:lnTo>
                    <a:pt x="799" y="15211"/>
                  </a:lnTo>
                  <a:lnTo>
                    <a:pt x="1616" y="13336"/>
                  </a:lnTo>
                  <a:lnTo>
                    <a:pt x="2309" y="6449"/>
                  </a:lnTo>
                  <a:lnTo>
                    <a:pt x="3140" y="3225"/>
                  </a:lnTo>
                  <a:cubicBezTo>
                    <a:pt x="3894" y="3379"/>
                    <a:pt x="3167" y="2664"/>
                    <a:pt x="3880" y="3877"/>
                  </a:cubicBezTo>
                  <a:lnTo>
                    <a:pt x="4617" y="7166"/>
                  </a:lnTo>
                  <a:lnTo>
                    <a:pt x="5385" y="11166"/>
                  </a:lnTo>
                  <a:cubicBezTo>
                    <a:pt x="5653" y="7788"/>
                    <a:pt x="5920" y="4411"/>
                    <a:pt x="6188" y="1033"/>
                  </a:cubicBezTo>
                  <a:cubicBezTo>
                    <a:pt x="6975" y="-82"/>
                    <a:pt x="6951" y="-430"/>
                    <a:pt x="6997" y="669"/>
                  </a:cubicBezTo>
                  <a:cubicBezTo>
                    <a:pt x="7228" y="4690"/>
                    <a:pt x="7460" y="8711"/>
                    <a:pt x="7691" y="12732"/>
                  </a:cubicBezTo>
                  <a:lnTo>
                    <a:pt x="8463" y="10299"/>
                  </a:lnTo>
                  <a:lnTo>
                    <a:pt x="9231" y="16449"/>
                  </a:lnTo>
                  <a:cubicBezTo>
                    <a:pt x="9487" y="14438"/>
                    <a:pt x="9744" y="12427"/>
                    <a:pt x="10000" y="10416"/>
                  </a:cubicBezTo>
                </a:path>
              </a:pathLst>
            </a:custGeom>
            <a:noFill/>
            <a:ln w="3048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5" name="Text Box 1429"/>
            <p:cNvSpPr txBox="1">
              <a:spLocks noChangeArrowheads="1"/>
            </p:cNvSpPr>
            <p:nvPr/>
          </p:nvSpPr>
          <p:spPr bwMode="auto">
            <a:xfrm>
              <a:off x="3165" y="477"/>
              <a:ext cx="58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35,7</a:t>
              </a:r>
              <a:endParaRPr lang="ru-RU" sz="1100" dirty="0">
                <a:solidFill>
                  <a:srgbClr val="9BBB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6" name="Text Box 1428"/>
            <p:cNvSpPr txBox="1">
              <a:spLocks noChangeArrowheads="1"/>
            </p:cNvSpPr>
            <p:nvPr/>
          </p:nvSpPr>
          <p:spPr bwMode="auto">
            <a:xfrm>
              <a:off x="5115" y="597"/>
              <a:ext cx="60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35,2</a:t>
              </a:r>
            </a:p>
          </p:txBody>
        </p:sp>
        <p:sp>
          <p:nvSpPr>
            <p:cNvPr id="267" name="Text Box 1427"/>
            <p:cNvSpPr txBox="1">
              <a:spLocks noChangeArrowheads="1"/>
            </p:cNvSpPr>
            <p:nvPr/>
          </p:nvSpPr>
          <p:spPr bwMode="auto">
            <a:xfrm>
              <a:off x="6489" y="722"/>
              <a:ext cx="45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41,0</a:t>
              </a:r>
              <a:endParaRPr lang="ru-RU" sz="1100" dirty="0">
                <a:solidFill>
                  <a:srgbClr val="9BBB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8" name="Text Box 1426"/>
            <p:cNvSpPr txBox="1">
              <a:spLocks noChangeArrowheads="1"/>
            </p:cNvSpPr>
            <p:nvPr/>
          </p:nvSpPr>
          <p:spPr bwMode="auto">
            <a:xfrm>
              <a:off x="1295" y="824"/>
              <a:ext cx="192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20"/>
                </a:spcBef>
                <a:spcAft>
                  <a:spcPts val="0"/>
                </a:spcAft>
                <a:tabLst>
                  <a:tab pos="411480" algn="l"/>
                  <a:tab pos="823595" algn="l"/>
                </a:tabLs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33,4</a:t>
              </a: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25,4</a:t>
              </a: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30,0</a:t>
              </a:r>
            </a:p>
          </p:txBody>
        </p:sp>
        <p:sp>
          <p:nvSpPr>
            <p:cNvPr id="269" name="Text Box 1425"/>
            <p:cNvSpPr txBox="1">
              <a:spLocks noChangeArrowheads="1"/>
            </p:cNvSpPr>
            <p:nvPr/>
          </p:nvSpPr>
          <p:spPr bwMode="auto">
            <a:xfrm>
              <a:off x="3827" y="856"/>
              <a:ext cx="5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37,3</a:t>
              </a:r>
            </a:p>
          </p:txBody>
        </p:sp>
        <p:sp>
          <p:nvSpPr>
            <p:cNvPr id="270" name="Text Box 1424"/>
            <p:cNvSpPr txBox="1">
              <a:spLocks noChangeArrowheads="1"/>
            </p:cNvSpPr>
            <p:nvPr/>
          </p:nvSpPr>
          <p:spPr bwMode="auto">
            <a:xfrm>
              <a:off x="4449" y="902"/>
              <a:ext cx="5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36,8</a:t>
              </a:r>
            </a:p>
          </p:txBody>
        </p:sp>
        <p:sp>
          <p:nvSpPr>
            <p:cNvPr id="271" name="Text Box 1423"/>
            <p:cNvSpPr txBox="1">
              <a:spLocks noChangeArrowheads="1"/>
            </p:cNvSpPr>
            <p:nvPr/>
          </p:nvSpPr>
          <p:spPr bwMode="auto">
            <a:xfrm>
              <a:off x="5647" y="767"/>
              <a:ext cx="85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30,8</a:t>
              </a:r>
            </a:p>
          </p:txBody>
        </p:sp>
        <p:sp>
          <p:nvSpPr>
            <p:cNvPr id="272" name="Text Box 1422"/>
            <p:cNvSpPr txBox="1">
              <a:spLocks noChangeArrowheads="1"/>
            </p:cNvSpPr>
            <p:nvPr/>
          </p:nvSpPr>
          <p:spPr bwMode="auto">
            <a:xfrm>
              <a:off x="7008" y="778"/>
              <a:ext cx="59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56,1</a:t>
              </a:r>
            </a:p>
          </p:txBody>
        </p:sp>
        <p:sp>
          <p:nvSpPr>
            <p:cNvPr id="273" name="Text Box 1421"/>
            <p:cNvSpPr txBox="1">
              <a:spLocks noChangeArrowheads="1"/>
            </p:cNvSpPr>
            <p:nvPr/>
          </p:nvSpPr>
          <p:spPr bwMode="auto">
            <a:xfrm>
              <a:off x="7742" y="868"/>
              <a:ext cx="63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37,4</a:t>
              </a:r>
            </a:p>
          </p:txBody>
        </p:sp>
        <p:sp>
          <p:nvSpPr>
            <p:cNvPr id="274" name="Text Box 1420"/>
            <p:cNvSpPr txBox="1">
              <a:spLocks noChangeArrowheads="1"/>
            </p:cNvSpPr>
            <p:nvPr/>
          </p:nvSpPr>
          <p:spPr bwMode="auto">
            <a:xfrm>
              <a:off x="8328" y="650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75" name="Text Box 1419"/>
            <p:cNvSpPr txBox="1">
              <a:spLocks noChangeArrowheads="1"/>
            </p:cNvSpPr>
            <p:nvPr/>
          </p:nvSpPr>
          <p:spPr bwMode="auto">
            <a:xfrm>
              <a:off x="9625" y="656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76" name="Text Box 1418"/>
            <p:cNvSpPr txBox="1">
              <a:spLocks noChangeArrowheads="1"/>
            </p:cNvSpPr>
            <p:nvPr/>
          </p:nvSpPr>
          <p:spPr bwMode="auto">
            <a:xfrm>
              <a:off x="8977" y="1019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pic>
        <p:nvPicPr>
          <p:cNvPr id="123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45" y="4095625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68" y="4159366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30" y="3868735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50" y="4044825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39" y="396500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61" y="413618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27" y="4200612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26" y="391098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97" y="3922361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39" y="4111500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36" y="178937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76" y="232366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41" y="2226266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70" y="193402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2" y="2147490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22" y="225295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5" y="2182036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73" y="228160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15" y="189140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78" y="196160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67" y="228942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3062" y="2179774"/>
            <a:ext cx="250486" cy="9065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2274570" y="4065780"/>
            <a:ext cx="263887" cy="10498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2251156" y="6230098"/>
            <a:ext cx="241618" cy="9236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15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52" y="614136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2" y="629140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2" y="620552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12" y="593009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50" y="580431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17" y="5843780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93" y="598068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51" y="6129268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40" y="5748132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85" y="570891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90" y="6193758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E273E056-E3CD-4CF9-9505-0D414849682E}"/>
              </a:ext>
            </a:extLst>
          </p:cNvPr>
          <p:cNvSpPr/>
          <p:nvPr/>
        </p:nvSpPr>
        <p:spPr>
          <a:xfrm>
            <a:off x="5560656" y="2140539"/>
            <a:ext cx="1224000" cy="1296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DC07778E-A8E8-46A2-A056-F68478BB0AAE}"/>
              </a:ext>
            </a:extLst>
          </p:cNvPr>
          <p:cNvSpPr/>
          <p:nvPr/>
        </p:nvSpPr>
        <p:spPr>
          <a:xfrm>
            <a:off x="5556229" y="4096681"/>
            <a:ext cx="1224000" cy="1296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9E39D0B6-8A9C-4BDF-81A8-A7E2B8017E92}"/>
              </a:ext>
            </a:extLst>
          </p:cNvPr>
          <p:cNvSpPr/>
          <p:nvPr/>
        </p:nvSpPr>
        <p:spPr>
          <a:xfrm>
            <a:off x="5448047" y="6028538"/>
            <a:ext cx="1224000" cy="140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Text Box 1518"/>
          <p:cNvSpPr txBox="1">
            <a:spLocks noChangeArrowheads="1"/>
          </p:cNvSpPr>
          <p:nvPr/>
        </p:nvSpPr>
        <p:spPr bwMode="auto">
          <a:xfrm>
            <a:off x="5508614" y="1738186"/>
            <a:ext cx="1306117" cy="5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</a:t>
            </a:r>
          </a:p>
        </p:txBody>
      </p:sp>
      <p:sp>
        <p:nvSpPr>
          <p:cNvPr id="122" name="Text Box 1518"/>
          <p:cNvSpPr txBox="1">
            <a:spLocks noChangeArrowheads="1"/>
          </p:cNvSpPr>
          <p:nvPr/>
        </p:nvSpPr>
        <p:spPr bwMode="auto">
          <a:xfrm>
            <a:off x="5495517" y="3688105"/>
            <a:ext cx="1234749" cy="4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рублей**</a:t>
            </a:r>
          </a:p>
        </p:txBody>
      </p:sp>
      <p:sp>
        <p:nvSpPr>
          <p:cNvPr id="133" name="Text Box 1518"/>
          <p:cNvSpPr txBox="1">
            <a:spLocks noChangeArrowheads="1"/>
          </p:cNvSpPr>
          <p:nvPr/>
        </p:nvSpPr>
        <p:spPr bwMode="auto">
          <a:xfrm>
            <a:off x="5481300" y="5855207"/>
            <a:ext cx="1296668" cy="4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рублей**</a:t>
            </a:r>
          </a:p>
        </p:txBody>
      </p:sp>
      <p:sp>
        <p:nvSpPr>
          <p:cNvPr id="134" name="object 68"/>
          <p:cNvSpPr/>
          <p:nvPr/>
        </p:nvSpPr>
        <p:spPr>
          <a:xfrm>
            <a:off x="178634" y="12192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Прямоугольник 134"/>
          <p:cNvSpPr/>
          <p:nvPr/>
        </p:nvSpPr>
        <p:spPr>
          <a:xfrm>
            <a:off x="354995" y="7517801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900" spc="8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Богородский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804032" y="7537932"/>
            <a:ext cx="19167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900" spc="-7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spc="-7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Володарский район</a:t>
            </a:r>
            <a:r>
              <a:rPr lang="ru-RU" sz="900" spc="-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2811090" y="7695681"/>
            <a:ext cx="1675870" cy="23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900" spc="-8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spc="-5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Арзамасский</a:t>
            </a:r>
            <a:r>
              <a:rPr lang="ru-RU" sz="9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49196" y="7884409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900" spc="-7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Шахунья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809785" y="7876599"/>
            <a:ext cx="17643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ru-RU" sz="900" spc="-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Лукояновский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49196" y="7707266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8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Семеновский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4350254" y="7541872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900" spc="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Кулебаки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349505" y="7704678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900" spc="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Лысковский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352358" y="7884409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sz="900" spc="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Уренский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2618790" y="8074247"/>
            <a:ext cx="3101062" cy="23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>
              <a:spcBef>
                <a:spcPts val="290"/>
              </a:spcBef>
              <a:spcAft>
                <a:spcPts val="0"/>
              </a:spcAft>
            </a:pP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ru-RU" sz="900" spc="-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Починковский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65428" y="8055567"/>
            <a:ext cx="3101062" cy="23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>
              <a:spcBef>
                <a:spcPts val="290"/>
              </a:spcBef>
              <a:spcAft>
                <a:spcPts val="0"/>
              </a:spcAft>
            </a:pP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900" spc="-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Сергачский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51771" y="8557530"/>
            <a:ext cx="5607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*Плановые показатели на 01.11.2021г.</a:t>
            </a:r>
          </a:p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**Численность на 01.01.2021г.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6401867" y="7110363"/>
            <a:ext cx="418162" cy="18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 rot="21165237">
            <a:off x="5282284" y="6180373"/>
            <a:ext cx="223584" cy="15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DC07778E-A8E8-46A2-A056-F68478BB0AAE}"/>
              </a:ext>
            </a:extLst>
          </p:cNvPr>
          <p:cNvSpPr/>
          <p:nvPr/>
        </p:nvSpPr>
        <p:spPr>
          <a:xfrm rot="20278758">
            <a:off x="5378908" y="4069115"/>
            <a:ext cx="314800" cy="215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6" name="object 57"/>
          <p:cNvSpPr txBox="1"/>
          <p:nvPr/>
        </p:nvSpPr>
        <p:spPr>
          <a:xfrm>
            <a:off x="1107908" y="3095424"/>
            <a:ext cx="19039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845185" algn="l"/>
                <a:tab pos="1261745" algn="l"/>
                <a:tab pos="1635760" algn="l"/>
                <a:tab pos="2052320" algn="l"/>
                <a:tab pos="2468245" algn="l"/>
                <a:tab pos="2884805" algn="l"/>
                <a:tab pos="3301365" algn="l"/>
              </a:tabLst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1      2     3       4      5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E273E056-E3CD-4CF9-9505-0D414849682E}"/>
              </a:ext>
            </a:extLst>
          </p:cNvPr>
          <p:cNvSpPr/>
          <p:nvPr/>
        </p:nvSpPr>
        <p:spPr>
          <a:xfrm>
            <a:off x="5537045" y="2977123"/>
            <a:ext cx="27656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E273E056-E3CD-4CF9-9505-0D414849682E}"/>
              </a:ext>
            </a:extLst>
          </p:cNvPr>
          <p:cNvSpPr/>
          <p:nvPr/>
        </p:nvSpPr>
        <p:spPr>
          <a:xfrm rot="21028754" flipH="1">
            <a:off x="5436993" y="2200123"/>
            <a:ext cx="30833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053170" y="2390018"/>
            <a:ext cx="263463" cy="6907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5" name="Text Box 1689"/>
          <p:cNvSpPr txBox="1">
            <a:spLocks noChangeArrowheads="1"/>
          </p:cNvSpPr>
          <p:nvPr/>
        </p:nvSpPr>
        <p:spPr bwMode="auto">
          <a:xfrm>
            <a:off x="1099209" y="241922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3 039,7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1460582" y="2526496"/>
            <a:ext cx="304798" cy="5509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 Box 1689"/>
          <p:cNvSpPr txBox="1">
            <a:spLocks noChangeArrowheads="1"/>
          </p:cNvSpPr>
          <p:nvPr/>
        </p:nvSpPr>
        <p:spPr bwMode="auto">
          <a:xfrm>
            <a:off x="1545975" y="243018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1 517,1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3112046" y="2526496"/>
            <a:ext cx="321203" cy="5613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3497931" y="2516124"/>
            <a:ext cx="305164" cy="560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3954321" y="2691507"/>
            <a:ext cx="295616" cy="3958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4324056" y="2436114"/>
            <a:ext cx="326956" cy="641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>
            <a:off x="4764253" y="2559204"/>
            <a:ext cx="334433" cy="5297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/>
          <p:cNvSpPr/>
          <p:nvPr/>
        </p:nvSpPr>
        <p:spPr>
          <a:xfrm>
            <a:off x="5197594" y="2729329"/>
            <a:ext cx="298819" cy="356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2707327" y="4557481"/>
            <a:ext cx="276764" cy="549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1822268" y="4584297"/>
            <a:ext cx="323283" cy="5320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1428963" y="4439160"/>
            <a:ext cx="296680" cy="6669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рямоугольник 239"/>
          <p:cNvSpPr/>
          <p:nvPr/>
        </p:nvSpPr>
        <p:spPr>
          <a:xfrm>
            <a:off x="1006624" y="4431597"/>
            <a:ext cx="309689" cy="6841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1837793" y="2545409"/>
            <a:ext cx="316672" cy="5320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2680140" y="2507235"/>
            <a:ext cx="312393" cy="5789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1002767" y="6332861"/>
            <a:ext cx="290356" cy="829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5197594" y="4732741"/>
            <a:ext cx="274041" cy="3821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4791541" y="4571875"/>
            <a:ext cx="277045" cy="544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4311993" y="4409315"/>
            <a:ext cx="309689" cy="7161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3932626" y="4759958"/>
            <a:ext cx="309689" cy="345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3493405" y="4525097"/>
            <a:ext cx="309689" cy="59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3096421" y="4580130"/>
            <a:ext cx="290580" cy="5259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4669066" y="6605903"/>
            <a:ext cx="325825" cy="5583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3845550" y="6730669"/>
            <a:ext cx="326902" cy="443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3416795" y="6564139"/>
            <a:ext cx="309689" cy="5987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3007550" y="6625904"/>
            <a:ext cx="304510" cy="536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 263"/>
          <p:cNvSpPr/>
          <p:nvPr/>
        </p:nvSpPr>
        <p:spPr>
          <a:xfrm>
            <a:off x="2657314" y="6671524"/>
            <a:ext cx="268701" cy="491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Прямоугольник 277"/>
          <p:cNvSpPr/>
          <p:nvPr/>
        </p:nvSpPr>
        <p:spPr>
          <a:xfrm>
            <a:off x="1772046" y="6606209"/>
            <a:ext cx="334684" cy="558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рямоугольник 278"/>
          <p:cNvSpPr/>
          <p:nvPr/>
        </p:nvSpPr>
        <p:spPr>
          <a:xfrm>
            <a:off x="1387119" y="6606209"/>
            <a:ext cx="294317" cy="558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Прямоугольник 279"/>
          <p:cNvSpPr/>
          <p:nvPr/>
        </p:nvSpPr>
        <p:spPr>
          <a:xfrm>
            <a:off x="5112219" y="6617081"/>
            <a:ext cx="290806" cy="5471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Прямоугольник 280"/>
          <p:cNvSpPr/>
          <p:nvPr/>
        </p:nvSpPr>
        <p:spPr>
          <a:xfrm>
            <a:off x="4259682" y="6451748"/>
            <a:ext cx="306348" cy="711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Text Box 1689"/>
          <p:cNvSpPr txBox="1">
            <a:spLocks noChangeArrowheads="1"/>
          </p:cNvSpPr>
          <p:nvPr/>
        </p:nvSpPr>
        <p:spPr bwMode="auto">
          <a:xfrm>
            <a:off x="4414285" y="2399981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1 208,1</a:t>
            </a:r>
          </a:p>
        </p:txBody>
      </p:sp>
      <p:sp>
        <p:nvSpPr>
          <p:cNvPr id="283" name="Text Box 1689"/>
          <p:cNvSpPr txBox="1">
            <a:spLocks noChangeArrowheads="1"/>
          </p:cNvSpPr>
          <p:nvPr/>
        </p:nvSpPr>
        <p:spPr bwMode="auto">
          <a:xfrm>
            <a:off x="4863161" y="2466176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177,1</a:t>
            </a:r>
          </a:p>
        </p:txBody>
      </p:sp>
      <p:sp>
        <p:nvSpPr>
          <p:cNvPr id="284" name="Text Box 1689"/>
          <p:cNvSpPr txBox="1">
            <a:spLocks noChangeArrowheads="1"/>
          </p:cNvSpPr>
          <p:nvPr/>
        </p:nvSpPr>
        <p:spPr bwMode="auto">
          <a:xfrm>
            <a:off x="5288551" y="249511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984,0</a:t>
            </a:r>
          </a:p>
        </p:txBody>
      </p:sp>
      <p:sp>
        <p:nvSpPr>
          <p:cNvPr id="286" name="Text Box 1689"/>
          <p:cNvSpPr txBox="1">
            <a:spLocks noChangeArrowheads="1"/>
          </p:cNvSpPr>
          <p:nvPr/>
        </p:nvSpPr>
        <p:spPr bwMode="auto">
          <a:xfrm>
            <a:off x="1908888" y="2467776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1 424,0</a:t>
            </a:r>
          </a:p>
        </p:txBody>
      </p:sp>
      <p:sp>
        <p:nvSpPr>
          <p:cNvPr id="287" name="Text Box 1689"/>
          <p:cNvSpPr txBox="1">
            <a:spLocks noChangeArrowheads="1"/>
          </p:cNvSpPr>
          <p:nvPr/>
        </p:nvSpPr>
        <p:spPr bwMode="auto">
          <a:xfrm>
            <a:off x="1061853" y="4289300"/>
            <a:ext cx="264452" cy="7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2 010,1</a:t>
            </a:r>
          </a:p>
        </p:txBody>
      </p:sp>
      <p:sp>
        <p:nvSpPr>
          <p:cNvPr id="288" name="Text Box 1689"/>
          <p:cNvSpPr txBox="1">
            <a:spLocks noChangeArrowheads="1"/>
          </p:cNvSpPr>
          <p:nvPr/>
        </p:nvSpPr>
        <p:spPr bwMode="auto">
          <a:xfrm>
            <a:off x="2736741" y="2449184"/>
            <a:ext cx="272924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1 651, 8</a:t>
            </a:r>
          </a:p>
        </p:txBody>
      </p:sp>
      <p:sp>
        <p:nvSpPr>
          <p:cNvPr id="289" name="Text Box 1689"/>
          <p:cNvSpPr txBox="1">
            <a:spLocks noChangeArrowheads="1"/>
          </p:cNvSpPr>
          <p:nvPr/>
        </p:nvSpPr>
        <p:spPr bwMode="auto">
          <a:xfrm>
            <a:off x="3193708" y="2440080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1 314,1</a:t>
            </a:r>
          </a:p>
        </p:txBody>
      </p:sp>
      <p:sp>
        <p:nvSpPr>
          <p:cNvPr id="290" name="Text Box 1689"/>
          <p:cNvSpPr txBox="1">
            <a:spLocks noChangeArrowheads="1"/>
          </p:cNvSpPr>
          <p:nvPr/>
        </p:nvSpPr>
        <p:spPr bwMode="auto">
          <a:xfrm>
            <a:off x="3565876" y="243018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1 285,8</a:t>
            </a:r>
          </a:p>
        </p:txBody>
      </p:sp>
      <p:sp>
        <p:nvSpPr>
          <p:cNvPr id="291" name="Text Box 1689"/>
          <p:cNvSpPr txBox="1">
            <a:spLocks noChangeArrowheads="1"/>
          </p:cNvSpPr>
          <p:nvPr/>
        </p:nvSpPr>
        <p:spPr bwMode="auto">
          <a:xfrm>
            <a:off x="4011798" y="2469387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871,5</a:t>
            </a:r>
            <a:endParaRPr lang="ru-RU" sz="10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2" name="Text Box 1689"/>
          <p:cNvSpPr txBox="1">
            <a:spLocks noChangeArrowheads="1"/>
          </p:cNvSpPr>
          <p:nvPr/>
        </p:nvSpPr>
        <p:spPr bwMode="auto">
          <a:xfrm>
            <a:off x="2365855" y="240124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1 995,0</a:t>
            </a:r>
          </a:p>
        </p:txBody>
      </p:sp>
      <p:sp>
        <p:nvSpPr>
          <p:cNvPr id="293" name="Text Box 1689"/>
          <p:cNvSpPr txBox="1">
            <a:spLocks noChangeArrowheads="1"/>
          </p:cNvSpPr>
          <p:nvPr/>
        </p:nvSpPr>
        <p:spPr bwMode="auto">
          <a:xfrm>
            <a:off x="2748606" y="449821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1 455,5</a:t>
            </a:r>
          </a:p>
        </p:txBody>
      </p:sp>
      <p:sp>
        <p:nvSpPr>
          <p:cNvPr id="294" name="Text Box 1689"/>
          <p:cNvSpPr txBox="1">
            <a:spLocks noChangeArrowheads="1"/>
          </p:cNvSpPr>
          <p:nvPr/>
        </p:nvSpPr>
        <p:spPr bwMode="auto">
          <a:xfrm>
            <a:off x="3157157" y="448647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1 398,5</a:t>
            </a:r>
          </a:p>
        </p:txBody>
      </p:sp>
      <p:sp>
        <p:nvSpPr>
          <p:cNvPr id="295" name="Text Box 1689"/>
          <p:cNvSpPr txBox="1">
            <a:spLocks noChangeArrowheads="1"/>
          </p:cNvSpPr>
          <p:nvPr/>
        </p:nvSpPr>
        <p:spPr bwMode="auto">
          <a:xfrm>
            <a:off x="3557321" y="449821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1 182,8</a:t>
            </a:r>
          </a:p>
        </p:txBody>
      </p:sp>
      <p:sp>
        <p:nvSpPr>
          <p:cNvPr id="296" name="Text Box 1689"/>
          <p:cNvSpPr txBox="1">
            <a:spLocks noChangeArrowheads="1"/>
          </p:cNvSpPr>
          <p:nvPr/>
        </p:nvSpPr>
        <p:spPr bwMode="auto">
          <a:xfrm>
            <a:off x="4377180" y="4487661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1 256,9</a:t>
            </a:r>
          </a:p>
        </p:txBody>
      </p:sp>
      <p:sp>
        <p:nvSpPr>
          <p:cNvPr id="297" name="Text Box 1689"/>
          <p:cNvSpPr txBox="1">
            <a:spLocks noChangeArrowheads="1"/>
          </p:cNvSpPr>
          <p:nvPr/>
        </p:nvSpPr>
        <p:spPr bwMode="auto">
          <a:xfrm>
            <a:off x="3984538" y="449821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898,7</a:t>
            </a:r>
          </a:p>
        </p:txBody>
      </p:sp>
      <p:sp>
        <p:nvSpPr>
          <p:cNvPr id="298" name="Text Box 1689"/>
          <p:cNvSpPr txBox="1">
            <a:spLocks noChangeArrowheads="1"/>
          </p:cNvSpPr>
          <p:nvPr/>
        </p:nvSpPr>
        <p:spPr bwMode="auto">
          <a:xfrm>
            <a:off x="4844192" y="449715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1 413,4</a:t>
            </a:r>
          </a:p>
        </p:txBody>
      </p:sp>
      <p:sp>
        <p:nvSpPr>
          <p:cNvPr id="299" name="Text Box 1689"/>
          <p:cNvSpPr txBox="1">
            <a:spLocks noChangeArrowheads="1"/>
          </p:cNvSpPr>
          <p:nvPr/>
        </p:nvSpPr>
        <p:spPr bwMode="auto">
          <a:xfrm>
            <a:off x="5244281" y="450760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964,4</a:t>
            </a:r>
            <a:endParaRPr lang="ru-RU" sz="10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0" name="Text Box 1689"/>
          <p:cNvSpPr txBox="1">
            <a:spLocks noChangeArrowheads="1"/>
          </p:cNvSpPr>
          <p:nvPr/>
        </p:nvSpPr>
        <p:spPr bwMode="auto">
          <a:xfrm>
            <a:off x="1490938" y="445995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1 700,4</a:t>
            </a:r>
          </a:p>
        </p:txBody>
      </p:sp>
      <p:sp>
        <p:nvSpPr>
          <p:cNvPr id="301" name="Text Box 1689"/>
          <p:cNvSpPr txBox="1">
            <a:spLocks noChangeArrowheads="1"/>
          </p:cNvSpPr>
          <p:nvPr/>
        </p:nvSpPr>
        <p:spPr bwMode="auto">
          <a:xfrm>
            <a:off x="1900146" y="4468781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1 396,8</a:t>
            </a:r>
          </a:p>
        </p:txBody>
      </p:sp>
      <p:sp>
        <p:nvSpPr>
          <p:cNvPr id="302" name="Text Box 1689"/>
          <p:cNvSpPr txBox="1">
            <a:spLocks noChangeArrowheads="1"/>
          </p:cNvSpPr>
          <p:nvPr/>
        </p:nvSpPr>
        <p:spPr bwMode="auto">
          <a:xfrm>
            <a:off x="2317618" y="433435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2 644,8</a:t>
            </a:r>
          </a:p>
        </p:txBody>
      </p:sp>
      <p:sp>
        <p:nvSpPr>
          <p:cNvPr id="303" name="Text Box 1689"/>
          <p:cNvSpPr txBox="1">
            <a:spLocks noChangeArrowheads="1"/>
          </p:cNvSpPr>
          <p:nvPr/>
        </p:nvSpPr>
        <p:spPr bwMode="auto">
          <a:xfrm>
            <a:off x="2285151" y="636329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1 651,3</a:t>
            </a:r>
          </a:p>
        </p:txBody>
      </p:sp>
      <p:sp>
        <p:nvSpPr>
          <p:cNvPr id="305" name="Text Box 1689"/>
          <p:cNvSpPr txBox="1">
            <a:spLocks noChangeArrowheads="1"/>
          </p:cNvSpPr>
          <p:nvPr/>
        </p:nvSpPr>
        <p:spPr bwMode="auto">
          <a:xfrm>
            <a:off x="1455661" y="6525564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1 468,9</a:t>
            </a:r>
          </a:p>
        </p:txBody>
      </p:sp>
      <p:sp>
        <p:nvSpPr>
          <p:cNvPr id="306" name="Text Box 1689"/>
          <p:cNvSpPr txBox="1">
            <a:spLocks noChangeArrowheads="1"/>
          </p:cNvSpPr>
          <p:nvPr/>
        </p:nvSpPr>
        <p:spPr bwMode="auto">
          <a:xfrm>
            <a:off x="1837792" y="6515259"/>
            <a:ext cx="301199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1 401,3</a:t>
            </a:r>
          </a:p>
        </p:txBody>
      </p:sp>
      <p:sp>
        <p:nvSpPr>
          <p:cNvPr id="307" name="Text Box 1689"/>
          <p:cNvSpPr txBox="1">
            <a:spLocks noChangeArrowheads="1"/>
          </p:cNvSpPr>
          <p:nvPr/>
        </p:nvSpPr>
        <p:spPr bwMode="auto">
          <a:xfrm>
            <a:off x="2697454" y="6516343"/>
            <a:ext cx="249923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1 471,2</a:t>
            </a:r>
          </a:p>
        </p:txBody>
      </p:sp>
      <p:sp>
        <p:nvSpPr>
          <p:cNvPr id="308" name="Text Box 1689"/>
          <p:cNvSpPr txBox="1">
            <a:spLocks noChangeArrowheads="1"/>
          </p:cNvSpPr>
          <p:nvPr/>
        </p:nvSpPr>
        <p:spPr bwMode="auto">
          <a:xfrm>
            <a:off x="3493405" y="651634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1 213,9</a:t>
            </a:r>
          </a:p>
        </p:txBody>
      </p:sp>
      <p:sp>
        <p:nvSpPr>
          <p:cNvPr id="309" name="Text Box 1689"/>
          <p:cNvSpPr txBox="1">
            <a:spLocks noChangeArrowheads="1"/>
          </p:cNvSpPr>
          <p:nvPr/>
        </p:nvSpPr>
        <p:spPr bwMode="auto">
          <a:xfrm>
            <a:off x="3073304" y="6516343"/>
            <a:ext cx="265158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1 350,7</a:t>
            </a:r>
          </a:p>
        </p:txBody>
      </p:sp>
      <p:sp>
        <p:nvSpPr>
          <p:cNvPr id="310" name="Text Box 1689"/>
          <p:cNvSpPr txBox="1">
            <a:spLocks noChangeArrowheads="1"/>
          </p:cNvSpPr>
          <p:nvPr/>
        </p:nvSpPr>
        <p:spPr bwMode="auto">
          <a:xfrm>
            <a:off x="4331708" y="648619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1 143,1</a:t>
            </a:r>
          </a:p>
        </p:txBody>
      </p:sp>
      <p:sp>
        <p:nvSpPr>
          <p:cNvPr id="311" name="Text Box 1689"/>
          <p:cNvSpPr txBox="1">
            <a:spLocks noChangeArrowheads="1"/>
          </p:cNvSpPr>
          <p:nvPr/>
        </p:nvSpPr>
        <p:spPr bwMode="auto">
          <a:xfrm>
            <a:off x="3941387" y="6517109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863,0</a:t>
            </a:r>
          </a:p>
        </p:txBody>
      </p:sp>
      <p:sp>
        <p:nvSpPr>
          <p:cNvPr id="312" name="Text Box 1689"/>
          <p:cNvSpPr txBox="1">
            <a:spLocks noChangeArrowheads="1"/>
          </p:cNvSpPr>
          <p:nvPr/>
        </p:nvSpPr>
        <p:spPr bwMode="auto">
          <a:xfrm>
            <a:off x="4761198" y="652603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1 526,7</a:t>
            </a:r>
          </a:p>
        </p:txBody>
      </p:sp>
      <p:sp>
        <p:nvSpPr>
          <p:cNvPr id="313" name="Text Box 1689"/>
          <p:cNvSpPr txBox="1">
            <a:spLocks noChangeArrowheads="1"/>
          </p:cNvSpPr>
          <p:nvPr/>
        </p:nvSpPr>
        <p:spPr bwMode="auto">
          <a:xfrm>
            <a:off x="5141906" y="652705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1 016,0</a:t>
            </a:r>
          </a:p>
        </p:txBody>
      </p:sp>
      <p:sp>
        <p:nvSpPr>
          <p:cNvPr id="314" name="Text Box 1689"/>
          <p:cNvSpPr txBox="1">
            <a:spLocks noChangeArrowheads="1"/>
          </p:cNvSpPr>
          <p:nvPr/>
        </p:nvSpPr>
        <p:spPr bwMode="auto">
          <a:xfrm>
            <a:off x="1054980" y="6459926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1 951,2</a:t>
            </a:r>
          </a:p>
        </p:txBody>
      </p:sp>
    </p:spTree>
    <p:extLst>
      <p:ext uri="{BB962C8B-B14F-4D97-AF65-F5344CB8AC3E}">
        <p14:creationId xmlns:p14="http://schemas.microsoft.com/office/powerpoint/2010/main" val="29844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23" y="2054697"/>
            <a:ext cx="2070735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3700" b="1" spc="-26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1 995</a:t>
            </a:r>
            <a:r>
              <a:rPr sz="3700" b="1" spc="-26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3700" b="1" spc="-26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0</a:t>
            </a:r>
            <a:endParaRPr sz="37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b="1" spc="-30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мл</a:t>
            </a:r>
            <a:r>
              <a:rPr lang="ru-RU" sz="1500" b="1" spc="-3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н</a:t>
            </a:r>
            <a:r>
              <a:rPr sz="1500" b="1" spc="-3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.</a:t>
            </a:r>
            <a:r>
              <a:rPr sz="1500" b="1" spc="-5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рублей</a:t>
            </a:r>
            <a:endParaRPr sz="15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marL="295910" marR="290195" algn="ct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прогн</a:t>
            </a:r>
            <a:r>
              <a:rPr sz="1100" spc="-1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1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з</a:t>
            </a:r>
            <a:r>
              <a:rPr sz="1100" spc="-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по</a:t>
            </a:r>
            <a:r>
              <a:rPr sz="1100" spc="12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1100" spc="-8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1100" spc="-1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1100" spc="-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плен</a:t>
            </a:r>
            <a:r>
              <a:rPr sz="1100" spc="-2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и</a:t>
            </a:r>
            <a:r>
              <a:rPr sz="1100" spc="-12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я  </a:t>
            </a:r>
            <a:r>
              <a:rPr sz="1100" spc="-2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100" spc="-3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х</a:t>
            </a:r>
            <a:r>
              <a:rPr sz="1100" spc="-1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одов</a:t>
            </a:r>
            <a:r>
              <a:rPr sz="1100" spc="-10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spc="-14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100" spc="6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б</a:t>
            </a:r>
            <a:r>
              <a:rPr sz="1100" spc="-1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юд</a:t>
            </a:r>
            <a:r>
              <a:rPr sz="1100" spc="1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же</a:t>
            </a:r>
            <a:r>
              <a:rPr sz="1100" spc="-10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1100" spc="-10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 </a:t>
            </a:r>
            <a:r>
              <a:rPr sz="1100" spc="-14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1100" spc="-9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spc="-9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202</a:t>
            </a:r>
            <a:r>
              <a:rPr sz="1100" spc="-9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2</a:t>
            </a:r>
            <a:r>
              <a:rPr sz="1100" spc="-8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г</a:t>
            </a:r>
            <a:r>
              <a:rPr sz="1100" spc="-5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100" spc="-6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89871" y="2217582"/>
            <a:ext cx="3895342" cy="1149099"/>
            <a:chOff x="2741676" y="1528583"/>
            <a:chExt cx="3895342" cy="11490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676" y="1688605"/>
              <a:ext cx="512063" cy="9890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58821" y="1705864"/>
              <a:ext cx="424815" cy="900430"/>
            </a:xfrm>
            <a:custGeom>
              <a:avLst/>
              <a:gdLst/>
              <a:ahLst/>
              <a:cxnLst/>
              <a:rect l="l" t="t" r="r" b="b"/>
              <a:pathLst>
                <a:path w="424814" h="900430">
                  <a:moveTo>
                    <a:pt x="353568" y="0"/>
                  </a:moveTo>
                  <a:lnTo>
                    <a:pt x="70739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829309"/>
                  </a:lnTo>
                  <a:lnTo>
                    <a:pt x="5552" y="856865"/>
                  </a:lnTo>
                  <a:lnTo>
                    <a:pt x="20700" y="879347"/>
                  </a:lnTo>
                  <a:lnTo>
                    <a:pt x="43183" y="894496"/>
                  </a:lnTo>
                  <a:lnTo>
                    <a:pt x="70739" y="900049"/>
                  </a:lnTo>
                  <a:lnTo>
                    <a:pt x="353568" y="900049"/>
                  </a:lnTo>
                  <a:lnTo>
                    <a:pt x="381069" y="894496"/>
                  </a:lnTo>
                  <a:lnTo>
                    <a:pt x="403558" y="879348"/>
                  </a:lnTo>
                  <a:lnTo>
                    <a:pt x="418736" y="856865"/>
                  </a:lnTo>
                  <a:lnTo>
                    <a:pt x="424306" y="829309"/>
                  </a:lnTo>
                  <a:lnTo>
                    <a:pt x="424306" y="70738"/>
                  </a:lnTo>
                  <a:lnTo>
                    <a:pt x="418736" y="43183"/>
                  </a:lnTo>
                  <a:lnTo>
                    <a:pt x="403558" y="20700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7496" y="1746489"/>
              <a:ext cx="512063" cy="931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04641" y="1763395"/>
              <a:ext cx="424180" cy="842644"/>
            </a:xfrm>
            <a:custGeom>
              <a:avLst/>
              <a:gdLst/>
              <a:ahLst/>
              <a:cxnLst/>
              <a:rect l="l" t="t" r="r" b="b"/>
              <a:pathLst>
                <a:path w="424179" h="842644">
                  <a:moveTo>
                    <a:pt x="353568" y="0"/>
                  </a:moveTo>
                  <a:lnTo>
                    <a:pt x="70738" y="0"/>
                  </a:lnTo>
                  <a:lnTo>
                    <a:pt x="43183" y="5550"/>
                  </a:lnTo>
                  <a:lnTo>
                    <a:pt x="20700" y="20685"/>
                  </a:lnTo>
                  <a:lnTo>
                    <a:pt x="5552" y="43130"/>
                  </a:lnTo>
                  <a:lnTo>
                    <a:pt x="0" y="70611"/>
                  </a:lnTo>
                  <a:lnTo>
                    <a:pt x="0" y="771778"/>
                  </a:lnTo>
                  <a:lnTo>
                    <a:pt x="5552" y="799334"/>
                  </a:lnTo>
                  <a:lnTo>
                    <a:pt x="20700" y="821816"/>
                  </a:lnTo>
                  <a:lnTo>
                    <a:pt x="43183" y="836965"/>
                  </a:lnTo>
                  <a:lnTo>
                    <a:pt x="70738" y="842518"/>
                  </a:lnTo>
                  <a:lnTo>
                    <a:pt x="353568" y="842518"/>
                  </a:lnTo>
                  <a:lnTo>
                    <a:pt x="381049" y="836965"/>
                  </a:lnTo>
                  <a:lnTo>
                    <a:pt x="403494" y="821817"/>
                  </a:lnTo>
                  <a:lnTo>
                    <a:pt x="418629" y="799334"/>
                  </a:lnTo>
                  <a:lnTo>
                    <a:pt x="424180" y="771778"/>
                  </a:lnTo>
                  <a:lnTo>
                    <a:pt x="424180" y="70611"/>
                  </a:lnTo>
                  <a:lnTo>
                    <a:pt x="418629" y="43130"/>
                  </a:lnTo>
                  <a:lnTo>
                    <a:pt x="403494" y="20685"/>
                  </a:lnTo>
                  <a:lnTo>
                    <a:pt x="381049" y="555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3316" y="1871850"/>
              <a:ext cx="512063" cy="80581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50461" y="1871850"/>
              <a:ext cx="424180" cy="734443"/>
            </a:xfrm>
            <a:custGeom>
              <a:avLst/>
              <a:gdLst/>
              <a:ahLst/>
              <a:cxnLst/>
              <a:rect l="l" t="t" r="r" b="b"/>
              <a:pathLst>
                <a:path w="424179" h="985519">
                  <a:moveTo>
                    <a:pt x="353440" y="0"/>
                  </a:moveTo>
                  <a:lnTo>
                    <a:pt x="70612" y="0"/>
                  </a:lnTo>
                  <a:lnTo>
                    <a:pt x="43130" y="5552"/>
                  </a:lnTo>
                  <a:lnTo>
                    <a:pt x="20685" y="20700"/>
                  </a:lnTo>
                  <a:lnTo>
                    <a:pt x="5550" y="43183"/>
                  </a:lnTo>
                  <a:lnTo>
                    <a:pt x="0" y="70739"/>
                  </a:lnTo>
                  <a:lnTo>
                    <a:pt x="0" y="914400"/>
                  </a:lnTo>
                  <a:lnTo>
                    <a:pt x="5550" y="941955"/>
                  </a:lnTo>
                  <a:lnTo>
                    <a:pt x="20685" y="964437"/>
                  </a:lnTo>
                  <a:lnTo>
                    <a:pt x="43130" y="979586"/>
                  </a:lnTo>
                  <a:lnTo>
                    <a:pt x="70612" y="985139"/>
                  </a:lnTo>
                  <a:lnTo>
                    <a:pt x="353440" y="985139"/>
                  </a:lnTo>
                  <a:lnTo>
                    <a:pt x="380996" y="979586"/>
                  </a:lnTo>
                  <a:lnTo>
                    <a:pt x="403478" y="964438"/>
                  </a:lnTo>
                  <a:lnTo>
                    <a:pt x="418627" y="941955"/>
                  </a:lnTo>
                  <a:lnTo>
                    <a:pt x="424179" y="914400"/>
                  </a:lnTo>
                  <a:lnTo>
                    <a:pt x="424179" y="70739"/>
                  </a:lnTo>
                  <a:lnTo>
                    <a:pt x="418627" y="43183"/>
                  </a:lnTo>
                  <a:lnTo>
                    <a:pt x="403478" y="20701"/>
                  </a:lnTo>
                  <a:lnTo>
                    <a:pt x="380996" y="5552"/>
                  </a:lnTo>
                  <a:lnTo>
                    <a:pt x="35344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9136" y="1528583"/>
              <a:ext cx="512063" cy="11490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96154" y="1545336"/>
              <a:ext cx="424815" cy="1061085"/>
            </a:xfrm>
            <a:custGeom>
              <a:avLst/>
              <a:gdLst/>
              <a:ahLst/>
              <a:cxnLst/>
              <a:rect l="l" t="t" r="r" b="b"/>
              <a:pathLst>
                <a:path w="424814" h="1061085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9"/>
                  </a:lnTo>
                  <a:lnTo>
                    <a:pt x="0" y="989838"/>
                  </a:lnTo>
                  <a:lnTo>
                    <a:pt x="5552" y="1017393"/>
                  </a:lnTo>
                  <a:lnTo>
                    <a:pt x="20700" y="1039876"/>
                  </a:lnTo>
                  <a:lnTo>
                    <a:pt x="43183" y="1055024"/>
                  </a:lnTo>
                  <a:lnTo>
                    <a:pt x="70738" y="1060577"/>
                  </a:lnTo>
                  <a:lnTo>
                    <a:pt x="353568" y="1060577"/>
                  </a:lnTo>
                  <a:lnTo>
                    <a:pt x="381069" y="1055024"/>
                  </a:lnTo>
                  <a:lnTo>
                    <a:pt x="403558" y="1039876"/>
                  </a:lnTo>
                  <a:lnTo>
                    <a:pt x="418736" y="1017393"/>
                  </a:lnTo>
                  <a:lnTo>
                    <a:pt x="424307" y="989838"/>
                  </a:lnTo>
                  <a:lnTo>
                    <a:pt x="424307" y="70739"/>
                  </a:lnTo>
                  <a:lnTo>
                    <a:pt x="418736" y="43183"/>
                  </a:lnTo>
                  <a:lnTo>
                    <a:pt x="403558" y="20701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4955" y="2019662"/>
              <a:ext cx="512063" cy="658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41973" y="2019663"/>
              <a:ext cx="424180" cy="586758"/>
            </a:xfrm>
            <a:custGeom>
              <a:avLst/>
              <a:gdLst/>
              <a:ahLst/>
              <a:cxnLst/>
              <a:rect l="l" t="t" r="r" b="b"/>
              <a:pathLst>
                <a:path w="424179" h="1135380">
                  <a:moveTo>
                    <a:pt x="353567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1064132"/>
                  </a:lnTo>
                  <a:lnTo>
                    <a:pt x="5552" y="1091688"/>
                  </a:lnTo>
                  <a:lnTo>
                    <a:pt x="20700" y="1114170"/>
                  </a:lnTo>
                  <a:lnTo>
                    <a:pt x="43183" y="1129319"/>
                  </a:lnTo>
                  <a:lnTo>
                    <a:pt x="70738" y="1134872"/>
                  </a:lnTo>
                  <a:lnTo>
                    <a:pt x="353567" y="1134872"/>
                  </a:lnTo>
                  <a:lnTo>
                    <a:pt x="381049" y="1129319"/>
                  </a:lnTo>
                  <a:lnTo>
                    <a:pt x="403494" y="1114171"/>
                  </a:lnTo>
                  <a:lnTo>
                    <a:pt x="418629" y="1091688"/>
                  </a:lnTo>
                  <a:lnTo>
                    <a:pt x="424179" y="1064132"/>
                  </a:lnTo>
                  <a:lnTo>
                    <a:pt x="424179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58006" y="2150380"/>
            <a:ext cx="510793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2 398,4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5963" y="2183495"/>
            <a:ext cx="499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2 035,4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7037" y="2275530"/>
            <a:ext cx="5136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1 995,0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0056" y="1965644"/>
            <a:ext cx="50126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2 644,8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2329" y="1096994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45"/>
              </a:spcBef>
            </a:pPr>
            <a:r>
              <a:rPr sz="1000" spc="5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мл</a:t>
            </a:r>
            <a:r>
              <a:rPr lang="ru-RU" sz="1000" spc="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н</a:t>
            </a:r>
            <a:r>
              <a:rPr sz="1000" spc="-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.</a:t>
            </a:r>
            <a:r>
              <a:rPr sz="1000" spc="-8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5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sz="1000" spc="-70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у</a:t>
            </a:r>
            <a:r>
              <a:rPr sz="1000" spc="5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б</a:t>
            </a:r>
            <a:r>
              <a:rPr sz="1000" spc="-20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лей</a:t>
            </a:r>
            <a:endParaRPr sz="1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5574" y="3781154"/>
            <a:ext cx="4032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100" b="1" spc="-9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0</a:t>
            </a:r>
            <a:r>
              <a:rPr sz="1100" b="1" spc="-2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706" y="3780141"/>
            <a:ext cx="46355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100" b="1" spc="-9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</a:t>
            </a:r>
            <a:r>
              <a:rPr sz="1100" b="1" spc="-2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r>
              <a:rPr sz="1100" b="1" spc="-2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5897" y="3779291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1327" y="3778236"/>
            <a:ext cx="3422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7001" y="3780638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748" y="3657600"/>
            <a:ext cx="6445885" cy="0"/>
          </a:xfrm>
          <a:custGeom>
            <a:avLst/>
            <a:gdLst/>
            <a:ahLst/>
            <a:cxnLst/>
            <a:rect l="l" t="t" r="r" b="b"/>
            <a:pathLst>
              <a:path w="6445884">
                <a:moveTo>
                  <a:pt x="0" y="0"/>
                </a:moveTo>
                <a:lnTo>
                  <a:pt x="644570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7733" y="3994968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33"/>
                </a:lnTo>
                <a:lnTo>
                  <a:pt x="2157174" y="83073"/>
                </a:lnTo>
                <a:lnTo>
                  <a:pt x="2154068" y="108245"/>
                </a:lnTo>
                <a:lnTo>
                  <a:pt x="2150237" y="117475"/>
                </a:lnTo>
                <a:lnTo>
                  <a:pt x="9778" y="117475"/>
                </a:lnTo>
                <a:lnTo>
                  <a:pt x="6000" y="108245"/>
                </a:lnTo>
                <a:lnTo>
                  <a:pt x="2889" y="83073"/>
                </a:lnTo>
                <a:lnTo>
                  <a:pt x="777" y="45733"/>
                </a:lnTo>
                <a:lnTo>
                  <a:pt x="0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03607" y="4661228"/>
            <a:ext cx="12998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000" spc="-9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т</a:t>
            </a:r>
            <a:r>
              <a:rPr sz="1000" spc="-14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ы</a:t>
            </a:r>
            <a:r>
              <a:rPr sz="1000" spc="110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с</a:t>
            </a:r>
            <a:r>
              <a:rPr sz="1000" spc="-9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.</a:t>
            </a:r>
            <a:r>
              <a:rPr sz="1000" spc="-6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sz="1000" spc="-7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у</a:t>
            </a:r>
            <a:r>
              <a:rPr sz="1000" spc="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б</a:t>
            </a:r>
            <a:r>
              <a:rPr sz="1000" spc="-2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лей</a:t>
            </a:r>
            <a:endParaRPr sz="1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454" y="5279934"/>
            <a:ext cx="190436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lang="ru-RU" sz="3700" b="1" spc="-25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43</a:t>
            </a:r>
            <a:r>
              <a:rPr sz="3700" b="1" spc="-25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,6</a:t>
            </a:r>
            <a:endParaRPr sz="37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b="1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тыс.</a:t>
            </a:r>
            <a:r>
              <a:rPr sz="15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рублей</a:t>
            </a:r>
            <a:endParaRPr sz="15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0"/>
              </a:spcBef>
            </a:pPr>
            <a:r>
              <a:rPr sz="1000" spc="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000" spc="-5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ходы</a:t>
            </a:r>
            <a:r>
              <a:rPr sz="1000" spc="-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000" spc="-9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1000" spc="-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5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б</a:t>
            </a:r>
            <a:r>
              <a:rPr sz="1000" spc="-1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ю</a:t>
            </a:r>
            <a:r>
              <a:rPr sz="1000" spc="-2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-3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ж</a:t>
            </a:r>
            <a:r>
              <a:rPr sz="1000" spc="5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1000" spc="-2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н</a:t>
            </a:r>
            <a:r>
              <a:rPr sz="1000" spc="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1000" spc="-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-5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1000" spc="7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ш</a:t>
            </a:r>
            <a:r>
              <a:rPr sz="1000" spc="-6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 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1000" spc="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1000" spc="114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1000" spc="5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1000" spc="-1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л</a:t>
            </a:r>
            <a:r>
              <a:rPr sz="1000" spc="-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1000" spc="-8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ия  </a:t>
            </a:r>
            <a:r>
              <a:rPr sz="1000" spc="-1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1000" spc="-9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202</a:t>
            </a:r>
            <a:r>
              <a:rPr sz="1000" spc="-8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2</a:t>
            </a:r>
            <a:r>
              <a:rPr sz="1000" spc="-8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г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000" spc="-2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-6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70856" y="5636598"/>
            <a:ext cx="512445" cy="918116"/>
            <a:chOff x="3627120" y="4315987"/>
            <a:chExt cx="512445" cy="692150"/>
          </a:xfrm>
        </p:grpSpPr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7120" y="4315987"/>
              <a:ext cx="512063" cy="69185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644265" y="4333113"/>
              <a:ext cx="424180" cy="603250"/>
            </a:xfrm>
            <a:custGeom>
              <a:avLst/>
              <a:gdLst/>
              <a:ahLst/>
              <a:cxnLst/>
              <a:rect l="l" t="t" r="r" b="b"/>
              <a:pathLst>
                <a:path w="424179" h="603250">
                  <a:moveTo>
                    <a:pt x="353440" y="0"/>
                  </a:moveTo>
                  <a:lnTo>
                    <a:pt x="70612" y="0"/>
                  </a:lnTo>
                  <a:lnTo>
                    <a:pt x="43130" y="5552"/>
                  </a:lnTo>
                  <a:lnTo>
                    <a:pt x="20685" y="20700"/>
                  </a:lnTo>
                  <a:lnTo>
                    <a:pt x="5550" y="43183"/>
                  </a:lnTo>
                  <a:lnTo>
                    <a:pt x="0" y="70738"/>
                  </a:lnTo>
                  <a:lnTo>
                    <a:pt x="0" y="532384"/>
                  </a:lnTo>
                  <a:lnTo>
                    <a:pt x="5550" y="559939"/>
                  </a:lnTo>
                  <a:lnTo>
                    <a:pt x="20685" y="582422"/>
                  </a:lnTo>
                  <a:lnTo>
                    <a:pt x="43130" y="597570"/>
                  </a:lnTo>
                  <a:lnTo>
                    <a:pt x="70612" y="603123"/>
                  </a:lnTo>
                  <a:lnTo>
                    <a:pt x="353440" y="603123"/>
                  </a:lnTo>
                  <a:lnTo>
                    <a:pt x="380996" y="597570"/>
                  </a:lnTo>
                  <a:lnTo>
                    <a:pt x="403479" y="582422"/>
                  </a:lnTo>
                  <a:lnTo>
                    <a:pt x="418627" y="559939"/>
                  </a:lnTo>
                  <a:lnTo>
                    <a:pt x="424180" y="532384"/>
                  </a:lnTo>
                  <a:lnTo>
                    <a:pt x="424180" y="70738"/>
                  </a:lnTo>
                  <a:lnTo>
                    <a:pt x="418627" y="43183"/>
                  </a:lnTo>
                  <a:lnTo>
                    <a:pt x="403478" y="20700"/>
                  </a:lnTo>
                  <a:lnTo>
                    <a:pt x="380996" y="5552"/>
                  </a:lnTo>
                  <a:lnTo>
                    <a:pt x="35344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744424" y="5421281"/>
            <a:ext cx="3016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44,0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46188" y="6631250"/>
            <a:ext cx="46355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100" b="1" spc="-9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</a:t>
            </a:r>
            <a:r>
              <a:rPr sz="1100" b="1" spc="-2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r>
              <a:rPr sz="1100" b="1" spc="-2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531910" y="5635707"/>
            <a:ext cx="509270" cy="885825"/>
            <a:chOff x="4460787" y="4122404"/>
            <a:chExt cx="509270" cy="885825"/>
          </a:xfrm>
        </p:grpSpPr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0787" y="4122404"/>
              <a:ext cx="508950" cy="88547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474082" y="4139945"/>
              <a:ext cx="424815" cy="796290"/>
            </a:xfrm>
            <a:custGeom>
              <a:avLst/>
              <a:gdLst/>
              <a:ahLst/>
              <a:cxnLst/>
              <a:rect l="l" t="t" r="r" b="b"/>
              <a:pathLst>
                <a:path w="424814" h="796289">
                  <a:moveTo>
                    <a:pt x="353567" y="0"/>
                  </a:moveTo>
                  <a:lnTo>
                    <a:pt x="70738" y="0"/>
                  </a:lnTo>
                  <a:lnTo>
                    <a:pt x="43237" y="5552"/>
                  </a:lnTo>
                  <a:lnTo>
                    <a:pt x="20748" y="20700"/>
                  </a:lnTo>
                  <a:lnTo>
                    <a:pt x="5570" y="43183"/>
                  </a:lnTo>
                  <a:lnTo>
                    <a:pt x="0" y="70738"/>
                  </a:lnTo>
                  <a:lnTo>
                    <a:pt x="0" y="725551"/>
                  </a:lnTo>
                  <a:lnTo>
                    <a:pt x="5570" y="753106"/>
                  </a:lnTo>
                  <a:lnTo>
                    <a:pt x="20748" y="775588"/>
                  </a:lnTo>
                  <a:lnTo>
                    <a:pt x="43237" y="790737"/>
                  </a:lnTo>
                  <a:lnTo>
                    <a:pt x="70738" y="796289"/>
                  </a:lnTo>
                  <a:lnTo>
                    <a:pt x="353567" y="796289"/>
                  </a:lnTo>
                  <a:lnTo>
                    <a:pt x="381069" y="790737"/>
                  </a:lnTo>
                  <a:lnTo>
                    <a:pt x="403558" y="775588"/>
                  </a:lnTo>
                  <a:lnTo>
                    <a:pt x="418736" y="753106"/>
                  </a:lnTo>
                  <a:lnTo>
                    <a:pt x="424306" y="725551"/>
                  </a:lnTo>
                  <a:lnTo>
                    <a:pt x="424306" y="70738"/>
                  </a:lnTo>
                  <a:lnTo>
                    <a:pt x="418736" y="43183"/>
                  </a:lnTo>
                  <a:lnTo>
                    <a:pt x="403558" y="20700"/>
                  </a:lnTo>
                  <a:lnTo>
                    <a:pt x="381069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559402" y="5413993"/>
            <a:ext cx="3016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43,6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61842" y="6631250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359539" y="5419598"/>
            <a:ext cx="512445" cy="1173548"/>
            <a:chOff x="5286755" y="4050806"/>
            <a:chExt cx="512445" cy="957580"/>
          </a:xfrm>
        </p:grpSpPr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6755" y="4050806"/>
              <a:ext cx="512063" cy="95704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304027" y="4067936"/>
              <a:ext cx="424180" cy="868680"/>
            </a:xfrm>
            <a:custGeom>
              <a:avLst/>
              <a:gdLst/>
              <a:ahLst/>
              <a:cxnLst/>
              <a:rect l="l" t="t" r="r" b="b"/>
              <a:pathLst>
                <a:path w="424179" h="868679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797560"/>
                  </a:lnTo>
                  <a:lnTo>
                    <a:pt x="5552" y="825115"/>
                  </a:lnTo>
                  <a:lnTo>
                    <a:pt x="20700" y="847598"/>
                  </a:lnTo>
                  <a:lnTo>
                    <a:pt x="43183" y="862746"/>
                  </a:lnTo>
                  <a:lnTo>
                    <a:pt x="70738" y="868299"/>
                  </a:lnTo>
                  <a:lnTo>
                    <a:pt x="353568" y="868299"/>
                  </a:lnTo>
                  <a:lnTo>
                    <a:pt x="381049" y="862746"/>
                  </a:lnTo>
                  <a:lnTo>
                    <a:pt x="403494" y="847598"/>
                  </a:lnTo>
                  <a:lnTo>
                    <a:pt x="418629" y="825115"/>
                  </a:lnTo>
                  <a:lnTo>
                    <a:pt x="424180" y="797560"/>
                  </a:lnTo>
                  <a:lnTo>
                    <a:pt x="424180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437769" y="5180659"/>
            <a:ext cx="3016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58,3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17131" y="6631250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25854" y="5479718"/>
            <a:ext cx="6445885" cy="1088909"/>
            <a:chOff x="205790" y="3928098"/>
            <a:chExt cx="6445885" cy="1088909"/>
          </a:xfrm>
        </p:grpSpPr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7336" y="4454752"/>
              <a:ext cx="512063" cy="55311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154926" y="4475615"/>
              <a:ext cx="424815" cy="481610"/>
            </a:xfrm>
            <a:custGeom>
              <a:avLst/>
              <a:gdLst/>
              <a:ahLst/>
              <a:cxnLst/>
              <a:rect l="l" t="t" r="r" b="b"/>
              <a:pathLst>
                <a:path w="424815" h="962025">
                  <a:moveTo>
                    <a:pt x="353567" y="0"/>
                  </a:moveTo>
                  <a:lnTo>
                    <a:pt x="70738" y="0"/>
                  </a:lnTo>
                  <a:lnTo>
                    <a:pt x="43237" y="5552"/>
                  </a:lnTo>
                  <a:lnTo>
                    <a:pt x="20748" y="20700"/>
                  </a:lnTo>
                  <a:lnTo>
                    <a:pt x="5570" y="43183"/>
                  </a:lnTo>
                  <a:lnTo>
                    <a:pt x="0" y="70738"/>
                  </a:lnTo>
                  <a:lnTo>
                    <a:pt x="0" y="891159"/>
                  </a:lnTo>
                  <a:lnTo>
                    <a:pt x="5570" y="918714"/>
                  </a:lnTo>
                  <a:lnTo>
                    <a:pt x="20748" y="941197"/>
                  </a:lnTo>
                  <a:lnTo>
                    <a:pt x="43237" y="956345"/>
                  </a:lnTo>
                  <a:lnTo>
                    <a:pt x="70738" y="961898"/>
                  </a:lnTo>
                  <a:lnTo>
                    <a:pt x="353567" y="961898"/>
                  </a:lnTo>
                  <a:lnTo>
                    <a:pt x="381123" y="956345"/>
                  </a:lnTo>
                  <a:lnTo>
                    <a:pt x="403605" y="941197"/>
                  </a:lnTo>
                  <a:lnTo>
                    <a:pt x="418754" y="918714"/>
                  </a:lnTo>
                  <a:lnTo>
                    <a:pt x="424306" y="891159"/>
                  </a:lnTo>
                  <a:lnTo>
                    <a:pt x="424306" y="70738"/>
                  </a:lnTo>
                  <a:lnTo>
                    <a:pt x="418754" y="43183"/>
                  </a:lnTo>
                  <a:lnTo>
                    <a:pt x="403605" y="20700"/>
                  </a:lnTo>
                  <a:lnTo>
                    <a:pt x="381123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5790" y="5001895"/>
              <a:ext cx="6445885" cy="0"/>
            </a:xfrm>
            <a:custGeom>
              <a:avLst/>
              <a:gdLst/>
              <a:ahLst/>
              <a:cxnLst/>
              <a:rect l="l" t="t" r="r" b="b"/>
              <a:pathLst>
                <a:path w="6445884">
                  <a:moveTo>
                    <a:pt x="0" y="0"/>
                  </a:moveTo>
                  <a:lnTo>
                    <a:pt x="6445707" y="0"/>
                  </a:lnTo>
                </a:path>
              </a:pathLst>
            </a:custGeom>
            <a:ln w="9525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87396" y="4258056"/>
              <a:ext cx="531876" cy="7589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853347" y="3928098"/>
              <a:ext cx="424180" cy="1007895"/>
            </a:xfrm>
            <a:custGeom>
              <a:avLst/>
              <a:gdLst/>
              <a:ahLst/>
              <a:cxnLst/>
              <a:rect l="l" t="t" r="r" b="b"/>
              <a:pathLst>
                <a:path w="424180" h="652779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581533"/>
                  </a:lnTo>
                  <a:lnTo>
                    <a:pt x="5552" y="609088"/>
                  </a:lnTo>
                  <a:lnTo>
                    <a:pt x="20701" y="631571"/>
                  </a:lnTo>
                  <a:lnTo>
                    <a:pt x="43183" y="646719"/>
                  </a:lnTo>
                  <a:lnTo>
                    <a:pt x="70738" y="652272"/>
                  </a:lnTo>
                  <a:lnTo>
                    <a:pt x="353568" y="652272"/>
                  </a:lnTo>
                  <a:lnTo>
                    <a:pt x="381049" y="646719"/>
                  </a:lnTo>
                  <a:lnTo>
                    <a:pt x="403494" y="631571"/>
                  </a:lnTo>
                  <a:lnTo>
                    <a:pt x="418629" y="609088"/>
                  </a:lnTo>
                  <a:lnTo>
                    <a:pt x="424180" y="581533"/>
                  </a:lnTo>
                  <a:lnTo>
                    <a:pt x="424180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208167" y="5807463"/>
            <a:ext cx="35845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36,6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15710" y="6631250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78402" y="5241608"/>
            <a:ext cx="3022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51,4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63584" y="6631250"/>
            <a:ext cx="40259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2020*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489193" y="6840063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14"/>
                </a:lnTo>
                <a:lnTo>
                  <a:pt x="2157174" y="83010"/>
                </a:lnTo>
                <a:lnTo>
                  <a:pt x="2154068" y="108138"/>
                </a:lnTo>
                <a:lnTo>
                  <a:pt x="2150237" y="117347"/>
                </a:lnTo>
                <a:lnTo>
                  <a:pt x="9778" y="117347"/>
                </a:lnTo>
                <a:lnTo>
                  <a:pt x="6000" y="108138"/>
                </a:lnTo>
                <a:lnTo>
                  <a:pt x="2889" y="83010"/>
                </a:lnTo>
                <a:lnTo>
                  <a:pt x="777" y="45714"/>
                </a:lnTo>
                <a:lnTo>
                  <a:pt x="0" y="0"/>
                </a:lnTo>
              </a:path>
            </a:pathLst>
          </a:custGeom>
          <a:ln w="9524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356276" y="7022371"/>
            <a:ext cx="5816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прогн</a:t>
            </a:r>
            <a:r>
              <a:rPr sz="1100" spc="-1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з</a:t>
            </a:r>
            <a:endParaRPr sz="11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574785" y="273853"/>
            <a:ext cx="63414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55" dirty="0"/>
              <a:t>         </a:t>
            </a:r>
            <a:r>
              <a:rPr sz="1800" spc="-155" dirty="0">
                <a:solidFill>
                  <a:schemeClr val="accent3">
                    <a:lumMod val="75000"/>
                  </a:schemeClr>
                </a:solidFill>
              </a:rPr>
              <a:t>ДОХОДЫ</a:t>
            </a:r>
            <a:r>
              <a:rPr sz="1800" spc="-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spc="-120" dirty="0">
                <a:solidFill>
                  <a:schemeClr val="accent3">
                    <a:lumMod val="75000"/>
                  </a:schemeClr>
                </a:solidFill>
              </a:rPr>
              <a:t>БЮДЖЕТА ГОРОДСКОГО ОКРУГА СЕМЕНОВСКИЙ</a:t>
            </a:r>
            <a:endParaRPr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08392" y="7620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544309" y="8786521"/>
            <a:ext cx="259079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300" spc="-110" dirty="0">
                <a:solidFill>
                  <a:srgbClr val="888888"/>
                </a:solidFill>
                <a:latin typeface="Verdana"/>
                <a:cs typeface="Verdana"/>
              </a:rPr>
              <a:t>15</a:t>
            </a:fld>
            <a:endParaRPr sz="1300">
              <a:latin typeface="Verdana"/>
              <a:cs typeface="Verdana"/>
            </a:endParaRPr>
          </a:p>
        </p:txBody>
      </p:sp>
      <p:sp>
        <p:nvSpPr>
          <p:cNvPr id="86" name="object 18"/>
          <p:cNvSpPr txBox="1"/>
          <p:nvPr/>
        </p:nvSpPr>
        <p:spPr>
          <a:xfrm>
            <a:off x="5556657" y="1697616"/>
            <a:ext cx="996873" cy="965008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45"/>
              </a:spcBef>
            </a:pPr>
            <a:endParaRPr sz="1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  <a:p>
            <a:pPr marL="509270">
              <a:lnSpc>
                <a:spcPct val="100000"/>
              </a:lnSpc>
              <a:spcBef>
                <a:spcPts val="500"/>
              </a:spcBef>
            </a:pPr>
            <a:b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</a:br>
            <a:b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</a:br>
            <a:b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</a:br>
            <a: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1 651,3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8" name="object 26"/>
          <p:cNvSpPr txBox="1"/>
          <p:nvPr/>
        </p:nvSpPr>
        <p:spPr>
          <a:xfrm>
            <a:off x="5190056" y="4197125"/>
            <a:ext cx="12998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прогноз</a:t>
            </a:r>
            <a:endParaRPr sz="11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124513" y="8590882"/>
            <a:ext cx="5607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*Факт 202г.</a:t>
            </a:r>
          </a:p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**Первоначальный план г.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258267" y="135128"/>
            <a:ext cx="6479286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КАКИЕ НАЛОГИ ЗАЧИСЛЯЮТСЯ НА ТЕРРИТОРИИ ГОРОДСКОГО ОКРУГА</a:t>
            </a:r>
            <a:endParaRPr sz="18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  <a:p>
            <a:pPr marR="5080" algn="ctr">
              <a:lnSpc>
                <a:spcPct val="100000"/>
              </a:lnSpc>
              <a:spcBef>
                <a:spcPts val="1320"/>
              </a:spcBef>
            </a:pPr>
            <a:endParaRPr sz="1300" dirty="0">
              <a:latin typeface="Verdana"/>
              <a:cs typeface="Verdana"/>
            </a:endParaRPr>
          </a:p>
        </p:txBody>
      </p:sp>
      <p:sp>
        <p:nvSpPr>
          <p:cNvPr id="6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2343"/>
              </p:ext>
            </p:extLst>
          </p:nvPr>
        </p:nvGraphicFramePr>
        <p:xfrm>
          <a:off x="83913" y="782134"/>
          <a:ext cx="6632778" cy="47268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69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и сборы, установленные законодательством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городского округа на 2022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Налог на доходы физических лиц, в том числе: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единому нормативу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дополнительному нормативу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Доходы от уплаты акцизов на нефтепродукты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76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Налоги со специальными налоговыми режимами, в том числе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УСН (с 01.01.2022г.)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Плата за негативное воздействие на окружающую среду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3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Государственная пошлина (в зависимости от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установленных полномочий)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Налог на имущество физических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Земельный налог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33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40875"/>
              </p:ext>
            </p:extLst>
          </p:nvPr>
        </p:nvGraphicFramePr>
        <p:xfrm>
          <a:off x="60222" y="1089997"/>
          <a:ext cx="6737555" cy="364371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96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2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/>
                        <a:t>Показатель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635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00" spc="-50" dirty="0"/>
                        <a:t>Прогноз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628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R w="12700">
                      <a:solidFill>
                        <a:srgbClr val="1F487C"/>
                      </a:solidFill>
                      <a:prstDash val="solid"/>
                    </a:lnR>
                    <a:solidFill>
                      <a:srgbClr val="6C99C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spc="-10" dirty="0"/>
                        <a:t>202</a:t>
                      </a:r>
                      <a:r>
                        <a:rPr sz="1300" dirty="0"/>
                        <a:t>2</a:t>
                      </a:r>
                      <a:r>
                        <a:rPr sz="1300" spc="-5" dirty="0"/>
                        <a:t> </a:t>
                      </a:r>
                      <a:r>
                        <a:rPr sz="1300" dirty="0"/>
                        <a:t>год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spc="-10" dirty="0"/>
                        <a:t>202</a:t>
                      </a:r>
                      <a:r>
                        <a:rPr sz="1300" dirty="0"/>
                        <a:t>3</a:t>
                      </a:r>
                      <a:r>
                        <a:rPr sz="1300" spc="-5" dirty="0"/>
                        <a:t> </a:t>
                      </a:r>
                      <a:r>
                        <a:rPr sz="1300" dirty="0"/>
                        <a:t>год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spc="-5" dirty="0"/>
                        <a:t>2</a:t>
                      </a:r>
                      <a:r>
                        <a:rPr sz="1300" spc="-10" dirty="0"/>
                        <a:t>0</a:t>
                      </a:r>
                      <a:r>
                        <a:rPr sz="1300" spc="-5" dirty="0"/>
                        <a:t>2</a:t>
                      </a:r>
                      <a:r>
                        <a:rPr sz="1300" dirty="0"/>
                        <a:t>4</a:t>
                      </a:r>
                      <a:r>
                        <a:rPr sz="1300" spc="-10" dirty="0"/>
                        <a:t> </a:t>
                      </a:r>
                      <a:r>
                        <a:rPr sz="1300" dirty="0"/>
                        <a:t>год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76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10" dirty="0"/>
                        <a:t>Доходы</a:t>
                      </a:r>
                      <a:r>
                        <a:rPr sz="1100" spc="-65" dirty="0"/>
                        <a:t> </a:t>
                      </a:r>
                      <a:r>
                        <a:rPr sz="1100" spc="-5" dirty="0"/>
                        <a:t>бюджета,</a:t>
                      </a:r>
                      <a:r>
                        <a:rPr sz="1100" spc="-65" dirty="0"/>
                        <a:t> </a:t>
                      </a:r>
                      <a:r>
                        <a:rPr sz="1100" spc="-25" dirty="0"/>
                        <a:t>ВСЕГО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00" dirty="0"/>
                        <a:t>1 995,0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00" dirty="0"/>
                        <a:t>2 644,8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00" dirty="0"/>
                        <a:t>1 651,3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/>
                        <a:t>На</a:t>
                      </a:r>
                      <a:r>
                        <a:rPr sz="1100" spc="-5" dirty="0"/>
                        <a:t>лого</a:t>
                      </a:r>
                      <a:r>
                        <a:rPr sz="1100" dirty="0"/>
                        <a:t>вые</a:t>
                      </a:r>
                      <a:r>
                        <a:rPr sz="1100" spc="-100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-95" dirty="0"/>
                        <a:t> 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е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а</a:t>
                      </a:r>
                      <a:r>
                        <a:rPr sz="1100" spc="-5" dirty="0"/>
                        <a:t>лого</a:t>
                      </a:r>
                      <a:r>
                        <a:rPr sz="1100" dirty="0"/>
                        <a:t>вые</a:t>
                      </a:r>
                      <a:r>
                        <a:rPr sz="1100" spc="-100" dirty="0"/>
                        <a:t> </a:t>
                      </a:r>
                      <a:r>
                        <a:rPr sz="1100" spc="5" dirty="0"/>
                        <a:t>д</a:t>
                      </a:r>
                      <a:r>
                        <a:rPr sz="1100" dirty="0"/>
                        <a:t>ох</a:t>
                      </a:r>
                      <a:r>
                        <a:rPr sz="1100" spc="-5" dirty="0"/>
                        <a:t>о</a:t>
                      </a:r>
                      <a:r>
                        <a:rPr sz="1100" spc="5" dirty="0"/>
                        <a:t>д</a:t>
                      </a:r>
                      <a:r>
                        <a:rPr sz="1100" dirty="0"/>
                        <a:t>ы,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dirty="0">
                          <a:effectLst/>
                        </a:rPr>
                        <a:t>705,7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dirty="0">
                          <a:effectLst/>
                        </a:rPr>
                        <a:t>536,9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14" dirty="0"/>
                        <a:t>56</a:t>
                      </a:r>
                      <a:r>
                        <a:rPr lang="ru-RU" sz="1300" spc="-114" baseline="0" dirty="0"/>
                        <a:t>4,5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007">
                <a:tc>
                  <a:txBody>
                    <a:bodyPr/>
                    <a:lstStyle/>
                    <a:p>
                      <a:pPr marL="173990" marR="2597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/>
                        <a:t>в</a:t>
                      </a:r>
                      <a:r>
                        <a:rPr sz="1100" spc="-90" dirty="0"/>
                        <a:t> </a:t>
                      </a:r>
                      <a:r>
                        <a:rPr sz="1100" spc="-5" dirty="0"/>
                        <a:t>то</a:t>
                      </a:r>
                      <a:r>
                        <a:rPr sz="1100" dirty="0"/>
                        <a:t>м</a:t>
                      </a:r>
                      <a:r>
                        <a:rPr sz="1100" spc="-85" dirty="0"/>
                        <a:t> </a:t>
                      </a:r>
                      <a:r>
                        <a:rPr sz="1100" dirty="0"/>
                        <a:t>чи</a:t>
                      </a:r>
                      <a:r>
                        <a:rPr sz="1100" spc="10" dirty="0"/>
                        <a:t>с</a:t>
                      </a:r>
                      <a:r>
                        <a:rPr sz="1100" dirty="0"/>
                        <a:t>ле</a:t>
                      </a:r>
                      <a:r>
                        <a:rPr sz="1100" spc="-110" dirty="0"/>
                        <a:t> </a:t>
                      </a:r>
                      <a:r>
                        <a:rPr sz="1100" dirty="0"/>
                        <a:t>нало</a:t>
                      </a:r>
                      <a:r>
                        <a:rPr sz="1100" spc="-5" dirty="0"/>
                        <a:t>г</a:t>
                      </a:r>
                      <a:r>
                        <a:rPr sz="1100" dirty="0"/>
                        <a:t>овые</a:t>
                      </a:r>
                      <a:r>
                        <a:rPr sz="1100" spc="-75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-85" dirty="0"/>
                        <a:t> </a:t>
                      </a:r>
                      <a:r>
                        <a:rPr sz="1100" dirty="0"/>
                        <a:t>ненало</a:t>
                      </a:r>
                      <a:r>
                        <a:rPr sz="1100" spc="-5" dirty="0"/>
                        <a:t>г</a:t>
                      </a:r>
                      <a:r>
                        <a:rPr sz="1100" dirty="0"/>
                        <a:t>овые  до</a:t>
                      </a:r>
                      <a:r>
                        <a:rPr sz="1100" spc="-5" dirty="0"/>
                        <a:t>х</a:t>
                      </a:r>
                      <a:r>
                        <a:rPr sz="1100" dirty="0"/>
                        <a:t>оды,</a:t>
                      </a:r>
                      <a:r>
                        <a:rPr sz="1100" spc="-85" dirty="0"/>
                        <a:t> </a:t>
                      </a:r>
                      <a:r>
                        <a:rPr sz="1100" spc="-5" dirty="0"/>
                        <a:t>я</a:t>
                      </a:r>
                      <a:r>
                        <a:rPr sz="1100" dirty="0"/>
                        <a:t>вл</a:t>
                      </a:r>
                      <a:r>
                        <a:rPr sz="1100" spc="-5" dirty="0"/>
                        <a:t>я</a:t>
                      </a:r>
                      <a:r>
                        <a:rPr sz="1100" dirty="0"/>
                        <a:t>ю</a:t>
                      </a:r>
                      <a:r>
                        <a:rPr sz="1100" spc="5" dirty="0"/>
                        <a:t>щ</a:t>
                      </a:r>
                      <a:r>
                        <a:rPr sz="1100" dirty="0"/>
                        <a:t>ие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я</a:t>
                      </a:r>
                      <a:r>
                        <a:rPr sz="1100" spc="-125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5" dirty="0"/>
                        <a:t>с</a:t>
                      </a:r>
                      <a:r>
                        <a:rPr sz="1100" spc="-5" dirty="0"/>
                        <a:t>то</a:t>
                      </a:r>
                      <a:r>
                        <a:rPr sz="1100" dirty="0"/>
                        <a:t>чника</a:t>
                      </a:r>
                      <a:r>
                        <a:rPr sz="1100" spc="-5" dirty="0"/>
                        <a:t>ми  </a:t>
                      </a:r>
                      <a:r>
                        <a:rPr sz="1100" spc="30" dirty="0"/>
                        <a:t>формирования </a:t>
                      </a:r>
                      <a:r>
                        <a:rPr sz="1100" spc="5" dirty="0"/>
                        <a:t>дорожного </a:t>
                      </a:r>
                      <a:r>
                        <a:rPr sz="1100" spc="70" dirty="0"/>
                        <a:t>фонда </a:t>
                      </a:r>
                      <a:r>
                        <a:rPr sz="1100" spc="75" dirty="0"/>
                        <a:t> </a:t>
                      </a:r>
                      <a:r>
                        <a:rPr sz="1100" dirty="0"/>
                        <a:t>Нижегородской</a:t>
                      </a:r>
                      <a:r>
                        <a:rPr sz="1100" spc="-95" dirty="0"/>
                        <a:t> </a:t>
                      </a:r>
                      <a:r>
                        <a:rPr sz="1100" spc="15" dirty="0"/>
                        <a:t>области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effectLst/>
                        </a:rPr>
                        <a:t>32,0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effectLst/>
                        </a:rPr>
                        <a:t>30,4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effectLst/>
                        </a:rPr>
                        <a:t>28,7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26">
                <a:tc>
                  <a:txBody>
                    <a:bodyPr/>
                    <a:lstStyle/>
                    <a:p>
                      <a:pPr marL="90805" marR="4978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/>
                        <a:t>Безвозм</a:t>
                      </a:r>
                      <a:r>
                        <a:rPr sz="1100" spc="-10" dirty="0"/>
                        <a:t>е</a:t>
                      </a:r>
                      <a:r>
                        <a:rPr sz="1100" dirty="0"/>
                        <a:t>з</a:t>
                      </a:r>
                      <a:r>
                        <a:rPr sz="1100" spc="-5" dirty="0"/>
                        <a:t>дн</a:t>
                      </a:r>
                      <a:r>
                        <a:rPr sz="1100" spc="5" dirty="0"/>
                        <a:t>ы</a:t>
                      </a:r>
                      <a:r>
                        <a:rPr sz="1100" dirty="0"/>
                        <a:t>е</a:t>
                      </a:r>
                      <a:r>
                        <a:rPr sz="1100" spc="-135" dirty="0"/>
                        <a:t> </a:t>
                      </a:r>
                      <a:r>
                        <a:rPr sz="1100" spc="-5" dirty="0"/>
                        <a:t>по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т</a:t>
                      </a:r>
                      <a:r>
                        <a:rPr sz="1100" spc="-10" dirty="0"/>
                        <a:t>у</a:t>
                      </a:r>
                      <a:r>
                        <a:rPr sz="1100" spc="-5" dirty="0"/>
                        <a:t>пл</a:t>
                      </a:r>
                      <a:r>
                        <a:rPr sz="1100" spc="5" dirty="0"/>
                        <a:t>е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и</a:t>
                      </a:r>
                      <a:r>
                        <a:rPr sz="1100" dirty="0"/>
                        <a:t>я,</a:t>
                      </a:r>
                      <a:r>
                        <a:rPr sz="1100" spc="-105" dirty="0"/>
                        <a:t> </a:t>
                      </a:r>
                      <a:r>
                        <a:rPr sz="1100" dirty="0"/>
                        <a:t>ВС</a:t>
                      </a:r>
                      <a:r>
                        <a:rPr sz="1100" spc="-5" dirty="0"/>
                        <a:t>Е</a:t>
                      </a:r>
                      <a:r>
                        <a:rPr sz="1100" dirty="0"/>
                        <a:t>ГО  </a:t>
                      </a:r>
                      <a:r>
                        <a:rPr sz="1100" spc="5" dirty="0"/>
                        <a:t>и</a:t>
                      </a:r>
                      <a:r>
                        <a:rPr sz="1100" dirty="0"/>
                        <a:t>з</a:t>
                      </a:r>
                      <a:r>
                        <a:rPr sz="1100" spc="-100" dirty="0"/>
                        <a:t> 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и</a:t>
                      </a:r>
                      <a:r>
                        <a:rPr sz="1100" dirty="0"/>
                        <a:t>х: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1 289,3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2 107,9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1 086,8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258">
                <a:tc>
                  <a:txBody>
                    <a:bodyPr/>
                    <a:lstStyle/>
                    <a:p>
                      <a:pPr marL="175260" marR="21590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 err="1"/>
                        <a:t>нецелев</a:t>
                      </a:r>
                      <a:r>
                        <a:rPr lang="ru-RU" sz="1100" dirty="0"/>
                        <a:t>ы</a:t>
                      </a:r>
                      <a:r>
                        <a:rPr sz="1100" dirty="0"/>
                        <a:t>е  </a:t>
                      </a:r>
                      <a:r>
                        <a:rPr sz="1100" spc="-30" dirty="0"/>
                        <a:t>(дотации)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250,6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397,3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408,1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marL="173990" marR="285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/>
                        <a:t>целевые</a:t>
                      </a:r>
                      <a:r>
                        <a:rPr sz="1100" spc="-100" dirty="0"/>
                        <a:t> </a:t>
                      </a:r>
                      <a:r>
                        <a:rPr sz="1100" spc="-25" dirty="0"/>
                        <a:t>(</a:t>
                      </a:r>
                      <a:r>
                        <a:rPr sz="1100" spc="5" dirty="0"/>
                        <a:t>с</a:t>
                      </a:r>
                      <a:r>
                        <a:rPr sz="1100" spc="-20" dirty="0"/>
                        <a:t>у</a:t>
                      </a:r>
                      <a:r>
                        <a:rPr sz="1100" dirty="0"/>
                        <a:t>б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идии,</a:t>
                      </a:r>
                      <a:r>
                        <a:rPr sz="1100" spc="-80" dirty="0"/>
                        <a:t> </a:t>
                      </a:r>
                      <a:r>
                        <a:rPr sz="1100" spc="5" dirty="0"/>
                        <a:t>с</a:t>
                      </a:r>
                      <a:r>
                        <a:rPr sz="1100" spc="-20" dirty="0"/>
                        <a:t>у</a:t>
                      </a:r>
                      <a:r>
                        <a:rPr sz="1100" dirty="0"/>
                        <a:t>бвенции,</a:t>
                      </a:r>
                      <a:r>
                        <a:rPr sz="1100" spc="-95" dirty="0"/>
                        <a:t> </a:t>
                      </a:r>
                      <a:r>
                        <a:rPr sz="1100" dirty="0"/>
                        <a:t>иные  </a:t>
                      </a:r>
                      <a:r>
                        <a:rPr sz="1100" spc="-5" dirty="0"/>
                        <a:t>м</a:t>
                      </a:r>
                      <a:r>
                        <a:rPr sz="1100" spc="5" dirty="0"/>
                        <a:t>е</a:t>
                      </a:r>
                      <a:r>
                        <a:rPr sz="1100" dirty="0"/>
                        <a:t>жб</a:t>
                      </a:r>
                      <a:r>
                        <a:rPr sz="1100" spc="5" dirty="0"/>
                        <a:t>ю</a:t>
                      </a:r>
                      <a:r>
                        <a:rPr sz="1100" dirty="0"/>
                        <a:t>дж</a:t>
                      </a:r>
                      <a:r>
                        <a:rPr sz="1100" spc="5" dirty="0"/>
                        <a:t>е</a:t>
                      </a:r>
                      <a:r>
                        <a:rPr sz="1100" spc="-5" dirty="0"/>
                        <a:t>тны</a:t>
                      </a:r>
                      <a:r>
                        <a:rPr sz="1100" dirty="0"/>
                        <a:t>е</a:t>
                      </a:r>
                      <a:r>
                        <a:rPr sz="1100" spc="-120" dirty="0"/>
                        <a:t> </a:t>
                      </a:r>
                      <a:r>
                        <a:rPr sz="1100" spc="-5" dirty="0"/>
                        <a:t>т</a:t>
                      </a:r>
                      <a:r>
                        <a:rPr sz="1100" dirty="0"/>
                        <a:t>ран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фер</a:t>
                      </a:r>
                      <a:r>
                        <a:rPr sz="1100" spc="-5" dirty="0"/>
                        <a:t>ты)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1 038,7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1 710,6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678,7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58267" y="135128"/>
            <a:ext cx="63487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ИЗ</a:t>
            </a:r>
            <a:r>
              <a:rPr sz="1800" spc="-10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КАКИХ</a:t>
            </a:r>
            <a:r>
              <a:rPr sz="1800" spc="-1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ПОСТУПЛЕНИЙ</a:t>
            </a:r>
            <a:r>
              <a:rPr sz="1800" spc="-12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ФОРМИРУЮТСЯ</a:t>
            </a:r>
            <a:r>
              <a:rPr sz="1800" spc="-8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ДОХОДЫ</a:t>
            </a:r>
            <a:r>
              <a:rPr sz="1800" spc="-10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Б</a:t>
            </a:r>
            <a:r>
              <a:rPr sz="1800" spc="-19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Ю</a:t>
            </a:r>
            <a:r>
              <a:rPr sz="1800" spc="-14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7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Ж</a:t>
            </a:r>
            <a:r>
              <a:rPr sz="1800" spc="-11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04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А</a:t>
            </a:r>
            <a:r>
              <a:rPr lang="ru-RU" sz="1800" spc="-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ГОРОДСКОГО  ОКРУГА   </a:t>
            </a:r>
            <a:r>
              <a:rPr lang="ru-RU" sz="1800" spc="-12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1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0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2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0</a:t>
            </a:r>
            <a:r>
              <a:rPr sz="1800" spc="-15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4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4</a:t>
            </a:r>
            <a:r>
              <a:rPr sz="1800" spc="-114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Г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Х</a:t>
            </a:r>
            <a:endParaRPr sz="18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1320"/>
              </a:spcBef>
            </a:pPr>
            <a:r>
              <a:rPr lang="ru-RU" sz="1300" spc="70" dirty="0">
                <a:solidFill>
                  <a:srgbClr val="6C99C5"/>
                </a:solidFill>
                <a:latin typeface="Verdana"/>
                <a:cs typeface="Verdana"/>
              </a:rPr>
              <a:t>млн</a:t>
            </a:r>
            <a:r>
              <a:rPr sz="1300" spc="-114" dirty="0">
                <a:solidFill>
                  <a:srgbClr val="6C99C5"/>
                </a:solidFill>
                <a:latin typeface="Verdana"/>
                <a:cs typeface="Verdana"/>
              </a:rPr>
              <a:t>.</a:t>
            </a:r>
            <a:r>
              <a:rPr sz="1300" spc="-85" dirty="0">
                <a:solidFill>
                  <a:srgbClr val="6C99C5"/>
                </a:solidFill>
                <a:latin typeface="Verdana"/>
                <a:cs typeface="Verdana"/>
              </a:rPr>
              <a:t> </a:t>
            </a:r>
            <a:r>
              <a:rPr sz="1300" spc="70" dirty="0">
                <a:solidFill>
                  <a:srgbClr val="6C99C5"/>
                </a:solidFill>
                <a:latin typeface="Verdana"/>
                <a:cs typeface="Verdana"/>
              </a:rPr>
              <a:t>р</a:t>
            </a:r>
            <a:r>
              <a:rPr sz="1300" spc="-90" dirty="0">
                <a:solidFill>
                  <a:srgbClr val="6C99C5"/>
                </a:solidFill>
                <a:latin typeface="Verdana"/>
                <a:cs typeface="Verdana"/>
              </a:rPr>
              <a:t>у</a:t>
            </a:r>
            <a:r>
              <a:rPr sz="1300" dirty="0">
                <a:solidFill>
                  <a:srgbClr val="6C99C5"/>
                </a:solidFill>
                <a:latin typeface="Verdana"/>
                <a:cs typeface="Verdana"/>
              </a:rPr>
              <a:t>блей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338" y="7446391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6C99C5"/>
                </a:solidFill>
                <a:latin typeface="Tahoma"/>
                <a:cs typeface="Tahoma"/>
              </a:rPr>
              <a:t>2023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5515" y="5791199"/>
            <a:ext cx="457834" cy="1603509"/>
            <a:chOff x="955515" y="5490979"/>
            <a:chExt cx="457834" cy="1903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515" y="5490979"/>
              <a:ext cx="410020" cy="1903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" y="6038087"/>
              <a:ext cx="452628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2527" y="5508116"/>
              <a:ext cx="322580" cy="1815464"/>
            </a:xfrm>
            <a:custGeom>
              <a:avLst/>
              <a:gdLst/>
              <a:ahLst/>
              <a:cxnLst/>
              <a:rect l="l" t="t" r="r" b="b"/>
              <a:pathLst>
                <a:path w="322580" h="1815465">
                  <a:moveTo>
                    <a:pt x="268605" y="0"/>
                  </a:moveTo>
                  <a:lnTo>
                    <a:pt x="53721" y="0"/>
                  </a:lnTo>
                  <a:lnTo>
                    <a:pt x="32805" y="4214"/>
                  </a:lnTo>
                  <a:lnTo>
                    <a:pt x="15730" y="15716"/>
                  </a:lnTo>
                  <a:lnTo>
                    <a:pt x="4220" y="32789"/>
                  </a:lnTo>
                  <a:lnTo>
                    <a:pt x="0" y="53721"/>
                  </a:lnTo>
                  <a:lnTo>
                    <a:pt x="0" y="1761363"/>
                  </a:lnTo>
                  <a:lnTo>
                    <a:pt x="4220" y="1782294"/>
                  </a:lnTo>
                  <a:lnTo>
                    <a:pt x="15730" y="1799367"/>
                  </a:lnTo>
                  <a:lnTo>
                    <a:pt x="32805" y="1810869"/>
                  </a:lnTo>
                  <a:lnTo>
                    <a:pt x="53721" y="1815084"/>
                  </a:lnTo>
                  <a:lnTo>
                    <a:pt x="268605" y="1815084"/>
                  </a:lnTo>
                  <a:lnTo>
                    <a:pt x="289504" y="1810869"/>
                  </a:lnTo>
                  <a:lnTo>
                    <a:pt x="306595" y="1799367"/>
                  </a:lnTo>
                  <a:lnTo>
                    <a:pt x="318130" y="1782294"/>
                  </a:lnTo>
                  <a:lnTo>
                    <a:pt x="322364" y="1761363"/>
                  </a:lnTo>
                  <a:lnTo>
                    <a:pt x="322364" y="53721"/>
                  </a:lnTo>
                  <a:lnTo>
                    <a:pt x="318130" y="32789"/>
                  </a:lnTo>
                  <a:lnTo>
                    <a:pt x="306595" y="15716"/>
                  </a:lnTo>
                  <a:lnTo>
                    <a:pt x="289504" y="4214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rgbClr val="6C9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45411" y="7446391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6C99C5"/>
                </a:solidFill>
                <a:latin typeface="Tahoma"/>
                <a:cs typeface="Tahoma"/>
              </a:rPr>
              <a:t>2024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20011" y="5591120"/>
            <a:ext cx="457200" cy="1803702"/>
            <a:chOff x="1620011" y="5274557"/>
            <a:chExt cx="457200" cy="212026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0011" y="5274557"/>
              <a:ext cx="411480" cy="21198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4583" y="5931408"/>
              <a:ext cx="452628" cy="762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37664" y="5292090"/>
              <a:ext cx="322580" cy="2031364"/>
            </a:xfrm>
            <a:custGeom>
              <a:avLst/>
              <a:gdLst/>
              <a:ahLst/>
              <a:cxnLst/>
              <a:rect l="l" t="t" r="r" b="b"/>
              <a:pathLst>
                <a:path w="322580" h="2031365">
                  <a:moveTo>
                    <a:pt x="268605" y="0"/>
                  </a:moveTo>
                  <a:lnTo>
                    <a:pt x="53721" y="0"/>
                  </a:lnTo>
                  <a:lnTo>
                    <a:pt x="32789" y="4214"/>
                  </a:lnTo>
                  <a:lnTo>
                    <a:pt x="15716" y="15716"/>
                  </a:lnTo>
                  <a:lnTo>
                    <a:pt x="4214" y="32789"/>
                  </a:lnTo>
                  <a:lnTo>
                    <a:pt x="0" y="53721"/>
                  </a:lnTo>
                  <a:lnTo>
                    <a:pt x="0" y="1977390"/>
                  </a:lnTo>
                  <a:lnTo>
                    <a:pt x="4214" y="1998321"/>
                  </a:lnTo>
                  <a:lnTo>
                    <a:pt x="15716" y="2015394"/>
                  </a:lnTo>
                  <a:lnTo>
                    <a:pt x="32789" y="2026896"/>
                  </a:lnTo>
                  <a:lnTo>
                    <a:pt x="53721" y="2031111"/>
                  </a:lnTo>
                  <a:lnTo>
                    <a:pt x="268605" y="2031111"/>
                  </a:lnTo>
                  <a:lnTo>
                    <a:pt x="289536" y="2026896"/>
                  </a:lnTo>
                  <a:lnTo>
                    <a:pt x="306609" y="2015394"/>
                  </a:lnTo>
                  <a:lnTo>
                    <a:pt x="318111" y="1998321"/>
                  </a:lnTo>
                  <a:lnTo>
                    <a:pt x="322326" y="1977390"/>
                  </a:lnTo>
                  <a:lnTo>
                    <a:pt x="322326" y="53721"/>
                  </a:lnTo>
                  <a:lnTo>
                    <a:pt x="318111" y="32789"/>
                  </a:lnTo>
                  <a:lnTo>
                    <a:pt x="306609" y="15716"/>
                  </a:lnTo>
                  <a:lnTo>
                    <a:pt x="289536" y="4214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rgbClr val="6C9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94131" y="5410201"/>
            <a:ext cx="452755" cy="1984374"/>
            <a:chOff x="294131" y="5707379"/>
            <a:chExt cx="452755" cy="16871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131" y="5707379"/>
              <a:ext cx="406908" cy="16870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131" y="6146291"/>
              <a:ext cx="452628" cy="762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7390" y="5724143"/>
              <a:ext cx="322580" cy="1599565"/>
            </a:xfrm>
            <a:custGeom>
              <a:avLst/>
              <a:gdLst/>
              <a:ahLst/>
              <a:cxnLst/>
              <a:rect l="l" t="t" r="r" b="b"/>
              <a:pathLst>
                <a:path w="322580" h="1599565">
                  <a:moveTo>
                    <a:pt x="268605" y="0"/>
                  </a:moveTo>
                  <a:lnTo>
                    <a:pt x="53721" y="0"/>
                  </a:lnTo>
                  <a:lnTo>
                    <a:pt x="32811" y="4214"/>
                  </a:lnTo>
                  <a:lnTo>
                    <a:pt x="15735" y="15716"/>
                  </a:lnTo>
                  <a:lnTo>
                    <a:pt x="4221" y="32789"/>
                  </a:lnTo>
                  <a:lnTo>
                    <a:pt x="0" y="53720"/>
                  </a:lnTo>
                  <a:lnTo>
                    <a:pt x="0" y="1545335"/>
                  </a:lnTo>
                  <a:lnTo>
                    <a:pt x="4221" y="1566267"/>
                  </a:lnTo>
                  <a:lnTo>
                    <a:pt x="15735" y="1583340"/>
                  </a:lnTo>
                  <a:lnTo>
                    <a:pt x="32811" y="1594842"/>
                  </a:lnTo>
                  <a:lnTo>
                    <a:pt x="53721" y="1599056"/>
                  </a:lnTo>
                  <a:lnTo>
                    <a:pt x="268605" y="1599056"/>
                  </a:lnTo>
                  <a:lnTo>
                    <a:pt x="289522" y="1594842"/>
                  </a:lnTo>
                  <a:lnTo>
                    <a:pt x="306601" y="1583340"/>
                  </a:lnTo>
                  <a:lnTo>
                    <a:pt x="318116" y="1566267"/>
                  </a:lnTo>
                  <a:lnTo>
                    <a:pt x="322338" y="1545335"/>
                  </a:lnTo>
                  <a:lnTo>
                    <a:pt x="322338" y="53720"/>
                  </a:lnTo>
                  <a:lnTo>
                    <a:pt x="318116" y="32789"/>
                  </a:lnTo>
                  <a:lnTo>
                    <a:pt x="306601" y="15716"/>
                  </a:lnTo>
                  <a:lnTo>
                    <a:pt x="289522" y="4214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rgbClr val="6C9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4959" y="7446391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6C99C5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5254" y="7454900"/>
            <a:ext cx="30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50075" y="6145566"/>
            <a:ext cx="457834" cy="1290030"/>
            <a:chOff x="3150075" y="6856476"/>
            <a:chExt cx="457834" cy="57912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0075" y="6935752"/>
              <a:ext cx="410020" cy="4678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4679" y="6856476"/>
              <a:ext cx="452628" cy="57911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66998" y="6952869"/>
              <a:ext cx="322580" cy="379095"/>
            </a:xfrm>
            <a:custGeom>
              <a:avLst/>
              <a:gdLst/>
              <a:ahLst/>
              <a:cxnLst/>
              <a:rect l="l" t="t" r="r" b="b"/>
              <a:pathLst>
                <a:path w="322579" h="379095">
                  <a:moveTo>
                    <a:pt x="268604" y="0"/>
                  </a:moveTo>
                  <a:lnTo>
                    <a:pt x="53720" y="0"/>
                  </a:lnTo>
                  <a:lnTo>
                    <a:pt x="32843" y="4214"/>
                  </a:lnTo>
                  <a:lnTo>
                    <a:pt x="15763" y="15716"/>
                  </a:lnTo>
                  <a:lnTo>
                    <a:pt x="4232" y="32789"/>
                  </a:lnTo>
                  <a:lnTo>
                    <a:pt x="0" y="53720"/>
                  </a:lnTo>
                  <a:lnTo>
                    <a:pt x="0" y="325246"/>
                  </a:lnTo>
                  <a:lnTo>
                    <a:pt x="4232" y="346124"/>
                  </a:lnTo>
                  <a:lnTo>
                    <a:pt x="15763" y="363204"/>
                  </a:lnTo>
                  <a:lnTo>
                    <a:pt x="32843" y="374735"/>
                  </a:lnTo>
                  <a:lnTo>
                    <a:pt x="53720" y="378967"/>
                  </a:lnTo>
                  <a:lnTo>
                    <a:pt x="268604" y="378967"/>
                  </a:lnTo>
                  <a:lnTo>
                    <a:pt x="289536" y="374735"/>
                  </a:lnTo>
                  <a:lnTo>
                    <a:pt x="306609" y="363204"/>
                  </a:lnTo>
                  <a:lnTo>
                    <a:pt x="318111" y="346124"/>
                  </a:lnTo>
                  <a:lnTo>
                    <a:pt x="322325" y="325246"/>
                  </a:lnTo>
                  <a:lnTo>
                    <a:pt x="322325" y="53720"/>
                  </a:lnTo>
                  <a:lnTo>
                    <a:pt x="318111" y="32789"/>
                  </a:lnTo>
                  <a:lnTo>
                    <a:pt x="306609" y="15716"/>
                  </a:lnTo>
                  <a:lnTo>
                    <a:pt x="289536" y="4214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840607" y="7454900"/>
            <a:ext cx="30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14571" y="6038087"/>
            <a:ext cx="457200" cy="1365885"/>
            <a:chOff x="3814571" y="6822947"/>
            <a:chExt cx="457200" cy="58102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4571" y="6868667"/>
              <a:ext cx="411479" cy="5349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9143" y="6822947"/>
              <a:ext cx="452627" cy="5791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832224" y="6885304"/>
              <a:ext cx="322580" cy="447040"/>
            </a:xfrm>
            <a:custGeom>
              <a:avLst/>
              <a:gdLst/>
              <a:ahLst/>
              <a:cxnLst/>
              <a:rect l="l" t="t" r="r" b="b"/>
              <a:pathLst>
                <a:path w="322579" h="447040">
                  <a:moveTo>
                    <a:pt x="268604" y="0"/>
                  </a:moveTo>
                  <a:lnTo>
                    <a:pt x="53721" y="0"/>
                  </a:lnTo>
                  <a:lnTo>
                    <a:pt x="32789" y="4214"/>
                  </a:lnTo>
                  <a:lnTo>
                    <a:pt x="15716" y="15716"/>
                  </a:lnTo>
                  <a:lnTo>
                    <a:pt x="4214" y="32789"/>
                  </a:lnTo>
                  <a:lnTo>
                    <a:pt x="0" y="53721"/>
                  </a:lnTo>
                  <a:lnTo>
                    <a:pt x="0" y="392811"/>
                  </a:lnTo>
                  <a:lnTo>
                    <a:pt x="4214" y="413742"/>
                  </a:lnTo>
                  <a:lnTo>
                    <a:pt x="15716" y="430815"/>
                  </a:lnTo>
                  <a:lnTo>
                    <a:pt x="32789" y="442317"/>
                  </a:lnTo>
                  <a:lnTo>
                    <a:pt x="53721" y="446532"/>
                  </a:lnTo>
                  <a:lnTo>
                    <a:pt x="268604" y="446532"/>
                  </a:lnTo>
                  <a:lnTo>
                    <a:pt x="289482" y="442317"/>
                  </a:lnTo>
                  <a:lnTo>
                    <a:pt x="306562" y="430815"/>
                  </a:lnTo>
                  <a:lnTo>
                    <a:pt x="318093" y="413742"/>
                  </a:lnTo>
                  <a:lnTo>
                    <a:pt x="322325" y="392811"/>
                  </a:lnTo>
                  <a:lnTo>
                    <a:pt x="322325" y="53721"/>
                  </a:lnTo>
                  <a:lnTo>
                    <a:pt x="318093" y="32789"/>
                  </a:lnTo>
                  <a:lnTo>
                    <a:pt x="306562" y="15716"/>
                  </a:lnTo>
                  <a:lnTo>
                    <a:pt x="289482" y="4214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459246" y="6146292"/>
            <a:ext cx="482201" cy="1292352"/>
            <a:chOff x="2488692" y="6859523"/>
            <a:chExt cx="452755" cy="57912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8692" y="6941819"/>
              <a:ext cx="406907" cy="4617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8692" y="6859523"/>
              <a:ext cx="452628" cy="5791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01900" y="6958710"/>
              <a:ext cx="322580" cy="373380"/>
            </a:xfrm>
            <a:custGeom>
              <a:avLst/>
              <a:gdLst/>
              <a:ahLst/>
              <a:cxnLst/>
              <a:rect l="l" t="t" r="r" b="b"/>
              <a:pathLst>
                <a:path w="322580" h="373379">
                  <a:moveTo>
                    <a:pt x="268605" y="0"/>
                  </a:moveTo>
                  <a:lnTo>
                    <a:pt x="53720" y="0"/>
                  </a:lnTo>
                  <a:lnTo>
                    <a:pt x="32843" y="4232"/>
                  </a:lnTo>
                  <a:lnTo>
                    <a:pt x="15763" y="15763"/>
                  </a:lnTo>
                  <a:lnTo>
                    <a:pt x="4232" y="32843"/>
                  </a:lnTo>
                  <a:lnTo>
                    <a:pt x="0" y="53720"/>
                  </a:lnTo>
                  <a:lnTo>
                    <a:pt x="0" y="319404"/>
                  </a:lnTo>
                  <a:lnTo>
                    <a:pt x="4232" y="340336"/>
                  </a:lnTo>
                  <a:lnTo>
                    <a:pt x="15763" y="357409"/>
                  </a:lnTo>
                  <a:lnTo>
                    <a:pt x="32843" y="368911"/>
                  </a:lnTo>
                  <a:lnTo>
                    <a:pt x="53720" y="373125"/>
                  </a:lnTo>
                  <a:lnTo>
                    <a:pt x="268605" y="373125"/>
                  </a:lnTo>
                  <a:lnTo>
                    <a:pt x="289536" y="368911"/>
                  </a:lnTo>
                  <a:lnTo>
                    <a:pt x="306609" y="357409"/>
                  </a:lnTo>
                  <a:lnTo>
                    <a:pt x="318111" y="340336"/>
                  </a:lnTo>
                  <a:lnTo>
                    <a:pt x="322325" y="319404"/>
                  </a:lnTo>
                  <a:lnTo>
                    <a:pt x="322325" y="53720"/>
                  </a:lnTo>
                  <a:lnTo>
                    <a:pt x="318111" y="32843"/>
                  </a:lnTo>
                  <a:lnTo>
                    <a:pt x="306609" y="15763"/>
                  </a:lnTo>
                  <a:lnTo>
                    <a:pt x="289536" y="4232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510154" y="7454900"/>
            <a:ext cx="30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70321" y="7454900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28AEAF"/>
                </a:solidFill>
                <a:latin typeface="Tahoma"/>
                <a:cs typeface="Tahoma"/>
              </a:rPr>
              <a:t>2023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344635" y="5920298"/>
            <a:ext cx="457834" cy="1483675"/>
            <a:chOff x="5344635" y="6525768"/>
            <a:chExt cx="457834" cy="878205"/>
          </a:xfrm>
        </p:grpSpPr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4635" y="6525768"/>
              <a:ext cx="410020" cy="8778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9239" y="6606540"/>
              <a:ext cx="452627" cy="6705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61558" y="6542786"/>
              <a:ext cx="322580" cy="789305"/>
            </a:xfrm>
            <a:custGeom>
              <a:avLst/>
              <a:gdLst/>
              <a:ahLst/>
              <a:cxnLst/>
              <a:rect l="l" t="t" r="r" b="b"/>
              <a:pathLst>
                <a:path w="322579" h="789304">
                  <a:moveTo>
                    <a:pt x="268604" y="0"/>
                  </a:moveTo>
                  <a:lnTo>
                    <a:pt x="53720" y="0"/>
                  </a:lnTo>
                  <a:lnTo>
                    <a:pt x="32843" y="4214"/>
                  </a:lnTo>
                  <a:lnTo>
                    <a:pt x="15763" y="15716"/>
                  </a:lnTo>
                  <a:lnTo>
                    <a:pt x="4232" y="32789"/>
                  </a:lnTo>
                  <a:lnTo>
                    <a:pt x="0" y="53720"/>
                  </a:lnTo>
                  <a:lnTo>
                    <a:pt x="0" y="735329"/>
                  </a:lnTo>
                  <a:lnTo>
                    <a:pt x="4232" y="756261"/>
                  </a:lnTo>
                  <a:lnTo>
                    <a:pt x="15763" y="773334"/>
                  </a:lnTo>
                  <a:lnTo>
                    <a:pt x="32843" y="784836"/>
                  </a:lnTo>
                  <a:lnTo>
                    <a:pt x="53720" y="789050"/>
                  </a:lnTo>
                  <a:lnTo>
                    <a:pt x="268604" y="789050"/>
                  </a:lnTo>
                  <a:lnTo>
                    <a:pt x="289536" y="784836"/>
                  </a:lnTo>
                  <a:lnTo>
                    <a:pt x="306609" y="773334"/>
                  </a:lnTo>
                  <a:lnTo>
                    <a:pt x="318111" y="756261"/>
                  </a:lnTo>
                  <a:lnTo>
                    <a:pt x="322325" y="735329"/>
                  </a:lnTo>
                  <a:lnTo>
                    <a:pt x="322325" y="53720"/>
                  </a:lnTo>
                  <a:lnTo>
                    <a:pt x="318111" y="32789"/>
                  </a:lnTo>
                  <a:lnTo>
                    <a:pt x="306609" y="15716"/>
                  </a:lnTo>
                  <a:lnTo>
                    <a:pt x="289536" y="4214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035802" y="7454900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28AEAF"/>
                </a:solidFill>
                <a:latin typeface="Tahoma"/>
                <a:cs typeface="Tahoma"/>
              </a:rPr>
              <a:t>2024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09132" y="5920298"/>
            <a:ext cx="457200" cy="1483819"/>
            <a:chOff x="6009132" y="6629417"/>
            <a:chExt cx="457200" cy="774700"/>
          </a:xfrm>
        </p:grpSpPr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9132" y="6629417"/>
              <a:ext cx="411479" cy="7741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13704" y="6658356"/>
              <a:ext cx="452627" cy="6705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026658" y="6646037"/>
              <a:ext cx="322580" cy="685800"/>
            </a:xfrm>
            <a:custGeom>
              <a:avLst/>
              <a:gdLst/>
              <a:ahLst/>
              <a:cxnLst/>
              <a:rect l="l" t="t" r="r" b="b"/>
              <a:pathLst>
                <a:path w="322579" h="685800">
                  <a:moveTo>
                    <a:pt x="268604" y="0"/>
                  </a:moveTo>
                  <a:lnTo>
                    <a:pt x="53720" y="0"/>
                  </a:lnTo>
                  <a:lnTo>
                    <a:pt x="32843" y="4232"/>
                  </a:lnTo>
                  <a:lnTo>
                    <a:pt x="15763" y="15763"/>
                  </a:lnTo>
                  <a:lnTo>
                    <a:pt x="4232" y="32843"/>
                  </a:lnTo>
                  <a:lnTo>
                    <a:pt x="0" y="53721"/>
                  </a:lnTo>
                  <a:lnTo>
                    <a:pt x="0" y="632079"/>
                  </a:lnTo>
                  <a:lnTo>
                    <a:pt x="4232" y="653010"/>
                  </a:lnTo>
                  <a:lnTo>
                    <a:pt x="15763" y="670083"/>
                  </a:lnTo>
                  <a:lnTo>
                    <a:pt x="32843" y="681585"/>
                  </a:lnTo>
                  <a:lnTo>
                    <a:pt x="53720" y="685800"/>
                  </a:lnTo>
                  <a:lnTo>
                    <a:pt x="268604" y="685800"/>
                  </a:lnTo>
                  <a:lnTo>
                    <a:pt x="289536" y="681585"/>
                  </a:lnTo>
                  <a:lnTo>
                    <a:pt x="306609" y="670083"/>
                  </a:lnTo>
                  <a:lnTo>
                    <a:pt x="318111" y="653010"/>
                  </a:lnTo>
                  <a:lnTo>
                    <a:pt x="322325" y="632079"/>
                  </a:lnTo>
                  <a:lnTo>
                    <a:pt x="322325" y="53721"/>
                  </a:lnTo>
                  <a:lnTo>
                    <a:pt x="318111" y="32843"/>
                  </a:lnTo>
                  <a:lnTo>
                    <a:pt x="306609" y="15763"/>
                  </a:lnTo>
                  <a:lnTo>
                    <a:pt x="289536" y="4232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683252" y="6252027"/>
            <a:ext cx="452755" cy="1151804"/>
            <a:chOff x="4683252" y="6422121"/>
            <a:chExt cx="452755" cy="981710"/>
          </a:xfrm>
        </p:grpSpPr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83252" y="6422121"/>
              <a:ext cx="406907" cy="9814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83252" y="6554723"/>
              <a:ext cx="452627" cy="67055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696460" y="6438772"/>
              <a:ext cx="322580" cy="893444"/>
            </a:xfrm>
            <a:custGeom>
              <a:avLst/>
              <a:gdLst/>
              <a:ahLst/>
              <a:cxnLst/>
              <a:rect l="l" t="t" r="r" b="b"/>
              <a:pathLst>
                <a:path w="322579" h="893445">
                  <a:moveTo>
                    <a:pt x="268604" y="0"/>
                  </a:moveTo>
                  <a:lnTo>
                    <a:pt x="53720" y="0"/>
                  </a:lnTo>
                  <a:lnTo>
                    <a:pt x="32789" y="4232"/>
                  </a:lnTo>
                  <a:lnTo>
                    <a:pt x="15716" y="15763"/>
                  </a:lnTo>
                  <a:lnTo>
                    <a:pt x="4214" y="32843"/>
                  </a:lnTo>
                  <a:lnTo>
                    <a:pt x="0" y="53720"/>
                  </a:lnTo>
                  <a:lnTo>
                    <a:pt x="0" y="839343"/>
                  </a:lnTo>
                  <a:lnTo>
                    <a:pt x="4214" y="860274"/>
                  </a:lnTo>
                  <a:lnTo>
                    <a:pt x="15716" y="877347"/>
                  </a:lnTo>
                  <a:lnTo>
                    <a:pt x="32789" y="888849"/>
                  </a:lnTo>
                  <a:lnTo>
                    <a:pt x="53720" y="893063"/>
                  </a:lnTo>
                  <a:lnTo>
                    <a:pt x="268604" y="893063"/>
                  </a:lnTo>
                  <a:lnTo>
                    <a:pt x="289536" y="888849"/>
                  </a:lnTo>
                  <a:lnTo>
                    <a:pt x="306609" y="877347"/>
                  </a:lnTo>
                  <a:lnTo>
                    <a:pt x="318111" y="860274"/>
                  </a:lnTo>
                  <a:lnTo>
                    <a:pt x="322325" y="839343"/>
                  </a:lnTo>
                  <a:lnTo>
                    <a:pt x="322325" y="53720"/>
                  </a:lnTo>
                  <a:lnTo>
                    <a:pt x="318111" y="32843"/>
                  </a:lnTo>
                  <a:lnTo>
                    <a:pt x="306609" y="15763"/>
                  </a:lnTo>
                  <a:lnTo>
                    <a:pt x="289536" y="4232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704969" y="7454900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28AEAF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6076" y="4792726"/>
            <a:ext cx="864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679FD2"/>
                </a:solidFill>
                <a:latin typeface="Tahoma"/>
                <a:cs typeface="Tahoma"/>
              </a:rPr>
              <a:t>На</a:t>
            </a:r>
            <a:r>
              <a:rPr sz="1200" b="1" spc="-55" dirty="0">
                <a:solidFill>
                  <a:srgbClr val="679FD2"/>
                </a:solidFill>
                <a:latin typeface="Tahoma"/>
                <a:cs typeface="Tahoma"/>
              </a:rPr>
              <a:t>л</a:t>
            </a:r>
            <a:r>
              <a:rPr sz="1200" b="1" spc="-45" dirty="0">
                <a:solidFill>
                  <a:srgbClr val="679FD2"/>
                </a:solidFill>
                <a:latin typeface="Tahoma"/>
                <a:cs typeface="Tahoma"/>
              </a:rPr>
              <a:t>ого</a:t>
            </a:r>
            <a:r>
              <a:rPr sz="1200" b="1" spc="-50" dirty="0">
                <a:solidFill>
                  <a:srgbClr val="679FD2"/>
                </a:solidFill>
                <a:latin typeface="Tahoma"/>
                <a:cs typeface="Tahoma"/>
              </a:rPr>
              <a:t>в</a:t>
            </a:r>
            <a:r>
              <a:rPr sz="1200" b="1" spc="-20" dirty="0">
                <a:solidFill>
                  <a:srgbClr val="679FD2"/>
                </a:solidFill>
                <a:latin typeface="Tahoma"/>
                <a:cs typeface="Tahoma"/>
              </a:rPr>
              <a:t>ые  </a:t>
            </a:r>
            <a:r>
              <a:rPr sz="1200" b="1" spc="-15" dirty="0">
                <a:solidFill>
                  <a:srgbClr val="679FD2"/>
                </a:solidFill>
                <a:latin typeface="Tahoma"/>
                <a:cs typeface="Tahoma"/>
              </a:rPr>
              <a:t>доходы</a:t>
            </a:r>
            <a:endParaRPr sz="1200" dirty="0">
              <a:solidFill>
                <a:srgbClr val="679FD2"/>
              </a:solidFill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7147" y="4792726"/>
            <a:ext cx="105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679FD2"/>
                </a:solidFill>
                <a:latin typeface="Tahoma"/>
                <a:cs typeface="Tahoma"/>
              </a:rPr>
              <a:t>Нена</a:t>
            </a:r>
            <a:r>
              <a:rPr sz="1200" b="1" spc="-35" dirty="0">
                <a:solidFill>
                  <a:srgbClr val="679FD2"/>
                </a:solidFill>
                <a:latin typeface="Tahoma"/>
                <a:cs typeface="Tahoma"/>
              </a:rPr>
              <a:t>л</a:t>
            </a:r>
            <a:r>
              <a:rPr sz="1200" b="1" spc="-45" dirty="0">
                <a:solidFill>
                  <a:srgbClr val="679FD2"/>
                </a:solidFill>
                <a:latin typeface="Tahoma"/>
                <a:cs typeface="Tahoma"/>
              </a:rPr>
              <a:t>ого</a:t>
            </a:r>
            <a:r>
              <a:rPr sz="1200" b="1" spc="-50" dirty="0">
                <a:solidFill>
                  <a:srgbClr val="679FD2"/>
                </a:solidFill>
                <a:latin typeface="Tahoma"/>
                <a:cs typeface="Tahoma"/>
              </a:rPr>
              <a:t>в</a:t>
            </a:r>
            <a:r>
              <a:rPr sz="1200" b="1" spc="-20" dirty="0">
                <a:solidFill>
                  <a:srgbClr val="679FD2"/>
                </a:solidFill>
                <a:latin typeface="Tahoma"/>
                <a:cs typeface="Tahoma"/>
              </a:rPr>
              <a:t>ые  </a:t>
            </a:r>
            <a:r>
              <a:rPr sz="1200" b="1" spc="-15" dirty="0">
                <a:solidFill>
                  <a:srgbClr val="679FD2"/>
                </a:solidFill>
                <a:latin typeface="Tahoma"/>
                <a:cs typeface="Tahoma"/>
              </a:rPr>
              <a:t>доходы</a:t>
            </a:r>
            <a:endParaRPr sz="1200" dirty="0">
              <a:solidFill>
                <a:srgbClr val="679FD2"/>
              </a:solidFill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50333" y="4792726"/>
            <a:ext cx="1219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679FD2"/>
                </a:solidFill>
                <a:latin typeface="Tahoma"/>
                <a:cs typeface="Tahoma"/>
              </a:rPr>
              <a:t>Б</a:t>
            </a:r>
            <a:r>
              <a:rPr sz="1200" b="1" spc="-35" dirty="0">
                <a:solidFill>
                  <a:srgbClr val="679FD2"/>
                </a:solidFill>
                <a:latin typeface="Tahoma"/>
                <a:cs typeface="Tahoma"/>
              </a:rPr>
              <a:t>е</a:t>
            </a:r>
            <a:r>
              <a:rPr sz="1200" b="1" spc="-90" dirty="0">
                <a:solidFill>
                  <a:srgbClr val="679FD2"/>
                </a:solidFill>
                <a:latin typeface="Tahoma"/>
                <a:cs typeface="Tahoma"/>
              </a:rPr>
              <a:t>зв</a:t>
            </a:r>
            <a:r>
              <a:rPr sz="1200" b="1" dirty="0">
                <a:solidFill>
                  <a:srgbClr val="679FD2"/>
                </a:solidFill>
                <a:latin typeface="Tahoma"/>
                <a:cs typeface="Tahoma"/>
              </a:rPr>
              <a:t>озм</a:t>
            </a:r>
            <a:r>
              <a:rPr sz="1200" b="1" spc="5" dirty="0">
                <a:solidFill>
                  <a:srgbClr val="679FD2"/>
                </a:solidFill>
                <a:latin typeface="Tahoma"/>
                <a:cs typeface="Tahoma"/>
              </a:rPr>
              <a:t>е</a:t>
            </a:r>
            <a:r>
              <a:rPr sz="1200" b="1" spc="-60" dirty="0">
                <a:solidFill>
                  <a:srgbClr val="679FD2"/>
                </a:solidFill>
                <a:latin typeface="Tahoma"/>
                <a:cs typeface="Tahoma"/>
              </a:rPr>
              <a:t>здн</a:t>
            </a:r>
            <a:r>
              <a:rPr sz="1200" b="1" spc="-70" dirty="0">
                <a:solidFill>
                  <a:srgbClr val="679FD2"/>
                </a:solidFill>
                <a:latin typeface="Tahoma"/>
                <a:cs typeface="Tahoma"/>
              </a:rPr>
              <a:t>ы</a:t>
            </a:r>
            <a:r>
              <a:rPr sz="1200" b="1" spc="35" dirty="0">
                <a:solidFill>
                  <a:srgbClr val="679FD2"/>
                </a:solidFill>
                <a:latin typeface="Tahoma"/>
                <a:cs typeface="Tahoma"/>
              </a:rPr>
              <a:t>е  </a:t>
            </a:r>
            <a:r>
              <a:rPr sz="1200" b="1" spc="-45" dirty="0">
                <a:solidFill>
                  <a:srgbClr val="679FD2"/>
                </a:solidFill>
                <a:latin typeface="Tahoma"/>
                <a:cs typeface="Tahoma"/>
              </a:rPr>
              <a:t>поступления*</a:t>
            </a:r>
            <a:endParaRPr sz="1200" dirty="0">
              <a:solidFill>
                <a:srgbClr val="679FD2"/>
              </a:solidFill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1919" y="5236464"/>
            <a:ext cx="6274435" cy="2319020"/>
            <a:chOff x="171919" y="5236464"/>
            <a:chExt cx="6274435" cy="2319020"/>
          </a:xfrm>
        </p:grpSpPr>
        <p:sp>
          <p:nvSpPr>
            <p:cNvPr id="62" name="object 62"/>
            <p:cNvSpPr/>
            <p:nvPr/>
          </p:nvSpPr>
          <p:spPr>
            <a:xfrm>
              <a:off x="2231008" y="5236464"/>
              <a:ext cx="2194560" cy="2319020"/>
            </a:xfrm>
            <a:custGeom>
              <a:avLst/>
              <a:gdLst/>
              <a:ahLst/>
              <a:cxnLst/>
              <a:rect l="l" t="t" r="r" b="b"/>
              <a:pathLst>
                <a:path w="2194560" h="2319020">
                  <a:moveTo>
                    <a:pt x="0" y="2318512"/>
                  </a:moveTo>
                  <a:lnTo>
                    <a:pt x="0" y="0"/>
                  </a:lnTo>
                </a:path>
                <a:path w="2194560" h="2319020">
                  <a:moveTo>
                    <a:pt x="2194433" y="2318512"/>
                  </a:moveTo>
                  <a:lnTo>
                    <a:pt x="2194433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1919" y="7391908"/>
              <a:ext cx="6274435" cy="0"/>
            </a:xfrm>
            <a:custGeom>
              <a:avLst/>
              <a:gdLst/>
              <a:ahLst/>
              <a:cxnLst/>
              <a:rect l="l" t="t" r="r" b="b"/>
              <a:pathLst>
                <a:path w="6274435">
                  <a:moveTo>
                    <a:pt x="0" y="0"/>
                  </a:moveTo>
                  <a:lnTo>
                    <a:pt x="6274346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17</a:t>
            </a:fld>
            <a:endParaRPr spc="-100" dirty="0"/>
          </a:p>
        </p:txBody>
      </p:sp>
      <p:sp>
        <p:nvSpPr>
          <p:cNvPr id="69" name="Text Box 1058"/>
          <p:cNvSpPr txBox="1">
            <a:spLocks noChangeArrowheads="1"/>
          </p:cNvSpPr>
          <p:nvPr/>
        </p:nvSpPr>
        <p:spPr bwMode="auto">
          <a:xfrm>
            <a:off x="362427" y="5929091"/>
            <a:ext cx="353649" cy="10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spc="-1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666,2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Text Box 1060"/>
          <p:cNvSpPr txBox="1">
            <a:spLocks noChangeArrowheads="1"/>
          </p:cNvSpPr>
          <p:nvPr/>
        </p:nvSpPr>
        <p:spPr bwMode="auto">
          <a:xfrm>
            <a:off x="1034667" y="5920298"/>
            <a:ext cx="242444" cy="103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spc="-1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497</a:t>
            </a:r>
            <a:r>
              <a:rPr lang="ru-RU" sz="1300" b="1" spc="-1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,4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ext Box 1059"/>
          <p:cNvSpPr txBox="1">
            <a:spLocks noChangeArrowheads="1"/>
          </p:cNvSpPr>
          <p:nvPr/>
        </p:nvSpPr>
        <p:spPr bwMode="auto">
          <a:xfrm>
            <a:off x="1705534" y="5360046"/>
            <a:ext cx="499236" cy="150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spc="-1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524,8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 Box 1057"/>
          <p:cNvSpPr txBox="1">
            <a:spLocks noChangeArrowheads="1"/>
          </p:cNvSpPr>
          <p:nvPr/>
        </p:nvSpPr>
        <p:spPr bwMode="auto">
          <a:xfrm>
            <a:off x="2560526" y="6336151"/>
            <a:ext cx="233240" cy="6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39,5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Text Box 1056"/>
          <p:cNvSpPr txBox="1">
            <a:spLocks noChangeArrowheads="1"/>
          </p:cNvSpPr>
          <p:nvPr/>
        </p:nvSpPr>
        <p:spPr bwMode="auto">
          <a:xfrm>
            <a:off x="3251939" y="6255829"/>
            <a:ext cx="323498" cy="7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39,5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 Box 1055"/>
          <p:cNvSpPr txBox="1">
            <a:spLocks noChangeArrowheads="1"/>
          </p:cNvSpPr>
          <p:nvPr/>
        </p:nvSpPr>
        <p:spPr bwMode="auto">
          <a:xfrm>
            <a:off x="3888898" y="5474287"/>
            <a:ext cx="531811" cy="146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39,7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Text Box 1054"/>
          <p:cNvSpPr txBox="1">
            <a:spLocks noChangeArrowheads="1"/>
          </p:cNvSpPr>
          <p:nvPr/>
        </p:nvSpPr>
        <p:spPr bwMode="auto">
          <a:xfrm>
            <a:off x="4781678" y="6334518"/>
            <a:ext cx="227330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</a:t>
            </a:r>
            <a:r>
              <a:rPr lang="ru-RU" sz="13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289,3</a:t>
            </a: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 Box 1053"/>
          <p:cNvSpPr txBox="1">
            <a:spLocks noChangeArrowheads="1"/>
          </p:cNvSpPr>
          <p:nvPr/>
        </p:nvSpPr>
        <p:spPr bwMode="auto">
          <a:xfrm>
            <a:off x="5434012" y="6123250"/>
            <a:ext cx="314325" cy="89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</a:t>
            </a:r>
            <a:r>
              <a:rPr lang="ru-RU" sz="13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107,9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 Box 1053"/>
          <p:cNvSpPr txBox="1">
            <a:spLocks noChangeArrowheads="1"/>
          </p:cNvSpPr>
          <p:nvPr/>
        </p:nvSpPr>
        <p:spPr bwMode="auto">
          <a:xfrm>
            <a:off x="6092307" y="6244552"/>
            <a:ext cx="366141" cy="8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3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086,8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84982"/>
              </p:ext>
            </p:extLst>
          </p:nvPr>
        </p:nvGraphicFramePr>
        <p:xfrm>
          <a:off x="107531" y="1014608"/>
          <a:ext cx="6630020" cy="77917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доходы, из них: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1 167,2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705,7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536,9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564,5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 всего: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1 124,7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666,2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1 002,5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530,7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Акцизы 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ЕНВД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Единый с/х налог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в виде стоимости патента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2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5"/>
          <p:cNvSpPr txBox="1"/>
          <p:nvPr/>
        </p:nvSpPr>
        <p:spPr>
          <a:xfrm>
            <a:off x="152400" y="118552"/>
            <a:ext cx="64954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ДИНАМИКА НАЛОГОВЫХ И НЕНАЛОГОВЫХ ДОХОДОВ БЮДЖЕТА ГОРОДСКОГО ОКРУГА СЕМЕНОВСКИЙ ПО ВИДАМ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67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152400" y="118552"/>
            <a:ext cx="64954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ДИНАМИКА НАЛОГОВЫХ И НЕНАЛОГОВЫХ ДОХОДОВ БЮДЖЕТА ГОРОДСКОГО ОКРУГА СЕМЕНОВСКИЙ ПО ВИДАМ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9192"/>
              </p:ext>
            </p:extLst>
          </p:nvPr>
        </p:nvGraphicFramePr>
        <p:xfrm>
          <a:off x="108153" y="1198323"/>
          <a:ext cx="6629400" cy="58882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8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аренды земли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аренды имущества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 поступления от использования имущества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плата за негативное воздействие на окружающую среду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имущества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земли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плата за увеличение земельных участков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приватизации имущества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2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штрафные санкции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1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606" y="8599834"/>
            <a:ext cx="1908556" cy="162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5" y="873888"/>
            <a:ext cx="22860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25528-F870-4548-A933-00EB891A72DF}"/>
              </a:ext>
            </a:extLst>
          </p:cNvPr>
          <p:cNvSpPr txBox="1"/>
          <p:nvPr/>
        </p:nvSpPr>
        <p:spPr>
          <a:xfrm>
            <a:off x="358240" y="823810"/>
            <a:ext cx="3431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cs typeface="Aharoni" panose="02010803020104030203" pitchFamily="2" charset="-79"/>
              </a:rPr>
              <a:t>Уважаемые жители городского </a:t>
            </a:r>
          </a:p>
          <a:p>
            <a:r>
              <a:rPr lang="ru-RU" b="1" dirty="0">
                <a:cs typeface="Aharoni" panose="02010803020104030203" pitchFamily="2" charset="-79"/>
              </a:rPr>
              <a:t>округа Семеновский!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FB3BF-721F-4C9F-B12B-27563F6C6B48}"/>
              </a:ext>
            </a:extLst>
          </p:cNvPr>
          <p:cNvSpPr txBox="1"/>
          <p:nvPr/>
        </p:nvSpPr>
        <p:spPr>
          <a:xfrm>
            <a:off x="272144" y="1567577"/>
            <a:ext cx="360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C31BE-6871-42BC-8F5B-9750B80F31B9}"/>
              </a:ext>
            </a:extLst>
          </p:cNvPr>
          <p:cNvSpPr txBox="1"/>
          <p:nvPr/>
        </p:nvSpPr>
        <p:spPr>
          <a:xfrm>
            <a:off x="3445884" y="4019324"/>
            <a:ext cx="3574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Начальник финансового управления администрации городского округа Семеновский Рыбакова Е.В.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240" y="1530422"/>
            <a:ext cx="329936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Залогом эффективного взаимодействия населения и органов власти, несомненно является открытость и доступность информации, возможность диалога и обсуждения. Это касается всех сфер жизни каждого из нас и всех направлений деятельности государственных и муниципальных органов власти. </a:t>
            </a:r>
            <a:br>
              <a:rPr lang="ru-RU" sz="1500" dirty="0"/>
            </a:br>
            <a:endParaRPr lang="ru-RU" sz="1500" dirty="0"/>
          </a:p>
          <a:p>
            <a:r>
              <a:rPr lang="ru-RU" sz="1500" dirty="0"/>
              <a:t>Особенно важным является вопрос формирования и распределения финансов. Граждане вправе знать, как и на какие цели они расходуются, ведь от этого напрямую зависит качество жизни каждого человека. Более того бюджеты разного уровня формируются в том числе за счет средств населения через налоговые и прочие платежи.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1768" y="6795253"/>
            <a:ext cx="5984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Перед вами брошюра, в которой в полной и доступной форме раскрываются вопросы формирования и распределения бюджета Городского округа Семеновский. Мы надеемся, что это не только повысит информированность населения, но и вовлечет его в решение общих задач и позволит наиболее полно понимать решения органов власти, а также оценивать их эффективность.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534670" y="1814899"/>
            <a:ext cx="6202883" cy="2154600"/>
            <a:chOff x="0" y="-2675"/>
            <a:chExt cx="10003" cy="5038"/>
          </a:xfrm>
        </p:grpSpPr>
        <p:pic>
          <p:nvPicPr>
            <p:cNvPr id="3" name="Picture 10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20"/>
              <a:ext cx="8943" cy="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45"/>
            <p:cNvSpPr>
              <a:spLocks/>
            </p:cNvSpPr>
            <p:nvPr/>
          </p:nvSpPr>
          <p:spPr bwMode="auto">
            <a:xfrm>
              <a:off x="600" y="20"/>
              <a:ext cx="8804" cy="2310"/>
            </a:xfrm>
            <a:custGeom>
              <a:avLst/>
              <a:gdLst>
                <a:gd name="T0" fmla="+- 0 1402 600"/>
                <a:gd name="T1" fmla="*/ T0 w 8804"/>
                <a:gd name="T2" fmla="+- 0 20 20"/>
                <a:gd name="T3" fmla="*/ 20 h 2310"/>
                <a:gd name="T4" fmla="+- 0 600 600"/>
                <a:gd name="T5" fmla="*/ T4 w 8804"/>
                <a:gd name="T6" fmla="+- 0 20 20"/>
                <a:gd name="T7" fmla="*/ 20 h 2310"/>
                <a:gd name="T8" fmla="+- 0 600 600"/>
                <a:gd name="T9" fmla="*/ T8 w 8804"/>
                <a:gd name="T10" fmla="+- 0 2330 20"/>
                <a:gd name="T11" fmla="*/ 2330 h 2310"/>
                <a:gd name="T12" fmla="+- 0 1402 600"/>
                <a:gd name="T13" fmla="*/ T12 w 8804"/>
                <a:gd name="T14" fmla="+- 0 2330 20"/>
                <a:gd name="T15" fmla="*/ 2330 h 2310"/>
                <a:gd name="T16" fmla="+- 0 1402 600"/>
                <a:gd name="T17" fmla="*/ T16 w 8804"/>
                <a:gd name="T18" fmla="+- 0 20 20"/>
                <a:gd name="T19" fmla="*/ 20 h 2310"/>
                <a:gd name="T20" fmla="+- 0 3401 600"/>
                <a:gd name="T21" fmla="*/ T20 w 8804"/>
                <a:gd name="T22" fmla="+- 0 659 20"/>
                <a:gd name="T23" fmla="*/ 659 h 2310"/>
                <a:gd name="T24" fmla="+- 0 2602 600"/>
                <a:gd name="T25" fmla="*/ T24 w 8804"/>
                <a:gd name="T26" fmla="+- 0 659 20"/>
                <a:gd name="T27" fmla="*/ 659 h 2310"/>
                <a:gd name="T28" fmla="+- 0 2602 600"/>
                <a:gd name="T29" fmla="*/ T28 w 8804"/>
                <a:gd name="T30" fmla="+- 0 2330 20"/>
                <a:gd name="T31" fmla="*/ 2330 h 2310"/>
                <a:gd name="T32" fmla="+- 0 3401 600"/>
                <a:gd name="T33" fmla="*/ T32 w 8804"/>
                <a:gd name="T34" fmla="+- 0 2330 20"/>
                <a:gd name="T35" fmla="*/ 2330 h 2310"/>
                <a:gd name="T36" fmla="+- 0 3401 600"/>
                <a:gd name="T37" fmla="*/ T36 w 8804"/>
                <a:gd name="T38" fmla="+- 0 659 20"/>
                <a:gd name="T39" fmla="*/ 659 h 2310"/>
                <a:gd name="T40" fmla="+- 0 5403 600"/>
                <a:gd name="T41" fmla="*/ T40 w 8804"/>
                <a:gd name="T42" fmla="+- 0 961 20"/>
                <a:gd name="T43" fmla="*/ 961 h 2310"/>
                <a:gd name="T44" fmla="+- 0 4601 600"/>
                <a:gd name="T45" fmla="*/ T44 w 8804"/>
                <a:gd name="T46" fmla="+- 0 961 20"/>
                <a:gd name="T47" fmla="*/ 961 h 2310"/>
                <a:gd name="T48" fmla="+- 0 4601 600"/>
                <a:gd name="T49" fmla="*/ T48 w 8804"/>
                <a:gd name="T50" fmla="+- 0 2330 20"/>
                <a:gd name="T51" fmla="*/ 2330 h 2310"/>
                <a:gd name="T52" fmla="+- 0 5403 600"/>
                <a:gd name="T53" fmla="*/ T52 w 8804"/>
                <a:gd name="T54" fmla="+- 0 2330 20"/>
                <a:gd name="T55" fmla="*/ 2330 h 2310"/>
                <a:gd name="T56" fmla="+- 0 5403 600"/>
                <a:gd name="T57" fmla="*/ T56 w 8804"/>
                <a:gd name="T58" fmla="+- 0 961 20"/>
                <a:gd name="T59" fmla="*/ 961 h 2310"/>
                <a:gd name="T60" fmla="+- 0 7402 600"/>
                <a:gd name="T61" fmla="*/ T60 w 8804"/>
                <a:gd name="T62" fmla="+- 0 1232 20"/>
                <a:gd name="T63" fmla="*/ 1232 h 2310"/>
                <a:gd name="T64" fmla="+- 0 6603 600"/>
                <a:gd name="T65" fmla="*/ T64 w 8804"/>
                <a:gd name="T66" fmla="+- 0 1232 20"/>
                <a:gd name="T67" fmla="*/ 1232 h 2310"/>
                <a:gd name="T68" fmla="+- 0 6603 600"/>
                <a:gd name="T69" fmla="*/ T68 w 8804"/>
                <a:gd name="T70" fmla="+- 0 2330 20"/>
                <a:gd name="T71" fmla="*/ 2330 h 2310"/>
                <a:gd name="T72" fmla="+- 0 7402 600"/>
                <a:gd name="T73" fmla="*/ T72 w 8804"/>
                <a:gd name="T74" fmla="+- 0 2330 20"/>
                <a:gd name="T75" fmla="*/ 2330 h 2310"/>
                <a:gd name="T76" fmla="+- 0 7402 600"/>
                <a:gd name="T77" fmla="*/ T76 w 8804"/>
                <a:gd name="T78" fmla="+- 0 1232 20"/>
                <a:gd name="T79" fmla="*/ 1232 h 2310"/>
                <a:gd name="T80" fmla="+- 0 9404 600"/>
                <a:gd name="T81" fmla="*/ T80 w 8804"/>
                <a:gd name="T82" fmla="+- 0 1170 20"/>
                <a:gd name="T83" fmla="*/ 1170 h 2310"/>
                <a:gd name="T84" fmla="+- 0 8604 600"/>
                <a:gd name="T85" fmla="*/ T84 w 8804"/>
                <a:gd name="T86" fmla="+- 0 1170 20"/>
                <a:gd name="T87" fmla="*/ 1170 h 2310"/>
                <a:gd name="T88" fmla="+- 0 8604 600"/>
                <a:gd name="T89" fmla="*/ T88 w 8804"/>
                <a:gd name="T90" fmla="+- 0 2330 20"/>
                <a:gd name="T91" fmla="*/ 2330 h 2310"/>
                <a:gd name="T92" fmla="+- 0 9404 600"/>
                <a:gd name="T93" fmla="*/ T92 w 8804"/>
                <a:gd name="T94" fmla="+- 0 2330 20"/>
                <a:gd name="T95" fmla="*/ 2330 h 2310"/>
                <a:gd name="T96" fmla="+- 0 9404 600"/>
                <a:gd name="T97" fmla="*/ T96 w 8804"/>
                <a:gd name="T98" fmla="+- 0 1170 20"/>
                <a:gd name="T99" fmla="*/ 1170 h 2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8804" h="2310">
                  <a:moveTo>
                    <a:pt x="802" y="0"/>
                  </a:moveTo>
                  <a:lnTo>
                    <a:pt x="0" y="0"/>
                  </a:lnTo>
                  <a:lnTo>
                    <a:pt x="0" y="2310"/>
                  </a:lnTo>
                  <a:lnTo>
                    <a:pt x="802" y="2310"/>
                  </a:lnTo>
                  <a:lnTo>
                    <a:pt x="802" y="0"/>
                  </a:lnTo>
                  <a:close/>
                  <a:moveTo>
                    <a:pt x="2801" y="639"/>
                  </a:moveTo>
                  <a:lnTo>
                    <a:pt x="2002" y="639"/>
                  </a:lnTo>
                  <a:lnTo>
                    <a:pt x="2002" y="2310"/>
                  </a:lnTo>
                  <a:lnTo>
                    <a:pt x="2801" y="2310"/>
                  </a:lnTo>
                  <a:lnTo>
                    <a:pt x="2801" y="639"/>
                  </a:lnTo>
                  <a:close/>
                  <a:moveTo>
                    <a:pt x="4803" y="941"/>
                  </a:moveTo>
                  <a:lnTo>
                    <a:pt x="4001" y="941"/>
                  </a:lnTo>
                  <a:lnTo>
                    <a:pt x="4001" y="2310"/>
                  </a:lnTo>
                  <a:lnTo>
                    <a:pt x="4803" y="2310"/>
                  </a:lnTo>
                  <a:lnTo>
                    <a:pt x="4803" y="941"/>
                  </a:lnTo>
                  <a:close/>
                  <a:moveTo>
                    <a:pt x="6802" y="1212"/>
                  </a:moveTo>
                  <a:lnTo>
                    <a:pt x="6003" y="1212"/>
                  </a:lnTo>
                  <a:lnTo>
                    <a:pt x="6003" y="2310"/>
                  </a:lnTo>
                  <a:lnTo>
                    <a:pt x="6802" y="2310"/>
                  </a:lnTo>
                  <a:lnTo>
                    <a:pt x="6802" y="1212"/>
                  </a:lnTo>
                  <a:close/>
                  <a:moveTo>
                    <a:pt x="8804" y="1150"/>
                  </a:moveTo>
                  <a:lnTo>
                    <a:pt x="8004" y="1150"/>
                  </a:lnTo>
                  <a:lnTo>
                    <a:pt x="8004" y="2310"/>
                  </a:lnTo>
                  <a:lnTo>
                    <a:pt x="8804" y="2310"/>
                  </a:lnTo>
                  <a:lnTo>
                    <a:pt x="8804" y="1150"/>
                  </a:lnTo>
                  <a:close/>
                </a:path>
              </a:pathLst>
            </a:custGeom>
            <a:solidFill>
              <a:srgbClr val="679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5" name="Line 1044"/>
            <p:cNvCxnSpPr>
              <a:cxnSpLocks noChangeShapeType="1"/>
            </p:cNvCxnSpPr>
            <p:nvPr/>
          </p:nvCxnSpPr>
          <p:spPr bwMode="auto">
            <a:xfrm>
              <a:off x="0" y="2330"/>
              <a:ext cx="10003" cy="0"/>
            </a:xfrm>
            <a:prstGeom prst="line">
              <a:avLst/>
            </a:pr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517" y="-872"/>
              <a:ext cx="886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1 231,2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7" name="Text Box 1042"/>
            <p:cNvSpPr txBox="1">
              <a:spLocks noChangeArrowheads="1"/>
            </p:cNvSpPr>
            <p:nvPr/>
          </p:nvSpPr>
          <p:spPr bwMode="auto">
            <a:xfrm>
              <a:off x="4574" y="-872"/>
              <a:ext cx="88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1 289,3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8" name="Text Box 1041"/>
            <p:cNvSpPr txBox="1">
              <a:spLocks noChangeArrowheads="1"/>
            </p:cNvSpPr>
            <p:nvPr/>
          </p:nvSpPr>
          <p:spPr bwMode="auto">
            <a:xfrm>
              <a:off x="6503" y="-2675"/>
              <a:ext cx="886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 2 107,9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9" name="Text Box 1040"/>
            <p:cNvSpPr txBox="1">
              <a:spLocks noChangeArrowheads="1"/>
            </p:cNvSpPr>
            <p:nvPr/>
          </p:nvSpPr>
          <p:spPr bwMode="auto">
            <a:xfrm>
              <a:off x="8579" y="-202"/>
              <a:ext cx="886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1 086,8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34047" y="1030069"/>
            <a:ext cx="5538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ВСЕГО безвозмездные поступления из других бюджетов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903" y="4038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     2020                2021	     2022	            2023               2024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 Box 1043"/>
          <p:cNvSpPr txBox="1">
            <a:spLocks noChangeArrowheads="1"/>
          </p:cNvSpPr>
          <p:nvPr/>
        </p:nvSpPr>
        <p:spPr bwMode="auto">
          <a:xfrm>
            <a:off x="2172833" y="2090939"/>
            <a:ext cx="562610" cy="3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effectLst/>
                <a:latin typeface="Tahoma"/>
                <a:ea typeface="Verdana"/>
                <a:cs typeface="Verdana"/>
              </a:rPr>
              <a:t> 1 759,7</a:t>
            </a:r>
            <a:endParaRPr lang="ru-RU" sz="1100" dirty="0">
              <a:solidFill>
                <a:schemeClr val="accent3">
                  <a:lumMod val="50000"/>
                </a:schemeClr>
              </a:solidFill>
              <a:effectLst/>
              <a:latin typeface="Verdana"/>
              <a:ea typeface="Verdana"/>
              <a:cs typeface="Verdan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6732" y="2965489"/>
            <a:ext cx="539526" cy="987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0653" y="2569893"/>
            <a:ext cx="526347" cy="1383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70817" y="2981583"/>
            <a:ext cx="530587" cy="987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00499" y="2274216"/>
            <a:ext cx="530587" cy="1673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63938" y="3257759"/>
            <a:ext cx="530587" cy="690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98624" y="1537900"/>
            <a:ext cx="953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3">
                    <a:lumMod val="50000"/>
                  </a:schemeClr>
                </a:solidFill>
              </a:rPr>
              <a:t>млн.рублей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152400" y="135128"/>
            <a:ext cx="6705599" cy="94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КАКУЮ ПОМОЩЬ ИЗ ДРУГИХ БЮДЖЕТОВ  ПОЛУЧАЕТ </a:t>
            </a:r>
          </a:p>
          <a:p>
            <a:pPr marL="12700" marR="4826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ГОРОДСКОЙ ОКРУГ 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Franklin Gothic Medium"/>
              <a:cs typeface="Franklin Gothic Medium"/>
            </a:endParaRPr>
          </a:p>
          <a:p>
            <a:pPr marR="5080" algn="ctr">
              <a:lnSpc>
                <a:spcPct val="100000"/>
              </a:lnSpc>
              <a:spcBef>
                <a:spcPts val="1320"/>
              </a:spcBef>
            </a:pPr>
            <a:endParaRPr sz="1300" dirty="0">
              <a:latin typeface="Verdana"/>
              <a:cs typeface="Verdana"/>
            </a:endParaRPr>
          </a:p>
        </p:txBody>
      </p:sp>
      <p:sp>
        <p:nvSpPr>
          <p:cNvPr id="20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534670" y="4407932"/>
            <a:ext cx="611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том числе по видам безвозмездных поступлений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</a:t>
            </a:r>
            <a:r>
              <a:rPr lang="ru-RU" sz="1200" dirty="0" err="1">
                <a:solidFill>
                  <a:schemeClr val="accent3">
                    <a:lumMod val="50000"/>
                  </a:schemeClr>
                </a:solidFill>
              </a:rPr>
              <a:t>млн.рублей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02758"/>
              </p:ext>
            </p:extLst>
          </p:nvPr>
        </p:nvGraphicFramePr>
        <p:xfrm>
          <a:off x="137396" y="5231552"/>
          <a:ext cx="6531453" cy="33517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6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408,1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438,2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658,7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422,4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1 113,0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534,3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594,9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596,7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595,4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8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3492217869"/>
              </p:ext>
            </p:extLst>
          </p:nvPr>
        </p:nvGraphicFramePr>
        <p:xfrm>
          <a:off x="1631750" y="3628538"/>
          <a:ext cx="3827578" cy="408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1996"/>
          <p:cNvGrpSpPr>
            <a:grpSpLocks/>
          </p:cNvGrpSpPr>
          <p:nvPr/>
        </p:nvGrpSpPr>
        <p:grpSpPr bwMode="auto">
          <a:xfrm>
            <a:off x="1651334" y="3820357"/>
            <a:ext cx="4028440" cy="4015740"/>
            <a:chOff x="2034" y="-931"/>
            <a:chExt cx="6344" cy="6324"/>
          </a:xfrm>
        </p:grpSpPr>
        <p:pic>
          <p:nvPicPr>
            <p:cNvPr id="31" name="Picture 2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" y="-821"/>
              <a:ext cx="869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020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" y="-723"/>
              <a:ext cx="780" cy="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0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" y="327"/>
              <a:ext cx="87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01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" y="407"/>
              <a:ext cx="702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0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4363"/>
              <a:ext cx="1045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016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4477"/>
              <a:ext cx="906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1730"/>
              <a:ext cx="87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014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" y="1808"/>
              <a:ext cx="702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0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3495"/>
              <a:ext cx="869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010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" y="3495"/>
              <a:ext cx="797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00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" y="4139"/>
              <a:ext cx="992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008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" y="4256"/>
              <a:ext cx="840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00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-931"/>
              <a:ext cx="87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004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" y="-907"/>
              <a:ext cx="780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00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" y="-124"/>
              <a:ext cx="869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002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-102"/>
              <a:ext cx="804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00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366"/>
              <a:ext cx="1836" cy="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00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" y="3221"/>
              <a:ext cx="1000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999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" y="3331"/>
              <a:ext cx="781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99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1493"/>
              <a:ext cx="10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997"/>
            <p:cNvPicPr>
              <a:picLocks noChangeAspect="1" noChangeArrowheads="1"/>
            </p:cNvPicPr>
            <p:nvPr/>
          </p:nvPicPr>
          <p:blipFill>
            <a:blip r:embed="rId2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142" y="1552"/>
              <a:ext cx="80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ject 3"/>
          <p:cNvSpPr txBox="1"/>
          <p:nvPr/>
        </p:nvSpPr>
        <p:spPr>
          <a:xfrm>
            <a:off x="258267" y="63500"/>
            <a:ext cx="522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РАСХОДЫ БЮДЖЕТА ГОРОДСКОГО ОКРУГА СЕМЕНОВСКИЙ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743" y="395477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21</a:t>
            </a:fld>
            <a:endParaRPr spc="-100" dirty="0"/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56743" y="-100687"/>
            <a:ext cx="6287566" cy="33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бюджета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– выплачиваемые из бюджета денежные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средства, за исключением средств, являющихся источниками финансирования дефицита бюджета.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формирования расходов бюджета: по муниципальным программам, по разделам (подразделам) функциональной структуры, по ведомствам.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54179" y="4027411"/>
            <a:ext cx="2019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3780" indent="-245745" algn="ctr">
              <a:spcAft>
                <a:spcPts val="0"/>
              </a:spcAft>
            </a:pPr>
            <a:r>
              <a:rPr lang="ru-RU" sz="9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МАССОВОЙ ИНФОРМАЦИИ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44663" y="6126645"/>
            <a:ext cx="1799057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491490" marR="24130" indent="347345" algn="r">
              <a:spcBef>
                <a:spcPts val="510"/>
              </a:spcBef>
              <a:spcAft>
                <a:spcPts val="0"/>
              </a:spcAft>
            </a:pPr>
            <a:br>
              <a:rPr lang="ru-RU" sz="800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ОХРАНА</a:t>
            </a:r>
            <a:r>
              <a:rPr lang="ru-RU" sz="900" b="1" spc="-22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ОКРУЖАЮЩЕЙ</a:t>
            </a: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5400" algn="r">
              <a:lnSpc>
                <a:spcPts val="955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</a:t>
            </a: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ru-RU" sz="9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01621" y="7728375"/>
            <a:ext cx="1165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60096" y="5339363"/>
            <a:ext cx="3429000" cy="4667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14880" indent="271145" algn="r">
              <a:spcBef>
                <a:spcPts val="505"/>
              </a:spcBef>
              <a:spcAft>
                <a:spcPts val="0"/>
              </a:spcAft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ЖИЛИЩНО-</a:t>
            </a:r>
            <a:r>
              <a:rPr lang="ru-RU" sz="800" b="1" spc="-2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КОММУНАЛЬНОЕ</a:t>
            </a:r>
            <a:endParaRPr lang="ru-RU" sz="8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ts val="955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ХОЗЯЙСТВО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1134" y="6890516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5460" marR="1755775">
              <a:spcBef>
                <a:spcPts val="505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ФИЗИЧЕСКАЯ КУЛЬТУРА И СПОРТ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-197902" y="3282451"/>
            <a:ext cx="3429000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965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ОБЩЕГОСУДАРСТВЕННЫЕ</a:t>
            </a: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635" algn="r">
              <a:lnSpc>
                <a:spcPts val="965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83481" y="315453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4190" marR="898525">
              <a:spcBef>
                <a:spcPts val="510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 БЕЗОПАСНОСТЬ И </a:t>
            </a:r>
            <a:r>
              <a:rPr lang="ru-RU" sz="900" b="1" spc="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ПРАВОХРАНИТЕЛЬНАЯ</a:t>
            </a:r>
            <a:r>
              <a:rPr lang="ru-RU" sz="900" b="1" spc="4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21104" y="4216170"/>
            <a:ext cx="40005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9440" marR="898525">
              <a:spcBef>
                <a:spcPts val="735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</a:t>
            </a:r>
            <a:r>
              <a:rPr lang="ru-RU" sz="800" b="1" spc="-21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ЭКОНОМИКА</a:t>
            </a:r>
            <a:endParaRPr lang="ru-RU" sz="8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97530" y="7914698"/>
            <a:ext cx="1819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8280"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КУЛЬТУРА,</a:t>
            </a:r>
          </a:p>
          <a:p>
            <a:pPr marL="208280"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КИНЕМАТОГРАФИЯ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-63520" y="5433802"/>
            <a:ext cx="184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algn="ctr">
              <a:spcBef>
                <a:spcPts val="1320"/>
              </a:spcBef>
              <a:spcAft>
                <a:spcPts val="0"/>
              </a:spcAft>
              <a:tabLst>
                <a:tab pos="4058920" algn="l"/>
              </a:tabLs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 ПОЛИТИКА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40583" y="415028"/>
            <a:ext cx="59594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ЧТО ТАКОЕ ПРОГРАММНЫЙ БЮДЖЕТ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6743" y="75552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22</a:t>
            </a:fld>
            <a:endParaRPr spc="-100" dirty="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231100" y="60579"/>
            <a:ext cx="6544309" cy="365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244475"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Программный бюджет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отличается от традиционного тем, что все или почти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все расходы включены в программы и каждая программа своей целью прямо связана с той или иной стратегической задачей деятельности ведомства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2444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Программное бюджетирование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представляет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собой методологию планирования, исполнения и контроля за исполнением бюджета, обеспечивающую взаимосвязь процесса распределения 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расходов с результатами от реализации программ, разрабатываемых на основе стратегических целей, общественной значимости ожидаемых и конечных результатов использования бюджетных средств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городского округа Семеновский на 2022-2024 годы сформирован на основе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 муниципальных программ.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1963"/>
          <p:cNvGrpSpPr>
            <a:grpSpLocks/>
          </p:cNvGrpSpPr>
          <p:nvPr/>
        </p:nvGrpSpPr>
        <p:grpSpPr bwMode="auto">
          <a:xfrm>
            <a:off x="180974" y="3429000"/>
            <a:ext cx="6506845" cy="5153025"/>
            <a:chOff x="388" y="-515"/>
            <a:chExt cx="9992" cy="7985"/>
          </a:xfrm>
        </p:grpSpPr>
        <p:pic>
          <p:nvPicPr>
            <p:cNvPr id="9" name="Picture 19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-501"/>
              <a:ext cx="5062" cy="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-451"/>
              <a:ext cx="3653" cy="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992"/>
            <p:cNvSpPr>
              <a:spLocks/>
            </p:cNvSpPr>
            <p:nvPr/>
          </p:nvSpPr>
          <p:spPr bwMode="auto">
            <a:xfrm>
              <a:off x="485" y="-449"/>
              <a:ext cx="4896" cy="3895"/>
            </a:xfrm>
            <a:custGeom>
              <a:avLst/>
              <a:gdLst>
                <a:gd name="T0" fmla="+- 0 5381 486"/>
                <a:gd name="T1" fmla="*/ T0 w 4896"/>
                <a:gd name="T2" fmla="+- 0 -448 -448"/>
                <a:gd name="T3" fmla="*/ -448 h 3895"/>
                <a:gd name="T4" fmla="+- 0 1135 486"/>
                <a:gd name="T5" fmla="*/ T4 w 4896"/>
                <a:gd name="T6" fmla="+- 0 -448 -448"/>
                <a:gd name="T7" fmla="*/ -448 h 3895"/>
                <a:gd name="T8" fmla="+- 0 1059 486"/>
                <a:gd name="T9" fmla="*/ T8 w 4896"/>
                <a:gd name="T10" fmla="+- 0 -444 -448"/>
                <a:gd name="T11" fmla="*/ -444 h 3895"/>
                <a:gd name="T12" fmla="+- 0 986 486"/>
                <a:gd name="T13" fmla="*/ T12 w 4896"/>
                <a:gd name="T14" fmla="+- 0 -431 -448"/>
                <a:gd name="T15" fmla="*/ -431 h 3895"/>
                <a:gd name="T16" fmla="+- 0 916 486"/>
                <a:gd name="T17" fmla="*/ T16 w 4896"/>
                <a:gd name="T18" fmla="+- 0 -411 -448"/>
                <a:gd name="T19" fmla="*/ -411 h 3895"/>
                <a:gd name="T20" fmla="+- 0 849 486"/>
                <a:gd name="T21" fmla="*/ T20 w 4896"/>
                <a:gd name="T22" fmla="+- 0 -382 -448"/>
                <a:gd name="T23" fmla="*/ -382 h 3895"/>
                <a:gd name="T24" fmla="+- 0 787 486"/>
                <a:gd name="T25" fmla="*/ T24 w 4896"/>
                <a:gd name="T26" fmla="+- 0 -347 -448"/>
                <a:gd name="T27" fmla="*/ -347 h 3895"/>
                <a:gd name="T28" fmla="+- 0 729 486"/>
                <a:gd name="T29" fmla="*/ T28 w 4896"/>
                <a:gd name="T30" fmla="+- 0 -306 -448"/>
                <a:gd name="T31" fmla="*/ -306 h 3895"/>
                <a:gd name="T32" fmla="+- 0 676 486"/>
                <a:gd name="T33" fmla="*/ T32 w 4896"/>
                <a:gd name="T34" fmla="+- 0 -258 -448"/>
                <a:gd name="T35" fmla="*/ -258 h 3895"/>
                <a:gd name="T36" fmla="+- 0 628 486"/>
                <a:gd name="T37" fmla="*/ T36 w 4896"/>
                <a:gd name="T38" fmla="+- 0 -205 -448"/>
                <a:gd name="T39" fmla="*/ -205 h 3895"/>
                <a:gd name="T40" fmla="+- 0 587 486"/>
                <a:gd name="T41" fmla="*/ T40 w 4896"/>
                <a:gd name="T42" fmla="+- 0 -147 -448"/>
                <a:gd name="T43" fmla="*/ -147 h 3895"/>
                <a:gd name="T44" fmla="+- 0 552 486"/>
                <a:gd name="T45" fmla="*/ T44 w 4896"/>
                <a:gd name="T46" fmla="+- 0 -85 -448"/>
                <a:gd name="T47" fmla="*/ -85 h 3895"/>
                <a:gd name="T48" fmla="+- 0 523 486"/>
                <a:gd name="T49" fmla="*/ T48 w 4896"/>
                <a:gd name="T50" fmla="+- 0 -18 -448"/>
                <a:gd name="T51" fmla="*/ -18 h 3895"/>
                <a:gd name="T52" fmla="+- 0 503 486"/>
                <a:gd name="T53" fmla="*/ T52 w 4896"/>
                <a:gd name="T54" fmla="+- 0 52 -448"/>
                <a:gd name="T55" fmla="*/ 52 h 3895"/>
                <a:gd name="T56" fmla="+- 0 490 486"/>
                <a:gd name="T57" fmla="*/ T56 w 4896"/>
                <a:gd name="T58" fmla="+- 0 125 -448"/>
                <a:gd name="T59" fmla="*/ 125 h 3895"/>
                <a:gd name="T60" fmla="+- 0 486 486"/>
                <a:gd name="T61" fmla="*/ T60 w 4896"/>
                <a:gd name="T62" fmla="+- 0 201 -448"/>
                <a:gd name="T63" fmla="*/ 201 h 3895"/>
                <a:gd name="T64" fmla="+- 0 486 486"/>
                <a:gd name="T65" fmla="*/ T64 w 4896"/>
                <a:gd name="T66" fmla="+- 0 3446 -448"/>
                <a:gd name="T67" fmla="*/ 3446 h 3895"/>
                <a:gd name="T68" fmla="+- 0 5381 486"/>
                <a:gd name="T69" fmla="*/ T68 w 4896"/>
                <a:gd name="T70" fmla="+- 0 3446 -448"/>
                <a:gd name="T71" fmla="*/ 3446 h 3895"/>
                <a:gd name="T72" fmla="+- 0 5381 486"/>
                <a:gd name="T73" fmla="*/ T72 w 4896"/>
                <a:gd name="T74" fmla="+- 0 -448 -448"/>
                <a:gd name="T75" fmla="*/ -448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649" y="0"/>
                  </a:lnTo>
                  <a:lnTo>
                    <a:pt x="573" y="4"/>
                  </a:lnTo>
                  <a:lnTo>
                    <a:pt x="500" y="17"/>
                  </a:lnTo>
                  <a:lnTo>
                    <a:pt x="430" y="37"/>
                  </a:lnTo>
                  <a:lnTo>
                    <a:pt x="363" y="66"/>
                  </a:lnTo>
                  <a:lnTo>
                    <a:pt x="301" y="101"/>
                  </a:lnTo>
                  <a:lnTo>
                    <a:pt x="243" y="142"/>
                  </a:lnTo>
                  <a:lnTo>
                    <a:pt x="190" y="190"/>
                  </a:lnTo>
                  <a:lnTo>
                    <a:pt x="142" y="243"/>
                  </a:lnTo>
                  <a:lnTo>
                    <a:pt x="101" y="301"/>
                  </a:lnTo>
                  <a:lnTo>
                    <a:pt x="66" y="363"/>
                  </a:lnTo>
                  <a:lnTo>
                    <a:pt x="37" y="430"/>
                  </a:lnTo>
                  <a:lnTo>
                    <a:pt x="17" y="500"/>
                  </a:lnTo>
                  <a:lnTo>
                    <a:pt x="4" y="573"/>
                  </a:lnTo>
                  <a:lnTo>
                    <a:pt x="0" y="649"/>
                  </a:lnTo>
                  <a:lnTo>
                    <a:pt x="0" y="3894"/>
                  </a:lnTo>
                  <a:lnTo>
                    <a:pt x="4895" y="3894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1991"/>
            <p:cNvSpPr>
              <a:spLocks/>
            </p:cNvSpPr>
            <p:nvPr/>
          </p:nvSpPr>
          <p:spPr bwMode="auto">
            <a:xfrm>
              <a:off x="485" y="-449"/>
              <a:ext cx="4896" cy="3895"/>
            </a:xfrm>
            <a:custGeom>
              <a:avLst/>
              <a:gdLst>
                <a:gd name="T0" fmla="+- 0 486 486"/>
                <a:gd name="T1" fmla="*/ T0 w 4896"/>
                <a:gd name="T2" fmla="+- 0 3446 -448"/>
                <a:gd name="T3" fmla="*/ 3446 h 3895"/>
                <a:gd name="T4" fmla="+- 0 486 486"/>
                <a:gd name="T5" fmla="*/ T4 w 4896"/>
                <a:gd name="T6" fmla="+- 0 201 -448"/>
                <a:gd name="T7" fmla="*/ 201 h 3895"/>
                <a:gd name="T8" fmla="+- 0 490 486"/>
                <a:gd name="T9" fmla="*/ T8 w 4896"/>
                <a:gd name="T10" fmla="+- 0 125 -448"/>
                <a:gd name="T11" fmla="*/ 125 h 3895"/>
                <a:gd name="T12" fmla="+- 0 503 486"/>
                <a:gd name="T13" fmla="*/ T12 w 4896"/>
                <a:gd name="T14" fmla="+- 0 52 -448"/>
                <a:gd name="T15" fmla="*/ 52 h 3895"/>
                <a:gd name="T16" fmla="+- 0 523 486"/>
                <a:gd name="T17" fmla="*/ T16 w 4896"/>
                <a:gd name="T18" fmla="+- 0 -18 -448"/>
                <a:gd name="T19" fmla="*/ -18 h 3895"/>
                <a:gd name="T20" fmla="+- 0 552 486"/>
                <a:gd name="T21" fmla="*/ T20 w 4896"/>
                <a:gd name="T22" fmla="+- 0 -85 -448"/>
                <a:gd name="T23" fmla="*/ -85 h 3895"/>
                <a:gd name="T24" fmla="+- 0 587 486"/>
                <a:gd name="T25" fmla="*/ T24 w 4896"/>
                <a:gd name="T26" fmla="+- 0 -147 -448"/>
                <a:gd name="T27" fmla="*/ -147 h 3895"/>
                <a:gd name="T28" fmla="+- 0 628 486"/>
                <a:gd name="T29" fmla="*/ T28 w 4896"/>
                <a:gd name="T30" fmla="+- 0 -205 -448"/>
                <a:gd name="T31" fmla="*/ -205 h 3895"/>
                <a:gd name="T32" fmla="+- 0 676 486"/>
                <a:gd name="T33" fmla="*/ T32 w 4896"/>
                <a:gd name="T34" fmla="+- 0 -258 -448"/>
                <a:gd name="T35" fmla="*/ -258 h 3895"/>
                <a:gd name="T36" fmla="+- 0 729 486"/>
                <a:gd name="T37" fmla="*/ T36 w 4896"/>
                <a:gd name="T38" fmla="+- 0 -306 -448"/>
                <a:gd name="T39" fmla="*/ -306 h 3895"/>
                <a:gd name="T40" fmla="+- 0 787 486"/>
                <a:gd name="T41" fmla="*/ T40 w 4896"/>
                <a:gd name="T42" fmla="+- 0 -347 -448"/>
                <a:gd name="T43" fmla="*/ -347 h 3895"/>
                <a:gd name="T44" fmla="+- 0 849 486"/>
                <a:gd name="T45" fmla="*/ T44 w 4896"/>
                <a:gd name="T46" fmla="+- 0 -382 -448"/>
                <a:gd name="T47" fmla="*/ -382 h 3895"/>
                <a:gd name="T48" fmla="+- 0 916 486"/>
                <a:gd name="T49" fmla="*/ T48 w 4896"/>
                <a:gd name="T50" fmla="+- 0 -411 -448"/>
                <a:gd name="T51" fmla="*/ -411 h 3895"/>
                <a:gd name="T52" fmla="+- 0 986 486"/>
                <a:gd name="T53" fmla="*/ T52 w 4896"/>
                <a:gd name="T54" fmla="+- 0 -431 -448"/>
                <a:gd name="T55" fmla="*/ -431 h 3895"/>
                <a:gd name="T56" fmla="+- 0 1059 486"/>
                <a:gd name="T57" fmla="*/ T56 w 4896"/>
                <a:gd name="T58" fmla="+- 0 -444 -448"/>
                <a:gd name="T59" fmla="*/ -444 h 3895"/>
                <a:gd name="T60" fmla="+- 0 1135 486"/>
                <a:gd name="T61" fmla="*/ T60 w 4896"/>
                <a:gd name="T62" fmla="+- 0 -448 -448"/>
                <a:gd name="T63" fmla="*/ -448 h 3895"/>
                <a:gd name="T64" fmla="+- 0 5381 486"/>
                <a:gd name="T65" fmla="*/ T64 w 4896"/>
                <a:gd name="T66" fmla="+- 0 -448 -448"/>
                <a:gd name="T67" fmla="*/ -448 h 3895"/>
                <a:gd name="T68" fmla="+- 0 5381 486"/>
                <a:gd name="T69" fmla="*/ T68 w 4896"/>
                <a:gd name="T70" fmla="+- 0 3446 -448"/>
                <a:gd name="T71" fmla="*/ 3446 h 3895"/>
                <a:gd name="T72" fmla="+- 0 486 486"/>
                <a:gd name="T73" fmla="*/ T72 w 4896"/>
                <a:gd name="T74" fmla="+- 0 3446 -448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0" y="3894"/>
                  </a:moveTo>
                  <a:lnTo>
                    <a:pt x="0" y="649"/>
                  </a:lnTo>
                  <a:lnTo>
                    <a:pt x="4" y="573"/>
                  </a:lnTo>
                  <a:lnTo>
                    <a:pt x="17" y="500"/>
                  </a:lnTo>
                  <a:lnTo>
                    <a:pt x="37" y="430"/>
                  </a:lnTo>
                  <a:lnTo>
                    <a:pt x="66" y="363"/>
                  </a:lnTo>
                  <a:lnTo>
                    <a:pt x="101" y="301"/>
                  </a:lnTo>
                  <a:lnTo>
                    <a:pt x="142" y="243"/>
                  </a:lnTo>
                  <a:lnTo>
                    <a:pt x="190" y="190"/>
                  </a:lnTo>
                  <a:lnTo>
                    <a:pt x="243" y="142"/>
                  </a:lnTo>
                  <a:lnTo>
                    <a:pt x="301" y="101"/>
                  </a:lnTo>
                  <a:lnTo>
                    <a:pt x="363" y="66"/>
                  </a:lnTo>
                  <a:lnTo>
                    <a:pt x="430" y="37"/>
                  </a:lnTo>
                  <a:lnTo>
                    <a:pt x="500" y="17"/>
                  </a:lnTo>
                  <a:lnTo>
                    <a:pt x="573" y="4"/>
                  </a:lnTo>
                  <a:lnTo>
                    <a:pt x="649" y="0"/>
                  </a:lnTo>
                  <a:lnTo>
                    <a:pt x="4895" y="0"/>
                  </a:lnTo>
                  <a:lnTo>
                    <a:pt x="4895" y="3894"/>
                  </a:lnTo>
                  <a:lnTo>
                    <a:pt x="0" y="3894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3" name="Picture 19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-515"/>
              <a:ext cx="5088" cy="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" y="-451"/>
              <a:ext cx="3663" cy="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988"/>
            <p:cNvSpPr>
              <a:spLocks/>
            </p:cNvSpPr>
            <p:nvPr/>
          </p:nvSpPr>
          <p:spPr bwMode="auto">
            <a:xfrm>
              <a:off x="5380" y="-449"/>
              <a:ext cx="4896" cy="3895"/>
            </a:xfrm>
            <a:custGeom>
              <a:avLst/>
              <a:gdLst>
                <a:gd name="T0" fmla="+- 0 9627 5381"/>
                <a:gd name="T1" fmla="*/ T0 w 4896"/>
                <a:gd name="T2" fmla="+- 0 -448 -448"/>
                <a:gd name="T3" fmla="*/ -448 h 3895"/>
                <a:gd name="T4" fmla="+- 0 5381 5381"/>
                <a:gd name="T5" fmla="*/ T4 w 4896"/>
                <a:gd name="T6" fmla="+- 0 -448 -448"/>
                <a:gd name="T7" fmla="*/ -448 h 3895"/>
                <a:gd name="T8" fmla="+- 0 5381 5381"/>
                <a:gd name="T9" fmla="*/ T8 w 4896"/>
                <a:gd name="T10" fmla="+- 0 3446 -448"/>
                <a:gd name="T11" fmla="*/ 3446 h 3895"/>
                <a:gd name="T12" fmla="+- 0 10276 5381"/>
                <a:gd name="T13" fmla="*/ T12 w 4896"/>
                <a:gd name="T14" fmla="+- 0 3446 -448"/>
                <a:gd name="T15" fmla="*/ 3446 h 3895"/>
                <a:gd name="T16" fmla="+- 0 10276 5381"/>
                <a:gd name="T17" fmla="*/ T16 w 4896"/>
                <a:gd name="T18" fmla="+- 0 201 -448"/>
                <a:gd name="T19" fmla="*/ 201 h 3895"/>
                <a:gd name="T20" fmla="+- 0 10272 5381"/>
                <a:gd name="T21" fmla="*/ T20 w 4896"/>
                <a:gd name="T22" fmla="+- 0 125 -448"/>
                <a:gd name="T23" fmla="*/ 125 h 3895"/>
                <a:gd name="T24" fmla="+- 0 10259 5381"/>
                <a:gd name="T25" fmla="*/ T24 w 4896"/>
                <a:gd name="T26" fmla="+- 0 52 -448"/>
                <a:gd name="T27" fmla="*/ 52 h 3895"/>
                <a:gd name="T28" fmla="+- 0 10238 5381"/>
                <a:gd name="T29" fmla="*/ T28 w 4896"/>
                <a:gd name="T30" fmla="+- 0 -18 -448"/>
                <a:gd name="T31" fmla="*/ -18 h 3895"/>
                <a:gd name="T32" fmla="+- 0 10210 5381"/>
                <a:gd name="T33" fmla="*/ T32 w 4896"/>
                <a:gd name="T34" fmla="+- 0 -85 -448"/>
                <a:gd name="T35" fmla="*/ -85 h 3895"/>
                <a:gd name="T36" fmla="+- 0 10175 5381"/>
                <a:gd name="T37" fmla="*/ T36 w 4896"/>
                <a:gd name="T38" fmla="+- 0 -147 -448"/>
                <a:gd name="T39" fmla="*/ -147 h 3895"/>
                <a:gd name="T40" fmla="+- 0 10134 5381"/>
                <a:gd name="T41" fmla="*/ T40 w 4896"/>
                <a:gd name="T42" fmla="+- 0 -205 -448"/>
                <a:gd name="T43" fmla="*/ -205 h 3895"/>
                <a:gd name="T44" fmla="+- 0 10086 5381"/>
                <a:gd name="T45" fmla="*/ T44 w 4896"/>
                <a:gd name="T46" fmla="+- 0 -258 -448"/>
                <a:gd name="T47" fmla="*/ -258 h 3895"/>
                <a:gd name="T48" fmla="+- 0 10033 5381"/>
                <a:gd name="T49" fmla="*/ T48 w 4896"/>
                <a:gd name="T50" fmla="+- 0 -306 -448"/>
                <a:gd name="T51" fmla="*/ -306 h 3895"/>
                <a:gd name="T52" fmla="+- 0 9975 5381"/>
                <a:gd name="T53" fmla="*/ T52 w 4896"/>
                <a:gd name="T54" fmla="+- 0 -347 -448"/>
                <a:gd name="T55" fmla="*/ -347 h 3895"/>
                <a:gd name="T56" fmla="+- 0 9913 5381"/>
                <a:gd name="T57" fmla="*/ T56 w 4896"/>
                <a:gd name="T58" fmla="+- 0 -382 -448"/>
                <a:gd name="T59" fmla="*/ -382 h 3895"/>
                <a:gd name="T60" fmla="+- 0 9846 5381"/>
                <a:gd name="T61" fmla="*/ T60 w 4896"/>
                <a:gd name="T62" fmla="+- 0 -411 -448"/>
                <a:gd name="T63" fmla="*/ -411 h 3895"/>
                <a:gd name="T64" fmla="+- 0 9776 5381"/>
                <a:gd name="T65" fmla="*/ T64 w 4896"/>
                <a:gd name="T66" fmla="+- 0 -431 -448"/>
                <a:gd name="T67" fmla="*/ -431 h 3895"/>
                <a:gd name="T68" fmla="+- 0 9703 5381"/>
                <a:gd name="T69" fmla="*/ T68 w 4896"/>
                <a:gd name="T70" fmla="+- 0 -444 -448"/>
                <a:gd name="T71" fmla="*/ -444 h 3895"/>
                <a:gd name="T72" fmla="+- 0 9627 5381"/>
                <a:gd name="T73" fmla="*/ T72 w 4896"/>
                <a:gd name="T74" fmla="+- 0 -448 -448"/>
                <a:gd name="T75" fmla="*/ -448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246" y="0"/>
                  </a:moveTo>
                  <a:lnTo>
                    <a:pt x="0" y="0"/>
                  </a:lnTo>
                  <a:lnTo>
                    <a:pt x="0" y="3894"/>
                  </a:lnTo>
                  <a:lnTo>
                    <a:pt x="4895" y="3894"/>
                  </a:lnTo>
                  <a:lnTo>
                    <a:pt x="4895" y="649"/>
                  </a:lnTo>
                  <a:lnTo>
                    <a:pt x="4891" y="573"/>
                  </a:lnTo>
                  <a:lnTo>
                    <a:pt x="4878" y="500"/>
                  </a:lnTo>
                  <a:lnTo>
                    <a:pt x="4857" y="430"/>
                  </a:lnTo>
                  <a:lnTo>
                    <a:pt x="4829" y="363"/>
                  </a:lnTo>
                  <a:lnTo>
                    <a:pt x="4794" y="301"/>
                  </a:lnTo>
                  <a:lnTo>
                    <a:pt x="4753" y="243"/>
                  </a:lnTo>
                  <a:lnTo>
                    <a:pt x="4705" y="190"/>
                  </a:lnTo>
                  <a:lnTo>
                    <a:pt x="4652" y="142"/>
                  </a:lnTo>
                  <a:lnTo>
                    <a:pt x="4594" y="101"/>
                  </a:lnTo>
                  <a:lnTo>
                    <a:pt x="4532" y="66"/>
                  </a:lnTo>
                  <a:lnTo>
                    <a:pt x="4465" y="37"/>
                  </a:lnTo>
                  <a:lnTo>
                    <a:pt x="4395" y="17"/>
                  </a:lnTo>
                  <a:lnTo>
                    <a:pt x="4322" y="4"/>
                  </a:lnTo>
                  <a:lnTo>
                    <a:pt x="4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Freeform 1987"/>
            <p:cNvSpPr>
              <a:spLocks/>
            </p:cNvSpPr>
            <p:nvPr/>
          </p:nvSpPr>
          <p:spPr bwMode="auto">
            <a:xfrm>
              <a:off x="5380" y="-449"/>
              <a:ext cx="4896" cy="3895"/>
            </a:xfrm>
            <a:custGeom>
              <a:avLst/>
              <a:gdLst>
                <a:gd name="T0" fmla="+- 0 5381 5381"/>
                <a:gd name="T1" fmla="*/ T0 w 4896"/>
                <a:gd name="T2" fmla="+- 0 -448 -448"/>
                <a:gd name="T3" fmla="*/ -448 h 3895"/>
                <a:gd name="T4" fmla="+- 0 9627 5381"/>
                <a:gd name="T5" fmla="*/ T4 w 4896"/>
                <a:gd name="T6" fmla="+- 0 -448 -448"/>
                <a:gd name="T7" fmla="*/ -448 h 3895"/>
                <a:gd name="T8" fmla="+- 0 9703 5381"/>
                <a:gd name="T9" fmla="*/ T8 w 4896"/>
                <a:gd name="T10" fmla="+- 0 -444 -448"/>
                <a:gd name="T11" fmla="*/ -444 h 3895"/>
                <a:gd name="T12" fmla="+- 0 9776 5381"/>
                <a:gd name="T13" fmla="*/ T12 w 4896"/>
                <a:gd name="T14" fmla="+- 0 -431 -448"/>
                <a:gd name="T15" fmla="*/ -431 h 3895"/>
                <a:gd name="T16" fmla="+- 0 9846 5381"/>
                <a:gd name="T17" fmla="*/ T16 w 4896"/>
                <a:gd name="T18" fmla="+- 0 -411 -448"/>
                <a:gd name="T19" fmla="*/ -411 h 3895"/>
                <a:gd name="T20" fmla="+- 0 9913 5381"/>
                <a:gd name="T21" fmla="*/ T20 w 4896"/>
                <a:gd name="T22" fmla="+- 0 -382 -448"/>
                <a:gd name="T23" fmla="*/ -382 h 3895"/>
                <a:gd name="T24" fmla="+- 0 9975 5381"/>
                <a:gd name="T25" fmla="*/ T24 w 4896"/>
                <a:gd name="T26" fmla="+- 0 -347 -448"/>
                <a:gd name="T27" fmla="*/ -347 h 3895"/>
                <a:gd name="T28" fmla="+- 0 10033 5381"/>
                <a:gd name="T29" fmla="*/ T28 w 4896"/>
                <a:gd name="T30" fmla="+- 0 -306 -448"/>
                <a:gd name="T31" fmla="*/ -306 h 3895"/>
                <a:gd name="T32" fmla="+- 0 10086 5381"/>
                <a:gd name="T33" fmla="*/ T32 w 4896"/>
                <a:gd name="T34" fmla="+- 0 -258 -448"/>
                <a:gd name="T35" fmla="*/ -258 h 3895"/>
                <a:gd name="T36" fmla="+- 0 10134 5381"/>
                <a:gd name="T37" fmla="*/ T36 w 4896"/>
                <a:gd name="T38" fmla="+- 0 -205 -448"/>
                <a:gd name="T39" fmla="*/ -205 h 3895"/>
                <a:gd name="T40" fmla="+- 0 10175 5381"/>
                <a:gd name="T41" fmla="*/ T40 w 4896"/>
                <a:gd name="T42" fmla="+- 0 -147 -448"/>
                <a:gd name="T43" fmla="*/ -147 h 3895"/>
                <a:gd name="T44" fmla="+- 0 10210 5381"/>
                <a:gd name="T45" fmla="*/ T44 w 4896"/>
                <a:gd name="T46" fmla="+- 0 -85 -448"/>
                <a:gd name="T47" fmla="*/ -85 h 3895"/>
                <a:gd name="T48" fmla="+- 0 10238 5381"/>
                <a:gd name="T49" fmla="*/ T48 w 4896"/>
                <a:gd name="T50" fmla="+- 0 -18 -448"/>
                <a:gd name="T51" fmla="*/ -18 h 3895"/>
                <a:gd name="T52" fmla="+- 0 10259 5381"/>
                <a:gd name="T53" fmla="*/ T52 w 4896"/>
                <a:gd name="T54" fmla="+- 0 52 -448"/>
                <a:gd name="T55" fmla="*/ 52 h 3895"/>
                <a:gd name="T56" fmla="+- 0 10272 5381"/>
                <a:gd name="T57" fmla="*/ T56 w 4896"/>
                <a:gd name="T58" fmla="+- 0 125 -448"/>
                <a:gd name="T59" fmla="*/ 125 h 3895"/>
                <a:gd name="T60" fmla="+- 0 10276 5381"/>
                <a:gd name="T61" fmla="*/ T60 w 4896"/>
                <a:gd name="T62" fmla="+- 0 201 -448"/>
                <a:gd name="T63" fmla="*/ 201 h 3895"/>
                <a:gd name="T64" fmla="+- 0 10276 5381"/>
                <a:gd name="T65" fmla="*/ T64 w 4896"/>
                <a:gd name="T66" fmla="+- 0 3446 -448"/>
                <a:gd name="T67" fmla="*/ 3446 h 3895"/>
                <a:gd name="T68" fmla="+- 0 5381 5381"/>
                <a:gd name="T69" fmla="*/ T68 w 4896"/>
                <a:gd name="T70" fmla="+- 0 3446 -448"/>
                <a:gd name="T71" fmla="*/ 3446 h 3895"/>
                <a:gd name="T72" fmla="+- 0 5381 5381"/>
                <a:gd name="T73" fmla="*/ T72 w 4896"/>
                <a:gd name="T74" fmla="+- 0 -448 -448"/>
                <a:gd name="T75" fmla="*/ -448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0" y="0"/>
                  </a:moveTo>
                  <a:lnTo>
                    <a:pt x="4246" y="0"/>
                  </a:lnTo>
                  <a:lnTo>
                    <a:pt x="4322" y="4"/>
                  </a:lnTo>
                  <a:lnTo>
                    <a:pt x="4395" y="17"/>
                  </a:lnTo>
                  <a:lnTo>
                    <a:pt x="4465" y="37"/>
                  </a:lnTo>
                  <a:lnTo>
                    <a:pt x="4532" y="66"/>
                  </a:lnTo>
                  <a:lnTo>
                    <a:pt x="4594" y="101"/>
                  </a:lnTo>
                  <a:lnTo>
                    <a:pt x="4652" y="142"/>
                  </a:lnTo>
                  <a:lnTo>
                    <a:pt x="4705" y="190"/>
                  </a:lnTo>
                  <a:lnTo>
                    <a:pt x="4753" y="243"/>
                  </a:lnTo>
                  <a:lnTo>
                    <a:pt x="4794" y="301"/>
                  </a:lnTo>
                  <a:lnTo>
                    <a:pt x="4829" y="363"/>
                  </a:lnTo>
                  <a:lnTo>
                    <a:pt x="4857" y="430"/>
                  </a:lnTo>
                  <a:lnTo>
                    <a:pt x="4878" y="500"/>
                  </a:lnTo>
                  <a:lnTo>
                    <a:pt x="4891" y="573"/>
                  </a:lnTo>
                  <a:lnTo>
                    <a:pt x="4895" y="649"/>
                  </a:lnTo>
                  <a:lnTo>
                    <a:pt x="4895" y="3894"/>
                  </a:lnTo>
                  <a:lnTo>
                    <a:pt x="0" y="38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7" name="Picture 19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" y="3380"/>
              <a:ext cx="5091" cy="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8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5158"/>
              <a:ext cx="3574" cy="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984"/>
            <p:cNvSpPr>
              <a:spLocks/>
            </p:cNvSpPr>
            <p:nvPr/>
          </p:nvSpPr>
          <p:spPr bwMode="auto">
            <a:xfrm>
              <a:off x="485" y="3446"/>
              <a:ext cx="4896" cy="3895"/>
            </a:xfrm>
            <a:custGeom>
              <a:avLst/>
              <a:gdLst>
                <a:gd name="T0" fmla="+- 0 5381 486"/>
                <a:gd name="T1" fmla="*/ T0 w 4896"/>
                <a:gd name="T2" fmla="+- 0 3446 3446"/>
                <a:gd name="T3" fmla="*/ 3446 h 3895"/>
                <a:gd name="T4" fmla="+- 0 486 486"/>
                <a:gd name="T5" fmla="*/ T4 w 4896"/>
                <a:gd name="T6" fmla="+- 0 3446 3446"/>
                <a:gd name="T7" fmla="*/ 3446 h 3895"/>
                <a:gd name="T8" fmla="+- 0 486 486"/>
                <a:gd name="T9" fmla="*/ T8 w 4896"/>
                <a:gd name="T10" fmla="+- 0 6692 3446"/>
                <a:gd name="T11" fmla="*/ 6692 h 3895"/>
                <a:gd name="T12" fmla="+- 0 490 486"/>
                <a:gd name="T13" fmla="*/ T12 w 4896"/>
                <a:gd name="T14" fmla="+- 0 6767 3446"/>
                <a:gd name="T15" fmla="*/ 6767 h 3895"/>
                <a:gd name="T16" fmla="+- 0 503 486"/>
                <a:gd name="T17" fmla="*/ T16 w 4896"/>
                <a:gd name="T18" fmla="+- 0 6841 3446"/>
                <a:gd name="T19" fmla="*/ 6841 h 3895"/>
                <a:gd name="T20" fmla="+- 0 523 486"/>
                <a:gd name="T21" fmla="*/ T20 w 4896"/>
                <a:gd name="T22" fmla="+- 0 6911 3446"/>
                <a:gd name="T23" fmla="*/ 6911 h 3895"/>
                <a:gd name="T24" fmla="+- 0 552 486"/>
                <a:gd name="T25" fmla="*/ T24 w 4896"/>
                <a:gd name="T26" fmla="+- 0 6977 3446"/>
                <a:gd name="T27" fmla="*/ 6977 h 3895"/>
                <a:gd name="T28" fmla="+- 0 587 486"/>
                <a:gd name="T29" fmla="*/ T28 w 4896"/>
                <a:gd name="T30" fmla="+- 0 7040 3446"/>
                <a:gd name="T31" fmla="*/ 7040 h 3895"/>
                <a:gd name="T32" fmla="+- 0 628 486"/>
                <a:gd name="T33" fmla="*/ T32 w 4896"/>
                <a:gd name="T34" fmla="+- 0 7098 3446"/>
                <a:gd name="T35" fmla="*/ 7098 h 3895"/>
                <a:gd name="T36" fmla="+- 0 676 486"/>
                <a:gd name="T37" fmla="*/ T36 w 4896"/>
                <a:gd name="T38" fmla="+- 0 7151 3446"/>
                <a:gd name="T39" fmla="*/ 7151 h 3895"/>
                <a:gd name="T40" fmla="+- 0 729 486"/>
                <a:gd name="T41" fmla="*/ T40 w 4896"/>
                <a:gd name="T42" fmla="+- 0 7198 3446"/>
                <a:gd name="T43" fmla="*/ 7198 h 3895"/>
                <a:gd name="T44" fmla="+- 0 787 486"/>
                <a:gd name="T45" fmla="*/ T44 w 4896"/>
                <a:gd name="T46" fmla="+- 0 7240 3446"/>
                <a:gd name="T47" fmla="*/ 7240 h 3895"/>
                <a:gd name="T48" fmla="+- 0 849 486"/>
                <a:gd name="T49" fmla="*/ T48 w 4896"/>
                <a:gd name="T50" fmla="+- 0 7275 3446"/>
                <a:gd name="T51" fmla="*/ 7275 h 3895"/>
                <a:gd name="T52" fmla="+- 0 916 486"/>
                <a:gd name="T53" fmla="*/ T52 w 4896"/>
                <a:gd name="T54" fmla="+- 0 7303 3446"/>
                <a:gd name="T55" fmla="*/ 7303 h 3895"/>
                <a:gd name="T56" fmla="+- 0 986 486"/>
                <a:gd name="T57" fmla="*/ T56 w 4896"/>
                <a:gd name="T58" fmla="+- 0 7324 3446"/>
                <a:gd name="T59" fmla="*/ 7324 h 3895"/>
                <a:gd name="T60" fmla="+- 0 1059 486"/>
                <a:gd name="T61" fmla="*/ T60 w 4896"/>
                <a:gd name="T62" fmla="+- 0 7337 3446"/>
                <a:gd name="T63" fmla="*/ 7337 h 3895"/>
                <a:gd name="T64" fmla="+- 0 1135 486"/>
                <a:gd name="T65" fmla="*/ T64 w 4896"/>
                <a:gd name="T66" fmla="+- 0 7341 3446"/>
                <a:gd name="T67" fmla="*/ 7341 h 3895"/>
                <a:gd name="T68" fmla="+- 0 5381 486"/>
                <a:gd name="T69" fmla="*/ T68 w 4896"/>
                <a:gd name="T70" fmla="+- 0 7341 3446"/>
                <a:gd name="T71" fmla="*/ 7341 h 3895"/>
                <a:gd name="T72" fmla="+- 0 5381 486"/>
                <a:gd name="T73" fmla="*/ T72 w 4896"/>
                <a:gd name="T74" fmla="+- 0 3446 3446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0" y="0"/>
                  </a:lnTo>
                  <a:lnTo>
                    <a:pt x="0" y="3246"/>
                  </a:lnTo>
                  <a:lnTo>
                    <a:pt x="4" y="3321"/>
                  </a:lnTo>
                  <a:lnTo>
                    <a:pt x="17" y="3395"/>
                  </a:lnTo>
                  <a:lnTo>
                    <a:pt x="37" y="3465"/>
                  </a:lnTo>
                  <a:lnTo>
                    <a:pt x="66" y="3531"/>
                  </a:lnTo>
                  <a:lnTo>
                    <a:pt x="101" y="3594"/>
                  </a:lnTo>
                  <a:lnTo>
                    <a:pt x="142" y="3652"/>
                  </a:lnTo>
                  <a:lnTo>
                    <a:pt x="190" y="3705"/>
                  </a:lnTo>
                  <a:lnTo>
                    <a:pt x="243" y="3752"/>
                  </a:lnTo>
                  <a:lnTo>
                    <a:pt x="301" y="3794"/>
                  </a:lnTo>
                  <a:lnTo>
                    <a:pt x="363" y="3829"/>
                  </a:lnTo>
                  <a:lnTo>
                    <a:pt x="430" y="3857"/>
                  </a:lnTo>
                  <a:lnTo>
                    <a:pt x="500" y="3878"/>
                  </a:lnTo>
                  <a:lnTo>
                    <a:pt x="573" y="3891"/>
                  </a:lnTo>
                  <a:lnTo>
                    <a:pt x="649" y="3895"/>
                  </a:lnTo>
                  <a:lnTo>
                    <a:pt x="4895" y="3895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Freeform 1983"/>
            <p:cNvSpPr>
              <a:spLocks/>
            </p:cNvSpPr>
            <p:nvPr/>
          </p:nvSpPr>
          <p:spPr bwMode="auto">
            <a:xfrm>
              <a:off x="485" y="3446"/>
              <a:ext cx="4896" cy="3895"/>
            </a:xfrm>
            <a:custGeom>
              <a:avLst/>
              <a:gdLst>
                <a:gd name="T0" fmla="+- 0 5381 486"/>
                <a:gd name="T1" fmla="*/ T0 w 4896"/>
                <a:gd name="T2" fmla="+- 0 7341 3446"/>
                <a:gd name="T3" fmla="*/ 7341 h 3895"/>
                <a:gd name="T4" fmla="+- 0 1135 486"/>
                <a:gd name="T5" fmla="*/ T4 w 4896"/>
                <a:gd name="T6" fmla="+- 0 7341 3446"/>
                <a:gd name="T7" fmla="*/ 7341 h 3895"/>
                <a:gd name="T8" fmla="+- 0 1059 486"/>
                <a:gd name="T9" fmla="*/ T8 w 4896"/>
                <a:gd name="T10" fmla="+- 0 7337 3446"/>
                <a:gd name="T11" fmla="*/ 7337 h 3895"/>
                <a:gd name="T12" fmla="+- 0 986 486"/>
                <a:gd name="T13" fmla="*/ T12 w 4896"/>
                <a:gd name="T14" fmla="+- 0 7324 3446"/>
                <a:gd name="T15" fmla="*/ 7324 h 3895"/>
                <a:gd name="T16" fmla="+- 0 916 486"/>
                <a:gd name="T17" fmla="*/ T16 w 4896"/>
                <a:gd name="T18" fmla="+- 0 7303 3446"/>
                <a:gd name="T19" fmla="*/ 7303 h 3895"/>
                <a:gd name="T20" fmla="+- 0 849 486"/>
                <a:gd name="T21" fmla="*/ T20 w 4896"/>
                <a:gd name="T22" fmla="+- 0 7275 3446"/>
                <a:gd name="T23" fmla="*/ 7275 h 3895"/>
                <a:gd name="T24" fmla="+- 0 787 486"/>
                <a:gd name="T25" fmla="*/ T24 w 4896"/>
                <a:gd name="T26" fmla="+- 0 7240 3446"/>
                <a:gd name="T27" fmla="*/ 7240 h 3895"/>
                <a:gd name="T28" fmla="+- 0 729 486"/>
                <a:gd name="T29" fmla="*/ T28 w 4896"/>
                <a:gd name="T30" fmla="+- 0 7198 3446"/>
                <a:gd name="T31" fmla="*/ 7198 h 3895"/>
                <a:gd name="T32" fmla="+- 0 676 486"/>
                <a:gd name="T33" fmla="*/ T32 w 4896"/>
                <a:gd name="T34" fmla="+- 0 7151 3446"/>
                <a:gd name="T35" fmla="*/ 7151 h 3895"/>
                <a:gd name="T36" fmla="+- 0 628 486"/>
                <a:gd name="T37" fmla="*/ T36 w 4896"/>
                <a:gd name="T38" fmla="+- 0 7098 3446"/>
                <a:gd name="T39" fmla="*/ 7098 h 3895"/>
                <a:gd name="T40" fmla="+- 0 587 486"/>
                <a:gd name="T41" fmla="*/ T40 w 4896"/>
                <a:gd name="T42" fmla="+- 0 7040 3446"/>
                <a:gd name="T43" fmla="*/ 7040 h 3895"/>
                <a:gd name="T44" fmla="+- 0 552 486"/>
                <a:gd name="T45" fmla="*/ T44 w 4896"/>
                <a:gd name="T46" fmla="+- 0 6977 3446"/>
                <a:gd name="T47" fmla="*/ 6977 h 3895"/>
                <a:gd name="T48" fmla="+- 0 523 486"/>
                <a:gd name="T49" fmla="*/ T48 w 4896"/>
                <a:gd name="T50" fmla="+- 0 6911 3446"/>
                <a:gd name="T51" fmla="*/ 6911 h 3895"/>
                <a:gd name="T52" fmla="+- 0 503 486"/>
                <a:gd name="T53" fmla="*/ T52 w 4896"/>
                <a:gd name="T54" fmla="+- 0 6841 3446"/>
                <a:gd name="T55" fmla="*/ 6841 h 3895"/>
                <a:gd name="T56" fmla="+- 0 490 486"/>
                <a:gd name="T57" fmla="*/ T56 w 4896"/>
                <a:gd name="T58" fmla="+- 0 6767 3446"/>
                <a:gd name="T59" fmla="*/ 6767 h 3895"/>
                <a:gd name="T60" fmla="+- 0 486 486"/>
                <a:gd name="T61" fmla="*/ T60 w 4896"/>
                <a:gd name="T62" fmla="+- 0 6692 3446"/>
                <a:gd name="T63" fmla="*/ 6692 h 3895"/>
                <a:gd name="T64" fmla="+- 0 486 486"/>
                <a:gd name="T65" fmla="*/ T64 w 4896"/>
                <a:gd name="T66" fmla="+- 0 3446 3446"/>
                <a:gd name="T67" fmla="*/ 3446 h 3895"/>
                <a:gd name="T68" fmla="+- 0 5381 486"/>
                <a:gd name="T69" fmla="*/ T68 w 4896"/>
                <a:gd name="T70" fmla="+- 0 3446 3446"/>
                <a:gd name="T71" fmla="*/ 3446 h 3895"/>
                <a:gd name="T72" fmla="+- 0 5381 486"/>
                <a:gd name="T73" fmla="*/ T72 w 4896"/>
                <a:gd name="T74" fmla="+- 0 7341 3446"/>
                <a:gd name="T75" fmla="*/ 7341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3895"/>
                  </a:moveTo>
                  <a:lnTo>
                    <a:pt x="649" y="3895"/>
                  </a:lnTo>
                  <a:lnTo>
                    <a:pt x="573" y="3891"/>
                  </a:lnTo>
                  <a:lnTo>
                    <a:pt x="500" y="3878"/>
                  </a:lnTo>
                  <a:lnTo>
                    <a:pt x="430" y="3857"/>
                  </a:lnTo>
                  <a:lnTo>
                    <a:pt x="363" y="3829"/>
                  </a:lnTo>
                  <a:lnTo>
                    <a:pt x="301" y="3794"/>
                  </a:lnTo>
                  <a:lnTo>
                    <a:pt x="243" y="3752"/>
                  </a:lnTo>
                  <a:lnTo>
                    <a:pt x="190" y="3705"/>
                  </a:lnTo>
                  <a:lnTo>
                    <a:pt x="142" y="3652"/>
                  </a:lnTo>
                  <a:lnTo>
                    <a:pt x="101" y="3594"/>
                  </a:lnTo>
                  <a:lnTo>
                    <a:pt x="66" y="3531"/>
                  </a:lnTo>
                  <a:lnTo>
                    <a:pt x="37" y="3465"/>
                  </a:lnTo>
                  <a:lnTo>
                    <a:pt x="17" y="3395"/>
                  </a:lnTo>
                  <a:lnTo>
                    <a:pt x="4" y="3321"/>
                  </a:lnTo>
                  <a:lnTo>
                    <a:pt x="0" y="3246"/>
                  </a:lnTo>
                  <a:lnTo>
                    <a:pt x="0" y="0"/>
                  </a:lnTo>
                  <a:lnTo>
                    <a:pt x="4895" y="0"/>
                  </a:lnTo>
                  <a:lnTo>
                    <a:pt x="4895" y="3895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198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380"/>
              <a:ext cx="5088" cy="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8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" y="4882"/>
              <a:ext cx="3584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1980"/>
            <p:cNvSpPr>
              <a:spLocks/>
            </p:cNvSpPr>
            <p:nvPr/>
          </p:nvSpPr>
          <p:spPr bwMode="auto">
            <a:xfrm>
              <a:off x="5380" y="3446"/>
              <a:ext cx="4896" cy="3895"/>
            </a:xfrm>
            <a:custGeom>
              <a:avLst/>
              <a:gdLst>
                <a:gd name="T0" fmla="+- 0 10276 5381"/>
                <a:gd name="T1" fmla="*/ T0 w 4896"/>
                <a:gd name="T2" fmla="+- 0 3446 3446"/>
                <a:gd name="T3" fmla="*/ 3446 h 3895"/>
                <a:gd name="T4" fmla="+- 0 5381 5381"/>
                <a:gd name="T5" fmla="*/ T4 w 4896"/>
                <a:gd name="T6" fmla="+- 0 3446 3446"/>
                <a:gd name="T7" fmla="*/ 3446 h 3895"/>
                <a:gd name="T8" fmla="+- 0 5381 5381"/>
                <a:gd name="T9" fmla="*/ T8 w 4896"/>
                <a:gd name="T10" fmla="+- 0 7341 3446"/>
                <a:gd name="T11" fmla="*/ 7341 h 3895"/>
                <a:gd name="T12" fmla="+- 0 9627 5381"/>
                <a:gd name="T13" fmla="*/ T12 w 4896"/>
                <a:gd name="T14" fmla="+- 0 7341 3446"/>
                <a:gd name="T15" fmla="*/ 7341 h 3895"/>
                <a:gd name="T16" fmla="+- 0 9703 5381"/>
                <a:gd name="T17" fmla="*/ T16 w 4896"/>
                <a:gd name="T18" fmla="+- 0 7337 3446"/>
                <a:gd name="T19" fmla="*/ 7337 h 3895"/>
                <a:gd name="T20" fmla="+- 0 9776 5381"/>
                <a:gd name="T21" fmla="*/ T20 w 4896"/>
                <a:gd name="T22" fmla="+- 0 7324 3446"/>
                <a:gd name="T23" fmla="*/ 7324 h 3895"/>
                <a:gd name="T24" fmla="+- 0 9846 5381"/>
                <a:gd name="T25" fmla="*/ T24 w 4896"/>
                <a:gd name="T26" fmla="+- 0 7303 3446"/>
                <a:gd name="T27" fmla="*/ 7303 h 3895"/>
                <a:gd name="T28" fmla="+- 0 9913 5381"/>
                <a:gd name="T29" fmla="*/ T28 w 4896"/>
                <a:gd name="T30" fmla="+- 0 7275 3446"/>
                <a:gd name="T31" fmla="*/ 7275 h 3895"/>
                <a:gd name="T32" fmla="+- 0 9975 5381"/>
                <a:gd name="T33" fmla="*/ T32 w 4896"/>
                <a:gd name="T34" fmla="+- 0 7240 3446"/>
                <a:gd name="T35" fmla="*/ 7240 h 3895"/>
                <a:gd name="T36" fmla="+- 0 10033 5381"/>
                <a:gd name="T37" fmla="*/ T36 w 4896"/>
                <a:gd name="T38" fmla="+- 0 7198 3446"/>
                <a:gd name="T39" fmla="*/ 7198 h 3895"/>
                <a:gd name="T40" fmla="+- 0 10086 5381"/>
                <a:gd name="T41" fmla="*/ T40 w 4896"/>
                <a:gd name="T42" fmla="+- 0 7151 3446"/>
                <a:gd name="T43" fmla="*/ 7151 h 3895"/>
                <a:gd name="T44" fmla="+- 0 10134 5381"/>
                <a:gd name="T45" fmla="*/ T44 w 4896"/>
                <a:gd name="T46" fmla="+- 0 7098 3446"/>
                <a:gd name="T47" fmla="*/ 7098 h 3895"/>
                <a:gd name="T48" fmla="+- 0 10175 5381"/>
                <a:gd name="T49" fmla="*/ T48 w 4896"/>
                <a:gd name="T50" fmla="+- 0 7040 3446"/>
                <a:gd name="T51" fmla="*/ 7040 h 3895"/>
                <a:gd name="T52" fmla="+- 0 10210 5381"/>
                <a:gd name="T53" fmla="*/ T52 w 4896"/>
                <a:gd name="T54" fmla="+- 0 6977 3446"/>
                <a:gd name="T55" fmla="*/ 6977 h 3895"/>
                <a:gd name="T56" fmla="+- 0 10238 5381"/>
                <a:gd name="T57" fmla="*/ T56 w 4896"/>
                <a:gd name="T58" fmla="+- 0 6911 3446"/>
                <a:gd name="T59" fmla="*/ 6911 h 3895"/>
                <a:gd name="T60" fmla="+- 0 10259 5381"/>
                <a:gd name="T61" fmla="*/ T60 w 4896"/>
                <a:gd name="T62" fmla="+- 0 6841 3446"/>
                <a:gd name="T63" fmla="*/ 6841 h 3895"/>
                <a:gd name="T64" fmla="+- 0 10272 5381"/>
                <a:gd name="T65" fmla="*/ T64 w 4896"/>
                <a:gd name="T66" fmla="+- 0 6767 3446"/>
                <a:gd name="T67" fmla="*/ 6767 h 3895"/>
                <a:gd name="T68" fmla="+- 0 10276 5381"/>
                <a:gd name="T69" fmla="*/ T68 w 4896"/>
                <a:gd name="T70" fmla="+- 0 6692 3446"/>
                <a:gd name="T71" fmla="*/ 6692 h 3895"/>
                <a:gd name="T72" fmla="+- 0 10276 5381"/>
                <a:gd name="T73" fmla="*/ T72 w 4896"/>
                <a:gd name="T74" fmla="+- 0 3446 3446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0" y="0"/>
                  </a:lnTo>
                  <a:lnTo>
                    <a:pt x="0" y="3895"/>
                  </a:lnTo>
                  <a:lnTo>
                    <a:pt x="4246" y="3895"/>
                  </a:lnTo>
                  <a:lnTo>
                    <a:pt x="4322" y="3891"/>
                  </a:lnTo>
                  <a:lnTo>
                    <a:pt x="4395" y="3878"/>
                  </a:lnTo>
                  <a:lnTo>
                    <a:pt x="4465" y="3857"/>
                  </a:lnTo>
                  <a:lnTo>
                    <a:pt x="4532" y="3829"/>
                  </a:lnTo>
                  <a:lnTo>
                    <a:pt x="4594" y="3794"/>
                  </a:lnTo>
                  <a:lnTo>
                    <a:pt x="4652" y="3752"/>
                  </a:lnTo>
                  <a:lnTo>
                    <a:pt x="4705" y="3705"/>
                  </a:lnTo>
                  <a:lnTo>
                    <a:pt x="4753" y="3652"/>
                  </a:lnTo>
                  <a:lnTo>
                    <a:pt x="4794" y="3594"/>
                  </a:lnTo>
                  <a:lnTo>
                    <a:pt x="4829" y="3531"/>
                  </a:lnTo>
                  <a:lnTo>
                    <a:pt x="4857" y="3465"/>
                  </a:lnTo>
                  <a:lnTo>
                    <a:pt x="4878" y="3395"/>
                  </a:lnTo>
                  <a:lnTo>
                    <a:pt x="4891" y="3321"/>
                  </a:lnTo>
                  <a:lnTo>
                    <a:pt x="4895" y="3246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Freeform 1979"/>
            <p:cNvSpPr>
              <a:spLocks/>
            </p:cNvSpPr>
            <p:nvPr/>
          </p:nvSpPr>
          <p:spPr bwMode="auto">
            <a:xfrm>
              <a:off x="5380" y="3446"/>
              <a:ext cx="4896" cy="3895"/>
            </a:xfrm>
            <a:custGeom>
              <a:avLst/>
              <a:gdLst>
                <a:gd name="T0" fmla="+- 0 10276 5381"/>
                <a:gd name="T1" fmla="*/ T0 w 4896"/>
                <a:gd name="T2" fmla="+- 0 3446 3446"/>
                <a:gd name="T3" fmla="*/ 3446 h 3895"/>
                <a:gd name="T4" fmla="+- 0 10276 5381"/>
                <a:gd name="T5" fmla="*/ T4 w 4896"/>
                <a:gd name="T6" fmla="+- 0 6692 3446"/>
                <a:gd name="T7" fmla="*/ 6692 h 3895"/>
                <a:gd name="T8" fmla="+- 0 10272 5381"/>
                <a:gd name="T9" fmla="*/ T8 w 4896"/>
                <a:gd name="T10" fmla="+- 0 6767 3446"/>
                <a:gd name="T11" fmla="*/ 6767 h 3895"/>
                <a:gd name="T12" fmla="+- 0 10259 5381"/>
                <a:gd name="T13" fmla="*/ T12 w 4896"/>
                <a:gd name="T14" fmla="+- 0 6841 3446"/>
                <a:gd name="T15" fmla="*/ 6841 h 3895"/>
                <a:gd name="T16" fmla="+- 0 10238 5381"/>
                <a:gd name="T17" fmla="*/ T16 w 4896"/>
                <a:gd name="T18" fmla="+- 0 6911 3446"/>
                <a:gd name="T19" fmla="*/ 6911 h 3895"/>
                <a:gd name="T20" fmla="+- 0 10210 5381"/>
                <a:gd name="T21" fmla="*/ T20 w 4896"/>
                <a:gd name="T22" fmla="+- 0 6977 3446"/>
                <a:gd name="T23" fmla="*/ 6977 h 3895"/>
                <a:gd name="T24" fmla="+- 0 10175 5381"/>
                <a:gd name="T25" fmla="*/ T24 w 4896"/>
                <a:gd name="T26" fmla="+- 0 7040 3446"/>
                <a:gd name="T27" fmla="*/ 7040 h 3895"/>
                <a:gd name="T28" fmla="+- 0 10134 5381"/>
                <a:gd name="T29" fmla="*/ T28 w 4896"/>
                <a:gd name="T30" fmla="+- 0 7098 3446"/>
                <a:gd name="T31" fmla="*/ 7098 h 3895"/>
                <a:gd name="T32" fmla="+- 0 10086 5381"/>
                <a:gd name="T33" fmla="*/ T32 w 4896"/>
                <a:gd name="T34" fmla="+- 0 7151 3446"/>
                <a:gd name="T35" fmla="*/ 7151 h 3895"/>
                <a:gd name="T36" fmla="+- 0 10033 5381"/>
                <a:gd name="T37" fmla="*/ T36 w 4896"/>
                <a:gd name="T38" fmla="+- 0 7198 3446"/>
                <a:gd name="T39" fmla="*/ 7198 h 3895"/>
                <a:gd name="T40" fmla="+- 0 9975 5381"/>
                <a:gd name="T41" fmla="*/ T40 w 4896"/>
                <a:gd name="T42" fmla="+- 0 7240 3446"/>
                <a:gd name="T43" fmla="*/ 7240 h 3895"/>
                <a:gd name="T44" fmla="+- 0 9913 5381"/>
                <a:gd name="T45" fmla="*/ T44 w 4896"/>
                <a:gd name="T46" fmla="+- 0 7275 3446"/>
                <a:gd name="T47" fmla="*/ 7275 h 3895"/>
                <a:gd name="T48" fmla="+- 0 9846 5381"/>
                <a:gd name="T49" fmla="*/ T48 w 4896"/>
                <a:gd name="T50" fmla="+- 0 7303 3446"/>
                <a:gd name="T51" fmla="*/ 7303 h 3895"/>
                <a:gd name="T52" fmla="+- 0 9776 5381"/>
                <a:gd name="T53" fmla="*/ T52 w 4896"/>
                <a:gd name="T54" fmla="+- 0 7324 3446"/>
                <a:gd name="T55" fmla="*/ 7324 h 3895"/>
                <a:gd name="T56" fmla="+- 0 9703 5381"/>
                <a:gd name="T57" fmla="*/ T56 w 4896"/>
                <a:gd name="T58" fmla="+- 0 7337 3446"/>
                <a:gd name="T59" fmla="*/ 7337 h 3895"/>
                <a:gd name="T60" fmla="+- 0 9627 5381"/>
                <a:gd name="T61" fmla="*/ T60 w 4896"/>
                <a:gd name="T62" fmla="+- 0 7341 3446"/>
                <a:gd name="T63" fmla="*/ 7341 h 3895"/>
                <a:gd name="T64" fmla="+- 0 5381 5381"/>
                <a:gd name="T65" fmla="*/ T64 w 4896"/>
                <a:gd name="T66" fmla="+- 0 7341 3446"/>
                <a:gd name="T67" fmla="*/ 7341 h 3895"/>
                <a:gd name="T68" fmla="+- 0 5381 5381"/>
                <a:gd name="T69" fmla="*/ T68 w 4896"/>
                <a:gd name="T70" fmla="+- 0 3446 3446"/>
                <a:gd name="T71" fmla="*/ 3446 h 3895"/>
                <a:gd name="T72" fmla="+- 0 10276 5381"/>
                <a:gd name="T73" fmla="*/ T72 w 4896"/>
                <a:gd name="T74" fmla="+- 0 3446 3446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4895" y="3246"/>
                  </a:lnTo>
                  <a:lnTo>
                    <a:pt x="4891" y="3321"/>
                  </a:lnTo>
                  <a:lnTo>
                    <a:pt x="4878" y="3395"/>
                  </a:lnTo>
                  <a:lnTo>
                    <a:pt x="4857" y="3465"/>
                  </a:lnTo>
                  <a:lnTo>
                    <a:pt x="4829" y="3531"/>
                  </a:lnTo>
                  <a:lnTo>
                    <a:pt x="4794" y="3594"/>
                  </a:lnTo>
                  <a:lnTo>
                    <a:pt x="4753" y="3652"/>
                  </a:lnTo>
                  <a:lnTo>
                    <a:pt x="4705" y="3705"/>
                  </a:lnTo>
                  <a:lnTo>
                    <a:pt x="4652" y="3752"/>
                  </a:lnTo>
                  <a:lnTo>
                    <a:pt x="4594" y="3794"/>
                  </a:lnTo>
                  <a:lnTo>
                    <a:pt x="4532" y="3829"/>
                  </a:lnTo>
                  <a:lnTo>
                    <a:pt x="4465" y="3857"/>
                  </a:lnTo>
                  <a:lnTo>
                    <a:pt x="4395" y="3878"/>
                  </a:lnTo>
                  <a:lnTo>
                    <a:pt x="4322" y="3891"/>
                  </a:lnTo>
                  <a:lnTo>
                    <a:pt x="4246" y="3895"/>
                  </a:lnTo>
                  <a:lnTo>
                    <a:pt x="0" y="3895"/>
                  </a:lnTo>
                  <a:lnTo>
                    <a:pt x="0" y="0"/>
                  </a:lnTo>
                  <a:lnTo>
                    <a:pt x="4895" y="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5" name="Picture 197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599"/>
              <a:ext cx="5710" cy="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77"/>
            <p:cNvSpPr>
              <a:spLocks/>
            </p:cNvSpPr>
            <p:nvPr/>
          </p:nvSpPr>
          <p:spPr bwMode="auto">
            <a:xfrm>
              <a:off x="2640" y="1670"/>
              <a:ext cx="5482" cy="3551"/>
            </a:xfrm>
            <a:custGeom>
              <a:avLst/>
              <a:gdLst>
                <a:gd name="T0" fmla="+- 0 7530 2640"/>
                <a:gd name="T1" fmla="*/ T0 w 5482"/>
                <a:gd name="T2" fmla="+- 0 1671 1671"/>
                <a:gd name="T3" fmla="*/ 1671 h 3551"/>
                <a:gd name="T4" fmla="+- 0 3232 2640"/>
                <a:gd name="T5" fmla="*/ T4 w 5482"/>
                <a:gd name="T6" fmla="+- 0 1671 1671"/>
                <a:gd name="T7" fmla="*/ 1671 h 3551"/>
                <a:gd name="T8" fmla="+- 0 3158 2640"/>
                <a:gd name="T9" fmla="*/ T8 w 5482"/>
                <a:gd name="T10" fmla="+- 0 1676 1671"/>
                <a:gd name="T11" fmla="*/ 1676 h 3551"/>
                <a:gd name="T12" fmla="+- 0 3086 2640"/>
                <a:gd name="T13" fmla="*/ T12 w 5482"/>
                <a:gd name="T14" fmla="+- 0 1689 1671"/>
                <a:gd name="T15" fmla="*/ 1689 h 3551"/>
                <a:gd name="T16" fmla="+- 0 3018 2640"/>
                <a:gd name="T17" fmla="*/ T16 w 5482"/>
                <a:gd name="T18" fmla="+- 0 1711 1671"/>
                <a:gd name="T19" fmla="*/ 1711 h 3551"/>
                <a:gd name="T20" fmla="+- 0 2954 2640"/>
                <a:gd name="T21" fmla="*/ T20 w 5482"/>
                <a:gd name="T22" fmla="+- 0 1740 1671"/>
                <a:gd name="T23" fmla="*/ 1740 h 3551"/>
                <a:gd name="T24" fmla="+- 0 2894 2640"/>
                <a:gd name="T25" fmla="*/ T24 w 5482"/>
                <a:gd name="T26" fmla="+- 0 1777 1671"/>
                <a:gd name="T27" fmla="*/ 1777 h 3551"/>
                <a:gd name="T28" fmla="+- 0 2839 2640"/>
                <a:gd name="T29" fmla="*/ T28 w 5482"/>
                <a:gd name="T30" fmla="+- 0 1820 1671"/>
                <a:gd name="T31" fmla="*/ 1820 h 3551"/>
                <a:gd name="T32" fmla="+- 0 2789 2640"/>
                <a:gd name="T33" fmla="*/ T32 w 5482"/>
                <a:gd name="T34" fmla="+- 0 1870 1671"/>
                <a:gd name="T35" fmla="*/ 1870 h 3551"/>
                <a:gd name="T36" fmla="+- 0 2746 2640"/>
                <a:gd name="T37" fmla="*/ T36 w 5482"/>
                <a:gd name="T38" fmla="+- 0 1925 1671"/>
                <a:gd name="T39" fmla="*/ 1925 h 3551"/>
                <a:gd name="T40" fmla="+- 0 2710 2640"/>
                <a:gd name="T41" fmla="*/ T40 w 5482"/>
                <a:gd name="T42" fmla="+- 0 1985 1671"/>
                <a:gd name="T43" fmla="*/ 1985 h 3551"/>
                <a:gd name="T44" fmla="+- 0 2680 2640"/>
                <a:gd name="T45" fmla="*/ T44 w 5482"/>
                <a:gd name="T46" fmla="+- 0 2049 1671"/>
                <a:gd name="T47" fmla="*/ 2049 h 3551"/>
                <a:gd name="T48" fmla="+- 0 2658 2640"/>
                <a:gd name="T49" fmla="*/ T48 w 5482"/>
                <a:gd name="T50" fmla="+- 0 2117 1671"/>
                <a:gd name="T51" fmla="*/ 2117 h 3551"/>
                <a:gd name="T52" fmla="+- 0 2645 2640"/>
                <a:gd name="T53" fmla="*/ T52 w 5482"/>
                <a:gd name="T54" fmla="+- 0 2189 1671"/>
                <a:gd name="T55" fmla="*/ 2189 h 3551"/>
                <a:gd name="T56" fmla="+- 0 2640 2640"/>
                <a:gd name="T57" fmla="*/ T56 w 5482"/>
                <a:gd name="T58" fmla="+- 0 2263 1671"/>
                <a:gd name="T59" fmla="*/ 2263 h 3551"/>
                <a:gd name="T60" fmla="+- 0 2640 2640"/>
                <a:gd name="T61" fmla="*/ T60 w 5482"/>
                <a:gd name="T62" fmla="+- 0 4630 1671"/>
                <a:gd name="T63" fmla="*/ 4630 h 3551"/>
                <a:gd name="T64" fmla="+- 0 2645 2640"/>
                <a:gd name="T65" fmla="*/ T64 w 5482"/>
                <a:gd name="T66" fmla="+- 0 4704 1671"/>
                <a:gd name="T67" fmla="*/ 4704 h 3551"/>
                <a:gd name="T68" fmla="+- 0 2658 2640"/>
                <a:gd name="T69" fmla="*/ T68 w 5482"/>
                <a:gd name="T70" fmla="+- 0 4775 1671"/>
                <a:gd name="T71" fmla="*/ 4775 h 3551"/>
                <a:gd name="T72" fmla="+- 0 2680 2640"/>
                <a:gd name="T73" fmla="*/ T72 w 5482"/>
                <a:gd name="T74" fmla="+- 0 4844 1671"/>
                <a:gd name="T75" fmla="*/ 4844 h 3551"/>
                <a:gd name="T76" fmla="+- 0 2710 2640"/>
                <a:gd name="T77" fmla="*/ T76 w 5482"/>
                <a:gd name="T78" fmla="+- 0 4908 1671"/>
                <a:gd name="T79" fmla="*/ 4908 h 3551"/>
                <a:gd name="T80" fmla="+- 0 2746 2640"/>
                <a:gd name="T81" fmla="*/ T80 w 5482"/>
                <a:gd name="T82" fmla="+- 0 4968 1671"/>
                <a:gd name="T83" fmla="*/ 4968 h 3551"/>
                <a:gd name="T84" fmla="+- 0 2789 2640"/>
                <a:gd name="T85" fmla="*/ T84 w 5482"/>
                <a:gd name="T86" fmla="+- 0 5023 1671"/>
                <a:gd name="T87" fmla="*/ 5023 h 3551"/>
                <a:gd name="T88" fmla="+- 0 2839 2640"/>
                <a:gd name="T89" fmla="*/ T88 w 5482"/>
                <a:gd name="T90" fmla="+- 0 5072 1671"/>
                <a:gd name="T91" fmla="*/ 5072 h 3551"/>
                <a:gd name="T92" fmla="+- 0 2894 2640"/>
                <a:gd name="T93" fmla="*/ T92 w 5482"/>
                <a:gd name="T94" fmla="+- 0 5115 1671"/>
                <a:gd name="T95" fmla="*/ 5115 h 3551"/>
                <a:gd name="T96" fmla="+- 0 2954 2640"/>
                <a:gd name="T97" fmla="*/ T96 w 5482"/>
                <a:gd name="T98" fmla="+- 0 5152 1671"/>
                <a:gd name="T99" fmla="*/ 5152 h 3551"/>
                <a:gd name="T100" fmla="+- 0 3018 2640"/>
                <a:gd name="T101" fmla="*/ T100 w 5482"/>
                <a:gd name="T102" fmla="+- 0 5182 1671"/>
                <a:gd name="T103" fmla="*/ 5182 h 3551"/>
                <a:gd name="T104" fmla="+- 0 3086 2640"/>
                <a:gd name="T105" fmla="*/ T104 w 5482"/>
                <a:gd name="T106" fmla="+- 0 5203 1671"/>
                <a:gd name="T107" fmla="*/ 5203 h 3551"/>
                <a:gd name="T108" fmla="+- 0 3158 2640"/>
                <a:gd name="T109" fmla="*/ T108 w 5482"/>
                <a:gd name="T110" fmla="+- 0 5217 1671"/>
                <a:gd name="T111" fmla="*/ 5217 h 3551"/>
                <a:gd name="T112" fmla="+- 0 3232 2640"/>
                <a:gd name="T113" fmla="*/ T112 w 5482"/>
                <a:gd name="T114" fmla="+- 0 5221 1671"/>
                <a:gd name="T115" fmla="*/ 5221 h 3551"/>
                <a:gd name="T116" fmla="+- 0 7530 2640"/>
                <a:gd name="T117" fmla="*/ T116 w 5482"/>
                <a:gd name="T118" fmla="+- 0 5221 1671"/>
                <a:gd name="T119" fmla="*/ 5221 h 3551"/>
                <a:gd name="T120" fmla="+- 0 7604 2640"/>
                <a:gd name="T121" fmla="*/ T120 w 5482"/>
                <a:gd name="T122" fmla="+- 0 5217 1671"/>
                <a:gd name="T123" fmla="*/ 5217 h 3551"/>
                <a:gd name="T124" fmla="+- 0 7676 2640"/>
                <a:gd name="T125" fmla="*/ T124 w 5482"/>
                <a:gd name="T126" fmla="+- 0 5203 1671"/>
                <a:gd name="T127" fmla="*/ 5203 h 3551"/>
                <a:gd name="T128" fmla="+- 0 7744 2640"/>
                <a:gd name="T129" fmla="*/ T128 w 5482"/>
                <a:gd name="T130" fmla="+- 0 5182 1671"/>
                <a:gd name="T131" fmla="*/ 5182 h 3551"/>
                <a:gd name="T132" fmla="+- 0 7808 2640"/>
                <a:gd name="T133" fmla="*/ T132 w 5482"/>
                <a:gd name="T134" fmla="+- 0 5152 1671"/>
                <a:gd name="T135" fmla="*/ 5152 h 3551"/>
                <a:gd name="T136" fmla="+- 0 7868 2640"/>
                <a:gd name="T137" fmla="*/ T136 w 5482"/>
                <a:gd name="T138" fmla="+- 0 5115 1671"/>
                <a:gd name="T139" fmla="*/ 5115 h 3551"/>
                <a:gd name="T140" fmla="+- 0 7923 2640"/>
                <a:gd name="T141" fmla="*/ T140 w 5482"/>
                <a:gd name="T142" fmla="+- 0 5072 1671"/>
                <a:gd name="T143" fmla="*/ 5072 h 3551"/>
                <a:gd name="T144" fmla="+- 0 7972 2640"/>
                <a:gd name="T145" fmla="*/ T144 w 5482"/>
                <a:gd name="T146" fmla="+- 0 5023 1671"/>
                <a:gd name="T147" fmla="*/ 5023 h 3551"/>
                <a:gd name="T148" fmla="+- 0 8016 2640"/>
                <a:gd name="T149" fmla="*/ T148 w 5482"/>
                <a:gd name="T150" fmla="+- 0 4968 1671"/>
                <a:gd name="T151" fmla="*/ 4968 h 3551"/>
                <a:gd name="T152" fmla="+- 0 8052 2640"/>
                <a:gd name="T153" fmla="*/ T152 w 5482"/>
                <a:gd name="T154" fmla="+- 0 4908 1671"/>
                <a:gd name="T155" fmla="*/ 4908 h 3551"/>
                <a:gd name="T156" fmla="+- 0 8082 2640"/>
                <a:gd name="T157" fmla="*/ T156 w 5482"/>
                <a:gd name="T158" fmla="+- 0 4844 1671"/>
                <a:gd name="T159" fmla="*/ 4844 h 3551"/>
                <a:gd name="T160" fmla="+- 0 8104 2640"/>
                <a:gd name="T161" fmla="*/ T160 w 5482"/>
                <a:gd name="T162" fmla="+- 0 4775 1671"/>
                <a:gd name="T163" fmla="*/ 4775 h 3551"/>
                <a:gd name="T164" fmla="+- 0 8117 2640"/>
                <a:gd name="T165" fmla="*/ T164 w 5482"/>
                <a:gd name="T166" fmla="+- 0 4704 1671"/>
                <a:gd name="T167" fmla="*/ 4704 h 3551"/>
                <a:gd name="T168" fmla="+- 0 8122 2640"/>
                <a:gd name="T169" fmla="*/ T168 w 5482"/>
                <a:gd name="T170" fmla="+- 0 4630 1671"/>
                <a:gd name="T171" fmla="*/ 4630 h 3551"/>
                <a:gd name="T172" fmla="+- 0 8122 2640"/>
                <a:gd name="T173" fmla="*/ T172 w 5482"/>
                <a:gd name="T174" fmla="+- 0 2263 1671"/>
                <a:gd name="T175" fmla="*/ 2263 h 3551"/>
                <a:gd name="T176" fmla="+- 0 8117 2640"/>
                <a:gd name="T177" fmla="*/ T176 w 5482"/>
                <a:gd name="T178" fmla="+- 0 2189 1671"/>
                <a:gd name="T179" fmla="*/ 2189 h 3551"/>
                <a:gd name="T180" fmla="+- 0 8104 2640"/>
                <a:gd name="T181" fmla="*/ T180 w 5482"/>
                <a:gd name="T182" fmla="+- 0 2117 1671"/>
                <a:gd name="T183" fmla="*/ 2117 h 3551"/>
                <a:gd name="T184" fmla="+- 0 8082 2640"/>
                <a:gd name="T185" fmla="*/ T184 w 5482"/>
                <a:gd name="T186" fmla="+- 0 2049 1671"/>
                <a:gd name="T187" fmla="*/ 2049 h 3551"/>
                <a:gd name="T188" fmla="+- 0 8052 2640"/>
                <a:gd name="T189" fmla="*/ T188 w 5482"/>
                <a:gd name="T190" fmla="+- 0 1985 1671"/>
                <a:gd name="T191" fmla="*/ 1985 h 3551"/>
                <a:gd name="T192" fmla="+- 0 8016 2640"/>
                <a:gd name="T193" fmla="*/ T192 w 5482"/>
                <a:gd name="T194" fmla="+- 0 1925 1671"/>
                <a:gd name="T195" fmla="*/ 1925 h 3551"/>
                <a:gd name="T196" fmla="+- 0 7972 2640"/>
                <a:gd name="T197" fmla="*/ T196 w 5482"/>
                <a:gd name="T198" fmla="+- 0 1870 1671"/>
                <a:gd name="T199" fmla="*/ 1870 h 3551"/>
                <a:gd name="T200" fmla="+- 0 7923 2640"/>
                <a:gd name="T201" fmla="*/ T200 w 5482"/>
                <a:gd name="T202" fmla="+- 0 1820 1671"/>
                <a:gd name="T203" fmla="*/ 1820 h 3551"/>
                <a:gd name="T204" fmla="+- 0 7868 2640"/>
                <a:gd name="T205" fmla="*/ T204 w 5482"/>
                <a:gd name="T206" fmla="+- 0 1777 1671"/>
                <a:gd name="T207" fmla="*/ 1777 h 3551"/>
                <a:gd name="T208" fmla="+- 0 7808 2640"/>
                <a:gd name="T209" fmla="*/ T208 w 5482"/>
                <a:gd name="T210" fmla="+- 0 1740 1671"/>
                <a:gd name="T211" fmla="*/ 1740 h 3551"/>
                <a:gd name="T212" fmla="+- 0 7744 2640"/>
                <a:gd name="T213" fmla="*/ T212 w 5482"/>
                <a:gd name="T214" fmla="+- 0 1711 1671"/>
                <a:gd name="T215" fmla="*/ 1711 h 3551"/>
                <a:gd name="T216" fmla="+- 0 7676 2640"/>
                <a:gd name="T217" fmla="*/ T216 w 5482"/>
                <a:gd name="T218" fmla="+- 0 1689 1671"/>
                <a:gd name="T219" fmla="*/ 1689 h 3551"/>
                <a:gd name="T220" fmla="+- 0 7604 2640"/>
                <a:gd name="T221" fmla="*/ T220 w 5482"/>
                <a:gd name="T222" fmla="+- 0 1676 1671"/>
                <a:gd name="T223" fmla="*/ 1676 h 3551"/>
                <a:gd name="T224" fmla="+- 0 7530 2640"/>
                <a:gd name="T225" fmla="*/ T224 w 5482"/>
                <a:gd name="T226" fmla="+- 0 1671 1671"/>
                <a:gd name="T227" fmla="*/ 1671 h 3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5482" h="3551">
                  <a:moveTo>
                    <a:pt x="4890" y="0"/>
                  </a:moveTo>
                  <a:lnTo>
                    <a:pt x="592" y="0"/>
                  </a:lnTo>
                  <a:lnTo>
                    <a:pt x="518" y="5"/>
                  </a:lnTo>
                  <a:lnTo>
                    <a:pt x="446" y="18"/>
                  </a:lnTo>
                  <a:lnTo>
                    <a:pt x="378" y="40"/>
                  </a:lnTo>
                  <a:lnTo>
                    <a:pt x="314" y="69"/>
                  </a:lnTo>
                  <a:lnTo>
                    <a:pt x="254" y="106"/>
                  </a:lnTo>
                  <a:lnTo>
                    <a:pt x="199" y="149"/>
                  </a:lnTo>
                  <a:lnTo>
                    <a:pt x="149" y="199"/>
                  </a:lnTo>
                  <a:lnTo>
                    <a:pt x="106" y="254"/>
                  </a:lnTo>
                  <a:lnTo>
                    <a:pt x="70" y="314"/>
                  </a:lnTo>
                  <a:lnTo>
                    <a:pt x="40" y="378"/>
                  </a:lnTo>
                  <a:lnTo>
                    <a:pt x="18" y="446"/>
                  </a:lnTo>
                  <a:lnTo>
                    <a:pt x="5" y="518"/>
                  </a:lnTo>
                  <a:lnTo>
                    <a:pt x="0" y="592"/>
                  </a:lnTo>
                  <a:lnTo>
                    <a:pt x="0" y="2959"/>
                  </a:lnTo>
                  <a:lnTo>
                    <a:pt x="5" y="3033"/>
                  </a:lnTo>
                  <a:lnTo>
                    <a:pt x="18" y="3104"/>
                  </a:lnTo>
                  <a:lnTo>
                    <a:pt x="40" y="3173"/>
                  </a:lnTo>
                  <a:lnTo>
                    <a:pt x="70" y="3237"/>
                  </a:lnTo>
                  <a:lnTo>
                    <a:pt x="106" y="3297"/>
                  </a:lnTo>
                  <a:lnTo>
                    <a:pt x="149" y="3352"/>
                  </a:lnTo>
                  <a:lnTo>
                    <a:pt x="199" y="3401"/>
                  </a:lnTo>
                  <a:lnTo>
                    <a:pt x="254" y="3444"/>
                  </a:lnTo>
                  <a:lnTo>
                    <a:pt x="314" y="3481"/>
                  </a:lnTo>
                  <a:lnTo>
                    <a:pt x="378" y="3511"/>
                  </a:lnTo>
                  <a:lnTo>
                    <a:pt x="446" y="3532"/>
                  </a:lnTo>
                  <a:lnTo>
                    <a:pt x="518" y="3546"/>
                  </a:lnTo>
                  <a:lnTo>
                    <a:pt x="592" y="3550"/>
                  </a:lnTo>
                  <a:lnTo>
                    <a:pt x="4890" y="3550"/>
                  </a:lnTo>
                  <a:lnTo>
                    <a:pt x="4964" y="3546"/>
                  </a:lnTo>
                  <a:lnTo>
                    <a:pt x="5036" y="3532"/>
                  </a:lnTo>
                  <a:lnTo>
                    <a:pt x="5104" y="3511"/>
                  </a:lnTo>
                  <a:lnTo>
                    <a:pt x="5168" y="3481"/>
                  </a:lnTo>
                  <a:lnTo>
                    <a:pt x="5228" y="3444"/>
                  </a:lnTo>
                  <a:lnTo>
                    <a:pt x="5283" y="3401"/>
                  </a:lnTo>
                  <a:lnTo>
                    <a:pt x="5332" y="3352"/>
                  </a:lnTo>
                  <a:lnTo>
                    <a:pt x="5376" y="3297"/>
                  </a:lnTo>
                  <a:lnTo>
                    <a:pt x="5412" y="3237"/>
                  </a:lnTo>
                  <a:lnTo>
                    <a:pt x="5442" y="3173"/>
                  </a:lnTo>
                  <a:lnTo>
                    <a:pt x="5464" y="3104"/>
                  </a:lnTo>
                  <a:lnTo>
                    <a:pt x="5477" y="3033"/>
                  </a:lnTo>
                  <a:lnTo>
                    <a:pt x="5482" y="2959"/>
                  </a:lnTo>
                  <a:lnTo>
                    <a:pt x="5482" y="592"/>
                  </a:lnTo>
                  <a:lnTo>
                    <a:pt x="5477" y="518"/>
                  </a:lnTo>
                  <a:lnTo>
                    <a:pt x="5464" y="446"/>
                  </a:lnTo>
                  <a:lnTo>
                    <a:pt x="5442" y="378"/>
                  </a:lnTo>
                  <a:lnTo>
                    <a:pt x="5412" y="314"/>
                  </a:lnTo>
                  <a:lnTo>
                    <a:pt x="5376" y="254"/>
                  </a:lnTo>
                  <a:lnTo>
                    <a:pt x="5332" y="199"/>
                  </a:lnTo>
                  <a:lnTo>
                    <a:pt x="5283" y="149"/>
                  </a:lnTo>
                  <a:lnTo>
                    <a:pt x="5228" y="106"/>
                  </a:lnTo>
                  <a:lnTo>
                    <a:pt x="5168" y="69"/>
                  </a:lnTo>
                  <a:lnTo>
                    <a:pt x="5104" y="40"/>
                  </a:lnTo>
                  <a:lnTo>
                    <a:pt x="5036" y="18"/>
                  </a:lnTo>
                  <a:lnTo>
                    <a:pt x="4964" y="5"/>
                  </a:lnTo>
                  <a:lnTo>
                    <a:pt x="489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2640" y="1670"/>
              <a:ext cx="5482" cy="3551"/>
            </a:xfrm>
            <a:custGeom>
              <a:avLst/>
              <a:gdLst>
                <a:gd name="T0" fmla="+- 0 2640 2640"/>
                <a:gd name="T1" fmla="*/ T0 w 5482"/>
                <a:gd name="T2" fmla="+- 0 2263 1671"/>
                <a:gd name="T3" fmla="*/ 2263 h 3551"/>
                <a:gd name="T4" fmla="+- 0 2645 2640"/>
                <a:gd name="T5" fmla="*/ T4 w 5482"/>
                <a:gd name="T6" fmla="+- 0 2189 1671"/>
                <a:gd name="T7" fmla="*/ 2189 h 3551"/>
                <a:gd name="T8" fmla="+- 0 2658 2640"/>
                <a:gd name="T9" fmla="*/ T8 w 5482"/>
                <a:gd name="T10" fmla="+- 0 2117 1671"/>
                <a:gd name="T11" fmla="*/ 2117 h 3551"/>
                <a:gd name="T12" fmla="+- 0 2680 2640"/>
                <a:gd name="T13" fmla="*/ T12 w 5482"/>
                <a:gd name="T14" fmla="+- 0 2049 1671"/>
                <a:gd name="T15" fmla="*/ 2049 h 3551"/>
                <a:gd name="T16" fmla="+- 0 2710 2640"/>
                <a:gd name="T17" fmla="*/ T16 w 5482"/>
                <a:gd name="T18" fmla="+- 0 1985 1671"/>
                <a:gd name="T19" fmla="*/ 1985 h 3551"/>
                <a:gd name="T20" fmla="+- 0 2746 2640"/>
                <a:gd name="T21" fmla="*/ T20 w 5482"/>
                <a:gd name="T22" fmla="+- 0 1925 1671"/>
                <a:gd name="T23" fmla="*/ 1925 h 3551"/>
                <a:gd name="T24" fmla="+- 0 2789 2640"/>
                <a:gd name="T25" fmla="*/ T24 w 5482"/>
                <a:gd name="T26" fmla="+- 0 1870 1671"/>
                <a:gd name="T27" fmla="*/ 1870 h 3551"/>
                <a:gd name="T28" fmla="+- 0 2839 2640"/>
                <a:gd name="T29" fmla="*/ T28 w 5482"/>
                <a:gd name="T30" fmla="+- 0 1820 1671"/>
                <a:gd name="T31" fmla="*/ 1820 h 3551"/>
                <a:gd name="T32" fmla="+- 0 2894 2640"/>
                <a:gd name="T33" fmla="*/ T32 w 5482"/>
                <a:gd name="T34" fmla="+- 0 1777 1671"/>
                <a:gd name="T35" fmla="*/ 1777 h 3551"/>
                <a:gd name="T36" fmla="+- 0 2954 2640"/>
                <a:gd name="T37" fmla="*/ T36 w 5482"/>
                <a:gd name="T38" fmla="+- 0 1740 1671"/>
                <a:gd name="T39" fmla="*/ 1740 h 3551"/>
                <a:gd name="T40" fmla="+- 0 3018 2640"/>
                <a:gd name="T41" fmla="*/ T40 w 5482"/>
                <a:gd name="T42" fmla="+- 0 1711 1671"/>
                <a:gd name="T43" fmla="*/ 1711 h 3551"/>
                <a:gd name="T44" fmla="+- 0 3086 2640"/>
                <a:gd name="T45" fmla="*/ T44 w 5482"/>
                <a:gd name="T46" fmla="+- 0 1689 1671"/>
                <a:gd name="T47" fmla="*/ 1689 h 3551"/>
                <a:gd name="T48" fmla="+- 0 3158 2640"/>
                <a:gd name="T49" fmla="*/ T48 w 5482"/>
                <a:gd name="T50" fmla="+- 0 1676 1671"/>
                <a:gd name="T51" fmla="*/ 1676 h 3551"/>
                <a:gd name="T52" fmla="+- 0 3232 2640"/>
                <a:gd name="T53" fmla="*/ T52 w 5482"/>
                <a:gd name="T54" fmla="+- 0 1671 1671"/>
                <a:gd name="T55" fmla="*/ 1671 h 3551"/>
                <a:gd name="T56" fmla="+- 0 7530 2640"/>
                <a:gd name="T57" fmla="*/ T56 w 5482"/>
                <a:gd name="T58" fmla="+- 0 1671 1671"/>
                <a:gd name="T59" fmla="*/ 1671 h 3551"/>
                <a:gd name="T60" fmla="+- 0 7604 2640"/>
                <a:gd name="T61" fmla="*/ T60 w 5482"/>
                <a:gd name="T62" fmla="+- 0 1676 1671"/>
                <a:gd name="T63" fmla="*/ 1676 h 3551"/>
                <a:gd name="T64" fmla="+- 0 7676 2640"/>
                <a:gd name="T65" fmla="*/ T64 w 5482"/>
                <a:gd name="T66" fmla="+- 0 1689 1671"/>
                <a:gd name="T67" fmla="*/ 1689 h 3551"/>
                <a:gd name="T68" fmla="+- 0 7744 2640"/>
                <a:gd name="T69" fmla="*/ T68 w 5482"/>
                <a:gd name="T70" fmla="+- 0 1711 1671"/>
                <a:gd name="T71" fmla="*/ 1711 h 3551"/>
                <a:gd name="T72" fmla="+- 0 7808 2640"/>
                <a:gd name="T73" fmla="*/ T72 w 5482"/>
                <a:gd name="T74" fmla="+- 0 1740 1671"/>
                <a:gd name="T75" fmla="*/ 1740 h 3551"/>
                <a:gd name="T76" fmla="+- 0 7868 2640"/>
                <a:gd name="T77" fmla="*/ T76 w 5482"/>
                <a:gd name="T78" fmla="+- 0 1777 1671"/>
                <a:gd name="T79" fmla="*/ 1777 h 3551"/>
                <a:gd name="T80" fmla="+- 0 7923 2640"/>
                <a:gd name="T81" fmla="*/ T80 w 5482"/>
                <a:gd name="T82" fmla="+- 0 1820 1671"/>
                <a:gd name="T83" fmla="*/ 1820 h 3551"/>
                <a:gd name="T84" fmla="+- 0 7972 2640"/>
                <a:gd name="T85" fmla="*/ T84 w 5482"/>
                <a:gd name="T86" fmla="+- 0 1870 1671"/>
                <a:gd name="T87" fmla="*/ 1870 h 3551"/>
                <a:gd name="T88" fmla="+- 0 8016 2640"/>
                <a:gd name="T89" fmla="*/ T88 w 5482"/>
                <a:gd name="T90" fmla="+- 0 1925 1671"/>
                <a:gd name="T91" fmla="*/ 1925 h 3551"/>
                <a:gd name="T92" fmla="+- 0 8052 2640"/>
                <a:gd name="T93" fmla="*/ T92 w 5482"/>
                <a:gd name="T94" fmla="+- 0 1985 1671"/>
                <a:gd name="T95" fmla="*/ 1985 h 3551"/>
                <a:gd name="T96" fmla="+- 0 8082 2640"/>
                <a:gd name="T97" fmla="*/ T96 w 5482"/>
                <a:gd name="T98" fmla="+- 0 2049 1671"/>
                <a:gd name="T99" fmla="*/ 2049 h 3551"/>
                <a:gd name="T100" fmla="+- 0 8104 2640"/>
                <a:gd name="T101" fmla="*/ T100 w 5482"/>
                <a:gd name="T102" fmla="+- 0 2117 1671"/>
                <a:gd name="T103" fmla="*/ 2117 h 3551"/>
                <a:gd name="T104" fmla="+- 0 8117 2640"/>
                <a:gd name="T105" fmla="*/ T104 w 5482"/>
                <a:gd name="T106" fmla="+- 0 2189 1671"/>
                <a:gd name="T107" fmla="*/ 2189 h 3551"/>
                <a:gd name="T108" fmla="+- 0 8122 2640"/>
                <a:gd name="T109" fmla="*/ T108 w 5482"/>
                <a:gd name="T110" fmla="+- 0 2263 1671"/>
                <a:gd name="T111" fmla="*/ 2263 h 3551"/>
                <a:gd name="T112" fmla="+- 0 8122 2640"/>
                <a:gd name="T113" fmla="*/ T112 w 5482"/>
                <a:gd name="T114" fmla="+- 0 4630 1671"/>
                <a:gd name="T115" fmla="*/ 4630 h 3551"/>
                <a:gd name="T116" fmla="+- 0 8117 2640"/>
                <a:gd name="T117" fmla="*/ T116 w 5482"/>
                <a:gd name="T118" fmla="+- 0 4704 1671"/>
                <a:gd name="T119" fmla="*/ 4704 h 3551"/>
                <a:gd name="T120" fmla="+- 0 8104 2640"/>
                <a:gd name="T121" fmla="*/ T120 w 5482"/>
                <a:gd name="T122" fmla="+- 0 4775 1671"/>
                <a:gd name="T123" fmla="*/ 4775 h 3551"/>
                <a:gd name="T124" fmla="+- 0 8082 2640"/>
                <a:gd name="T125" fmla="*/ T124 w 5482"/>
                <a:gd name="T126" fmla="+- 0 4844 1671"/>
                <a:gd name="T127" fmla="*/ 4844 h 3551"/>
                <a:gd name="T128" fmla="+- 0 8052 2640"/>
                <a:gd name="T129" fmla="*/ T128 w 5482"/>
                <a:gd name="T130" fmla="+- 0 4908 1671"/>
                <a:gd name="T131" fmla="*/ 4908 h 3551"/>
                <a:gd name="T132" fmla="+- 0 8016 2640"/>
                <a:gd name="T133" fmla="*/ T132 w 5482"/>
                <a:gd name="T134" fmla="+- 0 4968 1671"/>
                <a:gd name="T135" fmla="*/ 4968 h 3551"/>
                <a:gd name="T136" fmla="+- 0 7972 2640"/>
                <a:gd name="T137" fmla="*/ T136 w 5482"/>
                <a:gd name="T138" fmla="+- 0 5023 1671"/>
                <a:gd name="T139" fmla="*/ 5023 h 3551"/>
                <a:gd name="T140" fmla="+- 0 7923 2640"/>
                <a:gd name="T141" fmla="*/ T140 w 5482"/>
                <a:gd name="T142" fmla="+- 0 5072 1671"/>
                <a:gd name="T143" fmla="*/ 5072 h 3551"/>
                <a:gd name="T144" fmla="+- 0 7868 2640"/>
                <a:gd name="T145" fmla="*/ T144 w 5482"/>
                <a:gd name="T146" fmla="+- 0 5115 1671"/>
                <a:gd name="T147" fmla="*/ 5115 h 3551"/>
                <a:gd name="T148" fmla="+- 0 7808 2640"/>
                <a:gd name="T149" fmla="*/ T148 w 5482"/>
                <a:gd name="T150" fmla="+- 0 5152 1671"/>
                <a:gd name="T151" fmla="*/ 5152 h 3551"/>
                <a:gd name="T152" fmla="+- 0 7744 2640"/>
                <a:gd name="T153" fmla="*/ T152 w 5482"/>
                <a:gd name="T154" fmla="+- 0 5182 1671"/>
                <a:gd name="T155" fmla="*/ 5182 h 3551"/>
                <a:gd name="T156" fmla="+- 0 7676 2640"/>
                <a:gd name="T157" fmla="*/ T156 w 5482"/>
                <a:gd name="T158" fmla="+- 0 5203 1671"/>
                <a:gd name="T159" fmla="*/ 5203 h 3551"/>
                <a:gd name="T160" fmla="+- 0 7604 2640"/>
                <a:gd name="T161" fmla="*/ T160 w 5482"/>
                <a:gd name="T162" fmla="+- 0 5217 1671"/>
                <a:gd name="T163" fmla="*/ 5217 h 3551"/>
                <a:gd name="T164" fmla="+- 0 7530 2640"/>
                <a:gd name="T165" fmla="*/ T164 w 5482"/>
                <a:gd name="T166" fmla="+- 0 5221 1671"/>
                <a:gd name="T167" fmla="*/ 5221 h 3551"/>
                <a:gd name="T168" fmla="+- 0 3232 2640"/>
                <a:gd name="T169" fmla="*/ T168 w 5482"/>
                <a:gd name="T170" fmla="+- 0 5221 1671"/>
                <a:gd name="T171" fmla="*/ 5221 h 3551"/>
                <a:gd name="T172" fmla="+- 0 3158 2640"/>
                <a:gd name="T173" fmla="*/ T172 w 5482"/>
                <a:gd name="T174" fmla="+- 0 5217 1671"/>
                <a:gd name="T175" fmla="*/ 5217 h 3551"/>
                <a:gd name="T176" fmla="+- 0 3086 2640"/>
                <a:gd name="T177" fmla="*/ T176 w 5482"/>
                <a:gd name="T178" fmla="+- 0 5203 1671"/>
                <a:gd name="T179" fmla="*/ 5203 h 3551"/>
                <a:gd name="T180" fmla="+- 0 3018 2640"/>
                <a:gd name="T181" fmla="*/ T180 w 5482"/>
                <a:gd name="T182" fmla="+- 0 5182 1671"/>
                <a:gd name="T183" fmla="*/ 5182 h 3551"/>
                <a:gd name="T184" fmla="+- 0 2954 2640"/>
                <a:gd name="T185" fmla="*/ T184 w 5482"/>
                <a:gd name="T186" fmla="+- 0 5152 1671"/>
                <a:gd name="T187" fmla="*/ 5152 h 3551"/>
                <a:gd name="T188" fmla="+- 0 2894 2640"/>
                <a:gd name="T189" fmla="*/ T188 w 5482"/>
                <a:gd name="T190" fmla="+- 0 5115 1671"/>
                <a:gd name="T191" fmla="*/ 5115 h 3551"/>
                <a:gd name="T192" fmla="+- 0 2839 2640"/>
                <a:gd name="T193" fmla="*/ T192 w 5482"/>
                <a:gd name="T194" fmla="+- 0 5072 1671"/>
                <a:gd name="T195" fmla="*/ 5072 h 3551"/>
                <a:gd name="T196" fmla="+- 0 2789 2640"/>
                <a:gd name="T197" fmla="*/ T196 w 5482"/>
                <a:gd name="T198" fmla="+- 0 5023 1671"/>
                <a:gd name="T199" fmla="*/ 5023 h 3551"/>
                <a:gd name="T200" fmla="+- 0 2746 2640"/>
                <a:gd name="T201" fmla="*/ T200 w 5482"/>
                <a:gd name="T202" fmla="+- 0 4968 1671"/>
                <a:gd name="T203" fmla="*/ 4968 h 3551"/>
                <a:gd name="T204" fmla="+- 0 2710 2640"/>
                <a:gd name="T205" fmla="*/ T204 w 5482"/>
                <a:gd name="T206" fmla="+- 0 4908 1671"/>
                <a:gd name="T207" fmla="*/ 4908 h 3551"/>
                <a:gd name="T208" fmla="+- 0 2680 2640"/>
                <a:gd name="T209" fmla="*/ T208 w 5482"/>
                <a:gd name="T210" fmla="+- 0 4844 1671"/>
                <a:gd name="T211" fmla="*/ 4844 h 3551"/>
                <a:gd name="T212" fmla="+- 0 2658 2640"/>
                <a:gd name="T213" fmla="*/ T212 w 5482"/>
                <a:gd name="T214" fmla="+- 0 4775 1671"/>
                <a:gd name="T215" fmla="*/ 4775 h 3551"/>
                <a:gd name="T216" fmla="+- 0 2645 2640"/>
                <a:gd name="T217" fmla="*/ T216 w 5482"/>
                <a:gd name="T218" fmla="+- 0 4704 1671"/>
                <a:gd name="T219" fmla="*/ 4704 h 3551"/>
                <a:gd name="T220" fmla="+- 0 2640 2640"/>
                <a:gd name="T221" fmla="*/ T220 w 5482"/>
                <a:gd name="T222" fmla="+- 0 4630 1671"/>
                <a:gd name="T223" fmla="*/ 4630 h 3551"/>
                <a:gd name="T224" fmla="+- 0 2640 2640"/>
                <a:gd name="T225" fmla="*/ T224 w 5482"/>
                <a:gd name="T226" fmla="+- 0 2263 1671"/>
                <a:gd name="T227" fmla="*/ 2263 h 3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5482" h="3551">
                  <a:moveTo>
                    <a:pt x="0" y="592"/>
                  </a:moveTo>
                  <a:lnTo>
                    <a:pt x="5" y="518"/>
                  </a:lnTo>
                  <a:lnTo>
                    <a:pt x="18" y="446"/>
                  </a:lnTo>
                  <a:lnTo>
                    <a:pt x="40" y="378"/>
                  </a:lnTo>
                  <a:lnTo>
                    <a:pt x="70" y="314"/>
                  </a:lnTo>
                  <a:lnTo>
                    <a:pt x="106" y="254"/>
                  </a:lnTo>
                  <a:lnTo>
                    <a:pt x="149" y="199"/>
                  </a:lnTo>
                  <a:lnTo>
                    <a:pt x="199" y="149"/>
                  </a:lnTo>
                  <a:lnTo>
                    <a:pt x="254" y="106"/>
                  </a:lnTo>
                  <a:lnTo>
                    <a:pt x="314" y="69"/>
                  </a:lnTo>
                  <a:lnTo>
                    <a:pt x="378" y="40"/>
                  </a:lnTo>
                  <a:lnTo>
                    <a:pt x="446" y="18"/>
                  </a:lnTo>
                  <a:lnTo>
                    <a:pt x="518" y="5"/>
                  </a:lnTo>
                  <a:lnTo>
                    <a:pt x="592" y="0"/>
                  </a:lnTo>
                  <a:lnTo>
                    <a:pt x="4890" y="0"/>
                  </a:lnTo>
                  <a:lnTo>
                    <a:pt x="4964" y="5"/>
                  </a:lnTo>
                  <a:lnTo>
                    <a:pt x="5036" y="18"/>
                  </a:lnTo>
                  <a:lnTo>
                    <a:pt x="5104" y="40"/>
                  </a:lnTo>
                  <a:lnTo>
                    <a:pt x="5168" y="69"/>
                  </a:lnTo>
                  <a:lnTo>
                    <a:pt x="5228" y="106"/>
                  </a:lnTo>
                  <a:lnTo>
                    <a:pt x="5283" y="149"/>
                  </a:lnTo>
                  <a:lnTo>
                    <a:pt x="5332" y="199"/>
                  </a:lnTo>
                  <a:lnTo>
                    <a:pt x="5376" y="254"/>
                  </a:lnTo>
                  <a:lnTo>
                    <a:pt x="5412" y="314"/>
                  </a:lnTo>
                  <a:lnTo>
                    <a:pt x="5442" y="378"/>
                  </a:lnTo>
                  <a:lnTo>
                    <a:pt x="5464" y="446"/>
                  </a:lnTo>
                  <a:lnTo>
                    <a:pt x="5477" y="518"/>
                  </a:lnTo>
                  <a:lnTo>
                    <a:pt x="5482" y="592"/>
                  </a:lnTo>
                  <a:lnTo>
                    <a:pt x="5482" y="2959"/>
                  </a:lnTo>
                  <a:lnTo>
                    <a:pt x="5477" y="3033"/>
                  </a:lnTo>
                  <a:lnTo>
                    <a:pt x="5464" y="3104"/>
                  </a:lnTo>
                  <a:lnTo>
                    <a:pt x="5442" y="3173"/>
                  </a:lnTo>
                  <a:lnTo>
                    <a:pt x="5412" y="3237"/>
                  </a:lnTo>
                  <a:lnTo>
                    <a:pt x="5376" y="3297"/>
                  </a:lnTo>
                  <a:lnTo>
                    <a:pt x="5332" y="3352"/>
                  </a:lnTo>
                  <a:lnTo>
                    <a:pt x="5283" y="3401"/>
                  </a:lnTo>
                  <a:lnTo>
                    <a:pt x="5228" y="3444"/>
                  </a:lnTo>
                  <a:lnTo>
                    <a:pt x="5168" y="3481"/>
                  </a:lnTo>
                  <a:lnTo>
                    <a:pt x="5104" y="3511"/>
                  </a:lnTo>
                  <a:lnTo>
                    <a:pt x="5036" y="3532"/>
                  </a:lnTo>
                  <a:lnTo>
                    <a:pt x="4964" y="3546"/>
                  </a:lnTo>
                  <a:lnTo>
                    <a:pt x="4890" y="3550"/>
                  </a:lnTo>
                  <a:lnTo>
                    <a:pt x="592" y="3550"/>
                  </a:lnTo>
                  <a:lnTo>
                    <a:pt x="518" y="3546"/>
                  </a:lnTo>
                  <a:lnTo>
                    <a:pt x="446" y="3532"/>
                  </a:lnTo>
                  <a:lnTo>
                    <a:pt x="378" y="3511"/>
                  </a:lnTo>
                  <a:lnTo>
                    <a:pt x="314" y="3481"/>
                  </a:lnTo>
                  <a:lnTo>
                    <a:pt x="254" y="3444"/>
                  </a:lnTo>
                  <a:lnTo>
                    <a:pt x="199" y="3401"/>
                  </a:lnTo>
                  <a:lnTo>
                    <a:pt x="149" y="3352"/>
                  </a:lnTo>
                  <a:lnTo>
                    <a:pt x="106" y="3297"/>
                  </a:lnTo>
                  <a:lnTo>
                    <a:pt x="70" y="3237"/>
                  </a:lnTo>
                  <a:lnTo>
                    <a:pt x="40" y="3173"/>
                  </a:lnTo>
                  <a:lnTo>
                    <a:pt x="18" y="3104"/>
                  </a:lnTo>
                  <a:lnTo>
                    <a:pt x="5" y="3033"/>
                  </a:lnTo>
                  <a:lnTo>
                    <a:pt x="0" y="2959"/>
                  </a:lnTo>
                  <a:lnTo>
                    <a:pt x="0" y="592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8" name="Picture 19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2629"/>
              <a:ext cx="293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1973"/>
            <p:cNvSpPr>
              <a:spLocks/>
            </p:cNvSpPr>
            <p:nvPr/>
          </p:nvSpPr>
          <p:spPr bwMode="auto">
            <a:xfrm>
              <a:off x="4028" y="2690"/>
              <a:ext cx="2722" cy="1503"/>
            </a:xfrm>
            <a:custGeom>
              <a:avLst/>
              <a:gdLst>
                <a:gd name="T0" fmla="+- 0 4029 4029"/>
                <a:gd name="T1" fmla="*/ T0 w 2722"/>
                <a:gd name="T2" fmla="+- 0 2941 2690"/>
                <a:gd name="T3" fmla="*/ 2941 h 1503"/>
                <a:gd name="T4" fmla="+- 0 4042 4029"/>
                <a:gd name="T5" fmla="*/ T4 w 2722"/>
                <a:gd name="T6" fmla="+- 0 2861 2690"/>
                <a:gd name="T7" fmla="*/ 2861 h 1503"/>
                <a:gd name="T8" fmla="+- 0 4077 4029"/>
                <a:gd name="T9" fmla="*/ T8 w 2722"/>
                <a:gd name="T10" fmla="+- 0 2793 2690"/>
                <a:gd name="T11" fmla="*/ 2793 h 1503"/>
                <a:gd name="T12" fmla="+- 0 4131 4029"/>
                <a:gd name="T13" fmla="*/ T12 w 2722"/>
                <a:gd name="T14" fmla="+- 0 2738 2690"/>
                <a:gd name="T15" fmla="*/ 2738 h 1503"/>
                <a:gd name="T16" fmla="+- 0 4200 4029"/>
                <a:gd name="T17" fmla="*/ T16 w 2722"/>
                <a:gd name="T18" fmla="+- 0 2703 2690"/>
                <a:gd name="T19" fmla="*/ 2703 h 1503"/>
                <a:gd name="T20" fmla="+- 0 4279 4029"/>
                <a:gd name="T21" fmla="*/ T20 w 2722"/>
                <a:gd name="T22" fmla="+- 0 2690 2690"/>
                <a:gd name="T23" fmla="*/ 2690 h 1503"/>
                <a:gd name="T24" fmla="+- 0 6500 4029"/>
                <a:gd name="T25" fmla="*/ T24 w 2722"/>
                <a:gd name="T26" fmla="+- 0 2690 2690"/>
                <a:gd name="T27" fmla="*/ 2690 h 1503"/>
                <a:gd name="T28" fmla="+- 0 6579 4029"/>
                <a:gd name="T29" fmla="*/ T28 w 2722"/>
                <a:gd name="T30" fmla="+- 0 2703 2690"/>
                <a:gd name="T31" fmla="*/ 2703 h 1503"/>
                <a:gd name="T32" fmla="+- 0 6648 4029"/>
                <a:gd name="T33" fmla="*/ T32 w 2722"/>
                <a:gd name="T34" fmla="+- 0 2738 2690"/>
                <a:gd name="T35" fmla="*/ 2738 h 1503"/>
                <a:gd name="T36" fmla="+- 0 6702 4029"/>
                <a:gd name="T37" fmla="*/ T36 w 2722"/>
                <a:gd name="T38" fmla="+- 0 2793 2690"/>
                <a:gd name="T39" fmla="*/ 2793 h 1503"/>
                <a:gd name="T40" fmla="+- 0 6738 4029"/>
                <a:gd name="T41" fmla="*/ T40 w 2722"/>
                <a:gd name="T42" fmla="+- 0 2861 2690"/>
                <a:gd name="T43" fmla="*/ 2861 h 1503"/>
                <a:gd name="T44" fmla="+- 0 6750 4029"/>
                <a:gd name="T45" fmla="*/ T44 w 2722"/>
                <a:gd name="T46" fmla="+- 0 2941 2690"/>
                <a:gd name="T47" fmla="*/ 2941 h 1503"/>
                <a:gd name="T48" fmla="+- 0 6750 4029"/>
                <a:gd name="T49" fmla="*/ T48 w 2722"/>
                <a:gd name="T50" fmla="+- 0 3942 2690"/>
                <a:gd name="T51" fmla="*/ 3942 h 1503"/>
                <a:gd name="T52" fmla="+- 0 6738 4029"/>
                <a:gd name="T53" fmla="*/ T52 w 2722"/>
                <a:gd name="T54" fmla="+- 0 4021 2690"/>
                <a:gd name="T55" fmla="*/ 4021 h 1503"/>
                <a:gd name="T56" fmla="+- 0 6702 4029"/>
                <a:gd name="T57" fmla="*/ T56 w 2722"/>
                <a:gd name="T58" fmla="+- 0 4090 2690"/>
                <a:gd name="T59" fmla="*/ 4090 h 1503"/>
                <a:gd name="T60" fmla="+- 0 6648 4029"/>
                <a:gd name="T61" fmla="*/ T60 w 2722"/>
                <a:gd name="T62" fmla="+- 0 4144 2690"/>
                <a:gd name="T63" fmla="*/ 4144 h 1503"/>
                <a:gd name="T64" fmla="+- 0 6579 4029"/>
                <a:gd name="T65" fmla="*/ T64 w 2722"/>
                <a:gd name="T66" fmla="+- 0 4180 2690"/>
                <a:gd name="T67" fmla="*/ 4180 h 1503"/>
                <a:gd name="T68" fmla="+- 0 6500 4029"/>
                <a:gd name="T69" fmla="*/ T68 w 2722"/>
                <a:gd name="T70" fmla="+- 0 4193 2690"/>
                <a:gd name="T71" fmla="*/ 4193 h 1503"/>
                <a:gd name="T72" fmla="+- 0 4279 4029"/>
                <a:gd name="T73" fmla="*/ T72 w 2722"/>
                <a:gd name="T74" fmla="+- 0 4193 2690"/>
                <a:gd name="T75" fmla="*/ 4193 h 1503"/>
                <a:gd name="T76" fmla="+- 0 4200 4029"/>
                <a:gd name="T77" fmla="*/ T76 w 2722"/>
                <a:gd name="T78" fmla="+- 0 4180 2690"/>
                <a:gd name="T79" fmla="*/ 4180 h 1503"/>
                <a:gd name="T80" fmla="+- 0 4131 4029"/>
                <a:gd name="T81" fmla="*/ T80 w 2722"/>
                <a:gd name="T82" fmla="+- 0 4144 2690"/>
                <a:gd name="T83" fmla="*/ 4144 h 1503"/>
                <a:gd name="T84" fmla="+- 0 4077 4029"/>
                <a:gd name="T85" fmla="*/ T84 w 2722"/>
                <a:gd name="T86" fmla="+- 0 4090 2690"/>
                <a:gd name="T87" fmla="*/ 4090 h 1503"/>
                <a:gd name="T88" fmla="+- 0 4042 4029"/>
                <a:gd name="T89" fmla="*/ T88 w 2722"/>
                <a:gd name="T90" fmla="+- 0 4021 2690"/>
                <a:gd name="T91" fmla="*/ 4021 h 1503"/>
                <a:gd name="T92" fmla="+- 0 4029 4029"/>
                <a:gd name="T93" fmla="*/ T92 w 2722"/>
                <a:gd name="T94" fmla="+- 0 3942 2690"/>
                <a:gd name="T95" fmla="*/ 3942 h 1503"/>
                <a:gd name="T96" fmla="+- 0 4029 4029"/>
                <a:gd name="T97" fmla="*/ T96 w 2722"/>
                <a:gd name="T98" fmla="+- 0 2941 2690"/>
                <a:gd name="T99" fmla="*/ 2941 h 1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2722" h="1503">
                  <a:moveTo>
                    <a:pt x="0" y="251"/>
                  </a:moveTo>
                  <a:lnTo>
                    <a:pt x="13" y="171"/>
                  </a:lnTo>
                  <a:lnTo>
                    <a:pt x="48" y="103"/>
                  </a:lnTo>
                  <a:lnTo>
                    <a:pt x="102" y="48"/>
                  </a:lnTo>
                  <a:lnTo>
                    <a:pt x="171" y="13"/>
                  </a:lnTo>
                  <a:lnTo>
                    <a:pt x="250" y="0"/>
                  </a:lnTo>
                  <a:lnTo>
                    <a:pt x="2471" y="0"/>
                  </a:lnTo>
                  <a:lnTo>
                    <a:pt x="2550" y="13"/>
                  </a:lnTo>
                  <a:lnTo>
                    <a:pt x="2619" y="48"/>
                  </a:lnTo>
                  <a:lnTo>
                    <a:pt x="2673" y="103"/>
                  </a:lnTo>
                  <a:lnTo>
                    <a:pt x="2709" y="171"/>
                  </a:lnTo>
                  <a:lnTo>
                    <a:pt x="2721" y="251"/>
                  </a:lnTo>
                  <a:lnTo>
                    <a:pt x="2721" y="1252"/>
                  </a:lnTo>
                  <a:lnTo>
                    <a:pt x="2709" y="1331"/>
                  </a:lnTo>
                  <a:lnTo>
                    <a:pt x="2673" y="1400"/>
                  </a:lnTo>
                  <a:lnTo>
                    <a:pt x="2619" y="1454"/>
                  </a:lnTo>
                  <a:lnTo>
                    <a:pt x="2550" y="1490"/>
                  </a:lnTo>
                  <a:lnTo>
                    <a:pt x="2471" y="1503"/>
                  </a:lnTo>
                  <a:lnTo>
                    <a:pt x="250" y="1503"/>
                  </a:lnTo>
                  <a:lnTo>
                    <a:pt x="171" y="1490"/>
                  </a:lnTo>
                  <a:lnTo>
                    <a:pt x="102" y="1454"/>
                  </a:lnTo>
                  <a:lnTo>
                    <a:pt x="48" y="1400"/>
                  </a:lnTo>
                  <a:lnTo>
                    <a:pt x="13" y="1331"/>
                  </a:lnTo>
                  <a:lnTo>
                    <a:pt x="0" y="1252"/>
                  </a:lnTo>
                  <a:lnTo>
                    <a:pt x="0" y="251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AutoShape 1972"/>
            <p:cNvSpPr>
              <a:spLocks/>
            </p:cNvSpPr>
            <p:nvPr/>
          </p:nvSpPr>
          <p:spPr bwMode="auto">
            <a:xfrm>
              <a:off x="5369" y="2037"/>
              <a:ext cx="2" cy="2817"/>
            </a:xfrm>
            <a:custGeom>
              <a:avLst/>
              <a:gdLst>
                <a:gd name="T0" fmla="+- 0 2038 2038"/>
                <a:gd name="T1" fmla="*/ 2038 h 2817"/>
                <a:gd name="T2" fmla="+- 0 2530 2038"/>
                <a:gd name="T3" fmla="*/ 2530 h 2817"/>
                <a:gd name="T4" fmla="+- 0 4363 2038"/>
                <a:gd name="T5" fmla="*/ 4363 h 2817"/>
                <a:gd name="T6" fmla="+- 0 4854 2038"/>
                <a:gd name="T7" fmla="*/ 4854 h 2817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2817">
                  <a:moveTo>
                    <a:pt x="0" y="0"/>
                  </a:moveTo>
                  <a:lnTo>
                    <a:pt x="0" y="492"/>
                  </a:lnTo>
                  <a:moveTo>
                    <a:pt x="0" y="2325"/>
                  </a:moveTo>
                  <a:lnTo>
                    <a:pt x="0" y="281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1" name="Picture 197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83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97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2011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96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5526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96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4109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96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" y="26"/>
              <a:ext cx="1191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96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" y="2011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96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" y="5526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96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" y="4109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Прямоугольник 39"/>
          <p:cNvSpPr/>
          <p:nvPr/>
        </p:nvSpPr>
        <p:spPr>
          <a:xfrm>
            <a:off x="-12961" y="3751896"/>
            <a:ext cx="3429000" cy="879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8405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исполнение бюджета городского округа </a:t>
            </a:r>
            <a:r>
              <a:rPr lang="ru-RU" sz="1400" spc="-4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  <a:r>
              <a:rPr lang="ru-RU" sz="1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программной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8405">
              <a:lnSpc>
                <a:spcPts val="156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классификации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38004" y="3513659"/>
            <a:ext cx="3842147" cy="128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5695">
              <a:lnSpc>
                <a:spcPts val="162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взаимосвязь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15695" marR="456565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бюджетных</a:t>
            </a:r>
            <a:r>
              <a:rPr lang="ru-RU" sz="1400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</a:t>
            </a:r>
            <a:r>
              <a:rPr lang="ru-RU" sz="1400" spc="-4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ru-RU" sz="1400" spc="-4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результатами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15695">
              <a:lnSpc>
                <a:spcPts val="148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15695">
              <a:lnSpc>
                <a:spcPts val="162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172291" y="5518956"/>
            <a:ext cx="9334500" cy="84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ts val="4560"/>
              </a:lnSpc>
              <a:spcAft>
                <a:spcPts val="0"/>
              </a:spcAft>
              <a:tabLst>
                <a:tab pos="869950" algn="l"/>
                <a:tab pos="2063115" algn="l"/>
              </a:tabLst>
            </a:pPr>
            <a:r>
              <a:rPr lang="ru-RU" sz="6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6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7335" marR="2920365" algn="ctr">
              <a:lnSpc>
                <a:spcPct val="97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r>
              <a:rPr lang="ru-RU" sz="1100" spc="-23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28791" y="7147144"/>
            <a:ext cx="3429000" cy="17594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8405" marR="6731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8405" marR="67310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исполнения целевых</a:t>
            </a:r>
            <a:r>
              <a:rPr lang="ru-RU" sz="1400" spc="-4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программ,</a:t>
            </a:r>
            <a:r>
              <a:rPr lang="ru-RU" sz="1400" spc="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8405">
              <a:lnSpc>
                <a:spcPts val="155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бюджетных</a:t>
            </a:r>
            <a:r>
              <a:rPr lang="ru-RU" sz="1400" spc="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409450" y="7201696"/>
            <a:ext cx="3429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6335" marR="61849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</a:t>
            </a:r>
            <a:r>
              <a:rPr lang="ru-RU" sz="1400" spc="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качества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бюджетного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планирования и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исполнения</a:t>
            </a:r>
            <a:r>
              <a:rPr lang="ru-RU" sz="1400" spc="3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Line 1962"/>
          <p:cNvCxnSpPr>
            <a:cxnSpLocks noChangeShapeType="1"/>
          </p:cNvCxnSpPr>
          <p:nvPr/>
        </p:nvCxnSpPr>
        <p:spPr bwMode="auto">
          <a:xfrm>
            <a:off x="152400" y="1066800"/>
            <a:ext cx="6480810" cy="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09600" y="319132"/>
            <a:ext cx="8763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ПОКАЗАТЕЛИ ХАРАКТЕРИЗУЮТ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ГОРОДСКОЙ ОКРУГ СЕМЕНОВСКИЙ 2021 ГОДУ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52400" y="1437944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43815" algn="ctr">
              <a:spcBef>
                <a:spcPts val="1700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46 215</a:t>
            </a:r>
            <a:b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r>
              <a:rPr lang="ru-RU" sz="2000" b="1" spc="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</a:t>
            </a:r>
            <a:r>
              <a:rPr lang="ru-RU" sz="1300" spc="6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</a:t>
            </a:r>
            <a:r>
              <a:rPr lang="ru-RU" sz="13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  Семеновский</a:t>
            </a:r>
            <a:endParaRPr lang="ru-RU" sz="13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-174321" y="3235993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7620" algn="ctr">
              <a:spcAft>
                <a:spcPts val="0"/>
              </a:spcAft>
            </a:pP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27,2</a:t>
            </a:r>
          </a:p>
          <a:p>
            <a:pPr marL="1091565" marR="9525" algn="ctr"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 рублей</a:t>
            </a:r>
          </a:p>
          <a:p>
            <a:pPr marL="1377315" marR="295275" indent="-1270" algn="ctr">
              <a:lnSpc>
                <a:spcPct val="98000"/>
              </a:lnSpc>
              <a:spcBef>
                <a:spcPts val="35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</a:t>
            </a:r>
            <a:r>
              <a:rPr lang="ru-RU" sz="13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заработная</a:t>
            </a:r>
            <a:r>
              <a:rPr lang="ru-RU" sz="1300" spc="31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</a:t>
            </a:r>
            <a:endParaRPr lang="ru-RU" sz="13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69598" y="4881697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131445"/>
            <a:r>
              <a:rPr lang="ru-RU" sz="3700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1412,7</a:t>
            </a:r>
          </a:p>
          <a:p>
            <a:pPr marL="1091565" marR="133350" algn="ctr">
              <a:spcBef>
                <a:spcPts val="15"/>
              </a:spcBef>
              <a:spcAft>
                <a:spcPts val="0"/>
              </a:spcAft>
            </a:pPr>
            <a:r>
              <a:rPr lang="ru-RU" sz="15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млн.</a:t>
            </a:r>
            <a:r>
              <a:rPr lang="ru-RU" sz="1500" b="1" spc="-9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  <a:endParaRPr lang="ru-RU" sz="15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091565" marR="135255" algn="ctr">
              <a:lnSpc>
                <a:spcPct val="98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</a:t>
            </a:r>
            <a:r>
              <a:rPr lang="ru-RU" sz="1300" spc="7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spc="7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</a:t>
            </a:r>
            <a:r>
              <a:rPr lang="ru-RU" sz="1300" spc="-4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</a:t>
            </a:r>
            <a:endParaRPr lang="ru-RU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206680" y="6446093"/>
            <a:ext cx="3429000" cy="19348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46355" algn="ctr">
              <a:spcAft>
                <a:spcPts val="0"/>
              </a:spcAft>
            </a:pP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47</a:t>
            </a:r>
          </a:p>
          <a:p>
            <a:pPr marL="1091565" marR="4635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муниципальных</a:t>
            </a:r>
            <a:r>
              <a:rPr lang="ru-RU" sz="1500" b="1" spc="-42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учреждений</a:t>
            </a:r>
          </a:p>
          <a:p>
            <a:pPr marL="1511935">
              <a:lnSpc>
                <a:spcPts val="1570"/>
              </a:lnSpc>
              <a:spcBef>
                <a:spcPts val="1555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ru-RU" sz="1300" spc="6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6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бюджетные</a:t>
            </a:r>
          </a:p>
          <a:p>
            <a:pPr marL="1504315">
              <a:lnSpc>
                <a:spcPts val="156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300" spc="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казенные</a:t>
            </a:r>
          </a:p>
          <a:p>
            <a:pPr marL="1543685">
              <a:lnSpc>
                <a:spcPts val="157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ru-RU" sz="1300" spc="-4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-4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автономные</a:t>
            </a:r>
            <a:endParaRPr lang="ru-RU" sz="13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48420" y="3235993"/>
            <a:ext cx="3429000" cy="1376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990" marR="268605" algn="ctr">
              <a:spcBef>
                <a:spcPts val="1005"/>
              </a:spcBef>
              <a:spcAft>
                <a:spcPts val="0"/>
              </a:spcAft>
            </a:pPr>
            <a:r>
              <a:rPr lang="ru-RU" sz="37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9 419,9</a:t>
            </a:r>
          </a:p>
          <a:p>
            <a:pPr marL="439420" marR="391795" indent="1885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млн. рублей</a:t>
            </a:r>
            <a:r>
              <a:rPr lang="ru-RU" sz="15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917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Объем отгруженной  </a:t>
            </a:r>
            <a:br>
              <a:rPr lang="ru-RU" sz="13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продукции, работ, услуг</a:t>
            </a:r>
            <a:endParaRPr lang="ru-RU" sz="130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56318" y="4881697"/>
            <a:ext cx="2813204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990" marR="268605" algn="ctr">
              <a:spcBef>
                <a:spcPts val="5"/>
              </a:spcBef>
              <a:spcAft>
                <a:spcPts val="0"/>
              </a:spcAft>
            </a:pPr>
            <a:r>
              <a:rPr lang="ru-RU" sz="37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</a:t>
            </a:r>
          </a:p>
          <a:p>
            <a:pPr marL="173990" marR="271780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300" b="1" spc="-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Территориальных отделов</a:t>
            </a:r>
            <a:endParaRPr lang="ru-RU" sz="130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877236" y="1405312"/>
            <a:ext cx="2971369" cy="175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37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3 877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квадратных</a:t>
            </a:r>
            <a:r>
              <a:rPr lang="ru-RU" sz="1500" b="1" spc="19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километров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0385" marR="636905" algn="ctr">
              <a:lnSpc>
                <a:spcPct val="98000"/>
              </a:lnSpc>
              <a:spcBef>
                <a:spcPts val="345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</a:t>
            </a:r>
            <a:r>
              <a:rPr lang="ru-RU" sz="1300" spc="5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5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30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>
          <a:xfrm>
            <a:off x="4900644" y="4656587"/>
            <a:ext cx="1077278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" algn="ctr">
              <a:spcBef>
                <a:spcPts val="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57,2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2270" marR="114935" algn="ctr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193540" y="5008481"/>
            <a:ext cx="3429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630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43,2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3215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42005" y="4855811"/>
            <a:ext cx="3429000" cy="1628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6235">
              <a:spcBef>
                <a:spcPts val="112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44,0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3215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48922" y="4761124"/>
            <a:ext cx="3429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4010">
              <a:spcBef>
                <a:spcPts val="89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47,3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2020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2" name="Group 1171"/>
          <p:cNvGrpSpPr>
            <a:grpSpLocks/>
          </p:cNvGrpSpPr>
          <p:nvPr/>
        </p:nvGrpSpPr>
        <p:grpSpPr bwMode="auto">
          <a:xfrm>
            <a:off x="311150" y="4973933"/>
            <a:ext cx="6330315" cy="1291590"/>
            <a:chOff x="536" y="269"/>
            <a:chExt cx="9969" cy="2034"/>
          </a:xfrm>
        </p:grpSpPr>
        <p:pic>
          <p:nvPicPr>
            <p:cNvPr id="73" name="Picture 11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" y="757"/>
              <a:ext cx="790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181"/>
            <p:cNvSpPr>
              <a:spLocks/>
            </p:cNvSpPr>
            <p:nvPr/>
          </p:nvSpPr>
          <p:spPr bwMode="auto">
            <a:xfrm>
              <a:off x="5881" y="717"/>
              <a:ext cx="657" cy="1447"/>
            </a:xfrm>
            <a:custGeom>
              <a:avLst/>
              <a:gdLst>
                <a:gd name="T0" fmla="+- 0 6428 5881"/>
                <a:gd name="T1" fmla="*/ T0 w 657"/>
                <a:gd name="T2" fmla="+- 0 1195 1195"/>
                <a:gd name="T3" fmla="*/ 1195 h 969"/>
                <a:gd name="T4" fmla="+- 0 5991 5881"/>
                <a:gd name="T5" fmla="*/ T4 w 657"/>
                <a:gd name="T6" fmla="+- 0 1195 1195"/>
                <a:gd name="T7" fmla="*/ 1195 h 969"/>
                <a:gd name="T8" fmla="+- 0 5948 5881"/>
                <a:gd name="T9" fmla="*/ T8 w 657"/>
                <a:gd name="T10" fmla="+- 0 1204 1195"/>
                <a:gd name="T11" fmla="*/ 1204 h 969"/>
                <a:gd name="T12" fmla="+- 0 5913 5881"/>
                <a:gd name="T13" fmla="*/ T12 w 657"/>
                <a:gd name="T14" fmla="+- 0 1227 1195"/>
                <a:gd name="T15" fmla="*/ 1227 h 969"/>
                <a:gd name="T16" fmla="+- 0 5890 5881"/>
                <a:gd name="T17" fmla="*/ T16 w 657"/>
                <a:gd name="T18" fmla="+- 0 1262 1195"/>
                <a:gd name="T19" fmla="*/ 1262 h 969"/>
                <a:gd name="T20" fmla="+- 0 5881 5881"/>
                <a:gd name="T21" fmla="*/ T20 w 657"/>
                <a:gd name="T22" fmla="+- 0 1304 1195"/>
                <a:gd name="T23" fmla="*/ 1304 h 969"/>
                <a:gd name="T24" fmla="+- 0 5881 5881"/>
                <a:gd name="T25" fmla="*/ T24 w 657"/>
                <a:gd name="T26" fmla="+- 0 2055 1195"/>
                <a:gd name="T27" fmla="*/ 2055 h 969"/>
                <a:gd name="T28" fmla="+- 0 5890 5881"/>
                <a:gd name="T29" fmla="*/ T28 w 657"/>
                <a:gd name="T30" fmla="+- 0 2097 1195"/>
                <a:gd name="T31" fmla="*/ 2097 h 969"/>
                <a:gd name="T32" fmla="+- 0 5913 5881"/>
                <a:gd name="T33" fmla="*/ T32 w 657"/>
                <a:gd name="T34" fmla="+- 0 2132 1195"/>
                <a:gd name="T35" fmla="*/ 2132 h 969"/>
                <a:gd name="T36" fmla="+- 0 5948 5881"/>
                <a:gd name="T37" fmla="*/ T36 w 657"/>
                <a:gd name="T38" fmla="+- 0 2156 1195"/>
                <a:gd name="T39" fmla="*/ 2156 h 969"/>
                <a:gd name="T40" fmla="+- 0 5991 5881"/>
                <a:gd name="T41" fmla="*/ T40 w 657"/>
                <a:gd name="T42" fmla="+- 0 2164 1195"/>
                <a:gd name="T43" fmla="*/ 2164 h 969"/>
                <a:gd name="T44" fmla="+- 0 6428 5881"/>
                <a:gd name="T45" fmla="*/ T44 w 657"/>
                <a:gd name="T46" fmla="+- 0 2164 1195"/>
                <a:gd name="T47" fmla="*/ 2164 h 969"/>
                <a:gd name="T48" fmla="+- 0 6471 5881"/>
                <a:gd name="T49" fmla="*/ T48 w 657"/>
                <a:gd name="T50" fmla="+- 0 2156 1195"/>
                <a:gd name="T51" fmla="*/ 2156 h 969"/>
                <a:gd name="T52" fmla="+- 0 6505 5881"/>
                <a:gd name="T53" fmla="*/ T52 w 657"/>
                <a:gd name="T54" fmla="+- 0 2132 1195"/>
                <a:gd name="T55" fmla="*/ 2132 h 969"/>
                <a:gd name="T56" fmla="+- 0 6529 5881"/>
                <a:gd name="T57" fmla="*/ T56 w 657"/>
                <a:gd name="T58" fmla="+- 0 2097 1195"/>
                <a:gd name="T59" fmla="*/ 2097 h 969"/>
                <a:gd name="T60" fmla="+- 0 6537 5881"/>
                <a:gd name="T61" fmla="*/ T60 w 657"/>
                <a:gd name="T62" fmla="+- 0 2055 1195"/>
                <a:gd name="T63" fmla="*/ 2055 h 969"/>
                <a:gd name="T64" fmla="+- 0 6537 5881"/>
                <a:gd name="T65" fmla="*/ T64 w 657"/>
                <a:gd name="T66" fmla="+- 0 1304 1195"/>
                <a:gd name="T67" fmla="*/ 1304 h 969"/>
                <a:gd name="T68" fmla="+- 0 6529 5881"/>
                <a:gd name="T69" fmla="*/ T68 w 657"/>
                <a:gd name="T70" fmla="+- 0 1262 1195"/>
                <a:gd name="T71" fmla="*/ 1262 h 969"/>
                <a:gd name="T72" fmla="+- 0 6505 5881"/>
                <a:gd name="T73" fmla="*/ T72 w 657"/>
                <a:gd name="T74" fmla="+- 0 1227 1195"/>
                <a:gd name="T75" fmla="*/ 1227 h 969"/>
                <a:gd name="T76" fmla="+- 0 6471 5881"/>
                <a:gd name="T77" fmla="*/ T76 w 657"/>
                <a:gd name="T78" fmla="+- 0 1204 1195"/>
                <a:gd name="T79" fmla="*/ 1204 h 969"/>
                <a:gd name="T80" fmla="+- 0 6428 5881"/>
                <a:gd name="T81" fmla="*/ T80 w 657"/>
                <a:gd name="T82" fmla="+- 0 1195 1195"/>
                <a:gd name="T83" fmla="*/ 1195 h 9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969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860"/>
                  </a:lnTo>
                  <a:lnTo>
                    <a:pt x="9" y="902"/>
                  </a:lnTo>
                  <a:lnTo>
                    <a:pt x="32" y="937"/>
                  </a:lnTo>
                  <a:lnTo>
                    <a:pt x="67" y="961"/>
                  </a:lnTo>
                  <a:lnTo>
                    <a:pt x="110" y="969"/>
                  </a:lnTo>
                  <a:lnTo>
                    <a:pt x="547" y="969"/>
                  </a:lnTo>
                  <a:lnTo>
                    <a:pt x="590" y="961"/>
                  </a:lnTo>
                  <a:lnTo>
                    <a:pt x="624" y="937"/>
                  </a:lnTo>
                  <a:lnTo>
                    <a:pt x="648" y="902"/>
                  </a:lnTo>
                  <a:lnTo>
                    <a:pt x="656" y="860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5" name="Picture 1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757"/>
              <a:ext cx="790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79"/>
            <p:cNvSpPr>
              <a:spLocks/>
            </p:cNvSpPr>
            <p:nvPr/>
          </p:nvSpPr>
          <p:spPr bwMode="auto">
            <a:xfrm>
              <a:off x="7155" y="783"/>
              <a:ext cx="657" cy="1381"/>
            </a:xfrm>
            <a:custGeom>
              <a:avLst/>
              <a:gdLst>
                <a:gd name="T0" fmla="+- 0 7702 7156"/>
                <a:gd name="T1" fmla="*/ T0 w 657"/>
                <a:gd name="T2" fmla="+- 0 783 783"/>
                <a:gd name="T3" fmla="*/ 783 h 1381"/>
                <a:gd name="T4" fmla="+- 0 7265 7156"/>
                <a:gd name="T5" fmla="*/ T4 w 657"/>
                <a:gd name="T6" fmla="+- 0 783 783"/>
                <a:gd name="T7" fmla="*/ 783 h 1381"/>
                <a:gd name="T8" fmla="+- 0 7222 7156"/>
                <a:gd name="T9" fmla="*/ T8 w 657"/>
                <a:gd name="T10" fmla="+- 0 792 783"/>
                <a:gd name="T11" fmla="*/ 792 h 1381"/>
                <a:gd name="T12" fmla="+- 0 7188 7156"/>
                <a:gd name="T13" fmla="*/ T12 w 657"/>
                <a:gd name="T14" fmla="+- 0 815 783"/>
                <a:gd name="T15" fmla="*/ 815 h 1381"/>
                <a:gd name="T16" fmla="+- 0 7164 7156"/>
                <a:gd name="T17" fmla="*/ T16 w 657"/>
                <a:gd name="T18" fmla="+- 0 850 783"/>
                <a:gd name="T19" fmla="*/ 850 h 1381"/>
                <a:gd name="T20" fmla="+- 0 7156 7156"/>
                <a:gd name="T21" fmla="*/ T20 w 657"/>
                <a:gd name="T22" fmla="+- 0 893 783"/>
                <a:gd name="T23" fmla="*/ 893 h 1381"/>
                <a:gd name="T24" fmla="+- 0 7156 7156"/>
                <a:gd name="T25" fmla="*/ T24 w 657"/>
                <a:gd name="T26" fmla="+- 0 2055 783"/>
                <a:gd name="T27" fmla="*/ 2055 h 1381"/>
                <a:gd name="T28" fmla="+- 0 7164 7156"/>
                <a:gd name="T29" fmla="*/ T28 w 657"/>
                <a:gd name="T30" fmla="+- 0 2097 783"/>
                <a:gd name="T31" fmla="*/ 2097 h 1381"/>
                <a:gd name="T32" fmla="+- 0 7188 7156"/>
                <a:gd name="T33" fmla="*/ T32 w 657"/>
                <a:gd name="T34" fmla="+- 0 2132 783"/>
                <a:gd name="T35" fmla="*/ 2132 h 1381"/>
                <a:gd name="T36" fmla="+- 0 7222 7156"/>
                <a:gd name="T37" fmla="*/ T36 w 657"/>
                <a:gd name="T38" fmla="+- 0 2156 783"/>
                <a:gd name="T39" fmla="*/ 2156 h 1381"/>
                <a:gd name="T40" fmla="+- 0 7265 7156"/>
                <a:gd name="T41" fmla="*/ T40 w 657"/>
                <a:gd name="T42" fmla="+- 0 2164 783"/>
                <a:gd name="T43" fmla="*/ 2164 h 1381"/>
                <a:gd name="T44" fmla="+- 0 7702 7156"/>
                <a:gd name="T45" fmla="*/ T44 w 657"/>
                <a:gd name="T46" fmla="+- 0 2164 783"/>
                <a:gd name="T47" fmla="*/ 2164 h 1381"/>
                <a:gd name="T48" fmla="+- 0 7745 7156"/>
                <a:gd name="T49" fmla="*/ T48 w 657"/>
                <a:gd name="T50" fmla="+- 0 2156 783"/>
                <a:gd name="T51" fmla="*/ 2156 h 1381"/>
                <a:gd name="T52" fmla="+- 0 7780 7156"/>
                <a:gd name="T53" fmla="*/ T52 w 657"/>
                <a:gd name="T54" fmla="+- 0 2132 783"/>
                <a:gd name="T55" fmla="*/ 2132 h 1381"/>
                <a:gd name="T56" fmla="+- 0 7803 7156"/>
                <a:gd name="T57" fmla="*/ T56 w 657"/>
                <a:gd name="T58" fmla="+- 0 2097 783"/>
                <a:gd name="T59" fmla="*/ 2097 h 1381"/>
                <a:gd name="T60" fmla="+- 0 7812 7156"/>
                <a:gd name="T61" fmla="*/ T60 w 657"/>
                <a:gd name="T62" fmla="+- 0 2055 783"/>
                <a:gd name="T63" fmla="*/ 2055 h 1381"/>
                <a:gd name="T64" fmla="+- 0 7812 7156"/>
                <a:gd name="T65" fmla="*/ T64 w 657"/>
                <a:gd name="T66" fmla="+- 0 893 783"/>
                <a:gd name="T67" fmla="*/ 893 h 1381"/>
                <a:gd name="T68" fmla="+- 0 7803 7156"/>
                <a:gd name="T69" fmla="*/ T68 w 657"/>
                <a:gd name="T70" fmla="+- 0 850 783"/>
                <a:gd name="T71" fmla="*/ 850 h 1381"/>
                <a:gd name="T72" fmla="+- 0 7780 7156"/>
                <a:gd name="T73" fmla="*/ T72 w 657"/>
                <a:gd name="T74" fmla="+- 0 815 783"/>
                <a:gd name="T75" fmla="*/ 815 h 1381"/>
                <a:gd name="T76" fmla="+- 0 7745 7156"/>
                <a:gd name="T77" fmla="*/ T76 w 657"/>
                <a:gd name="T78" fmla="+- 0 792 783"/>
                <a:gd name="T79" fmla="*/ 792 h 1381"/>
                <a:gd name="T80" fmla="+- 0 7702 7156"/>
                <a:gd name="T81" fmla="*/ T80 w 657"/>
                <a:gd name="T82" fmla="+- 0 783 783"/>
                <a:gd name="T83" fmla="*/ 783 h 13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381">
                  <a:moveTo>
                    <a:pt x="546" y="0"/>
                  </a:moveTo>
                  <a:lnTo>
                    <a:pt x="109" y="0"/>
                  </a:lnTo>
                  <a:lnTo>
                    <a:pt x="66" y="9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10"/>
                  </a:lnTo>
                  <a:lnTo>
                    <a:pt x="0" y="1272"/>
                  </a:lnTo>
                  <a:lnTo>
                    <a:pt x="8" y="1314"/>
                  </a:lnTo>
                  <a:lnTo>
                    <a:pt x="32" y="1349"/>
                  </a:lnTo>
                  <a:lnTo>
                    <a:pt x="66" y="1373"/>
                  </a:lnTo>
                  <a:lnTo>
                    <a:pt x="109" y="1381"/>
                  </a:lnTo>
                  <a:lnTo>
                    <a:pt x="546" y="1381"/>
                  </a:lnTo>
                  <a:lnTo>
                    <a:pt x="589" y="1373"/>
                  </a:lnTo>
                  <a:lnTo>
                    <a:pt x="624" y="1349"/>
                  </a:lnTo>
                  <a:lnTo>
                    <a:pt x="647" y="1314"/>
                  </a:lnTo>
                  <a:lnTo>
                    <a:pt x="656" y="1272"/>
                  </a:lnTo>
                  <a:lnTo>
                    <a:pt x="656" y="110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7" name="Picture 11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" y="269"/>
              <a:ext cx="826" cy="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1177"/>
            <p:cNvSpPr>
              <a:spLocks/>
            </p:cNvSpPr>
            <p:nvPr/>
          </p:nvSpPr>
          <p:spPr bwMode="auto">
            <a:xfrm>
              <a:off x="8430" y="269"/>
              <a:ext cx="657" cy="1895"/>
            </a:xfrm>
            <a:custGeom>
              <a:avLst/>
              <a:gdLst>
                <a:gd name="T0" fmla="+- 0 8977 8430"/>
                <a:gd name="T1" fmla="*/ T0 w 657"/>
                <a:gd name="T2" fmla="+- 0 638 638"/>
                <a:gd name="T3" fmla="*/ 638 h 1526"/>
                <a:gd name="T4" fmla="+- 0 8539 8430"/>
                <a:gd name="T5" fmla="*/ T4 w 657"/>
                <a:gd name="T6" fmla="+- 0 638 638"/>
                <a:gd name="T7" fmla="*/ 638 h 1526"/>
                <a:gd name="T8" fmla="+- 0 8497 8430"/>
                <a:gd name="T9" fmla="*/ T8 w 657"/>
                <a:gd name="T10" fmla="+- 0 647 638"/>
                <a:gd name="T11" fmla="*/ 647 h 1526"/>
                <a:gd name="T12" fmla="+- 0 8462 8430"/>
                <a:gd name="T13" fmla="*/ T12 w 657"/>
                <a:gd name="T14" fmla="+- 0 670 638"/>
                <a:gd name="T15" fmla="*/ 670 h 1526"/>
                <a:gd name="T16" fmla="+- 0 8439 8430"/>
                <a:gd name="T17" fmla="*/ T16 w 657"/>
                <a:gd name="T18" fmla="+- 0 705 638"/>
                <a:gd name="T19" fmla="*/ 705 h 1526"/>
                <a:gd name="T20" fmla="+- 0 8430 8430"/>
                <a:gd name="T21" fmla="*/ T20 w 657"/>
                <a:gd name="T22" fmla="+- 0 747 638"/>
                <a:gd name="T23" fmla="*/ 747 h 1526"/>
                <a:gd name="T24" fmla="+- 0 8430 8430"/>
                <a:gd name="T25" fmla="*/ T24 w 657"/>
                <a:gd name="T26" fmla="+- 0 2055 638"/>
                <a:gd name="T27" fmla="*/ 2055 h 1526"/>
                <a:gd name="T28" fmla="+- 0 8439 8430"/>
                <a:gd name="T29" fmla="*/ T28 w 657"/>
                <a:gd name="T30" fmla="+- 0 2097 638"/>
                <a:gd name="T31" fmla="*/ 2097 h 1526"/>
                <a:gd name="T32" fmla="+- 0 8462 8430"/>
                <a:gd name="T33" fmla="*/ T32 w 657"/>
                <a:gd name="T34" fmla="+- 0 2132 638"/>
                <a:gd name="T35" fmla="*/ 2132 h 1526"/>
                <a:gd name="T36" fmla="+- 0 8497 8430"/>
                <a:gd name="T37" fmla="*/ T36 w 657"/>
                <a:gd name="T38" fmla="+- 0 2156 638"/>
                <a:gd name="T39" fmla="*/ 2156 h 1526"/>
                <a:gd name="T40" fmla="+- 0 8539 8430"/>
                <a:gd name="T41" fmla="*/ T40 w 657"/>
                <a:gd name="T42" fmla="+- 0 2164 638"/>
                <a:gd name="T43" fmla="*/ 2164 h 1526"/>
                <a:gd name="T44" fmla="+- 0 8977 8430"/>
                <a:gd name="T45" fmla="*/ T44 w 657"/>
                <a:gd name="T46" fmla="+- 0 2164 638"/>
                <a:gd name="T47" fmla="*/ 2164 h 1526"/>
                <a:gd name="T48" fmla="+- 0 9019 8430"/>
                <a:gd name="T49" fmla="*/ T48 w 657"/>
                <a:gd name="T50" fmla="+- 0 2156 638"/>
                <a:gd name="T51" fmla="*/ 2156 h 1526"/>
                <a:gd name="T52" fmla="+- 0 9054 8430"/>
                <a:gd name="T53" fmla="*/ T52 w 657"/>
                <a:gd name="T54" fmla="+- 0 2132 638"/>
                <a:gd name="T55" fmla="*/ 2132 h 1526"/>
                <a:gd name="T56" fmla="+- 0 9078 8430"/>
                <a:gd name="T57" fmla="*/ T56 w 657"/>
                <a:gd name="T58" fmla="+- 0 2097 638"/>
                <a:gd name="T59" fmla="*/ 2097 h 1526"/>
                <a:gd name="T60" fmla="+- 0 9086 8430"/>
                <a:gd name="T61" fmla="*/ T60 w 657"/>
                <a:gd name="T62" fmla="+- 0 2055 638"/>
                <a:gd name="T63" fmla="*/ 2055 h 1526"/>
                <a:gd name="T64" fmla="+- 0 9086 8430"/>
                <a:gd name="T65" fmla="*/ T64 w 657"/>
                <a:gd name="T66" fmla="+- 0 747 638"/>
                <a:gd name="T67" fmla="*/ 747 h 1526"/>
                <a:gd name="T68" fmla="+- 0 9078 8430"/>
                <a:gd name="T69" fmla="*/ T68 w 657"/>
                <a:gd name="T70" fmla="+- 0 705 638"/>
                <a:gd name="T71" fmla="*/ 705 h 1526"/>
                <a:gd name="T72" fmla="+- 0 9054 8430"/>
                <a:gd name="T73" fmla="*/ T72 w 657"/>
                <a:gd name="T74" fmla="+- 0 670 638"/>
                <a:gd name="T75" fmla="*/ 670 h 1526"/>
                <a:gd name="T76" fmla="+- 0 9019 8430"/>
                <a:gd name="T77" fmla="*/ T76 w 657"/>
                <a:gd name="T78" fmla="+- 0 647 638"/>
                <a:gd name="T79" fmla="*/ 647 h 1526"/>
                <a:gd name="T80" fmla="+- 0 8977 8430"/>
                <a:gd name="T81" fmla="*/ T80 w 657"/>
                <a:gd name="T82" fmla="+- 0 638 638"/>
                <a:gd name="T83" fmla="*/ 638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526">
                  <a:moveTo>
                    <a:pt x="547" y="0"/>
                  </a:moveTo>
                  <a:lnTo>
                    <a:pt x="109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1417"/>
                  </a:lnTo>
                  <a:lnTo>
                    <a:pt x="9" y="1459"/>
                  </a:lnTo>
                  <a:lnTo>
                    <a:pt x="32" y="1494"/>
                  </a:lnTo>
                  <a:lnTo>
                    <a:pt x="67" y="1518"/>
                  </a:lnTo>
                  <a:lnTo>
                    <a:pt x="109" y="1526"/>
                  </a:lnTo>
                  <a:lnTo>
                    <a:pt x="547" y="1526"/>
                  </a:lnTo>
                  <a:lnTo>
                    <a:pt x="589" y="1518"/>
                  </a:lnTo>
                  <a:lnTo>
                    <a:pt x="624" y="1494"/>
                  </a:lnTo>
                  <a:lnTo>
                    <a:pt x="648" y="1459"/>
                  </a:lnTo>
                  <a:lnTo>
                    <a:pt x="656" y="1417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9" name="Picture 11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" y="1275"/>
              <a:ext cx="790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75"/>
            <p:cNvSpPr>
              <a:spLocks/>
            </p:cNvSpPr>
            <p:nvPr/>
          </p:nvSpPr>
          <p:spPr bwMode="auto">
            <a:xfrm>
              <a:off x="9704" y="1275"/>
              <a:ext cx="657" cy="889"/>
            </a:xfrm>
            <a:custGeom>
              <a:avLst/>
              <a:gdLst>
                <a:gd name="T0" fmla="+- 0 10251 9704"/>
                <a:gd name="T1" fmla="*/ T0 w 657"/>
                <a:gd name="T2" fmla="+- 0 473 473"/>
                <a:gd name="T3" fmla="*/ 473 h 1691"/>
                <a:gd name="T4" fmla="+- 0 9814 9704"/>
                <a:gd name="T5" fmla="*/ T4 w 657"/>
                <a:gd name="T6" fmla="+- 0 473 473"/>
                <a:gd name="T7" fmla="*/ 473 h 1691"/>
                <a:gd name="T8" fmla="+- 0 9771 9704"/>
                <a:gd name="T9" fmla="*/ T8 w 657"/>
                <a:gd name="T10" fmla="+- 0 482 473"/>
                <a:gd name="T11" fmla="*/ 482 h 1691"/>
                <a:gd name="T12" fmla="+- 0 9736 9704"/>
                <a:gd name="T13" fmla="*/ T12 w 657"/>
                <a:gd name="T14" fmla="+- 0 505 473"/>
                <a:gd name="T15" fmla="*/ 505 h 1691"/>
                <a:gd name="T16" fmla="+- 0 9713 9704"/>
                <a:gd name="T17" fmla="*/ T16 w 657"/>
                <a:gd name="T18" fmla="+- 0 540 473"/>
                <a:gd name="T19" fmla="*/ 540 h 1691"/>
                <a:gd name="T20" fmla="+- 0 9704 9704"/>
                <a:gd name="T21" fmla="*/ T20 w 657"/>
                <a:gd name="T22" fmla="+- 0 583 473"/>
                <a:gd name="T23" fmla="*/ 583 h 1691"/>
                <a:gd name="T24" fmla="+- 0 9704 9704"/>
                <a:gd name="T25" fmla="*/ T24 w 657"/>
                <a:gd name="T26" fmla="+- 0 2055 473"/>
                <a:gd name="T27" fmla="*/ 2055 h 1691"/>
                <a:gd name="T28" fmla="+- 0 9713 9704"/>
                <a:gd name="T29" fmla="*/ T28 w 657"/>
                <a:gd name="T30" fmla="+- 0 2097 473"/>
                <a:gd name="T31" fmla="*/ 2097 h 1691"/>
                <a:gd name="T32" fmla="+- 0 9736 9704"/>
                <a:gd name="T33" fmla="*/ T32 w 657"/>
                <a:gd name="T34" fmla="+- 0 2132 473"/>
                <a:gd name="T35" fmla="*/ 2132 h 1691"/>
                <a:gd name="T36" fmla="+- 0 9771 9704"/>
                <a:gd name="T37" fmla="*/ T36 w 657"/>
                <a:gd name="T38" fmla="+- 0 2156 473"/>
                <a:gd name="T39" fmla="*/ 2156 h 1691"/>
                <a:gd name="T40" fmla="+- 0 9814 9704"/>
                <a:gd name="T41" fmla="*/ T40 w 657"/>
                <a:gd name="T42" fmla="+- 0 2164 473"/>
                <a:gd name="T43" fmla="*/ 2164 h 1691"/>
                <a:gd name="T44" fmla="+- 0 10251 9704"/>
                <a:gd name="T45" fmla="*/ T44 w 657"/>
                <a:gd name="T46" fmla="+- 0 2164 473"/>
                <a:gd name="T47" fmla="*/ 2164 h 1691"/>
                <a:gd name="T48" fmla="+- 0 10294 9704"/>
                <a:gd name="T49" fmla="*/ T48 w 657"/>
                <a:gd name="T50" fmla="+- 0 2156 473"/>
                <a:gd name="T51" fmla="*/ 2156 h 1691"/>
                <a:gd name="T52" fmla="+- 0 10329 9704"/>
                <a:gd name="T53" fmla="*/ T52 w 657"/>
                <a:gd name="T54" fmla="+- 0 2132 473"/>
                <a:gd name="T55" fmla="*/ 2132 h 1691"/>
                <a:gd name="T56" fmla="+- 0 10352 9704"/>
                <a:gd name="T57" fmla="*/ T56 w 657"/>
                <a:gd name="T58" fmla="+- 0 2097 473"/>
                <a:gd name="T59" fmla="*/ 2097 h 1691"/>
                <a:gd name="T60" fmla="+- 0 10361 9704"/>
                <a:gd name="T61" fmla="*/ T60 w 657"/>
                <a:gd name="T62" fmla="+- 0 2055 473"/>
                <a:gd name="T63" fmla="*/ 2055 h 1691"/>
                <a:gd name="T64" fmla="+- 0 10361 9704"/>
                <a:gd name="T65" fmla="*/ T64 w 657"/>
                <a:gd name="T66" fmla="+- 0 583 473"/>
                <a:gd name="T67" fmla="*/ 583 h 1691"/>
                <a:gd name="T68" fmla="+- 0 10352 9704"/>
                <a:gd name="T69" fmla="*/ T68 w 657"/>
                <a:gd name="T70" fmla="+- 0 540 473"/>
                <a:gd name="T71" fmla="*/ 540 h 1691"/>
                <a:gd name="T72" fmla="+- 0 10329 9704"/>
                <a:gd name="T73" fmla="*/ T72 w 657"/>
                <a:gd name="T74" fmla="+- 0 505 473"/>
                <a:gd name="T75" fmla="*/ 505 h 1691"/>
                <a:gd name="T76" fmla="+- 0 10294 9704"/>
                <a:gd name="T77" fmla="*/ T76 w 657"/>
                <a:gd name="T78" fmla="+- 0 482 473"/>
                <a:gd name="T79" fmla="*/ 482 h 1691"/>
                <a:gd name="T80" fmla="+- 0 10251 9704"/>
                <a:gd name="T81" fmla="*/ T80 w 657"/>
                <a:gd name="T82" fmla="+- 0 473 473"/>
                <a:gd name="T83" fmla="*/ 473 h 16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691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10"/>
                  </a:lnTo>
                  <a:lnTo>
                    <a:pt x="0" y="1582"/>
                  </a:lnTo>
                  <a:lnTo>
                    <a:pt x="9" y="1624"/>
                  </a:lnTo>
                  <a:lnTo>
                    <a:pt x="32" y="1659"/>
                  </a:lnTo>
                  <a:lnTo>
                    <a:pt x="67" y="1683"/>
                  </a:lnTo>
                  <a:lnTo>
                    <a:pt x="110" y="1691"/>
                  </a:lnTo>
                  <a:lnTo>
                    <a:pt x="547" y="1691"/>
                  </a:lnTo>
                  <a:lnTo>
                    <a:pt x="590" y="1683"/>
                  </a:lnTo>
                  <a:lnTo>
                    <a:pt x="625" y="1659"/>
                  </a:lnTo>
                  <a:lnTo>
                    <a:pt x="648" y="1624"/>
                  </a:lnTo>
                  <a:lnTo>
                    <a:pt x="657" y="1582"/>
                  </a:lnTo>
                  <a:lnTo>
                    <a:pt x="657" y="110"/>
                  </a:lnTo>
                  <a:lnTo>
                    <a:pt x="648" y="67"/>
                  </a:lnTo>
                  <a:lnTo>
                    <a:pt x="625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81" name="Line 1174"/>
            <p:cNvCxnSpPr>
              <a:cxnSpLocks noChangeShapeType="1"/>
            </p:cNvCxnSpPr>
            <p:nvPr/>
          </p:nvCxnSpPr>
          <p:spPr bwMode="auto">
            <a:xfrm>
              <a:off x="536" y="2253"/>
              <a:ext cx="9969" cy="0"/>
            </a:xfrm>
            <a:prstGeom prst="line">
              <a:avLst/>
            </a:prstGeom>
            <a:noFill/>
            <a:ln w="9525">
              <a:solidFill>
                <a:srgbClr val="33D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" name="Picture 11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534"/>
              <a:ext cx="826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1172"/>
            <p:cNvSpPr>
              <a:spLocks/>
            </p:cNvSpPr>
            <p:nvPr/>
          </p:nvSpPr>
          <p:spPr bwMode="auto">
            <a:xfrm>
              <a:off x="4606" y="534"/>
              <a:ext cx="657" cy="1642"/>
            </a:xfrm>
            <a:custGeom>
              <a:avLst/>
              <a:gdLst>
                <a:gd name="T0" fmla="+- 0 5154 4607"/>
                <a:gd name="T1" fmla="*/ T0 w 657"/>
                <a:gd name="T2" fmla="+- 0 1154 1154"/>
                <a:gd name="T3" fmla="*/ 1154 h 1023"/>
                <a:gd name="T4" fmla="+- 0 4716 4607"/>
                <a:gd name="T5" fmla="*/ T4 w 657"/>
                <a:gd name="T6" fmla="+- 0 1154 1154"/>
                <a:gd name="T7" fmla="*/ 1154 h 1023"/>
                <a:gd name="T8" fmla="+- 0 4674 4607"/>
                <a:gd name="T9" fmla="*/ T8 w 657"/>
                <a:gd name="T10" fmla="+- 0 1162 1154"/>
                <a:gd name="T11" fmla="*/ 1162 h 1023"/>
                <a:gd name="T12" fmla="+- 0 4639 4607"/>
                <a:gd name="T13" fmla="*/ T12 w 657"/>
                <a:gd name="T14" fmla="+- 0 1186 1154"/>
                <a:gd name="T15" fmla="*/ 1186 h 1023"/>
                <a:gd name="T16" fmla="+- 0 4615 4607"/>
                <a:gd name="T17" fmla="*/ T16 w 657"/>
                <a:gd name="T18" fmla="+- 0 1221 1154"/>
                <a:gd name="T19" fmla="*/ 1221 h 1023"/>
                <a:gd name="T20" fmla="+- 0 4607 4607"/>
                <a:gd name="T21" fmla="*/ T20 w 657"/>
                <a:gd name="T22" fmla="+- 0 1263 1154"/>
                <a:gd name="T23" fmla="*/ 1263 h 1023"/>
                <a:gd name="T24" fmla="+- 0 4607 4607"/>
                <a:gd name="T25" fmla="*/ T24 w 657"/>
                <a:gd name="T26" fmla="+- 0 2067 1154"/>
                <a:gd name="T27" fmla="*/ 2067 h 1023"/>
                <a:gd name="T28" fmla="+- 0 4615 4607"/>
                <a:gd name="T29" fmla="*/ T28 w 657"/>
                <a:gd name="T30" fmla="+- 0 2109 1154"/>
                <a:gd name="T31" fmla="*/ 2109 h 1023"/>
                <a:gd name="T32" fmla="+- 0 4639 4607"/>
                <a:gd name="T33" fmla="*/ T32 w 657"/>
                <a:gd name="T34" fmla="+- 0 2144 1154"/>
                <a:gd name="T35" fmla="*/ 2144 h 1023"/>
                <a:gd name="T36" fmla="+- 0 4674 4607"/>
                <a:gd name="T37" fmla="*/ T36 w 657"/>
                <a:gd name="T38" fmla="+- 0 2168 1154"/>
                <a:gd name="T39" fmla="*/ 2168 h 1023"/>
                <a:gd name="T40" fmla="+- 0 4716 4607"/>
                <a:gd name="T41" fmla="*/ T40 w 657"/>
                <a:gd name="T42" fmla="+- 0 2176 1154"/>
                <a:gd name="T43" fmla="*/ 2176 h 1023"/>
                <a:gd name="T44" fmla="+- 0 5154 4607"/>
                <a:gd name="T45" fmla="*/ T44 w 657"/>
                <a:gd name="T46" fmla="+- 0 2176 1154"/>
                <a:gd name="T47" fmla="*/ 2176 h 1023"/>
                <a:gd name="T48" fmla="+- 0 5196 4607"/>
                <a:gd name="T49" fmla="*/ T48 w 657"/>
                <a:gd name="T50" fmla="+- 0 2168 1154"/>
                <a:gd name="T51" fmla="*/ 2168 h 1023"/>
                <a:gd name="T52" fmla="+- 0 5231 4607"/>
                <a:gd name="T53" fmla="*/ T52 w 657"/>
                <a:gd name="T54" fmla="+- 0 2144 1154"/>
                <a:gd name="T55" fmla="*/ 2144 h 1023"/>
                <a:gd name="T56" fmla="+- 0 5254 4607"/>
                <a:gd name="T57" fmla="*/ T56 w 657"/>
                <a:gd name="T58" fmla="+- 0 2109 1154"/>
                <a:gd name="T59" fmla="*/ 2109 h 1023"/>
                <a:gd name="T60" fmla="+- 0 5263 4607"/>
                <a:gd name="T61" fmla="*/ T60 w 657"/>
                <a:gd name="T62" fmla="+- 0 2067 1154"/>
                <a:gd name="T63" fmla="*/ 2067 h 1023"/>
                <a:gd name="T64" fmla="+- 0 5263 4607"/>
                <a:gd name="T65" fmla="*/ T64 w 657"/>
                <a:gd name="T66" fmla="+- 0 1263 1154"/>
                <a:gd name="T67" fmla="*/ 1263 h 1023"/>
                <a:gd name="T68" fmla="+- 0 5254 4607"/>
                <a:gd name="T69" fmla="*/ T68 w 657"/>
                <a:gd name="T70" fmla="+- 0 1221 1154"/>
                <a:gd name="T71" fmla="*/ 1221 h 1023"/>
                <a:gd name="T72" fmla="+- 0 5231 4607"/>
                <a:gd name="T73" fmla="*/ T72 w 657"/>
                <a:gd name="T74" fmla="+- 0 1186 1154"/>
                <a:gd name="T75" fmla="*/ 1186 h 1023"/>
                <a:gd name="T76" fmla="+- 0 5196 4607"/>
                <a:gd name="T77" fmla="*/ T76 w 657"/>
                <a:gd name="T78" fmla="+- 0 1162 1154"/>
                <a:gd name="T79" fmla="*/ 1162 h 1023"/>
                <a:gd name="T80" fmla="+- 0 5154 4607"/>
                <a:gd name="T81" fmla="*/ T80 w 657"/>
                <a:gd name="T82" fmla="+- 0 1154 1154"/>
                <a:gd name="T83" fmla="*/ 1154 h 10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023">
                  <a:moveTo>
                    <a:pt x="547" y="0"/>
                  </a:moveTo>
                  <a:lnTo>
                    <a:pt x="109" y="0"/>
                  </a:lnTo>
                  <a:lnTo>
                    <a:pt x="67" y="8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09"/>
                  </a:lnTo>
                  <a:lnTo>
                    <a:pt x="0" y="913"/>
                  </a:lnTo>
                  <a:lnTo>
                    <a:pt x="8" y="955"/>
                  </a:lnTo>
                  <a:lnTo>
                    <a:pt x="32" y="990"/>
                  </a:lnTo>
                  <a:lnTo>
                    <a:pt x="67" y="1014"/>
                  </a:lnTo>
                  <a:lnTo>
                    <a:pt x="109" y="1022"/>
                  </a:lnTo>
                  <a:lnTo>
                    <a:pt x="547" y="1022"/>
                  </a:lnTo>
                  <a:lnTo>
                    <a:pt x="589" y="1014"/>
                  </a:lnTo>
                  <a:lnTo>
                    <a:pt x="624" y="990"/>
                  </a:lnTo>
                  <a:lnTo>
                    <a:pt x="647" y="955"/>
                  </a:lnTo>
                  <a:lnTo>
                    <a:pt x="656" y="913"/>
                  </a:lnTo>
                  <a:lnTo>
                    <a:pt x="656" y="109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-368935" y="4957699"/>
            <a:ext cx="3429000" cy="1825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2580" marR="24130">
              <a:spcBef>
                <a:spcPts val="15"/>
              </a:spcBef>
            </a:pPr>
            <a:r>
              <a:rPr lang="ru-RU" sz="3000" b="1" dirty="0">
                <a:solidFill>
                  <a:srgbClr val="4F6228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     </a:t>
            </a: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43,2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</a:t>
            </a:r>
            <a:r>
              <a:rPr lang="ru-RU" sz="1500" b="1" spc="-9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0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spc="-7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 городского округа на душу населения</a:t>
            </a:r>
            <a:r>
              <a:rPr lang="ru-RU" sz="10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3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r>
              <a:rPr lang="ru-RU" sz="1000" spc="-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</a:p>
          <a:p>
            <a:pPr>
              <a:spcAft>
                <a:spcPts val="0"/>
              </a:spcAft>
            </a:pP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auto">
          <a:xfrm>
            <a:off x="6136005" y="5303472"/>
            <a:ext cx="97612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35,7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Freeform 1170"/>
          <p:cNvSpPr>
            <a:spLocks/>
          </p:cNvSpPr>
          <p:nvPr/>
        </p:nvSpPr>
        <p:spPr bwMode="auto">
          <a:xfrm>
            <a:off x="4527867" y="6479026"/>
            <a:ext cx="2121535" cy="117475"/>
          </a:xfrm>
          <a:custGeom>
            <a:avLst/>
            <a:gdLst>
              <a:gd name="T0" fmla="+- 0 10474 7134"/>
              <a:gd name="T1" fmla="*/ T0 w 3341"/>
              <a:gd name="T2" fmla="+- 0 274 274"/>
              <a:gd name="T3" fmla="*/ 274 h 185"/>
              <a:gd name="T4" fmla="+- 0 10473 7134"/>
              <a:gd name="T5" fmla="*/ T4 w 3341"/>
              <a:gd name="T6" fmla="+- 0 345 274"/>
              <a:gd name="T7" fmla="*/ 345 h 185"/>
              <a:gd name="T8" fmla="+- 0 10470 7134"/>
              <a:gd name="T9" fmla="*/ T8 w 3341"/>
              <a:gd name="T10" fmla="+- 0 404 274"/>
              <a:gd name="T11" fmla="*/ 404 h 185"/>
              <a:gd name="T12" fmla="+- 0 10465 7134"/>
              <a:gd name="T13" fmla="*/ T12 w 3341"/>
              <a:gd name="T14" fmla="+- 0 444 274"/>
              <a:gd name="T15" fmla="*/ 444 h 185"/>
              <a:gd name="T16" fmla="+- 0 10459 7134"/>
              <a:gd name="T17" fmla="*/ T16 w 3341"/>
              <a:gd name="T18" fmla="+- 0 458 274"/>
              <a:gd name="T19" fmla="*/ 458 h 185"/>
              <a:gd name="T20" fmla="+- 0 7149 7134"/>
              <a:gd name="T21" fmla="*/ T20 w 3341"/>
              <a:gd name="T22" fmla="+- 0 458 274"/>
              <a:gd name="T23" fmla="*/ 458 h 185"/>
              <a:gd name="T24" fmla="+- 0 7143 7134"/>
              <a:gd name="T25" fmla="*/ T24 w 3341"/>
              <a:gd name="T26" fmla="+- 0 444 274"/>
              <a:gd name="T27" fmla="*/ 444 h 185"/>
              <a:gd name="T28" fmla="+- 0 7138 7134"/>
              <a:gd name="T29" fmla="*/ T28 w 3341"/>
              <a:gd name="T30" fmla="+- 0 404 274"/>
              <a:gd name="T31" fmla="*/ 404 h 185"/>
              <a:gd name="T32" fmla="+- 0 7135 7134"/>
              <a:gd name="T33" fmla="*/ T32 w 3341"/>
              <a:gd name="T34" fmla="+- 0 345 274"/>
              <a:gd name="T35" fmla="*/ 345 h 185"/>
              <a:gd name="T36" fmla="+- 0 7134 7134"/>
              <a:gd name="T37" fmla="*/ T36 w 3341"/>
              <a:gd name="T38" fmla="+- 0 274 274"/>
              <a:gd name="T39" fmla="*/ 274 h 1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341" h="185">
                <a:moveTo>
                  <a:pt x="3340" y="0"/>
                </a:moveTo>
                <a:lnTo>
                  <a:pt x="3339" y="71"/>
                </a:lnTo>
                <a:lnTo>
                  <a:pt x="3336" y="130"/>
                </a:lnTo>
                <a:lnTo>
                  <a:pt x="3331" y="170"/>
                </a:lnTo>
                <a:lnTo>
                  <a:pt x="3325" y="184"/>
                </a:lnTo>
                <a:lnTo>
                  <a:pt x="15" y="184"/>
                </a:lnTo>
                <a:lnTo>
                  <a:pt x="9" y="170"/>
                </a:lnTo>
                <a:lnTo>
                  <a:pt x="4" y="130"/>
                </a:lnTo>
                <a:lnTo>
                  <a:pt x="1" y="7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6098767" y="6184042"/>
            <a:ext cx="5437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6" name="Group 1185"/>
          <p:cNvGrpSpPr>
            <a:grpSpLocks/>
          </p:cNvGrpSpPr>
          <p:nvPr/>
        </p:nvGrpSpPr>
        <p:grpSpPr bwMode="auto">
          <a:xfrm>
            <a:off x="204213" y="2045099"/>
            <a:ext cx="6475095" cy="1598308"/>
            <a:chOff x="0" y="70"/>
            <a:chExt cx="10197" cy="2169"/>
          </a:xfrm>
        </p:grpSpPr>
        <p:pic>
          <p:nvPicPr>
            <p:cNvPr id="97" name="Picture 12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738"/>
              <a:ext cx="807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1201"/>
            <p:cNvSpPr>
              <a:spLocks/>
            </p:cNvSpPr>
            <p:nvPr/>
          </p:nvSpPr>
          <p:spPr bwMode="auto">
            <a:xfrm>
              <a:off x="4020" y="766"/>
              <a:ext cx="669" cy="1360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9" name="Picture 12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" y="884"/>
              <a:ext cx="807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1199"/>
            <p:cNvSpPr>
              <a:spLocks/>
            </p:cNvSpPr>
            <p:nvPr/>
          </p:nvSpPr>
          <p:spPr bwMode="auto">
            <a:xfrm>
              <a:off x="5352" y="912"/>
              <a:ext cx="668" cy="1213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1" name="Picture 119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" y="1038"/>
              <a:ext cx="80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197"/>
            <p:cNvSpPr>
              <a:spLocks/>
            </p:cNvSpPr>
            <p:nvPr/>
          </p:nvSpPr>
          <p:spPr bwMode="auto">
            <a:xfrm>
              <a:off x="6684" y="1072"/>
              <a:ext cx="668" cy="1054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3" name="Picture 119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" y="460"/>
              <a:ext cx="807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Freeform 1195"/>
            <p:cNvSpPr>
              <a:spLocks/>
            </p:cNvSpPr>
            <p:nvPr/>
          </p:nvSpPr>
          <p:spPr bwMode="auto">
            <a:xfrm>
              <a:off x="8016" y="487"/>
              <a:ext cx="669" cy="1639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5" name="Picture 119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" y="1396"/>
              <a:ext cx="807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193"/>
            <p:cNvSpPr>
              <a:spLocks/>
            </p:cNvSpPr>
            <p:nvPr/>
          </p:nvSpPr>
          <p:spPr bwMode="auto">
            <a:xfrm>
              <a:off x="9348" y="1396"/>
              <a:ext cx="668" cy="754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7" name="Line 1192"/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Text Box 1191"/>
            <p:cNvSpPr txBox="1">
              <a:spLocks noChangeArrowheads="1"/>
            </p:cNvSpPr>
            <p:nvPr/>
          </p:nvSpPr>
          <p:spPr bwMode="auto">
            <a:xfrm>
              <a:off x="358" y="92"/>
              <a:ext cx="2406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ru-RU" sz="28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1 995,0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275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100" spc="-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прогноз</a:t>
              </a:r>
              <a:r>
                <a:rPr lang="ru-RU" sz="1100" spc="-6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расходов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100" spc="-37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бюджета городского округа</a:t>
              </a:r>
              <a:r>
                <a:rPr lang="ru-RU" sz="1100" spc="1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spc="5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100" spc="4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</a:p>
          </p:txBody>
        </p:sp>
        <p:sp>
          <p:nvSpPr>
            <p:cNvPr id="109" name="Text Box 1190"/>
            <p:cNvSpPr txBox="1">
              <a:spLocks noChangeArrowheads="1"/>
            </p:cNvSpPr>
            <p:nvPr/>
          </p:nvSpPr>
          <p:spPr bwMode="auto">
            <a:xfrm>
              <a:off x="9216" y="1077"/>
              <a:ext cx="98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1 651,3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Text Box 1189"/>
            <p:cNvSpPr txBox="1">
              <a:spLocks noChangeArrowheads="1"/>
            </p:cNvSpPr>
            <p:nvPr/>
          </p:nvSpPr>
          <p:spPr bwMode="auto">
            <a:xfrm>
              <a:off x="3888" y="395"/>
              <a:ext cx="85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2 206,2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Text Box 1188"/>
            <p:cNvSpPr txBox="1">
              <a:spLocks noChangeArrowheads="1"/>
            </p:cNvSpPr>
            <p:nvPr/>
          </p:nvSpPr>
          <p:spPr bwMode="auto">
            <a:xfrm>
              <a:off x="5392" y="566"/>
              <a:ext cx="92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2035,4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Text Box 1187"/>
            <p:cNvSpPr txBox="1">
              <a:spLocks noChangeArrowheads="1"/>
            </p:cNvSpPr>
            <p:nvPr/>
          </p:nvSpPr>
          <p:spPr bwMode="auto">
            <a:xfrm>
              <a:off x="6613" y="765"/>
              <a:ext cx="89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1 995,0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Text Box 1186"/>
            <p:cNvSpPr txBox="1">
              <a:spLocks noChangeArrowheads="1"/>
            </p:cNvSpPr>
            <p:nvPr/>
          </p:nvSpPr>
          <p:spPr bwMode="auto">
            <a:xfrm>
              <a:off x="7989" y="70"/>
              <a:ext cx="148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2 644,8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4" name="object 47"/>
          <p:cNvSpPr txBox="1"/>
          <p:nvPr/>
        </p:nvSpPr>
        <p:spPr>
          <a:xfrm>
            <a:off x="665797" y="99992"/>
            <a:ext cx="5505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РАСХОДЫ БЮДЖЕТА ГОРОДСКОГО ОКРУГА СЕМЕНОВСКИЙ НИЖЕГОРОДСКОЙ ОБЛАСТИ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5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Rectangle 65"/>
          <p:cNvSpPr>
            <a:spLocks noChangeArrowheads="1"/>
          </p:cNvSpPr>
          <p:nvPr/>
        </p:nvSpPr>
        <p:spPr bwMode="auto">
          <a:xfrm>
            <a:off x="4389123" y="34178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7" name="Group 1183"/>
          <p:cNvGrpSpPr>
            <a:grpSpLocks/>
          </p:cNvGrpSpPr>
          <p:nvPr/>
        </p:nvGrpSpPr>
        <p:grpSpPr bwMode="auto">
          <a:xfrm>
            <a:off x="4465698" y="3895919"/>
            <a:ext cx="2169795" cy="127000"/>
            <a:chOff x="0" y="0"/>
            <a:chExt cx="3417" cy="200"/>
          </a:xfrm>
        </p:grpSpPr>
        <p:sp>
          <p:nvSpPr>
            <p:cNvPr id="118" name="Freeform 1184"/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19" name="Rectangle 66"/>
          <p:cNvSpPr>
            <a:spLocks noChangeArrowheads="1"/>
          </p:cNvSpPr>
          <p:nvPr/>
        </p:nvSpPr>
        <p:spPr bwMode="auto">
          <a:xfrm>
            <a:off x="-880078" y="4191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714367" y="6618165"/>
            <a:ext cx="3429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3215" algn="ctr">
              <a:spcBef>
                <a:spcPts val="102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</a:p>
          <a:p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18AEFF-34C4-4C64-92D6-4810DCF7D6D6}"/>
              </a:ext>
            </a:extLst>
          </p:cNvPr>
          <p:cNvSpPr/>
          <p:nvPr/>
        </p:nvSpPr>
        <p:spPr>
          <a:xfrm>
            <a:off x="2739768" y="3628557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E5A8016-C164-41DA-9C8F-7E36F57A3169}"/>
              </a:ext>
            </a:extLst>
          </p:cNvPr>
          <p:cNvSpPr/>
          <p:nvPr/>
        </p:nvSpPr>
        <p:spPr>
          <a:xfrm>
            <a:off x="3543303" y="3643022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A1BD610-05E5-4998-8613-556FFAA0DF35}"/>
              </a:ext>
            </a:extLst>
          </p:cNvPr>
          <p:cNvSpPr/>
          <p:nvPr/>
        </p:nvSpPr>
        <p:spPr>
          <a:xfrm>
            <a:off x="4453833" y="3633236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16B2CAB-FB81-4062-B5EE-55D3363ABD8D}"/>
              </a:ext>
            </a:extLst>
          </p:cNvPr>
          <p:cNvSpPr/>
          <p:nvPr/>
        </p:nvSpPr>
        <p:spPr>
          <a:xfrm>
            <a:off x="5270526" y="3636136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02B2FE4-51C2-4774-9620-D6229056BF8F}"/>
              </a:ext>
            </a:extLst>
          </p:cNvPr>
          <p:cNvSpPr/>
          <p:nvPr/>
        </p:nvSpPr>
        <p:spPr>
          <a:xfrm>
            <a:off x="6087219" y="3637737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52400" y="1151438"/>
            <a:ext cx="81526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оплату труда рассчитаны: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-  фонд заработной платы «указных» категорий работников на 2022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год рассчитан с учетом прогноза среднемесячного дохода от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трудовой деятельности на уровне 38 420 рублей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lang="ru-RU" altLang="ru-RU" sz="11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  фонд заработной платы «прочих» категорий работников рассчитан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с учетом индексации заработной платы на 3 % с 1 октября 2021 года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1551" y="151808"/>
            <a:ext cx="5505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ОСОБЕННОСТИ ФОРМИРОВАНИЯ  </a:t>
            </a:r>
            <a:r>
              <a:rPr lang="ru-RU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БЮДЖЕТА </a:t>
            </a:r>
            <a:r>
              <a:rPr lang="ru-RU"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ГОРОДСКОГО ОКРУГА СЕМЕНОВСКИЙ 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ПО </a:t>
            </a:r>
            <a:r>
              <a:rPr sz="1800" spc="-43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5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РАСХОДАМ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Rectangle 85"/>
          <p:cNvSpPr>
            <a:spLocks noChangeArrowheads="1"/>
          </p:cNvSpPr>
          <p:nvPr/>
        </p:nvSpPr>
        <p:spPr bwMode="auto">
          <a:xfrm>
            <a:off x="229311" y="1371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4" name="Group 1036"/>
          <p:cNvGrpSpPr>
            <a:grpSpLocks/>
          </p:cNvGrpSpPr>
          <p:nvPr/>
        </p:nvGrpSpPr>
        <p:grpSpPr bwMode="auto">
          <a:xfrm>
            <a:off x="476152" y="1305522"/>
            <a:ext cx="584200" cy="588645"/>
            <a:chOff x="449" y="67"/>
            <a:chExt cx="920" cy="927"/>
          </a:xfrm>
        </p:grpSpPr>
        <p:pic>
          <p:nvPicPr>
            <p:cNvPr id="145" name="Picture 10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67"/>
              <a:ext cx="920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1037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87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8" name="Rectangle 9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9" name="Group 1033"/>
          <p:cNvGrpSpPr>
            <a:grpSpLocks/>
          </p:cNvGrpSpPr>
          <p:nvPr/>
        </p:nvGrpSpPr>
        <p:grpSpPr bwMode="auto">
          <a:xfrm>
            <a:off x="501650" y="2862421"/>
            <a:ext cx="584200" cy="588645"/>
            <a:chOff x="449" y="65"/>
            <a:chExt cx="920" cy="927"/>
          </a:xfrm>
        </p:grpSpPr>
        <p:pic>
          <p:nvPicPr>
            <p:cNvPr id="150" name="Picture 10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65"/>
              <a:ext cx="920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103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86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2" name="Rectangle 91"/>
          <p:cNvSpPr>
            <a:spLocks noChangeArrowheads="1"/>
          </p:cNvSpPr>
          <p:nvPr/>
        </p:nvSpPr>
        <p:spPr bwMode="auto">
          <a:xfrm>
            <a:off x="1166813" y="2687385"/>
            <a:ext cx="531018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оплату коммунальных услуг, арендную плату и содержание помещений (в части возмещения коммунальных расходов) на 2022 год рассчитаны от уровня первоначального бюджета 2021 года, с учетом индексации на 4%, исходя из среднегодового роста тарифов на 2022 год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4" name="Group 1030"/>
          <p:cNvGrpSpPr>
            <a:grpSpLocks/>
          </p:cNvGrpSpPr>
          <p:nvPr/>
        </p:nvGrpSpPr>
        <p:grpSpPr bwMode="auto">
          <a:xfrm>
            <a:off x="509905" y="4038600"/>
            <a:ext cx="584200" cy="593090"/>
            <a:chOff x="449" y="186"/>
            <a:chExt cx="920" cy="934"/>
          </a:xfrm>
        </p:grpSpPr>
        <p:pic>
          <p:nvPicPr>
            <p:cNvPr id="155" name="Picture 1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186"/>
              <a:ext cx="920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1031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213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7" name="Rectangle 96"/>
          <p:cNvSpPr>
            <a:spLocks noChangeArrowheads="1"/>
          </p:cNvSpPr>
          <p:nvPr/>
        </p:nvSpPr>
        <p:spPr bwMode="auto">
          <a:xfrm>
            <a:off x="1227447" y="3417171"/>
            <a:ext cx="35052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прогнозного плана   капитального строительства по городскому округу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98"/>
          <p:cNvSpPr>
            <a:spLocks noChangeArrowheads="1"/>
          </p:cNvSpPr>
          <p:nvPr/>
        </p:nvSpPr>
        <p:spPr bwMode="auto">
          <a:xfrm>
            <a:off x="1166813" y="5157995"/>
            <a:ext cx="4139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реализацию проекта инициативного бюджетирования</a:t>
            </a:r>
            <a:r>
              <a:rPr lang="ru-RU" altLang="ru-RU" sz="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«Вам решать!»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Freeform 1029"/>
          <p:cNvSpPr>
            <a:spLocks/>
          </p:cNvSpPr>
          <p:nvPr/>
        </p:nvSpPr>
        <p:spPr bwMode="auto">
          <a:xfrm>
            <a:off x="229311" y="5847434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61" name="Rectangle 99"/>
          <p:cNvSpPr>
            <a:spLocks noChangeArrowheads="1"/>
          </p:cNvSpPr>
          <p:nvPr/>
        </p:nvSpPr>
        <p:spPr bwMode="auto">
          <a:xfrm>
            <a:off x="465424" y="331974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  <a:tab pos="1235075" algn="l"/>
                <a:tab pos="383222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  <a:tab pos="1235075" algn="l"/>
                <a:tab pos="3832225" algn="l"/>
              </a:tabLst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  <a:tab pos="1235075" algn="l"/>
                <a:tab pos="3832225" algn="l"/>
              </a:tabLst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2" name="Group 1033"/>
          <p:cNvGrpSpPr>
            <a:grpSpLocks/>
          </p:cNvGrpSpPr>
          <p:nvPr/>
        </p:nvGrpSpPr>
        <p:grpSpPr bwMode="auto">
          <a:xfrm>
            <a:off x="501015" y="5115349"/>
            <a:ext cx="584200" cy="588645"/>
            <a:chOff x="448" y="65"/>
            <a:chExt cx="920" cy="927"/>
          </a:xfrm>
        </p:grpSpPr>
        <p:pic>
          <p:nvPicPr>
            <p:cNvPr id="163" name="Picture 10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65"/>
              <a:ext cx="920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103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83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Freeform 962"/>
          <p:cNvSpPr>
            <a:spLocks/>
          </p:cNvSpPr>
          <p:nvPr/>
        </p:nvSpPr>
        <p:spPr bwMode="auto">
          <a:xfrm>
            <a:off x="939157" y="8612153"/>
            <a:ext cx="288290" cy="72390"/>
          </a:xfrm>
          <a:custGeom>
            <a:avLst/>
            <a:gdLst>
              <a:gd name="T0" fmla="+- 0 4128 3682"/>
              <a:gd name="T1" fmla="*/ T0 w 454"/>
              <a:gd name="T2" fmla="+- 0 130 130"/>
              <a:gd name="T3" fmla="*/ 130 h 114"/>
              <a:gd name="T4" fmla="+- 0 3691 3682"/>
              <a:gd name="T5" fmla="*/ T4 w 454"/>
              <a:gd name="T6" fmla="+- 0 130 130"/>
              <a:gd name="T7" fmla="*/ 130 h 114"/>
              <a:gd name="T8" fmla="+- 0 3682 3682"/>
              <a:gd name="T9" fmla="*/ T8 w 454"/>
              <a:gd name="T10" fmla="+- 0 138 130"/>
              <a:gd name="T11" fmla="*/ 138 h 114"/>
              <a:gd name="T12" fmla="+- 0 3682 3682"/>
              <a:gd name="T13" fmla="*/ T12 w 454"/>
              <a:gd name="T14" fmla="+- 0 149 130"/>
              <a:gd name="T15" fmla="*/ 149 h 114"/>
              <a:gd name="T16" fmla="+- 0 3682 3682"/>
              <a:gd name="T17" fmla="*/ T16 w 454"/>
              <a:gd name="T18" fmla="+- 0 235 130"/>
              <a:gd name="T19" fmla="*/ 235 h 114"/>
              <a:gd name="T20" fmla="+- 0 3691 3682"/>
              <a:gd name="T21" fmla="*/ T20 w 454"/>
              <a:gd name="T22" fmla="+- 0 243 130"/>
              <a:gd name="T23" fmla="*/ 243 h 114"/>
              <a:gd name="T24" fmla="+- 0 4128 3682"/>
              <a:gd name="T25" fmla="*/ T24 w 454"/>
              <a:gd name="T26" fmla="+- 0 243 130"/>
              <a:gd name="T27" fmla="*/ 243 h 114"/>
              <a:gd name="T28" fmla="+- 0 4136 3682"/>
              <a:gd name="T29" fmla="*/ T28 w 454"/>
              <a:gd name="T30" fmla="+- 0 235 130"/>
              <a:gd name="T31" fmla="*/ 235 h 114"/>
              <a:gd name="T32" fmla="+- 0 4136 3682"/>
              <a:gd name="T33" fmla="*/ T32 w 454"/>
              <a:gd name="T34" fmla="+- 0 138 130"/>
              <a:gd name="T35" fmla="*/ 138 h 114"/>
              <a:gd name="T36" fmla="+- 0 4128 3682"/>
              <a:gd name="T37" fmla="*/ T36 w 454"/>
              <a:gd name="T38" fmla="+- 0 130 130"/>
              <a:gd name="T39" fmla="*/ 13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6" y="0"/>
                </a:moveTo>
                <a:lnTo>
                  <a:pt x="9" y="0"/>
                </a:lnTo>
                <a:lnTo>
                  <a:pt x="0" y="8"/>
                </a:lnTo>
                <a:lnTo>
                  <a:pt x="0" y="19"/>
                </a:lnTo>
                <a:lnTo>
                  <a:pt x="0" y="105"/>
                </a:lnTo>
                <a:lnTo>
                  <a:pt x="9" y="113"/>
                </a:lnTo>
                <a:lnTo>
                  <a:pt x="446" y="113"/>
                </a:lnTo>
                <a:lnTo>
                  <a:pt x="454" y="105"/>
                </a:lnTo>
                <a:lnTo>
                  <a:pt x="454" y="8"/>
                </a:lnTo>
                <a:lnTo>
                  <a:pt x="446" y="0"/>
                </a:lnTo>
                <a:close/>
              </a:path>
            </a:pathLst>
          </a:custGeom>
          <a:solidFill>
            <a:srgbClr val="77933C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5" name="Freeform 963"/>
          <p:cNvSpPr>
            <a:spLocks/>
          </p:cNvSpPr>
          <p:nvPr/>
        </p:nvSpPr>
        <p:spPr bwMode="auto">
          <a:xfrm>
            <a:off x="2665845" y="8612153"/>
            <a:ext cx="288290" cy="72390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109812567"/>
              </p:ext>
            </p:extLst>
          </p:nvPr>
        </p:nvGraphicFramePr>
        <p:xfrm>
          <a:off x="-30229" y="6695657"/>
          <a:ext cx="2515353" cy="179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80682" y="7778846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566" y="7104512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21,5%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6298" y="6568623"/>
            <a:ext cx="114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3,5%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266684755"/>
              </p:ext>
            </p:extLst>
          </p:nvPr>
        </p:nvGraphicFramePr>
        <p:xfrm>
          <a:off x="2102219" y="6728476"/>
          <a:ext cx="2667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809990" y="7072312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19%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95689" y="7827525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2138" y="6623494"/>
            <a:ext cx="114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1%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041020956"/>
              </p:ext>
            </p:extLst>
          </p:nvPr>
        </p:nvGraphicFramePr>
        <p:xfrm>
          <a:off x="4323386" y="6743308"/>
          <a:ext cx="2510230" cy="186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52683" y="7124314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17%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2539" y="7640699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21%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7996" y="7857429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62%</a:t>
            </a:r>
          </a:p>
        </p:txBody>
      </p:sp>
      <p:sp>
        <p:nvSpPr>
          <p:cNvPr id="38" name="Freeform 963"/>
          <p:cNvSpPr>
            <a:spLocks/>
          </p:cNvSpPr>
          <p:nvPr/>
        </p:nvSpPr>
        <p:spPr bwMode="auto">
          <a:xfrm>
            <a:off x="4606812" y="8607200"/>
            <a:ext cx="324813" cy="55058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13386" y="600922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О РЕАЛИЗАЦИИ НАЦИОНАЛЬНЫХ ПРОЕКТОВ в  2022-2024 ГОДАХ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4EC963-6B87-4A80-9712-B396BF529F39}"/>
              </a:ext>
            </a:extLst>
          </p:cNvPr>
          <p:cNvSpPr/>
          <p:nvPr/>
        </p:nvSpPr>
        <p:spPr>
          <a:xfrm>
            <a:off x="280751" y="8723449"/>
            <a:ext cx="17453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</a:t>
            </a:r>
            <a:r>
              <a:rPr lang="ru-RU" sz="10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endParaRPr lang="ru-RU" sz="10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4DC437-15A7-4C52-AAAC-71108CD41CDF}"/>
              </a:ext>
            </a:extLst>
          </p:cNvPr>
          <p:cNvSpPr/>
          <p:nvPr/>
        </p:nvSpPr>
        <p:spPr>
          <a:xfrm>
            <a:off x="2411980" y="8730582"/>
            <a:ext cx="15674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Областной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endParaRPr lang="ru-RU" sz="10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70C6128-4399-4077-AD0A-55857F5212F7}"/>
              </a:ext>
            </a:extLst>
          </p:cNvPr>
          <p:cNvSpPr/>
          <p:nvPr/>
        </p:nvSpPr>
        <p:spPr>
          <a:xfrm>
            <a:off x="4228744" y="8712182"/>
            <a:ext cx="2149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городского округа</a:t>
            </a:r>
            <a:endParaRPr lang="ru-RU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8FE98EC-941A-4AAA-9BA9-04ECA7823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52616"/>
              </p:ext>
            </p:extLst>
          </p:nvPr>
        </p:nvGraphicFramePr>
        <p:xfrm>
          <a:off x="152400" y="304800"/>
          <a:ext cx="6629395" cy="861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889">
                  <a:extLst>
                    <a:ext uri="{9D8B030D-6E8A-4147-A177-3AD203B41FA5}">
                      <a16:colId xmlns:a16="http://schemas.microsoft.com/office/drawing/2014/main" val="3254516281"/>
                    </a:ext>
                  </a:extLst>
                </a:gridCol>
                <a:gridCol w="528711">
                  <a:extLst>
                    <a:ext uri="{9D8B030D-6E8A-4147-A177-3AD203B41FA5}">
                      <a16:colId xmlns:a16="http://schemas.microsoft.com/office/drawing/2014/main" val="177591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077531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019120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1232061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85113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664800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4640629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663151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25784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475269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6940067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669254358"/>
                    </a:ext>
                  </a:extLst>
                </a:gridCol>
              </a:tblGrid>
              <a:tr h="7390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</a:t>
                      </a:r>
                      <a:r>
                        <a:rPr lang="ru-RU" sz="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нацинального</a:t>
                      </a:r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проекта</a:t>
                      </a:r>
                      <a:b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федерального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Областного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федерального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Областного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федерального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Областного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063"/>
                  </a:ext>
                </a:extLst>
              </a:tr>
              <a:tr h="247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 в т.числе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8 700,0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1 020 577,2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791 218,7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222 858,5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6 500,0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8 376,9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1 440,0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4 701,5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2 235,4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77863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 проект «Современнаяшкола» 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50281"/>
                  </a:ext>
                </a:extLst>
              </a:tr>
              <a:tr h="7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создание Центров образования цифрового и гуманитарного профилей «Точка роста»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4 500,0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4 500,0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68777"/>
                  </a:ext>
                </a:extLst>
              </a:tr>
              <a:tr h="8618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нового объекта "Школа общего среднего образования в г.Семенов Нижегородской области"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1 016 077,2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791 218,7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219 858,5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5 000,0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176,9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81846"/>
                  </a:ext>
                </a:extLst>
              </a:tr>
              <a:tr h="493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 проект «Цифровая образовательная среда»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67177"/>
                  </a:ext>
                </a:extLst>
              </a:tr>
              <a:tr h="357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(оснащение оборудованием школ)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69817"/>
                  </a:ext>
                </a:extLst>
              </a:tr>
              <a:tr h="153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20 642,8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17 600,0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2 400,0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1348"/>
                  </a:ext>
                </a:extLst>
              </a:tr>
              <a:tr h="247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 проект: "Культурная среда"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66794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создание модельных муниципальных библиотек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10 000,0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10 000,0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55170"/>
                  </a:ext>
                </a:extLst>
              </a:tr>
              <a:tr h="7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 развитие сети учреждений культурно-досугового типа (капитальный ремонт ДК </a:t>
                      </a:r>
                      <a:r>
                        <a:rPr lang="ru-RU" sz="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д.Малое</a:t>
                      </a:r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Зиновьево)</a:t>
                      </a:r>
                      <a:endParaRPr lang="ru-RU" sz="8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10 530,0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7 600,0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2872"/>
                  </a:ext>
                </a:extLst>
              </a:tr>
              <a:tr h="27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поддержка отрасли культуры на 2022 год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94895"/>
                  </a:ext>
                </a:extLst>
              </a:tr>
              <a:tr h="247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Жилье и городская среда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68 224,7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12 591,2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48 521,5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7 112,0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14 369,3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12 149,2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506,2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15 775,5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13 499,1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562,5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51210"/>
                  </a:ext>
                </a:extLst>
              </a:tr>
              <a:tr h="616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 территорий городского округа Семеновский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14 829,7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12 591,2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5 24,6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14 369,3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12 149,2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506,2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15 775,5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13 499,1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562,5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6274"/>
                  </a:ext>
                </a:extLst>
              </a:tr>
              <a:tr h="153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 проект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53 395,0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47 996,9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5 398,1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35534"/>
                  </a:ext>
                </a:extLst>
              </a:tr>
              <a:tr h="7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"Обеспечение устойчивого сокращения непригодного для проживания жилищного фонда"</a:t>
                      </a:r>
                      <a:endParaRPr lang="ru-RU" sz="8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87477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Переселение граждан из аварийного жилищного фонда</a:t>
                      </a:r>
                      <a:endParaRPr lang="ru-RU" sz="8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02238"/>
                  </a:ext>
                </a:extLst>
              </a:tr>
              <a:tr h="182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Экология: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221 144,7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212 298,9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7 076,6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1 769,2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12848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федерального проекта "Оздоровление Волги"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221 144,7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212 298,9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7 076,6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1 769,2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99716"/>
                  </a:ext>
                </a:extLst>
              </a:tr>
              <a:tr h="335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919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318 712,2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242 490,1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16 976,6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10 724,0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1 035 059,3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803 367,9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223 364,7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8 326,7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24 265,2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14 939,1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5 264,0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4 062,1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9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83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96434"/>
              </p:ext>
            </p:extLst>
          </p:nvPr>
        </p:nvGraphicFramePr>
        <p:xfrm>
          <a:off x="2608433" y="3474082"/>
          <a:ext cx="4077335" cy="2031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626110">
                  <a:extLst>
                    <a:ext uri="{9D8B030D-6E8A-4147-A177-3AD203B41FA5}">
                      <a16:colId xmlns:a16="http://schemas.microsoft.com/office/drawing/2014/main" val="3149266278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487880223"/>
                    </a:ext>
                  </a:extLst>
                </a:gridCol>
              </a:tblGrid>
              <a:tr h="280593">
                <a:tc>
                  <a:txBody>
                    <a:bodyPr/>
                    <a:lstStyle/>
                    <a:p>
                      <a:pPr marL="71755" marR="5969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81,7</a:t>
                      </a: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Отрасли</a:t>
                      </a:r>
                      <a:r>
                        <a:rPr lang="ru-RU" sz="1000" spc="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социальной</a:t>
                      </a:r>
                      <a:r>
                        <a:rPr lang="ru-RU" sz="1000" spc="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сферы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7537222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spc="3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1125030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</a:t>
                      </a:r>
                      <a:r>
                        <a:rPr lang="ru-RU" sz="10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2382880"/>
                  </a:ext>
                </a:extLst>
              </a:tr>
              <a:tr h="275916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</a:t>
                      </a:r>
                      <a:r>
                        <a:rPr lang="ru-RU" sz="1000" spc="15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9252187"/>
                  </a:ext>
                </a:extLst>
              </a:tr>
              <a:tr h="320678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7424959"/>
                  </a:ext>
                </a:extLst>
              </a:tr>
              <a:tr h="316001">
                <a:tc>
                  <a:txBody>
                    <a:bodyPr/>
                    <a:lstStyle/>
                    <a:p>
                      <a:pPr marL="70485" marR="5969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99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политика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4000162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marL="70485" marR="5969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2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</a:t>
                      </a:r>
                      <a:r>
                        <a:rPr lang="ru-RU" sz="10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3980">
                        <a:lnSpc>
                          <a:spcPts val="12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</a:t>
                      </a:r>
                      <a:r>
                        <a:rPr lang="ru-RU" sz="900" spc="10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том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числе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условно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утверждаемые</a:t>
                      </a:r>
                      <a:r>
                        <a:rPr lang="ru-RU" sz="900" spc="7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расходы)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18127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27002"/>
              </p:ext>
            </p:extLst>
          </p:nvPr>
        </p:nvGraphicFramePr>
        <p:xfrm>
          <a:off x="2597863" y="1240070"/>
          <a:ext cx="4049106" cy="2031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666575">
                  <a:extLst>
                    <a:ext uri="{9D8B030D-6E8A-4147-A177-3AD203B41FA5}">
                      <a16:colId xmlns:a16="http://schemas.microsoft.com/office/drawing/2014/main" val="2817960379"/>
                    </a:ext>
                  </a:extLst>
                </a:gridCol>
                <a:gridCol w="3382531">
                  <a:extLst>
                    <a:ext uri="{9D8B030D-6E8A-4147-A177-3AD203B41FA5}">
                      <a16:colId xmlns:a16="http://schemas.microsoft.com/office/drawing/2014/main" val="1239966496"/>
                    </a:ext>
                  </a:extLst>
                </a:gridCol>
              </a:tblGrid>
              <a:tr h="239282">
                <a:tc>
                  <a:txBody>
                    <a:bodyPr/>
                    <a:lstStyle/>
                    <a:p>
                      <a:pPr marL="100965"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59,6%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Отрасли</a:t>
                      </a:r>
                      <a:r>
                        <a:rPr lang="ru-RU" sz="900" spc="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социальной</a:t>
                      </a:r>
                      <a:r>
                        <a:rPr lang="ru-RU" sz="900" spc="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сферы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7216080"/>
                  </a:ext>
                </a:extLst>
              </a:tr>
              <a:tr h="233880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5,9%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</a:t>
                      </a:r>
                      <a:r>
                        <a:rPr lang="ru-RU" sz="900" spc="3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2457708"/>
                  </a:ext>
                </a:extLst>
              </a:tr>
              <a:tr h="233880">
                <a:tc>
                  <a:txBody>
                    <a:bodyPr/>
                    <a:lstStyle/>
                    <a:p>
                      <a:pPr marL="10096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6,4%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</a:t>
                      </a:r>
                      <a:r>
                        <a:rPr lang="ru-RU" sz="900" spc="-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6693921"/>
                  </a:ext>
                </a:extLst>
              </a:tr>
              <a:tr h="83616"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</a:t>
                      </a:r>
                    </a:p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12,8%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</a:t>
                      </a:r>
                      <a:r>
                        <a:rPr lang="ru-RU" sz="900" spc="15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392303"/>
                  </a:ext>
                </a:extLst>
              </a:tr>
              <a:tr h="273511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1,3%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0267696"/>
                  </a:ext>
                </a:extLst>
              </a:tr>
              <a:tr h="233880"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11,2%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286208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2,7%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2090100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0,1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расходы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262063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38038"/>
              </p:ext>
            </p:extLst>
          </p:nvPr>
        </p:nvGraphicFramePr>
        <p:xfrm>
          <a:off x="2596382" y="5858417"/>
          <a:ext cx="4074659" cy="2060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604018">
                  <a:extLst>
                    <a:ext uri="{9D8B030D-6E8A-4147-A177-3AD203B41FA5}">
                      <a16:colId xmlns:a16="http://schemas.microsoft.com/office/drawing/2014/main" val="1705309048"/>
                    </a:ext>
                  </a:extLst>
                </a:gridCol>
                <a:gridCol w="3470641">
                  <a:extLst>
                    <a:ext uri="{9D8B030D-6E8A-4147-A177-3AD203B41FA5}">
                      <a16:colId xmlns:a16="http://schemas.microsoft.com/office/drawing/2014/main" val="4153120111"/>
                    </a:ext>
                  </a:extLst>
                </a:gridCol>
              </a:tblGrid>
              <a:tr h="276881">
                <a:tc>
                  <a:txBody>
                    <a:bodyPr/>
                    <a:lstStyle/>
                    <a:p>
                      <a:pPr marL="1098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67,6%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Отрасли</a:t>
                      </a:r>
                      <a:r>
                        <a:rPr lang="ru-RU" sz="1000" spc="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социальной</a:t>
                      </a:r>
                      <a:r>
                        <a:rPr lang="ru-RU" sz="1000" spc="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сферы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2698994"/>
                  </a:ext>
                </a:extLst>
              </a:tr>
              <a:tr h="276881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7,1%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spc="3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9085728"/>
                  </a:ext>
                </a:extLst>
              </a:tr>
              <a:tr h="277608">
                <a:tc>
                  <a:txBody>
                    <a:bodyPr/>
                    <a:lstStyle/>
                    <a:p>
                      <a:pPr marL="1098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6,3%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</a:t>
                      </a:r>
                      <a:r>
                        <a:rPr lang="ru-RU" sz="10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5885457"/>
                  </a:ext>
                </a:extLst>
              </a:tr>
              <a:tr h="276881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11,4%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</a:t>
                      </a:r>
                      <a:r>
                        <a:rPr lang="ru-RU" sz="1000" spc="1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6196717"/>
                  </a:ext>
                </a:extLst>
              </a:tr>
              <a:tr h="348827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1,6%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763652"/>
                  </a:ext>
                </a:extLst>
              </a:tr>
              <a:tr h="277608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2,9%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политика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2564727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marL="145415"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3,1%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</a:t>
                      </a:r>
                      <a:r>
                        <a:rPr lang="ru-RU" sz="10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3345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</a:t>
                      </a:r>
                      <a:r>
                        <a:rPr lang="ru-RU" sz="900" spc="10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том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числе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условно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утверждаемые</a:t>
                      </a:r>
                      <a:r>
                        <a:rPr lang="ru-RU" sz="900" spc="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расходы)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4684627"/>
                  </a:ext>
                </a:extLst>
              </a:tr>
            </a:tbl>
          </a:graphicData>
        </a:graphic>
      </p:graphicFrame>
      <p:grpSp>
        <p:nvGrpSpPr>
          <p:cNvPr id="10" name="Group 926"/>
          <p:cNvGrpSpPr>
            <a:grpSpLocks/>
          </p:cNvGrpSpPr>
          <p:nvPr/>
        </p:nvGrpSpPr>
        <p:grpSpPr bwMode="auto">
          <a:xfrm>
            <a:off x="111358" y="3495653"/>
            <a:ext cx="2223778" cy="2384766"/>
            <a:chOff x="285" y="237"/>
            <a:chExt cx="3500" cy="3755"/>
          </a:xfrm>
        </p:grpSpPr>
        <p:pic>
          <p:nvPicPr>
            <p:cNvPr id="11" name="Picture 9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237"/>
              <a:ext cx="347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" y="1893"/>
              <a:ext cx="1664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1893"/>
              <a:ext cx="1510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" y="1893"/>
              <a:ext cx="310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93"/>
              <a:ext cx="620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1893"/>
              <a:ext cx="1337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1893"/>
              <a:ext cx="1613" cy="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934"/>
            <p:cNvSpPr>
              <a:spLocks/>
            </p:cNvSpPr>
            <p:nvPr/>
          </p:nvSpPr>
          <p:spPr bwMode="auto">
            <a:xfrm>
              <a:off x="311" y="263"/>
              <a:ext cx="3340" cy="2505"/>
            </a:xfrm>
            <a:custGeom>
              <a:avLst/>
              <a:gdLst>
                <a:gd name="T0" fmla="+- 0 1919 312"/>
                <a:gd name="T1" fmla="*/ T0 w 3340"/>
                <a:gd name="T2" fmla="+- 0 265 264"/>
                <a:gd name="T3" fmla="*/ 265 h 2505"/>
                <a:gd name="T4" fmla="+- 0 1775 312"/>
                <a:gd name="T5" fmla="*/ T4 w 3340"/>
                <a:gd name="T6" fmla="+- 0 277 264"/>
                <a:gd name="T7" fmla="*/ 277 h 2505"/>
                <a:gd name="T8" fmla="+- 0 1632 312"/>
                <a:gd name="T9" fmla="*/ T8 w 3340"/>
                <a:gd name="T10" fmla="+- 0 301 264"/>
                <a:gd name="T11" fmla="*/ 301 h 2505"/>
                <a:gd name="T12" fmla="+- 0 1490 312"/>
                <a:gd name="T13" fmla="*/ T12 w 3340"/>
                <a:gd name="T14" fmla="+- 0 338 264"/>
                <a:gd name="T15" fmla="*/ 338 h 2505"/>
                <a:gd name="T16" fmla="+- 0 1351 312"/>
                <a:gd name="T17" fmla="*/ T16 w 3340"/>
                <a:gd name="T18" fmla="+- 0 388 264"/>
                <a:gd name="T19" fmla="*/ 388 h 2505"/>
                <a:gd name="T20" fmla="+- 0 1214 312"/>
                <a:gd name="T21" fmla="*/ T20 w 3340"/>
                <a:gd name="T22" fmla="+- 0 451 264"/>
                <a:gd name="T23" fmla="*/ 451 h 2505"/>
                <a:gd name="T24" fmla="+- 0 1082 312"/>
                <a:gd name="T25" fmla="*/ T24 w 3340"/>
                <a:gd name="T26" fmla="+- 0 528 264"/>
                <a:gd name="T27" fmla="*/ 528 h 2505"/>
                <a:gd name="T28" fmla="+- 0 958 312"/>
                <a:gd name="T29" fmla="*/ T28 w 3340"/>
                <a:gd name="T30" fmla="+- 0 614 264"/>
                <a:gd name="T31" fmla="*/ 614 h 2505"/>
                <a:gd name="T32" fmla="+- 0 845 312"/>
                <a:gd name="T33" fmla="*/ T32 w 3340"/>
                <a:gd name="T34" fmla="+- 0 710 264"/>
                <a:gd name="T35" fmla="*/ 710 h 2505"/>
                <a:gd name="T36" fmla="+- 0 742 312"/>
                <a:gd name="T37" fmla="*/ T36 w 3340"/>
                <a:gd name="T38" fmla="+- 0 815 264"/>
                <a:gd name="T39" fmla="*/ 815 h 2505"/>
                <a:gd name="T40" fmla="+- 0 650 312"/>
                <a:gd name="T41" fmla="*/ T40 w 3340"/>
                <a:gd name="T42" fmla="+- 0 926 264"/>
                <a:gd name="T43" fmla="*/ 926 h 2505"/>
                <a:gd name="T44" fmla="+- 0 568 312"/>
                <a:gd name="T45" fmla="*/ T44 w 3340"/>
                <a:gd name="T46" fmla="+- 0 1045 264"/>
                <a:gd name="T47" fmla="*/ 1045 h 2505"/>
                <a:gd name="T48" fmla="+- 0 497 312"/>
                <a:gd name="T49" fmla="*/ T48 w 3340"/>
                <a:gd name="T50" fmla="+- 0 1170 264"/>
                <a:gd name="T51" fmla="*/ 1170 h 2505"/>
                <a:gd name="T52" fmla="+- 0 437 312"/>
                <a:gd name="T53" fmla="*/ T52 w 3340"/>
                <a:gd name="T54" fmla="+- 0 1299 264"/>
                <a:gd name="T55" fmla="*/ 1299 h 2505"/>
                <a:gd name="T56" fmla="+- 0 389 312"/>
                <a:gd name="T57" fmla="*/ T56 w 3340"/>
                <a:gd name="T58" fmla="+- 0 1433 264"/>
                <a:gd name="T59" fmla="*/ 1433 h 2505"/>
                <a:gd name="T60" fmla="+- 0 352 312"/>
                <a:gd name="T61" fmla="*/ T60 w 3340"/>
                <a:gd name="T62" fmla="+- 0 1571 264"/>
                <a:gd name="T63" fmla="*/ 1571 h 2505"/>
                <a:gd name="T64" fmla="+- 0 327 312"/>
                <a:gd name="T65" fmla="*/ T64 w 3340"/>
                <a:gd name="T66" fmla="+- 0 1711 264"/>
                <a:gd name="T67" fmla="*/ 1711 h 2505"/>
                <a:gd name="T68" fmla="+- 0 314 312"/>
                <a:gd name="T69" fmla="*/ T68 w 3340"/>
                <a:gd name="T70" fmla="+- 0 1853 264"/>
                <a:gd name="T71" fmla="*/ 1853 h 2505"/>
                <a:gd name="T72" fmla="+- 0 313 312"/>
                <a:gd name="T73" fmla="*/ T72 w 3340"/>
                <a:gd name="T74" fmla="+- 0 1996 264"/>
                <a:gd name="T75" fmla="*/ 1996 h 2505"/>
                <a:gd name="T76" fmla="+- 0 325 312"/>
                <a:gd name="T77" fmla="*/ T76 w 3340"/>
                <a:gd name="T78" fmla="+- 0 2140 264"/>
                <a:gd name="T79" fmla="*/ 2140 h 2505"/>
                <a:gd name="T80" fmla="+- 0 349 312"/>
                <a:gd name="T81" fmla="*/ T80 w 3340"/>
                <a:gd name="T82" fmla="+- 0 2283 264"/>
                <a:gd name="T83" fmla="*/ 2283 h 2505"/>
                <a:gd name="T84" fmla="+- 0 386 312"/>
                <a:gd name="T85" fmla="*/ T84 w 3340"/>
                <a:gd name="T86" fmla="+- 0 2425 264"/>
                <a:gd name="T87" fmla="*/ 2425 h 2505"/>
                <a:gd name="T88" fmla="+- 0 436 312"/>
                <a:gd name="T89" fmla="*/ T88 w 3340"/>
                <a:gd name="T90" fmla="+- 0 2565 264"/>
                <a:gd name="T91" fmla="*/ 2565 h 2505"/>
                <a:gd name="T92" fmla="+- 0 499 312"/>
                <a:gd name="T93" fmla="*/ T92 w 3340"/>
                <a:gd name="T94" fmla="+- 0 2701 264"/>
                <a:gd name="T95" fmla="*/ 2701 h 2505"/>
                <a:gd name="T96" fmla="+- 0 1982 312"/>
                <a:gd name="T97" fmla="*/ T96 w 3340"/>
                <a:gd name="T98" fmla="+- 0 1934 264"/>
                <a:gd name="T99" fmla="*/ 1934 h 2505"/>
                <a:gd name="T100" fmla="+- 0 3510 312"/>
                <a:gd name="T101" fmla="*/ T100 w 3340"/>
                <a:gd name="T102" fmla="+- 0 2607 264"/>
                <a:gd name="T103" fmla="*/ 2607 h 2505"/>
                <a:gd name="T104" fmla="+- 0 3566 312"/>
                <a:gd name="T105" fmla="*/ T104 w 3340"/>
                <a:gd name="T106" fmla="+- 0 2459 264"/>
                <a:gd name="T107" fmla="*/ 2459 h 2505"/>
                <a:gd name="T108" fmla="+- 0 3609 312"/>
                <a:gd name="T109" fmla="*/ T108 w 3340"/>
                <a:gd name="T110" fmla="+- 0 2308 264"/>
                <a:gd name="T111" fmla="*/ 2308 h 2505"/>
                <a:gd name="T112" fmla="+- 0 3637 312"/>
                <a:gd name="T113" fmla="*/ T112 w 3340"/>
                <a:gd name="T114" fmla="+- 0 2154 264"/>
                <a:gd name="T115" fmla="*/ 2154 h 2505"/>
                <a:gd name="T116" fmla="+- 0 3650 312"/>
                <a:gd name="T117" fmla="*/ T116 w 3340"/>
                <a:gd name="T118" fmla="+- 0 1999 264"/>
                <a:gd name="T119" fmla="*/ 1999 h 2505"/>
                <a:gd name="T120" fmla="+- 0 3649 312"/>
                <a:gd name="T121" fmla="*/ T120 w 3340"/>
                <a:gd name="T122" fmla="+- 0 1844 264"/>
                <a:gd name="T123" fmla="*/ 1844 h 2505"/>
                <a:gd name="T124" fmla="+- 0 3633 312"/>
                <a:gd name="T125" fmla="*/ T124 w 3340"/>
                <a:gd name="T126" fmla="+- 0 1690 264"/>
                <a:gd name="T127" fmla="*/ 1690 h 2505"/>
                <a:gd name="T128" fmla="+- 0 3603 312"/>
                <a:gd name="T129" fmla="*/ T128 w 3340"/>
                <a:gd name="T130" fmla="+- 0 1537 264"/>
                <a:gd name="T131" fmla="*/ 1537 h 2505"/>
                <a:gd name="T132" fmla="+- 0 3559 312"/>
                <a:gd name="T133" fmla="*/ T132 w 3340"/>
                <a:gd name="T134" fmla="+- 0 1387 264"/>
                <a:gd name="T135" fmla="*/ 1387 h 2505"/>
                <a:gd name="T136" fmla="+- 0 3501 312"/>
                <a:gd name="T137" fmla="*/ T136 w 3340"/>
                <a:gd name="T138" fmla="+- 0 1240 264"/>
                <a:gd name="T139" fmla="*/ 1240 h 2505"/>
                <a:gd name="T140" fmla="+- 0 3428 312"/>
                <a:gd name="T141" fmla="*/ T140 w 3340"/>
                <a:gd name="T142" fmla="+- 0 1099 264"/>
                <a:gd name="T143" fmla="*/ 1099 h 2505"/>
                <a:gd name="T144" fmla="+- 0 3346 312"/>
                <a:gd name="T145" fmla="*/ T144 w 3340"/>
                <a:gd name="T146" fmla="+- 0 971 264"/>
                <a:gd name="T147" fmla="*/ 971 h 2505"/>
                <a:gd name="T148" fmla="+- 0 3254 312"/>
                <a:gd name="T149" fmla="*/ T148 w 3340"/>
                <a:gd name="T150" fmla="+- 0 852 264"/>
                <a:gd name="T151" fmla="*/ 852 h 2505"/>
                <a:gd name="T152" fmla="+- 0 3154 312"/>
                <a:gd name="T153" fmla="*/ T152 w 3340"/>
                <a:gd name="T154" fmla="+- 0 744 264"/>
                <a:gd name="T155" fmla="*/ 744 h 2505"/>
                <a:gd name="T156" fmla="+- 0 3046 312"/>
                <a:gd name="T157" fmla="*/ T156 w 3340"/>
                <a:gd name="T158" fmla="+- 0 647 264"/>
                <a:gd name="T159" fmla="*/ 647 h 2505"/>
                <a:gd name="T160" fmla="+- 0 2931 312"/>
                <a:gd name="T161" fmla="*/ T160 w 3340"/>
                <a:gd name="T162" fmla="+- 0 560 264"/>
                <a:gd name="T163" fmla="*/ 560 h 2505"/>
                <a:gd name="T164" fmla="+- 0 2809 312"/>
                <a:gd name="T165" fmla="*/ T164 w 3340"/>
                <a:gd name="T166" fmla="+- 0 483 264"/>
                <a:gd name="T167" fmla="*/ 483 h 2505"/>
                <a:gd name="T168" fmla="+- 0 2682 312"/>
                <a:gd name="T169" fmla="*/ T168 w 3340"/>
                <a:gd name="T170" fmla="+- 0 418 264"/>
                <a:gd name="T171" fmla="*/ 418 h 2505"/>
                <a:gd name="T172" fmla="+- 0 2550 312"/>
                <a:gd name="T173" fmla="*/ T172 w 3340"/>
                <a:gd name="T174" fmla="+- 0 364 264"/>
                <a:gd name="T175" fmla="*/ 364 h 2505"/>
                <a:gd name="T176" fmla="+- 0 2414 312"/>
                <a:gd name="T177" fmla="*/ T176 w 3340"/>
                <a:gd name="T178" fmla="+- 0 321 264"/>
                <a:gd name="T179" fmla="*/ 321 h 2505"/>
                <a:gd name="T180" fmla="+- 0 2275 312"/>
                <a:gd name="T181" fmla="*/ T180 w 3340"/>
                <a:gd name="T182" fmla="+- 0 290 264"/>
                <a:gd name="T183" fmla="*/ 290 h 2505"/>
                <a:gd name="T184" fmla="+- 0 2134 312"/>
                <a:gd name="T185" fmla="*/ T184 w 3340"/>
                <a:gd name="T186" fmla="+- 0 271 264"/>
                <a:gd name="T187" fmla="*/ 271 h 2505"/>
                <a:gd name="T188" fmla="+- 0 1991 312"/>
                <a:gd name="T189" fmla="*/ T188 w 3340"/>
                <a:gd name="T190" fmla="+- 0 264 264"/>
                <a:gd name="T191" fmla="*/ 264 h 25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340" h="2505">
                  <a:moveTo>
                    <a:pt x="1679" y="0"/>
                  </a:moveTo>
                  <a:lnTo>
                    <a:pt x="1607" y="1"/>
                  </a:lnTo>
                  <a:lnTo>
                    <a:pt x="1535" y="5"/>
                  </a:lnTo>
                  <a:lnTo>
                    <a:pt x="1463" y="13"/>
                  </a:lnTo>
                  <a:lnTo>
                    <a:pt x="1392" y="23"/>
                  </a:lnTo>
                  <a:lnTo>
                    <a:pt x="1320" y="37"/>
                  </a:lnTo>
                  <a:lnTo>
                    <a:pt x="1249" y="54"/>
                  </a:lnTo>
                  <a:lnTo>
                    <a:pt x="1178" y="74"/>
                  </a:lnTo>
                  <a:lnTo>
                    <a:pt x="1108" y="97"/>
                  </a:lnTo>
                  <a:lnTo>
                    <a:pt x="1039" y="124"/>
                  </a:lnTo>
                  <a:lnTo>
                    <a:pt x="970" y="154"/>
                  </a:lnTo>
                  <a:lnTo>
                    <a:pt x="902" y="187"/>
                  </a:lnTo>
                  <a:lnTo>
                    <a:pt x="835" y="224"/>
                  </a:lnTo>
                  <a:lnTo>
                    <a:pt x="770" y="264"/>
                  </a:lnTo>
                  <a:lnTo>
                    <a:pt x="707" y="306"/>
                  </a:lnTo>
                  <a:lnTo>
                    <a:pt x="646" y="350"/>
                  </a:lnTo>
                  <a:lnTo>
                    <a:pt x="588" y="397"/>
                  </a:lnTo>
                  <a:lnTo>
                    <a:pt x="533" y="446"/>
                  </a:lnTo>
                  <a:lnTo>
                    <a:pt x="480" y="497"/>
                  </a:lnTo>
                  <a:lnTo>
                    <a:pt x="430" y="551"/>
                  </a:lnTo>
                  <a:lnTo>
                    <a:pt x="383" y="606"/>
                  </a:lnTo>
                  <a:lnTo>
                    <a:pt x="338" y="662"/>
                  </a:lnTo>
                  <a:lnTo>
                    <a:pt x="295" y="721"/>
                  </a:lnTo>
                  <a:lnTo>
                    <a:pt x="256" y="781"/>
                  </a:lnTo>
                  <a:lnTo>
                    <a:pt x="219" y="843"/>
                  </a:lnTo>
                  <a:lnTo>
                    <a:pt x="185" y="906"/>
                  </a:lnTo>
                  <a:lnTo>
                    <a:pt x="154" y="970"/>
                  </a:lnTo>
                  <a:lnTo>
                    <a:pt x="125" y="1035"/>
                  </a:lnTo>
                  <a:lnTo>
                    <a:pt x="100" y="1102"/>
                  </a:lnTo>
                  <a:lnTo>
                    <a:pt x="77" y="1169"/>
                  </a:lnTo>
                  <a:lnTo>
                    <a:pt x="57" y="1238"/>
                  </a:lnTo>
                  <a:lnTo>
                    <a:pt x="40" y="1307"/>
                  </a:lnTo>
                  <a:lnTo>
                    <a:pt x="26" y="1377"/>
                  </a:lnTo>
                  <a:lnTo>
                    <a:pt x="15" y="1447"/>
                  </a:lnTo>
                  <a:lnTo>
                    <a:pt x="7" y="1518"/>
                  </a:lnTo>
                  <a:lnTo>
                    <a:pt x="2" y="1589"/>
                  </a:lnTo>
                  <a:lnTo>
                    <a:pt x="0" y="1661"/>
                  </a:lnTo>
                  <a:lnTo>
                    <a:pt x="1" y="1732"/>
                  </a:lnTo>
                  <a:lnTo>
                    <a:pt x="5" y="1804"/>
                  </a:lnTo>
                  <a:lnTo>
                    <a:pt x="13" y="1876"/>
                  </a:lnTo>
                  <a:lnTo>
                    <a:pt x="23" y="1948"/>
                  </a:lnTo>
                  <a:lnTo>
                    <a:pt x="37" y="2019"/>
                  </a:lnTo>
                  <a:lnTo>
                    <a:pt x="54" y="2090"/>
                  </a:lnTo>
                  <a:lnTo>
                    <a:pt x="74" y="2161"/>
                  </a:lnTo>
                  <a:lnTo>
                    <a:pt x="97" y="2231"/>
                  </a:lnTo>
                  <a:lnTo>
                    <a:pt x="124" y="2301"/>
                  </a:lnTo>
                  <a:lnTo>
                    <a:pt x="154" y="2369"/>
                  </a:lnTo>
                  <a:lnTo>
                    <a:pt x="187" y="2437"/>
                  </a:lnTo>
                  <a:lnTo>
                    <a:pt x="224" y="2504"/>
                  </a:lnTo>
                  <a:lnTo>
                    <a:pt x="1670" y="1670"/>
                  </a:lnTo>
                  <a:lnTo>
                    <a:pt x="3164" y="2415"/>
                  </a:lnTo>
                  <a:lnTo>
                    <a:pt x="3198" y="2343"/>
                  </a:lnTo>
                  <a:lnTo>
                    <a:pt x="3228" y="2270"/>
                  </a:lnTo>
                  <a:lnTo>
                    <a:pt x="3254" y="2195"/>
                  </a:lnTo>
                  <a:lnTo>
                    <a:pt x="3277" y="2120"/>
                  </a:lnTo>
                  <a:lnTo>
                    <a:pt x="3297" y="2044"/>
                  </a:lnTo>
                  <a:lnTo>
                    <a:pt x="3313" y="1967"/>
                  </a:lnTo>
                  <a:lnTo>
                    <a:pt x="3325" y="1890"/>
                  </a:lnTo>
                  <a:lnTo>
                    <a:pt x="3333" y="1813"/>
                  </a:lnTo>
                  <a:lnTo>
                    <a:pt x="3338" y="1735"/>
                  </a:lnTo>
                  <a:lnTo>
                    <a:pt x="3339" y="1658"/>
                  </a:lnTo>
                  <a:lnTo>
                    <a:pt x="3337" y="1580"/>
                  </a:lnTo>
                  <a:lnTo>
                    <a:pt x="3331" y="1503"/>
                  </a:lnTo>
                  <a:lnTo>
                    <a:pt x="3321" y="1426"/>
                  </a:lnTo>
                  <a:lnTo>
                    <a:pt x="3308" y="1349"/>
                  </a:lnTo>
                  <a:lnTo>
                    <a:pt x="3291" y="1273"/>
                  </a:lnTo>
                  <a:lnTo>
                    <a:pt x="3271" y="1197"/>
                  </a:lnTo>
                  <a:lnTo>
                    <a:pt x="3247" y="1123"/>
                  </a:lnTo>
                  <a:lnTo>
                    <a:pt x="3220" y="1049"/>
                  </a:lnTo>
                  <a:lnTo>
                    <a:pt x="3189" y="976"/>
                  </a:lnTo>
                  <a:lnTo>
                    <a:pt x="3154" y="905"/>
                  </a:lnTo>
                  <a:lnTo>
                    <a:pt x="3116" y="835"/>
                  </a:lnTo>
                  <a:lnTo>
                    <a:pt x="3076" y="770"/>
                  </a:lnTo>
                  <a:lnTo>
                    <a:pt x="3034" y="707"/>
                  </a:lnTo>
                  <a:lnTo>
                    <a:pt x="2989" y="646"/>
                  </a:lnTo>
                  <a:lnTo>
                    <a:pt x="2942" y="588"/>
                  </a:lnTo>
                  <a:lnTo>
                    <a:pt x="2893" y="533"/>
                  </a:lnTo>
                  <a:lnTo>
                    <a:pt x="2842" y="480"/>
                  </a:lnTo>
                  <a:lnTo>
                    <a:pt x="2789" y="430"/>
                  </a:lnTo>
                  <a:lnTo>
                    <a:pt x="2734" y="383"/>
                  </a:lnTo>
                  <a:lnTo>
                    <a:pt x="2677" y="338"/>
                  </a:lnTo>
                  <a:lnTo>
                    <a:pt x="2619" y="296"/>
                  </a:lnTo>
                  <a:lnTo>
                    <a:pt x="2558" y="256"/>
                  </a:lnTo>
                  <a:lnTo>
                    <a:pt x="2497" y="219"/>
                  </a:lnTo>
                  <a:lnTo>
                    <a:pt x="2434" y="185"/>
                  </a:lnTo>
                  <a:lnTo>
                    <a:pt x="2370" y="154"/>
                  </a:lnTo>
                  <a:lnTo>
                    <a:pt x="2304" y="125"/>
                  </a:lnTo>
                  <a:lnTo>
                    <a:pt x="2238" y="100"/>
                  </a:lnTo>
                  <a:lnTo>
                    <a:pt x="2170" y="77"/>
                  </a:lnTo>
                  <a:lnTo>
                    <a:pt x="2102" y="57"/>
                  </a:lnTo>
                  <a:lnTo>
                    <a:pt x="2033" y="40"/>
                  </a:lnTo>
                  <a:lnTo>
                    <a:pt x="1963" y="26"/>
                  </a:lnTo>
                  <a:lnTo>
                    <a:pt x="1892" y="15"/>
                  </a:lnTo>
                  <a:lnTo>
                    <a:pt x="1822" y="7"/>
                  </a:lnTo>
                  <a:lnTo>
                    <a:pt x="1750" y="2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Freeform 933"/>
            <p:cNvSpPr>
              <a:spLocks/>
            </p:cNvSpPr>
            <p:nvPr/>
          </p:nvSpPr>
          <p:spPr bwMode="auto">
            <a:xfrm>
              <a:off x="1981" y="1933"/>
              <a:ext cx="1494" cy="1046"/>
            </a:xfrm>
            <a:custGeom>
              <a:avLst/>
              <a:gdLst>
                <a:gd name="T0" fmla="+- 0 1982 1982"/>
                <a:gd name="T1" fmla="*/ T0 w 1494"/>
                <a:gd name="T2" fmla="+- 0 1934 1934"/>
                <a:gd name="T3" fmla="*/ 1934 h 1046"/>
                <a:gd name="T4" fmla="+- 0 3284 1982"/>
                <a:gd name="T5" fmla="*/ T4 w 1494"/>
                <a:gd name="T6" fmla="+- 0 2979 1934"/>
                <a:gd name="T7" fmla="*/ 2979 h 1046"/>
                <a:gd name="T8" fmla="+- 0 3338 1982"/>
                <a:gd name="T9" fmla="*/ T8 w 1494"/>
                <a:gd name="T10" fmla="+- 0 2908 1934"/>
                <a:gd name="T11" fmla="*/ 2908 h 1046"/>
                <a:gd name="T12" fmla="+- 0 3388 1982"/>
                <a:gd name="T13" fmla="*/ T12 w 1494"/>
                <a:gd name="T14" fmla="+- 0 2834 1934"/>
                <a:gd name="T15" fmla="*/ 2834 h 1046"/>
                <a:gd name="T16" fmla="+- 0 3434 1982"/>
                <a:gd name="T17" fmla="*/ T16 w 1494"/>
                <a:gd name="T18" fmla="+- 0 2758 1934"/>
                <a:gd name="T19" fmla="*/ 2758 h 1046"/>
                <a:gd name="T20" fmla="+- 0 3476 1982"/>
                <a:gd name="T21" fmla="*/ T20 w 1494"/>
                <a:gd name="T22" fmla="+- 0 2679 1934"/>
                <a:gd name="T23" fmla="*/ 2679 h 1046"/>
                <a:gd name="T24" fmla="+- 0 1982 1982"/>
                <a:gd name="T25" fmla="*/ T24 w 1494"/>
                <a:gd name="T26" fmla="+- 0 1934 1934"/>
                <a:gd name="T27" fmla="*/ 1934 h 10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94" h="1046">
                  <a:moveTo>
                    <a:pt x="0" y="0"/>
                  </a:moveTo>
                  <a:lnTo>
                    <a:pt x="1302" y="1045"/>
                  </a:lnTo>
                  <a:lnTo>
                    <a:pt x="1356" y="974"/>
                  </a:lnTo>
                  <a:lnTo>
                    <a:pt x="1406" y="900"/>
                  </a:lnTo>
                  <a:lnTo>
                    <a:pt x="1452" y="824"/>
                  </a:lnTo>
                  <a:lnTo>
                    <a:pt x="1494" y="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Freeform 932"/>
            <p:cNvSpPr>
              <a:spLocks/>
            </p:cNvSpPr>
            <p:nvPr/>
          </p:nvSpPr>
          <p:spPr bwMode="auto">
            <a:xfrm>
              <a:off x="1943" y="1933"/>
              <a:ext cx="1341" cy="1670"/>
            </a:xfrm>
            <a:custGeom>
              <a:avLst/>
              <a:gdLst>
                <a:gd name="T0" fmla="+- 0 1982 1943"/>
                <a:gd name="T1" fmla="*/ T0 w 1341"/>
                <a:gd name="T2" fmla="+- 0 1934 1934"/>
                <a:gd name="T3" fmla="*/ 1934 h 1670"/>
                <a:gd name="T4" fmla="+- 0 1943 1943"/>
                <a:gd name="T5" fmla="*/ T4 w 1341"/>
                <a:gd name="T6" fmla="+- 0 3603 1934"/>
                <a:gd name="T7" fmla="*/ 3603 h 1670"/>
                <a:gd name="T8" fmla="+- 0 2021 1943"/>
                <a:gd name="T9" fmla="*/ T8 w 1341"/>
                <a:gd name="T10" fmla="+- 0 3603 1934"/>
                <a:gd name="T11" fmla="*/ 3603 h 1670"/>
                <a:gd name="T12" fmla="+- 0 2098 1943"/>
                <a:gd name="T13" fmla="*/ T12 w 1341"/>
                <a:gd name="T14" fmla="+- 0 3599 1934"/>
                <a:gd name="T15" fmla="*/ 3599 h 1670"/>
                <a:gd name="T16" fmla="+- 0 2175 1943"/>
                <a:gd name="T17" fmla="*/ T16 w 1341"/>
                <a:gd name="T18" fmla="+- 0 3592 1934"/>
                <a:gd name="T19" fmla="*/ 3592 h 1670"/>
                <a:gd name="T20" fmla="+- 0 2251 1943"/>
                <a:gd name="T21" fmla="*/ T20 w 1341"/>
                <a:gd name="T22" fmla="+- 0 3581 1934"/>
                <a:gd name="T23" fmla="*/ 3581 h 1670"/>
                <a:gd name="T24" fmla="+- 0 2326 1943"/>
                <a:gd name="T25" fmla="*/ T24 w 1341"/>
                <a:gd name="T26" fmla="+- 0 3567 1934"/>
                <a:gd name="T27" fmla="*/ 3567 h 1670"/>
                <a:gd name="T28" fmla="+- 0 2400 1943"/>
                <a:gd name="T29" fmla="*/ T28 w 1341"/>
                <a:gd name="T30" fmla="+- 0 3550 1934"/>
                <a:gd name="T31" fmla="*/ 3550 h 1670"/>
                <a:gd name="T32" fmla="+- 0 2474 1943"/>
                <a:gd name="T33" fmla="*/ T32 w 1341"/>
                <a:gd name="T34" fmla="+- 0 3529 1934"/>
                <a:gd name="T35" fmla="*/ 3529 h 1670"/>
                <a:gd name="T36" fmla="+- 0 2546 1943"/>
                <a:gd name="T37" fmla="*/ T36 w 1341"/>
                <a:gd name="T38" fmla="+- 0 3505 1934"/>
                <a:gd name="T39" fmla="*/ 3505 h 1670"/>
                <a:gd name="T40" fmla="+- 0 2617 1943"/>
                <a:gd name="T41" fmla="*/ T40 w 1341"/>
                <a:gd name="T42" fmla="+- 0 3478 1934"/>
                <a:gd name="T43" fmla="*/ 3478 h 1670"/>
                <a:gd name="T44" fmla="+- 0 2686 1943"/>
                <a:gd name="T45" fmla="*/ T44 w 1341"/>
                <a:gd name="T46" fmla="+- 0 3447 1934"/>
                <a:gd name="T47" fmla="*/ 3447 h 1670"/>
                <a:gd name="T48" fmla="+- 0 2754 1943"/>
                <a:gd name="T49" fmla="*/ T48 w 1341"/>
                <a:gd name="T50" fmla="+- 0 3414 1934"/>
                <a:gd name="T51" fmla="*/ 3414 h 1670"/>
                <a:gd name="T52" fmla="+- 0 2821 1943"/>
                <a:gd name="T53" fmla="*/ T52 w 1341"/>
                <a:gd name="T54" fmla="+- 0 3377 1934"/>
                <a:gd name="T55" fmla="*/ 3377 h 1670"/>
                <a:gd name="T56" fmla="+- 0 2886 1943"/>
                <a:gd name="T57" fmla="*/ T56 w 1341"/>
                <a:gd name="T58" fmla="+- 0 3337 1934"/>
                <a:gd name="T59" fmla="*/ 3337 h 1670"/>
                <a:gd name="T60" fmla="+- 0 2949 1943"/>
                <a:gd name="T61" fmla="*/ T60 w 1341"/>
                <a:gd name="T62" fmla="+- 0 3295 1934"/>
                <a:gd name="T63" fmla="*/ 3295 h 1670"/>
                <a:gd name="T64" fmla="+- 0 3010 1943"/>
                <a:gd name="T65" fmla="*/ T64 w 1341"/>
                <a:gd name="T66" fmla="+- 0 3249 1934"/>
                <a:gd name="T67" fmla="*/ 3249 h 1670"/>
                <a:gd name="T68" fmla="+- 0 3069 1943"/>
                <a:gd name="T69" fmla="*/ T68 w 1341"/>
                <a:gd name="T70" fmla="+- 0 3201 1934"/>
                <a:gd name="T71" fmla="*/ 3201 h 1670"/>
                <a:gd name="T72" fmla="+- 0 3126 1943"/>
                <a:gd name="T73" fmla="*/ T72 w 1341"/>
                <a:gd name="T74" fmla="+- 0 3149 1934"/>
                <a:gd name="T75" fmla="*/ 3149 h 1670"/>
                <a:gd name="T76" fmla="+- 0 3181 1943"/>
                <a:gd name="T77" fmla="*/ T76 w 1341"/>
                <a:gd name="T78" fmla="+- 0 3095 1934"/>
                <a:gd name="T79" fmla="*/ 3095 h 1670"/>
                <a:gd name="T80" fmla="+- 0 3234 1943"/>
                <a:gd name="T81" fmla="*/ T80 w 1341"/>
                <a:gd name="T82" fmla="+- 0 3038 1934"/>
                <a:gd name="T83" fmla="*/ 3038 h 1670"/>
                <a:gd name="T84" fmla="+- 0 3284 1943"/>
                <a:gd name="T85" fmla="*/ T84 w 1341"/>
                <a:gd name="T86" fmla="+- 0 2979 1934"/>
                <a:gd name="T87" fmla="*/ 2979 h 1670"/>
                <a:gd name="T88" fmla="+- 0 1982 1943"/>
                <a:gd name="T89" fmla="*/ T88 w 1341"/>
                <a:gd name="T90" fmla="+- 0 1934 1934"/>
                <a:gd name="T91" fmla="*/ 1934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341" h="1670">
                  <a:moveTo>
                    <a:pt x="39" y="0"/>
                  </a:moveTo>
                  <a:lnTo>
                    <a:pt x="0" y="1669"/>
                  </a:lnTo>
                  <a:lnTo>
                    <a:pt x="78" y="1669"/>
                  </a:lnTo>
                  <a:lnTo>
                    <a:pt x="155" y="1665"/>
                  </a:lnTo>
                  <a:lnTo>
                    <a:pt x="232" y="1658"/>
                  </a:lnTo>
                  <a:lnTo>
                    <a:pt x="308" y="1647"/>
                  </a:lnTo>
                  <a:lnTo>
                    <a:pt x="383" y="1633"/>
                  </a:lnTo>
                  <a:lnTo>
                    <a:pt x="457" y="1616"/>
                  </a:lnTo>
                  <a:lnTo>
                    <a:pt x="531" y="1595"/>
                  </a:lnTo>
                  <a:lnTo>
                    <a:pt x="603" y="1571"/>
                  </a:lnTo>
                  <a:lnTo>
                    <a:pt x="674" y="1544"/>
                  </a:lnTo>
                  <a:lnTo>
                    <a:pt x="743" y="1513"/>
                  </a:lnTo>
                  <a:lnTo>
                    <a:pt x="811" y="1480"/>
                  </a:lnTo>
                  <a:lnTo>
                    <a:pt x="878" y="1443"/>
                  </a:lnTo>
                  <a:lnTo>
                    <a:pt x="943" y="1403"/>
                  </a:lnTo>
                  <a:lnTo>
                    <a:pt x="1006" y="1361"/>
                  </a:lnTo>
                  <a:lnTo>
                    <a:pt x="1067" y="1315"/>
                  </a:lnTo>
                  <a:lnTo>
                    <a:pt x="1126" y="1267"/>
                  </a:lnTo>
                  <a:lnTo>
                    <a:pt x="1183" y="1215"/>
                  </a:lnTo>
                  <a:lnTo>
                    <a:pt x="1238" y="1161"/>
                  </a:lnTo>
                  <a:lnTo>
                    <a:pt x="1291" y="1104"/>
                  </a:lnTo>
                  <a:lnTo>
                    <a:pt x="1341" y="104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931"/>
            <p:cNvSpPr>
              <a:spLocks/>
            </p:cNvSpPr>
            <p:nvPr/>
          </p:nvSpPr>
          <p:spPr bwMode="auto">
            <a:xfrm>
              <a:off x="1838" y="1933"/>
              <a:ext cx="144" cy="1670"/>
            </a:xfrm>
            <a:custGeom>
              <a:avLst/>
              <a:gdLst>
                <a:gd name="T0" fmla="+- 0 1982 1838"/>
                <a:gd name="T1" fmla="*/ T0 w 144"/>
                <a:gd name="T2" fmla="+- 0 1934 1934"/>
                <a:gd name="T3" fmla="*/ 1934 h 1670"/>
                <a:gd name="T4" fmla="+- 0 1838 1838"/>
                <a:gd name="T5" fmla="*/ T4 w 144"/>
                <a:gd name="T6" fmla="+- 0 3597 1934"/>
                <a:gd name="T7" fmla="*/ 3597 h 1670"/>
                <a:gd name="T8" fmla="+- 0 1891 1838"/>
                <a:gd name="T9" fmla="*/ T8 w 144"/>
                <a:gd name="T10" fmla="+- 0 3601 1934"/>
                <a:gd name="T11" fmla="*/ 3601 h 1670"/>
                <a:gd name="T12" fmla="+- 0 1917 1838"/>
                <a:gd name="T13" fmla="*/ T12 w 144"/>
                <a:gd name="T14" fmla="+- 0 3602 1934"/>
                <a:gd name="T15" fmla="*/ 3602 h 1670"/>
                <a:gd name="T16" fmla="+- 0 1943 1838"/>
                <a:gd name="T17" fmla="*/ T16 w 144"/>
                <a:gd name="T18" fmla="+- 0 3603 1934"/>
                <a:gd name="T19" fmla="*/ 3603 h 1670"/>
                <a:gd name="T20" fmla="+- 0 1982 1838"/>
                <a:gd name="T21" fmla="*/ T20 w 144"/>
                <a:gd name="T22" fmla="+- 0 1934 1934"/>
                <a:gd name="T23" fmla="*/ 1934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4" h="1670">
                  <a:moveTo>
                    <a:pt x="144" y="0"/>
                  </a:moveTo>
                  <a:lnTo>
                    <a:pt x="0" y="1663"/>
                  </a:lnTo>
                  <a:lnTo>
                    <a:pt x="53" y="1667"/>
                  </a:lnTo>
                  <a:lnTo>
                    <a:pt x="79" y="1668"/>
                  </a:lnTo>
                  <a:lnTo>
                    <a:pt x="105" y="166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Freeform 930"/>
            <p:cNvSpPr>
              <a:spLocks/>
            </p:cNvSpPr>
            <p:nvPr/>
          </p:nvSpPr>
          <p:spPr bwMode="auto">
            <a:xfrm>
              <a:off x="1529" y="1933"/>
              <a:ext cx="453" cy="1664"/>
            </a:xfrm>
            <a:custGeom>
              <a:avLst/>
              <a:gdLst>
                <a:gd name="T0" fmla="+- 0 1982 1529"/>
                <a:gd name="T1" fmla="*/ T0 w 453"/>
                <a:gd name="T2" fmla="+- 0 1934 1934"/>
                <a:gd name="T3" fmla="*/ 1934 h 1664"/>
                <a:gd name="T4" fmla="+- 0 1529 1529"/>
                <a:gd name="T5" fmla="*/ T4 w 453"/>
                <a:gd name="T6" fmla="+- 0 3541 1934"/>
                <a:gd name="T7" fmla="*/ 3541 h 1664"/>
                <a:gd name="T8" fmla="+- 0 1606 1529"/>
                <a:gd name="T9" fmla="*/ T8 w 453"/>
                <a:gd name="T10" fmla="+- 0 3560 1934"/>
                <a:gd name="T11" fmla="*/ 3560 h 1664"/>
                <a:gd name="T12" fmla="+- 0 1683 1529"/>
                <a:gd name="T13" fmla="*/ T12 w 453"/>
                <a:gd name="T14" fmla="+- 0 3576 1934"/>
                <a:gd name="T15" fmla="*/ 3576 h 1664"/>
                <a:gd name="T16" fmla="+- 0 1760 1529"/>
                <a:gd name="T17" fmla="*/ T16 w 453"/>
                <a:gd name="T18" fmla="+- 0 3588 1934"/>
                <a:gd name="T19" fmla="*/ 3588 h 1664"/>
                <a:gd name="T20" fmla="+- 0 1838 1529"/>
                <a:gd name="T21" fmla="*/ T20 w 453"/>
                <a:gd name="T22" fmla="+- 0 3597 1934"/>
                <a:gd name="T23" fmla="*/ 3597 h 1664"/>
                <a:gd name="T24" fmla="+- 0 1982 1529"/>
                <a:gd name="T25" fmla="*/ T24 w 453"/>
                <a:gd name="T26" fmla="+- 0 1934 1934"/>
                <a:gd name="T27" fmla="*/ 1934 h 16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53" h="1664">
                  <a:moveTo>
                    <a:pt x="453" y="0"/>
                  </a:moveTo>
                  <a:lnTo>
                    <a:pt x="0" y="1607"/>
                  </a:lnTo>
                  <a:lnTo>
                    <a:pt x="77" y="1626"/>
                  </a:lnTo>
                  <a:lnTo>
                    <a:pt x="154" y="1642"/>
                  </a:lnTo>
                  <a:lnTo>
                    <a:pt x="231" y="1654"/>
                  </a:lnTo>
                  <a:lnTo>
                    <a:pt x="309" y="166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Freeform 929"/>
            <p:cNvSpPr>
              <a:spLocks/>
            </p:cNvSpPr>
            <p:nvPr/>
          </p:nvSpPr>
          <p:spPr bwMode="auto">
            <a:xfrm>
              <a:off x="811" y="1933"/>
              <a:ext cx="1171" cy="1608"/>
            </a:xfrm>
            <a:custGeom>
              <a:avLst/>
              <a:gdLst>
                <a:gd name="T0" fmla="+- 0 1982 811"/>
                <a:gd name="T1" fmla="*/ T0 w 1171"/>
                <a:gd name="T2" fmla="+- 0 1934 1934"/>
                <a:gd name="T3" fmla="*/ 1934 h 1608"/>
                <a:gd name="T4" fmla="+- 0 811 811"/>
                <a:gd name="T5" fmla="*/ T4 w 1171"/>
                <a:gd name="T6" fmla="+- 0 3124 1934"/>
                <a:gd name="T7" fmla="*/ 3124 h 1608"/>
                <a:gd name="T8" fmla="+- 0 867 811"/>
                <a:gd name="T9" fmla="*/ T8 w 1171"/>
                <a:gd name="T10" fmla="+- 0 3176 1934"/>
                <a:gd name="T11" fmla="*/ 3176 h 1608"/>
                <a:gd name="T12" fmla="+- 0 925 811"/>
                <a:gd name="T13" fmla="*/ T12 w 1171"/>
                <a:gd name="T14" fmla="+- 0 3226 1934"/>
                <a:gd name="T15" fmla="*/ 3226 h 1608"/>
                <a:gd name="T16" fmla="+- 0 985 811"/>
                <a:gd name="T17" fmla="*/ T16 w 1171"/>
                <a:gd name="T18" fmla="+- 0 3273 1934"/>
                <a:gd name="T19" fmla="*/ 3273 h 1608"/>
                <a:gd name="T20" fmla="+- 0 1047 811"/>
                <a:gd name="T21" fmla="*/ T20 w 1171"/>
                <a:gd name="T22" fmla="+- 0 3317 1934"/>
                <a:gd name="T23" fmla="*/ 3317 h 1608"/>
                <a:gd name="T24" fmla="+- 0 1111 811"/>
                <a:gd name="T25" fmla="*/ T24 w 1171"/>
                <a:gd name="T26" fmla="+- 0 3358 1934"/>
                <a:gd name="T27" fmla="*/ 3358 h 1608"/>
                <a:gd name="T28" fmla="+- 0 1177 811"/>
                <a:gd name="T29" fmla="*/ T28 w 1171"/>
                <a:gd name="T30" fmla="+- 0 3397 1934"/>
                <a:gd name="T31" fmla="*/ 3397 h 1608"/>
                <a:gd name="T32" fmla="+- 0 1245 811"/>
                <a:gd name="T33" fmla="*/ T32 w 1171"/>
                <a:gd name="T34" fmla="+- 0 3432 1934"/>
                <a:gd name="T35" fmla="*/ 3432 h 1608"/>
                <a:gd name="T36" fmla="+- 0 1314 811"/>
                <a:gd name="T37" fmla="*/ T36 w 1171"/>
                <a:gd name="T38" fmla="+- 0 3464 1934"/>
                <a:gd name="T39" fmla="*/ 3464 h 1608"/>
                <a:gd name="T40" fmla="+- 0 1384 811"/>
                <a:gd name="T41" fmla="*/ T40 w 1171"/>
                <a:gd name="T42" fmla="+- 0 3493 1934"/>
                <a:gd name="T43" fmla="*/ 3493 h 1608"/>
                <a:gd name="T44" fmla="+- 0 1456 811"/>
                <a:gd name="T45" fmla="*/ T44 w 1171"/>
                <a:gd name="T46" fmla="+- 0 3518 1934"/>
                <a:gd name="T47" fmla="*/ 3518 h 1608"/>
                <a:gd name="T48" fmla="+- 0 1529 811"/>
                <a:gd name="T49" fmla="*/ T48 w 1171"/>
                <a:gd name="T50" fmla="+- 0 3541 1934"/>
                <a:gd name="T51" fmla="*/ 3541 h 1608"/>
                <a:gd name="T52" fmla="+- 0 1982 811"/>
                <a:gd name="T53" fmla="*/ T52 w 1171"/>
                <a:gd name="T54" fmla="+- 0 1934 1934"/>
                <a:gd name="T55" fmla="*/ 1934 h 16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71" h="1608">
                  <a:moveTo>
                    <a:pt x="1171" y="0"/>
                  </a:moveTo>
                  <a:lnTo>
                    <a:pt x="0" y="1190"/>
                  </a:lnTo>
                  <a:lnTo>
                    <a:pt x="56" y="1242"/>
                  </a:lnTo>
                  <a:lnTo>
                    <a:pt x="114" y="1292"/>
                  </a:lnTo>
                  <a:lnTo>
                    <a:pt x="174" y="1339"/>
                  </a:lnTo>
                  <a:lnTo>
                    <a:pt x="236" y="1383"/>
                  </a:lnTo>
                  <a:lnTo>
                    <a:pt x="300" y="1424"/>
                  </a:lnTo>
                  <a:lnTo>
                    <a:pt x="366" y="1463"/>
                  </a:lnTo>
                  <a:lnTo>
                    <a:pt x="434" y="1498"/>
                  </a:lnTo>
                  <a:lnTo>
                    <a:pt x="503" y="1530"/>
                  </a:lnTo>
                  <a:lnTo>
                    <a:pt x="573" y="1559"/>
                  </a:lnTo>
                  <a:lnTo>
                    <a:pt x="645" y="1584"/>
                  </a:lnTo>
                  <a:lnTo>
                    <a:pt x="718" y="1607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72B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Freeform 928"/>
            <p:cNvSpPr>
              <a:spLocks/>
            </p:cNvSpPr>
            <p:nvPr/>
          </p:nvSpPr>
          <p:spPr bwMode="auto">
            <a:xfrm>
              <a:off x="535" y="1933"/>
              <a:ext cx="1446" cy="1191"/>
            </a:xfrm>
            <a:custGeom>
              <a:avLst/>
              <a:gdLst>
                <a:gd name="T0" fmla="+- 0 1982 536"/>
                <a:gd name="T1" fmla="*/ T0 w 1446"/>
                <a:gd name="T2" fmla="+- 0 1934 1934"/>
                <a:gd name="T3" fmla="*/ 1934 h 1191"/>
                <a:gd name="T4" fmla="+- 0 536 536"/>
                <a:gd name="T5" fmla="*/ T4 w 1446"/>
                <a:gd name="T6" fmla="+- 0 2768 1934"/>
                <a:gd name="T7" fmla="*/ 2768 h 1191"/>
                <a:gd name="T8" fmla="+- 0 575 536"/>
                <a:gd name="T9" fmla="*/ T8 w 1446"/>
                <a:gd name="T10" fmla="+- 0 2833 1934"/>
                <a:gd name="T11" fmla="*/ 2833 h 1191"/>
                <a:gd name="T12" fmla="+- 0 617 536"/>
                <a:gd name="T13" fmla="*/ T12 w 1446"/>
                <a:gd name="T14" fmla="+- 0 2895 1934"/>
                <a:gd name="T15" fmla="*/ 2895 h 1191"/>
                <a:gd name="T16" fmla="+- 0 661 536"/>
                <a:gd name="T17" fmla="*/ T16 w 1446"/>
                <a:gd name="T18" fmla="+- 0 2956 1934"/>
                <a:gd name="T19" fmla="*/ 2956 h 1191"/>
                <a:gd name="T20" fmla="+- 0 709 536"/>
                <a:gd name="T21" fmla="*/ T20 w 1446"/>
                <a:gd name="T22" fmla="+- 0 3014 1934"/>
                <a:gd name="T23" fmla="*/ 3014 h 1191"/>
                <a:gd name="T24" fmla="+- 0 759 536"/>
                <a:gd name="T25" fmla="*/ T24 w 1446"/>
                <a:gd name="T26" fmla="+- 0 3070 1934"/>
                <a:gd name="T27" fmla="*/ 3070 h 1191"/>
                <a:gd name="T28" fmla="+- 0 811 536"/>
                <a:gd name="T29" fmla="*/ T28 w 1446"/>
                <a:gd name="T30" fmla="+- 0 3124 1934"/>
                <a:gd name="T31" fmla="*/ 3124 h 1191"/>
                <a:gd name="T32" fmla="+- 0 1982 536"/>
                <a:gd name="T33" fmla="*/ T32 w 1446"/>
                <a:gd name="T34" fmla="+- 0 1934 1934"/>
                <a:gd name="T35" fmla="*/ 1934 h 11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46" h="1191">
                  <a:moveTo>
                    <a:pt x="1446" y="0"/>
                  </a:moveTo>
                  <a:lnTo>
                    <a:pt x="0" y="834"/>
                  </a:lnTo>
                  <a:lnTo>
                    <a:pt x="39" y="899"/>
                  </a:lnTo>
                  <a:lnTo>
                    <a:pt x="81" y="961"/>
                  </a:lnTo>
                  <a:lnTo>
                    <a:pt x="125" y="1022"/>
                  </a:lnTo>
                  <a:lnTo>
                    <a:pt x="173" y="1080"/>
                  </a:lnTo>
                  <a:lnTo>
                    <a:pt x="223" y="1136"/>
                  </a:lnTo>
                  <a:lnTo>
                    <a:pt x="275" y="1190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Text Box 927"/>
            <p:cNvSpPr txBox="1">
              <a:spLocks noChangeArrowheads="1"/>
            </p:cNvSpPr>
            <p:nvPr/>
          </p:nvSpPr>
          <p:spPr bwMode="auto">
            <a:xfrm>
              <a:off x="307" y="500"/>
              <a:ext cx="3478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01955" marR="502285" algn="ctr">
                <a:spcBef>
                  <a:spcPts val="650"/>
                </a:spcBef>
                <a:spcAft>
                  <a:spcPts val="0"/>
                </a:spcAft>
              </a:pPr>
              <a:r>
                <a:rPr lang="ru-RU" sz="2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2 644,8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01955" marR="502920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r>
                <a:rPr lang="ru-RU" sz="1100" b="1" spc="-6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r>
                <a:rPr lang="ru-RU" sz="1100" b="1" spc="-3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6" name="Group 909"/>
          <p:cNvGrpSpPr>
            <a:grpSpLocks/>
          </p:cNvGrpSpPr>
          <p:nvPr/>
        </p:nvGrpSpPr>
        <p:grpSpPr bwMode="auto">
          <a:xfrm>
            <a:off x="147852" y="5755880"/>
            <a:ext cx="2219332" cy="2407920"/>
            <a:chOff x="276" y="252"/>
            <a:chExt cx="3493" cy="3792"/>
          </a:xfrm>
        </p:grpSpPr>
        <p:pic>
          <p:nvPicPr>
            <p:cNvPr id="27" name="Picture 9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252"/>
              <a:ext cx="3473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1901"/>
              <a:ext cx="1680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1901"/>
              <a:ext cx="1479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01"/>
              <a:ext cx="303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1901"/>
              <a:ext cx="612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1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901"/>
              <a:ext cx="1332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901"/>
              <a:ext cx="166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917"/>
            <p:cNvSpPr>
              <a:spLocks/>
            </p:cNvSpPr>
            <p:nvPr/>
          </p:nvSpPr>
          <p:spPr bwMode="auto">
            <a:xfrm>
              <a:off x="296" y="273"/>
              <a:ext cx="3340" cy="2402"/>
            </a:xfrm>
            <a:custGeom>
              <a:avLst/>
              <a:gdLst>
                <a:gd name="T0" fmla="+- 0 1876 297"/>
                <a:gd name="T1" fmla="*/ T0 w 3340"/>
                <a:gd name="T2" fmla="+- 0 275 273"/>
                <a:gd name="T3" fmla="*/ 275 h 2402"/>
                <a:gd name="T4" fmla="+- 0 1732 297"/>
                <a:gd name="T5" fmla="*/ T4 w 3340"/>
                <a:gd name="T6" fmla="+- 0 289 273"/>
                <a:gd name="T7" fmla="*/ 289 h 2402"/>
                <a:gd name="T8" fmla="+- 0 1588 297"/>
                <a:gd name="T9" fmla="*/ T8 w 3340"/>
                <a:gd name="T10" fmla="+- 0 316 273"/>
                <a:gd name="T11" fmla="*/ 316 h 2402"/>
                <a:gd name="T12" fmla="+- 0 1445 297"/>
                <a:gd name="T13" fmla="*/ T12 w 3340"/>
                <a:gd name="T14" fmla="+- 0 357 273"/>
                <a:gd name="T15" fmla="*/ 357 h 2402"/>
                <a:gd name="T16" fmla="+- 0 1304 297"/>
                <a:gd name="T17" fmla="*/ T16 w 3340"/>
                <a:gd name="T18" fmla="+- 0 410 273"/>
                <a:gd name="T19" fmla="*/ 410 h 2402"/>
                <a:gd name="T20" fmla="+- 0 1167 297"/>
                <a:gd name="T21" fmla="*/ T20 w 3340"/>
                <a:gd name="T22" fmla="+- 0 477 273"/>
                <a:gd name="T23" fmla="*/ 477 h 2402"/>
                <a:gd name="T24" fmla="+- 0 1038 297"/>
                <a:gd name="T25" fmla="*/ T24 w 3340"/>
                <a:gd name="T26" fmla="+- 0 555 273"/>
                <a:gd name="T27" fmla="*/ 555 h 2402"/>
                <a:gd name="T28" fmla="+- 0 918 297"/>
                <a:gd name="T29" fmla="*/ T28 w 3340"/>
                <a:gd name="T30" fmla="+- 0 643 273"/>
                <a:gd name="T31" fmla="*/ 643 h 2402"/>
                <a:gd name="T32" fmla="+- 0 808 297"/>
                <a:gd name="T33" fmla="*/ T32 w 3340"/>
                <a:gd name="T34" fmla="+- 0 740 273"/>
                <a:gd name="T35" fmla="*/ 740 h 2402"/>
                <a:gd name="T36" fmla="+- 0 708 297"/>
                <a:gd name="T37" fmla="*/ T36 w 3340"/>
                <a:gd name="T38" fmla="+- 0 845 273"/>
                <a:gd name="T39" fmla="*/ 845 h 2402"/>
                <a:gd name="T40" fmla="+- 0 618 297"/>
                <a:gd name="T41" fmla="*/ T40 w 3340"/>
                <a:gd name="T42" fmla="+- 0 958 273"/>
                <a:gd name="T43" fmla="*/ 958 h 2402"/>
                <a:gd name="T44" fmla="+- 0 539 297"/>
                <a:gd name="T45" fmla="*/ T44 w 3340"/>
                <a:gd name="T46" fmla="+- 0 1077 273"/>
                <a:gd name="T47" fmla="*/ 1077 h 2402"/>
                <a:gd name="T48" fmla="+- 0 470 297"/>
                <a:gd name="T49" fmla="*/ T48 w 3340"/>
                <a:gd name="T50" fmla="+- 0 1202 273"/>
                <a:gd name="T51" fmla="*/ 1202 h 2402"/>
                <a:gd name="T52" fmla="+- 0 413 297"/>
                <a:gd name="T53" fmla="*/ T52 w 3340"/>
                <a:gd name="T54" fmla="+- 0 1333 273"/>
                <a:gd name="T55" fmla="*/ 1333 h 2402"/>
                <a:gd name="T56" fmla="+- 0 366 297"/>
                <a:gd name="T57" fmla="*/ T56 w 3340"/>
                <a:gd name="T58" fmla="+- 0 1467 273"/>
                <a:gd name="T59" fmla="*/ 1467 h 2402"/>
                <a:gd name="T60" fmla="+- 0 332 297"/>
                <a:gd name="T61" fmla="*/ T60 w 3340"/>
                <a:gd name="T62" fmla="+- 0 1605 273"/>
                <a:gd name="T63" fmla="*/ 1605 h 2402"/>
                <a:gd name="T64" fmla="+- 0 309 297"/>
                <a:gd name="T65" fmla="*/ T64 w 3340"/>
                <a:gd name="T66" fmla="+- 0 1746 273"/>
                <a:gd name="T67" fmla="*/ 1746 h 2402"/>
                <a:gd name="T68" fmla="+- 0 298 297"/>
                <a:gd name="T69" fmla="*/ T68 w 3340"/>
                <a:gd name="T70" fmla="+- 0 1889 273"/>
                <a:gd name="T71" fmla="*/ 1889 h 2402"/>
                <a:gd name="T72" fmla="+- 0 299 297"/>
                <a:gd name="T73" fmla="*/ T72 w 3340"/>
                <a:gd name="T74" fmla="+- 0 2033 273"/>
                <a:gd name="T75" fmla="*/ 2033 h 2402"/>
                <a:gd name="T76" fmla="+- 0 313 297"/>
                <a:gd name="T77" fmla="*/ T76 w 3340"/>
                <a:gd name="T78" fmla="+- 0 2178 273"/>
                <a:gd name="T79" fmla="*/ 2178 h 2402"/>
                <a:gd name="T80" fmla="+- 0 340 297"/>
                <a:gd name="T81" fmla="*/ T80 w 3340"/>
                <a:gd name="T82" fmla="+- 0 2322 273"/>
                <a:gd name="T83" fmla="*/ 2322 h 2402"/>
                <a:gd name="T84" fmla="+- 0 381 297"/>
                <a:gd name="T85" fmla="*/ T84 w 3340"/>
                <a:gd name="T86" fmla="+- 0 2465 273"/>
                <a:gd name="T87" fmla="*/ 2465 h 2402"/>
                <a:gd name="T88" fmla="+- 0 434 297"/>
                <a:gd name="T89" fmla="*/ T88 w 3340"/>
                <a:gd name="T90" fmla="+- 0 2605 273"/>
                <a:gd name="T91" fmla="*/ 2605 h 2402"/>
                <a:gd name="T92" fmla="+- 0 1967 297"/>
                <a:gd name="T93" fmla="*/ T92 w 3340"/>
                <a:gd name="T94" fmla="+- 0 1943 273"/>
                <a:gd name="T95" fmla="*/ 1943 h 2402"/>
                <a:gd name="T96" fmla="+- 0 3510 297"/>
                <a:gd name="T97" fmla="*/ T96 w 3340"/>
                <a:gd name="T98" fmla="+- 0 2579 273"/>
                <a:gd name="T99" fmla="*/ 2579 h 2402"/>
                <a:gd name="T100" fmla="+- 0 3564 297"/>
                <a:gd name="T101" fmla="*/ T100 w 3340"/>
                <a:gd name="T102" fmla="+- 0 2430 273"/>
                <a:gd name="T103" fmla="*/ 2430 h 2402"/>
                <a:gd name="T104" fmla="+- 0 3602 297"/>
                <a:gd name="T105" fmla="*/ T104 w 3340"/>
                <a:gd name="T106" fmla="+- 0 2278 273"/>
                <a:gd name="T107" fmla="*/ 2278 h 2402"/>
                <a:gd name="T108" fmla="+- 0 3626 297"/>
                <a:gd name="T109" fmla="*/ T108 w 3340"/>
                <a:gd name="T110" fmla="+- 0 2124 273"/>
                <a:gd name="T111" fmla="*/ 2124 h 2402"/>
                <a:gd name="T112" fmla="+- 0 3636 297"/>
                <a:gd name="T113" fmla="*/ T112 w 3340"/>
                <a:gd name="T114" fmla="+- 0 1969 273"/>
                <a:gd name="T115" fmla="*/ 1969 h 2402"/>
                <a:gd name="T116" fmla="+- 0 3631 297"/>
                <a:gd name="T117" fmla="*/ T116 w 3340"/>
                <a:gd name="T118" fmla="+- 0 1814 273"/>
                <a:gd name="T119" fmla="*/ 1814 h 2402"/>
                <a:gd name="T120" fmla="+- 0 3612 297"/>
                <a:gd name="T121" fmla="*/ T120 w 3340"/>
                <a:gd name="T122" fmla="+- 0 1659 273"/>
                <a:gd name="T123" fmla="*/ 1659 h 2402"/>
                <a:gd name="T124" fmla="+- 0 3578 297"/>
                <a:gd name="T125" fmla="*/ T124 w 3340"/>
                <a:gd name="T126" fmla="+- 0 1506 273"/>
                <a:gd name="T127" fmla="*/ 1506 h 2402"/>
                <a:gd name="T128" fmla="+- 0 3530 297"/>
                <a:gd name="T129" fmla="*/ T128 w 3340"/>
                <a:gd name="T130" fmla="+- 0 1357 273"/>
                <a:gd name="T131" fmla="*/ 1357 h 2402"/>
                <a:gd name="T132" fmla="+- 0 3467 297"/>
                <a:gd name="T133" fmla="*/ T132 w 3340"/>
                <a:gd name="T134" fmla="+- 0 1211 273"/>
                <a:gd name="T135" fmla="*/ 1211 h 2402"/>
                <a:gd name="T136" fmla="+- 0 3394 297"/>
                <a:gd name="T137" fmla="*/ T136 w 3340"/>
                <a:gd name="T138" fmla="+- 0 1077 273"/>
                <a:gd name="T139" fmla="*/ 1077 h 2402"/>
                <a:gd name="T140" fmla="+- 0 3311 297"/>
                <a:gd name="T141" fmla="*/ T140 w 3340"/>
                <a:gd name="T142" fmla="+- 0 953 273"/>
                <a:gd name="T143" fmla="*/ 953 h 2402"/>
                <a:gd name="T144" fmla="+- 0 3219 297"/>
                <a:gd name="T145" fmla="*/ T144 w 3340"/>
                <a:gd name="T146" fmla="+- 0 838 273"/>
                <a:gd name="T147" fmla="*/ 838 h 2402"/>
                <a:gd name="T148" fmla="+- 0 3118 297"/>
                <a:gd name="T149" fmla="*/ T148 w 3340"/>
                <a:gd name="T150" fmla="+- 0 733 273"/>
                <a:gd name="T151" fmla="*/ 733 h 2402"/>
                <a:gd name="T152" fmla="+- 0 3009 297"/>
                <a:gd name="T153" fmla="*/ T152 w 3340"/>
                <a:gd name="T154" fmla="+- 0 638 273"/>
                <a:gd name="T155" fmla="*/ 638 h 2402"/>
                <a:gd name="T156" fmla="+- 0 2893 297"/>
                <a:gd name="T157" fmla="*/ T156 w 3340"/>
                <a:gd name="T158" fmla="+- 0 554 273"/>
                <a:gd name="T159" fmla="*/ 554 h 2402"/>
                <a:gd name="T160" fmla="+- 0 2771 297"/>
                <a:gd name="T161" fmla="*/ T160 w 3340"/>
                <a:gd name="T162" fmla="+- 0 480 273"/>
                <a:gd name="T163" fmla="*/ 480 h 2402"/>
                <a:gd name="T164" fmla="+- 0 2643 297"/>
                <a:gd name="T165" fmla="*/ T164 w 3340"/>
                <a:gd name="T166" fmla="+- 0 416 273"/>
                <a:gd name="T167" fmla="*/ 416 h 2402"/>
                <a:gd name="T168" fmla="+- 0 2510 297"/>
                <a:gd name="T169" fmla="*/ T168 w 3340"/>
                <a:gd name="T170" fmla="+- 0 364 273"/>
                <a:gd name="T171" fmla="*/ 364 h 2402"/>
                <a:gd name="T172" fmla="+- 0 2374 297"/>
                <a:gd name="T173" fmla="*/ T172 w 3340"/>
                <a:gd name="T174" fmla="+- 0 324 273"/>
                <a:gd name="T175" fmla="*/ 324 h 2402"/>
                <a:gd name="T176" fmla="+- 0 2234 297"/>
                <a:gd name="T177" fmla="*/ T176 w 3340"/>
                <a:gd name="T178" fmla="+- 0 295 273"/>
                <a:gd name="T179" fmla="*/ 295 h 2402"/>
                <a:gd name="T180" fmla="+- 0 2092 297"/>
                <a:gd name="T181" fmla="*/ T180 w 3340"/>
                <a:gd name="T182" fmla="+- 0 278 273"/>
                <a:gd name="T183" fmla="*/ 278 h 2402"/>
                <a:gd name="T184" fmla="+- 0 1949 297"/>
                <a:gd name="T185" fmla="*/ T184 w 3340"/>
                <a:gd name="T186" fmla="+- 0 273 273"/>
                <a:gd name="T187" fmla="*/ 273 h 24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3340" h="2402">
                  <a:moveTo>
                    <a:pt x="1652" y="0"/>
                  </a:moveTo>
                  <a:lnTo>
                    <a:pt x="1579" y="2"/>
                  </a:lnTo>
                  <a:lnTo>
                    <a:pt x="1507" y="8"/>
                  </a:lnTo>
                  <a:lnTo>
                    <a:pt x="1435" y="16"/>
                  </a:lnTo>
                  <a:lnTo>
                    <a:pt x="1363" y="28"/>
                  </a:lnTo>
                  <a:lnTo>
                    <a:pt x="1291" y="43"/>
                  </a:lnTo>
                  <a:lnTo>
                    <a:pt x="1219" y="62"/>
                  </a:lnTo>
                  <a:lnTo>
                    <a:pt x="1148" y="84"/>
                  </a:lnTo>
                  <a:lnTo>
                    <a:pt x="1077" y="109"/>
                  </a:lnTo>
                  <a:lnTo>
                    <a:pt x="1007" y="137"/>
                  </a:lnTo>
                  <a:lnTo>
                    <a:pt x="938" y="169"/>
                  </a:lnTo>
                  <a:lnTo>
                    <a:pt x="870" y="204"/>
                  </a:lnTo>
                  <a:lnTo>
                    <a:pt x="804" y="242"/>
                  </a:lnTo>
                  <a:lnTo>
                    <a:pt x="741" y="282"/>
                  </a:lnTo>
                  <a:lnTo>
                    <a:pt x="680" y="325"/>
                  </a:lnTo>
                  <a:lnTo>
                    <a:pt x="621" y="370"/>
                  </a:lnTo>
                  <a:lnTo>
                    <a:pt x="565" y="417"/>
                  </a:lnTo>
                  <a:lnTo>
                    <a:pt x="511" y="467"/>
                  </a:lnTo>
                  <a:lnTo>
                    <a:pt x="460" y="519"/>
                  </a:lnTo>
                  <a:lnTo>
                    <a:pt x="411" y="572"/>
                  </a:lnTo>
                  <a:lnTo>
                    <a:pt x="365" y="627"/>
                  </a:lnTo>
                  <a:lnTo>
                    <a:pt x="321" y="685"/>
                  </a:lnTo>
                  <a:lnTo>
                    <a:pt x="280" y="744"/>
                  </a:lnTo>
                  <a:lnTo>
                    <a:pt x="242" y="804"/>
                  </a:lnTo>
                  <a:lnTo>
                    <a:pt x="206" y="866"/>
                  </a:lnTo>
                  <a:lnTo>
                    <a:pt x="173" y="929"/>
                  </a:lnTo>
                  <a:lnTo>
                    <a:pt x="143" y="994"/>
                  </a:lnTo>
                  <a:lnTo>
                    <a:pt x="116" y="1060"/>
                  </a:lnTo>
                  <a:lnTo>
                    <a:pt x="91" y="1126"/>
                  </a:lnTo>
                  <a:lnTo>
                    <a:pt x="69" y="1194"/>
                  </a:lnTo>
                  <a:lnTo>
                    <a:pt x="51" y="1263"/>
                  </a:lnTo>
                  <a:lnTo>
                    <a:pt x="35" y="1332"/>
                  </a:lnTo>
                  <a:lnTo>
                    <a:pt x="22" y="1402"/>
                  </a:lnTo>
                  <a:lnTo>
                    <a:pt x="12" y="1473"/>
                  </a:lnTo>
                  <a:lnTo>
                    <a:pt x="5" y="1545"/>
                  </a:lnTo>
                  <a:lnTo>
                    <a:pt x="1" y="1616"/>
                  </a:lnTo>
                  <a:lnTo>
                    <a:pt x="0" y="1688"/>
                  </a:lnTo>
                  <a:lnTo>
                    <a:pt x="2" y="1760"/>
                  </a:lnTo>
                  <a:lnTo>
                    <a:pt x="8" y="1832"/>
                  </a:lnTo>
                  <a:lnTo>
                    <a:pt x="16" y="1905"/>
                  </a:lnTo>
                  <a:lnTo>
                    <a:pt x="28" y="1977"/>
                  </a:lnTo>
                  <a:lnTo>
                    <a:pt x="43" y="2049"/>
                  </a:lnTo>
                  <a:lnTo>
                    <a:pt x="62" y="2120"/>
                  </a:lnTo>
                  <a:lnTo>
                    <a:pt x="84" y="2192"/>
                  </a:lnTo>
                  <a:lnTo>
                    <a:pt x="109" y="2262"/>
                  </a:lnTo>
                  <a:lnTo>
                    <a:pt x="137" y="2332"/>
                  </a:lnTo>
                  <a:lnTo>
                    <a:pt x="169" y="2402"/>
                  </a:lnTo>
                  <a:lnTo>
                    <a:pt x="1670" y="1670"/>
                  </a:lnTo>
                  <a:lnTo>
                    <a:pt x="3181" y="2379"/>
                  </a:lnTo>
                  <a:lnTo>
                    <a:pt x="3213" y="2306"/>
                  </a:lnTo>
                  <a:lnTo>
                    <a:pt x="3242" y="2232"/>
                  </a:lnTo>
                  <a:lnTo>
                    <a:pt x="3267" y="2157"/>
                  </a:lnTo>
                  <a:lnTo>
                    <a:pt x="3288" y="2082"/>
                  </a:lnTo>
                  <a:lnTo>
                    <a:pt x="3305" y="2005"/>
                  </a:lnTo>
                  <a:lnTo>
                    <a:pt x="3319" y="1929"/>
                  </a:lnTo>
                  <a:lnTo>
                    <a:pt x="3329" y="1851"/>
                  </a:lnTo>
                  <a:lnTo>
                    <a:pt x="3336" y="1774"/>
                  </a:lnTo>
                  <a:lnTo>
                    <a:pt x="3339" y="1696"/>
                  </a:lnTo>
                  <a:lnTo>
                    <a:pt x="3338" y="1618"/>
                  </a:lnTo>
                  <a:lnTo>
                    <a:pt x="3334" y="1541"/>
                  </a:lnTo>
                  <a:lnTo>
                    <a:pt x="3326" y="1463"/>
                  </a:lnTo>
                  <a:lnTo>
                    <a:pt x="3315" y="1386"/>
                  </a:lnTo>
                  <a:lnTo>
                    <a:pt x="3300" y="1309"/>
                  </a:lnTo>
                  <a:lnTo>
                    <a:pt x="3281" y="1233"/>
                  </a:lnTo>
                  <a:lnTo>
                    <a:pt x="3259" y="1158"/>
                  </a:lnTo>
                  <a:lnTo>
                    <a:pt x="3233" y="1084"/>
                  </a:lnTo>
                  <a:lnTo>
                    <a:pt x="3203" y="1010"/>
                  </a:lnTo>
                  <a:lnTo>
                    <a:pt x="3170" y="938"/>
                  </a:lnTo>
                  <a:lnTo>
                    <a:pt x="3135" y="870"/>
                  </a:lnTo>
                  <a:lnTo>
                    <a:pt x="3097" y="804"/>
                  </a:lnTo>
                  <a:lnTo>
                    <a:pt x="3057" y="741"/>
                  </a:lnTo>
                  <a:lnTo>
                    <a:pt x="3014" y="680"/>
                  </a:lnTo>
                  <a:lnTo>
                    <a:pt x="2969" y="621"/>
                  </a:lnTo>
                  <a:lnTo>
                    <a:pt x="2922" y="565"/>
                  </a:lnTo>
                  <a:lnTo>
                    <a:pt x="2873" y="511"/>
                  </a:lnTo>
                  <a:lnTo>
                    <a:pt x="2821" y="460"/>
                  </a:lnTo>
                  <a:lnTo>
                    <a:pt x="2767" y="411"/>
                  </a:lnTo>
                  <a:lnTo>
                    <a:pt x="2712" y="365"/>
                  </a:lnTo>
                  <a:lnTo>
                    <a:pt x="2655" y="322"/>
                  </a:lnTo>
                  <a:lnTo>
                    <a:pt x="2596" y="281"/>
                  </a:lnTo>
                  <a:lnTo>
                    <a:pt x="2536" y="242"/>
                  </a:lnTo>
                  <a:lnTo>
                    <a:pt x="2474" y="207"/>
                  </a:lnTo>
                  <a:lnTo>
                    <a:pt x="2410" y="174"/>
                  </a:lnTo>
                  <a:lnTo>
                    <a:pt x="2346" y="143"/>
                  </a:lnTo>
                  <a:lnTo>
                    <a:pt x="2280" y="116"/>
                  </a:lnTo>
                  <a:lnTo>
                    <a:pt x="2213" y="91"/>
                  </a:lnTo>
                  <a:lnTo>
                    <a:pt x="2145" y="70"/>
                  </a:lnTo>
                  <a:lnTo>
                    <a:pt x="2077" y="51"/>
                  </a:lnTo>
                  <a:lnTo>
                    <a:pt x="2007" y="35"/>
                  </a:lnTo>
                  <a:lnTo>
                    <a:pt x="1937" y="22"/>
                  </a:lnTo>
                  <a:lnTo>
                    <a:pt x="1866" y="12"/>
                  </a:lnTo>
                  <a:lnTo>
                    <a:pt x="1795" y="5"/>
                  </a:lnTo>
                  <a:lnTo>
                    <a:pt x="1723" y="1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Freeform 916"/>
            <p:cNvSpPr>
              <a:spLocks/>
            </p:cNvSpPr>
            <p:nvPr/>
          </p:nvSpPr>
          <p:spPr bwMode="auto">
            <a:xfrm>
              <a:off x="1966" y="1942"/>
              <a:ext cx="1512" cy="1071"/>
            </a:xfrm>
            <a:custGeom>
              <a:avLst/>
              <a:gdLst>
                <a:gd name="T0" fmla="+- 0 1967 1967"/>
                <a:gd name="T1" fmla="*/ T0 w 1512"/>
                <a:gd name="T2" fmla="+- 0 1943 1943"/>
                <a:gd name="T3" fmla="*/ 1943 h 1071"/>
                <a:gd name="T4" fmla="+- 0 3248 1967"/>
                <a:gd name="T5" fmla="*/ T4 w 1512"/>
                <a:gd name="T6" fmla="+- 0 3013 1943"/>
                <a:gd name="T7" fmla="*/ 3013 h 1071"/>
                <a:gd name="T8" fmla="+- 0 3301 1967"/>
                <a:gd name="T9" fmla="*/ T8 w 1512"/>
                <a:gd name="T10" fmla="+- 0 2946 1943"/>
                <a:gd name="T11" fmla="*/ 2946 h 1071"/>
                <a:gd name="T12" fmla="+- 0 3351 1967"/>
                <a:gd name="T13" fmla="*/ T12 w 1512"/>
                <a:gd name="T14" fmla="+- 0 2876 1943"/>
                <a:gd name="T15" fmla="*/ 2876 h 1071"/>
                <a:gd name="T16" fmla="+- 0 3397 1967"/>
                <a:gd name="T17" fmla="*/ T16 w 1512"/>
                <a:gd name="T18" fmla="+- 0 2803 1943"/>
                <a:gd name="T19" fmla="*/ 2803 h 1071"/>
                <a:gd name="T20" fmla="+- 0 3440 1967"/>
                <a:gd name="T21" fmla="*/ T20 w 1512"/>
                <a:gd name="T22" fmla="+- 0 2729 1943"/>
                <a:gd name="T23" fmla="*/ 2729 h 1071"/>
                <a:gd name="T24" fmla="+- 0 3478 1967"/>
                <a:gd name="T25" fmla="*/ T24 w 1512"/>
                <a:gd name="T26" fmla="+- 0 2652 1943"/>
                <a:gd name="T27" fmla="*/ 2652 h 1071"/>
                <a:gd name="T28" fmla="+- 0 1967 1967"/>
                <a:gd name="T29" fmla="*/ T28 w 1512"/>
                <a:gd name="T30" fmla="+- 0 1943 1943"/>
                <a:gd name="T31" fmla="*/ 1943 h 10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512" h="1071">
                  <a:moveTo>
                    <a:pt x="0" y="0"/>
                  </a:moveTo>
                  <a:lnTo>
                    <a:pt x="1281" y="1070"/>
                  </a:lnTo>
                  <a:lnTo>
                    <a:pt x="1334" y="1003"/>
                  </a:lnTo>
                  <a:lnTo>
                    <a:pt x="1384" y="933"/>
                  </a:lnTo>
                  <a:lnTo>
                    <a:pt x="1430" y="860"/>
                  </a:lnTo>
                  <a:lnTo>
                    <a:pt x="1473" y="786"/>
                  </a:lnTo>
                  <a:lnTo>
                    <a:pt x="1511" y="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Freeform 915"/>
            <p:cNvSpPr>
              <a:spLocks/>
            </p:cNvSpPr>
            <p:nvPr/>
          </p:nvSpPr>
          <p:spPr bwMode="auto">
            <a:xfrm>
              <a:off x="1937" y="1942"/>
              <a:ext cx="1311" cy="1670"/>
            </a:xfrm>
            <a:custGeom>
              <a:avLst/>
              <a:gdLst>
                <a:gd name="T0" fmla="+- 0 1967 1938"/>
                <a:gd name="T1" fmla="*/ T0 w 1311"/>
                <a:gd name="T2" fmla="+- 0 1943 1943"/>
                <a:gd name="T3" fmla="*/ 1943 h 1670"/>
                <a:gd name="T4" fmla="+- 0 1938 1938"/>
                <a:gd name="T5" fmla="*/ T4 w 1311"/>
                <a:gd name="T6" fmla="+- 0 3612 1943"/>
                <a:gd name="T7" fmla="*/ 3612 h 1670"/>
                <a:gd name="T8" fmla="+- 0 2017 1938"/>
                <a:gd name="T9" fmla="*/ T8 w 1311"/>
                <a:gd name="T10" fmla="+- 0 3612 1943"/>
                <a:gd name="T11" fmla="*/ 3612 h 1670"/>
                <a:gd name="T12" fmla="+- 0 2096 1938"/>
                <a:gd name="T13" fmla="*/ T12 w 1311"/>
                <a:gd name="T14" fmla="+- 0 3607 1943"/>
                <a:gd name="T15" fmla="*/ 3607 h 1670"/>
                <a:gd name="T16" fmla="+- 0 2174 1938"/>
                <a:gd name="T17" fmla="*/ T16 w 1311"/>
                <a:gd name="T18" fmla="+- 0 3600 1943"/>
                <a:gd name="T19" fmla="*/ 3600 h 1670"/>
                <a:gd name="T20" fmla="+- 0 2252 1938"/>
                <a:gd name="T21" fmla="*/ T20 w 1311"/>
                <a:gd name="T22" fmla="+- 0 3588 1943"/>
                <a:gd name="T23" fmla="*/ 3588 h 1670"/>
                <a:gd name="T24" fmla="+- 0 2329 1938"/>
                <a:gd name="T25" fmla="*/ T24 w 1311"/>
                <a:gd name="T26" fmla="+- 0 3573 1943"/>
                <a:gd name="T27" fmla="*/ 3573 h 1670"/>
                <a:gd name="T28" fmla="+- 0 2405 1938"/>
                <a:gd name="T29" fmla="*/ T28 w 1311"/>
                <a:gd name="T30" fmla="+- 0 3554 1943"/>
                <a:gd name="T31" fmla="*/ 3554 h 1670"/>
                <a:gd name="T32" fmla="+- 0 2479 1938"/>
                <a:gd name="T33" fmla="*/ T32 w 1311"/>
                <a:gd name="T34" fmla="+- 0 3532 1943"/>
                <a:gd name="T35" fmla="*/ 3532 h 1670"/>
                <a:gd name="T36" fmla="+- 0 2553 1938"/>
                <a:gd name="T37" fmla="*/ T36 w 1311"/>
                <a:gd name="T38" fmla="+- 0 3506 1943"/>
                <a:gd name="T39" fmla="*/ 3506 h 1670"/>
                <a:gd name="T40" fmla="+- 0 2625 1938"/>
                <a:gd name="T41" fmla="*/ T40 w 1311"/>
                <a:gd name="T42" fmla="+- 0 3477 1943"/>
                <a:gd name="T43" fmla="*/ 3477 h 1670"/>
                <a:gd name="T44" fmla="+- 0 2696 1938"/>
                <a:gd name="T45" fmla="*/ T44 w 1311"/>
                <a:gd name="T46" fmla="+- 0 3445 1943"/>
                <a:gd name="T47" fmla="*/ 3445 h 1670"/>
                <a:gd name="T48" fmla="+- 0 2765 1938"/>
                <a:gd name="T49" fmla="*/ T48 w 1311"/>
                <a:gd name="T50" fmla="+- 0 3409 1943"/>
                <a:gd name="T51" fmla="*/ 3409 h 1670"/>
                <a:gd name="T52" fmla="+- 0 2833 1938"/>
                <a:gd name="T53" fmla="*/ T52 w 1311"/>
                <a:gd name="T54" fmla="+- 0 3370 1943"/>
                <a:gd name="T55" fmla="*/ 3370 h 1670"/>
                <a:gd name="T56" fmla="+- 0 2898 1938"/>
                <a:gd name="T57" fmla="*/ T56 w 1311"/>
                <a:gd name="T58" fmla="+- 0 3329 1943"/>
                <a:gd name="T59" fmla="*/ 3329 h 1670"/>
                <a:gd name="T60" fmla="+- 0 2962 1938"/>
                <a:gd name="T61" fmla="*/ T60 w 1311"/>
                <a:gd name="T62" fmla="+- 0 3283 1943"/>
                <a:gd name="T63" fmla="*/ 3283 h 1670"/>
                <a:gd name="T64" fmla="+- 0 3024 1938"/>
                <a:gd name="T65" fmla="*/ T64 w 1311"/>
                <a:gd name="T66" fmla="+- 0 3235 1943"/>
                <a:gd name="T67" fmla="*/ 3235 h 1670"/>
                <a:gd name="T68" fmla="+- 0 3083 1938"/>
                <a:gd name="T69" fmla="*/ T68 w 1311"/>
                <a:gd name="T70" fmla="+- 0 3184 1943"/>
                <a:gd name="T71" fmla="*/ 3184 h 1670"/>
                <a:gd name="T72" fmla="+- 0 3141 1938"/>
                <a:gd name="T73" fmla="*/ T72 w 1311"/>
                <a:gd name="T74" fmla="+- 0 3130 1943"/>
                <a:gd name="T75" fmla="*/ 3130 h 1670"/>
                <a:gd name="T76" fmla="+- 0 3196 1938"/>
                <a:gd name="T77" fmla="*/ T76 w 1311"/>
                <a:gd name="T78" fmla="+- 0 3073 1943"/>
                <a:gd name="T79" fmla="*/ 3073 h 1670"/>
                <a:gd name="T80" fmla="+- 0 3248 1938"/>
                <a:gd name="T81" fmla="*/ T80 w 1311"/>
                <a:gd name="T82" fmla="+- 0 3013 1943"/>
                <a:gd name="T83" fmla="*/ 3013 h 1670"/>
                <a:gd name="T84" fmla="+- 0 1967 1938"/>
                <a:gd name="T85" fmla="*/ T84 w 1311"/>
                <a:gd name="T86" fmla="+- 0 1943 1943"/>
                <a:gd name="T87" fmla="*/ 1943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311" h="1670">
                  <a:moveTo>
                    <a:pt x="29" y="0"/>
                  </a:moveTo>
                  <a:lnTo>
                    <a:pt x="0" y="1669"/>
                  </a:lnTo>
                  <a:lnTo>
                    <a:pt x="79" y="1669"/>
                  </a:lnTo>
                  <a:lnTo>
                    <a:pt x="158" y="1664"/>
                  </a:lnTo>
                  <a:lnTo>
                    <a:pt x="236" y="1657"/>
                  </a:lnTo>
                  <a:lnTo>
                    <a:pt x="314" y="1645"/>
                  </a:lnTo>
                  <a:lnTo>
                    <a:pt x="391" y="1630"/>
                  </a:lnTo>
                  <a:lnTo>
                    <a:pt x="467" y="1611"/>
                  </a:lnTo>
                  <a:lnTo>
                    <a:pt x="541" y="1589"/>
                  </a:lnTo>
                  <a:lnTo>
                    <a:pt x="615" y="1563"/>
                  </a:lnTo>
                  <a:lnTo>
                    <a:pt x="687" y="1534"/>
                  </a:lnTo>
                  <a:lnTo>
                    <a:pt x="758" y="1502"/>
                  </a:lnTo>
                  <a:lnTo>
                    <a:pt x="827" y="1466"/>
                  </a:lnTo>
                  <a:lnTo>
                    <a:pt x="895" y="1427"/>
                  </a:lnTo>
                  <a:lnTo>
                    <a:pt x="960" y="1386"/>
                  </a:lnTo>
                  <a:lnTo>
                    <a:pt x="1024" y="1340"/>
                  </a:lnTo>
                  <a:lnTo>
                    <a:pt x="1086" y="1292"/>
                  </a:lnTo>
                  <a:lnTo>
                    <a:pt x="1145" y="1241"/>
                  </a:lnTo>
                  <a:lnTo>
                    <a:pt x="1203" y="1187"/>
                  </a:lnTo>
                  <a:lnTo>
                    <a:pt x="1258" y="1130"/>
                  </a:lnTo>
                  <a:lnTo>
                    <a:pt x="1310" y="107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7" name="Freeform 914"/>
            <p:cNvSpPr>
              <a:spLocks/>
            </p:cNvSpPr>
            <p:nvPr/>
          </p:nvSpPr>
          <p:spPr bwMode="auto">
            <a:xfrm>
              <a:off x="1832" y="1942"/>
              <a:ext cx="134" cy="1670"/>
            </a:xfrm>
            <a:custGeom>
              <a:avLst/>
              <a:gdLst>
                <a:gd name="T0" fmla="+- 0 1967 1833"/>
                <a:gd name="T1" fmla="*/ T0 w 134"/>
                <a:gd name="T2" fmla="+- 0 1943 1943"/>
                <a:gd name="T3" fmla="*/ 1943 h 1670"/>
                <a:gd name="T4" fmla="+- 0 1833 1833"/>
                <a:gd name="T5" fmla="*/ T4 w 134"/>
                <a:gd name="T6" fmla="+- 0 3607 1943"/>
                <a:gd name="T7" fmla="*/ 3607 h 1670"/>
                <a:gd name="T8" fmla="+- 0 1859 1833"/>
                <a:gd name="T9" fmla="*/ T8 w 134"/>
                <a:gd name="T10" fmla="+- 0 3609 1943"/>
                <a:gd name="T11" fmla="*/ 3609 h 1670"/>
                <a:gd name="T12" fmla="+- 0 1885 1833"/>
                <a:gd name="T13" fmla="*/ T12 w 134"/>
                <a:gd name="T14" fmla="+- 0 3610 1943"/>
                <a:gd name="T15" fmla="*/ 3610 h 1670"/>
                <a:gd name="T16" fmla="+- 0 1911 1833"/>
                <a:gd name="T17" fmla="*/ T16 w 134"/>
                <a:gd name="T18" fmla="+- 0 3612 1943"/>
                <a:gd name="T19" fmla="*/ 3612 h 1670"/>
                <a:gd name="T20" fmla="+- 0 1938 1833"/>
                <a:gd name="T21" fmla="*/ T20 w 134"/>
                <a:gd name="T22" fmla="+- 0 3612 1943"/>
                <a:gd name="T23" fmla="*/ 3612 h 1670"/>
                <a:gd name="T24" fmla="+- 0 1967 1833"/>
                <a:gd name="T25" fmla="*/ T24 w 134"/>
                <a:gd name="T26" fmla="+- 0 1943 1943"/>
                <a:gd name="T27" fmla="*/ 1943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34" h="1670">
                  <a:moveTo>
                    <a:pt x="134" y="0"/>
                  </a:moveTo>
                  <a:lnTo>
                    <a:pt x="0" y="1664"/>
                  </a:lnTo>
                  <a:lnTo>
                    <a:pt x="26" y="1666"/>
                  </a:lnTo>
                  <a:lnTo>
                    <a:pt x="52" y="1667"/>
                  </a:lnTo>
                  <a:lnTo>
                    <a:pt x="78" y="1669"/>
                  </a:lnTo>
                  <a:lnTo>
                    <a:pt x="105" y="166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8" name="Freeform 913"/>
            <p:cNvSpPr>
              <a:spLocks/>
            </p:cNvSpPr>
            <p:nvPr/>
          </p:nvSpPr>
          <p:spPr bwMode="auto">
            <a:xfrm>
              <a:off x="1523" y="1942"/>
              <a:ext cx="444" cy="1665"/>
            </a:xfrm>
            <a:custGeom>
              <a:avLst/>
              <a:gdLst>
                <a:gd name="T0" fmla="+- 0 1967 1523"/>
                <a:gd name="T1" fmla="*/ T0 w 444"/>
                <a:gd name="T2" fmla="+- 0 1943 1943"/>
                <a:gd name="T3" fmla="*/ 1943 h 1665"/>
                <a:gd name="T4" fmla="+- 0 1523 1523"/>
                <a:gd name="T5" fmla="*/ T4 w 444"/>
                <a:gd name="T6" fmla="+- 0 3553 1943"/>
                <a:gd name="T7" fmla="*/ 3553 h 1665"/>
                <a:gd name="T8" fmla="+- 0 1600 1523"/>
                <a:gd name="T9" fmla="*/ T8 w 444"/>
                <a:gd name="T10" fmla="+- 0 3572 1943"/>
                <a:gd name="T11" fmla="*/ 3572 h 1665"/>
                <a:gd name="T12" fmla="+- 0 1677 1523"/>
                <a:gd name="T13" fmla="*/ T12 w 444"/>
                <a:gd name="T14" fmla="+- 0 3587 1943"/>
                <a:gd name="T15" fmla="*/ 3587 h 1665"/>
                <a:gd name="T16" fmla="+- 0 1755 1523"/>
                <a:gd name="T17" fmla="*/ T16 w 444"/>
                <a:gd name="T18" fmla="+- 0 3599 1943"/>
                <a:gd name="T19" fmla="*/ 3599 h 1665"/>
                <a:gd name="T20" fmla="+- 0 1833 1523"/>
                <a:gd name="T21" fmla="*/ T20 w 444"/>
                <a:gd name="T22" fmla="+- 0 3607 1943"/>
                <a:gd name="T23" fmla="*/ 3607 h 1665"/>
                <a:gd name="T24" fmla="+- 0 1967 1523"/>
                <a:gd name="T25" fmla="*/ T24 w 444"/>
                <a:gd name="T26" fmla="+- 0 1943 1943"/>
                <a:gd name="T27" fmla="*/ 1943 h 16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44" h="1665">
                  <a:moveTo>
                    <a:pt x="444" y="0"/>
                  </a:moveTo>
                  <a:lnTo>
                    <a:pt x="0" y="1610"/>
                  </a:lnTo>
                  <a:lnTo>
                    <a:pt x="77" y="1629"/>
                  </a:lnTo>
                  <a:lnTo>
                    <a:pt x="154" y="1644"/>
                  </a:lnTo>
                  <a:lnTo>
                    <a:pt x="232" y="1656"/>
                  </a:lnTo>
                  <a:lnTo>
                    <a:pt x="310" y="166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Freeform 912"/>
            <p:cNvSpPr>
              <a:spLocks/>
            </p:cNvSpPr>
            <p:nvPr/>
          </p:nvSpPr>
          <p:spPr bwMode="auto">
            <a:xfrm>
              <a:off x="802" y="1942"/>
              <a:ext cx="1164" cy="1610"/>
            </a:xfrm>
            <a:custGeom>
              <a:avLst/>
              <a:gdLst>
                <a:gd name="T0" fmla="+- 0 1967 803"/>
                <a:gd name="T1" fmla="*/ T0 w 1164"/>
                <a:gd name="T2" fmla="+- 0 1943 1943"/>
                <a:gd name="T3" fmla="*/ 1943 h 1610"/>
                <a:gd name="T4" fmla="+- 0 803 803"/>
                <a:gd name="T5" fmla="*/ T4 w 1164"/>
                <a:gd name="T6" fmla="+- 0 3140 1943"/>
                <a:gd name="T7" fmla="*/ 3140 h 1610"/>
                <a:gd name="T8" fmla="+- 0 859 803"/>
                <a:gd name="T9" fmla="*/ T8 w 1164"/>
                <a:gd name="T10" fmla="+- 0 3192 1943"/>
                <a:gd name="T11" fmla="*/ 3192 h 1610"/>
                <a:gd name="T12" fmla="+- 0 917 803"/>
                <a:gd name="T13" fmla="*/ T12 w 1164"/>
                <a:gd name="T14" fmla="+- 0 3241 1943"/>
                <a:gd name="T15" fmla="*/ 3241 h 1610"/>
                <a:gd name="T16" fmla="+- 0 978 803"/>
                <a:gd name="T17" fmla="*/ T16 w 1164"/>
                <a:gd name="T18" fmla="+- 0 3288 1943"/>
                <a:gd name="T19" fmla="*/ 3288 h 1610"/>
                <a:gd name="T20" fmla="+- 0 1040 803"/>
                <a:gd name="T21" fmla="*/ T20 w 1164"/>
                <a:gd name="T22" fmla="+- 0 3332 1943"/>
                <a:gd name="T23" fmla="*/ 3332 h 1610"/>
                <a:gd name="T24" fmla="+- 0 1104 803"/>
                <a:gd name="T25" fmla="*/ T24 w 1164"/>
                <a:gd name="T26" fmla="+- 0 3372 1943"/>
                <a:gd name="T27" fmla="*/ 3372 h 1610"/>
                <a:gd name="T28" fmla="+- 0 1170 803"/>
                <a:gd name="T29" fmla="*/ T28 w 1164"/>
                <a:gd name="T30" fmla="+- 0 3410 1943"/>
                <a:gd name="T31" fmla="*/ 3410 h 1610"/>
                <a:gd name="T32" fmla="+- 0 1238 803"/>
                <a:gd name="T33" fmla="*/ T32 w 1164"/>
                <a:gd name="T34" fmla="+- 0 3445 1943"/>
                <a:gd name="T35" fmla="*/ 3445 h 1610"/>
                <a:gd name="T36" fmla="+- 0 1307 803"/>
                <a:gd name="T37" fmla="*/ T36 w 1164"/>
                <a:gd name="T38" fmla="+- 0 3477 1943"/>
                <a:gd name="T39" fmla="*/ 3477 h 1610"/>
                <a:gd name="T40" fmla="+- 0 1378 803"/>
                <a:gd name="T41" fmla="*/ T40 w 1164"/>
                <a:gd name="T42" fmla="+- 0 3505 1943"/>
                <a:gd name="T43" fmla="*/ 3505 h 1610"/>
                <a:gd name="T44" fmla="+- 0 1450 803"/>
                <a:gd name="T45" fmla="*/ T44 w 1164"/>
                <a:gd name="T46" fmla="+- 0 3530 1943"/>
                <a:gd name="T47" fmla="*/ 3530 h 1610"/>
                <a:gd name="T48" fmla="+- 0 1523 803"/>
                <a:gd name="T49" fmla="*/ T48 w 1164"/>
                <a:gd name="T50" fmla="+- 0 3553 1943"/>
                <a:gd name="T51" fmla="*/ 3553 h 1610"/>
                <a:gd name="T52" fmla="+- 0 1967 803"/>
                <a:gd name="T53" fmla="*/ T52 w 1164"/>
                <a:gd name="T54" fmla="+- 0 1943 1943"/>
                <a:gd name="T55" fmla="*/ 1943 h 1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64" h="1610">
                  <a:moveTo>
                    <a:pt x="1164" y="0"/>
                  </a:moveTo>
                  <a:lnTo>
                    <a:pt x="0" y="1197"/>
                  </a:lnTo>
                  <a:lnTo>
                    <a:pt x="56" y="1249"/>
                  </a:lnTo>
                  <a:lnTo>
                    <a:pt x="114" y="1298"/>
                  </a:lnTo>
                  <a:lnTo>
                    <a:pt x="175" y="1345"/>
                  </a:lnTo>
                  <a:lnTo>
                    <a:pt x="237" y="1389"/>
                  </a:lnTo>
                  <a:lnTo>
                    <a:pt x="301" y="1429"/>
                  </a:lnTo>
                  <a:lnTo>
                    <a:pt x="367" y="1467"/>
                  </a:lnTo>
                  <a:lnTo>
                    <a:pt x="435" y="1502"/>
                  </a:lnTo>
                  <a:lnTo>
                    <a:pt x="504" y="1534"/>
                  </a:lnTo>
                  <a:lnTo>
                    <a:pt x="575" y="1562"/>
                  </a:lnTo>
                  <a:lnTo>
                    <a:pt x="647" y="1587"/>
                  </a:lnTo>
                  <a:lnTo>
                    <a:pt x="720" y="1610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72B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Freeform 911"/>
            <p:cNvSpPr>
              <a:spLocks/>
            </p:cNvSpPr>
            <p:nvPr/>
          </p:nvSpPr>
          <p:spPr bwMode="auto">
            <a:xfrm>
              <a:off x="466" y="1942"/>
              <a:ext cx="1501" cy="1197"/>
            </a:xfrm>
            <a:custGeom>
              <a:avLst/>
              <a:gdLst>
                <a:gd name="T0" fmla="+- 0 1967 466"/>
                <a:gd name="T1" fmla="*/ T0 w 1501"/>
                <a:gd name="T2" fmla="+- 0 1943 1943"/>
                <a:gd name="T3" fmla="*/ 1943 h 1197"/>
                <a:gd name="T4" fmla="+- 0 466 466"/>
                <a:gd name="T5" fmla="*/ T4 w 1501"/>
                <a:gd name="T6" fmla="+- 0 2675 1943"/>
                <a:gd name="T7" fmla="*/ 2675 h 1197"/>
                <a:gd name="T8" fmla="+- 0 504 466"/>
                <a:gd name="T9" fmla="*/ T8 w 1501"/>
                <a:gd name="T10" fmla="+- 0 2748 1943"/>
                <a:gd name="T11" fmla="*/ 2748 h 1197"/>
                <a:gd name="T12" fmla="+- 0 546 466"/>
                <a:gd name="T13" fmla="*/ T12 w 1501"/>
                <a:gd name="T14" fmla="+- 0 2819 1943"/>
                <a:gd name="T15" fmla="*/ 2819 h 1197"/>
                <a:gd name="T16" fmla="+- 0 591 466"/>
                <a:gd name="T17" fmla="*/ T16 w 1501"/>
                <a:gd name="T18" fmla="+- 0 2888 1943"/>
                <a:gd name="T19" fmla="*/ 2888 h 1197"/>
                <a:gd name="T20" fmla="+- 0 639 466"/>
                <a:gd name="T21" fmla="*/ T20 w 1501"/>
                <a:gd name="T22" fmla="+- 0 2955 1943"/>
                <a:gd name="T23" fmla="*/ 2955 h 1197"/>
                <a:gd name="T24" fmla="+- 0 690 466"/>
                <a:gd name="T25" fmla="*/ T24 w 1501"/>
                <a:gd name="T26" fmla="+- 0 3019 1943"/>
                <a:gd name="T27" fmla="*/ 3019 h 1197"/>
                <a:gd name="T28" fmla="+- 0 745 466"/>
                <a:gd name="T29" fmla="*/ T28 w 1501"/>
                <a:gd name="T30" fmla="+- 0 3081 1943"/>
                <a:gd name="T31" fmla="*/ 3081 h 1197"/>
                <a:gd name="T32" fmla="+- 0 803 466"/>
                <a:gd name="T33" fmla="*/ T32 w 1501"/>
                <a:gd name="T34" fmla="+- 0 3140 1943"/>
                <a:gd name="T35" fmla="*/ 3140 h 1197"/>
                <a:gd name="T36" fmla="+- 0 1967 466"/>
                <a:gd name="T37" fmla="*/ T36 w 1501"/>
                <a:gd name="T38" fmla="+- 0 1943 1943"/>
                <a:gd name="T39" fmla="*/ 1943 h 11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01" h="1197">
                  <a:moveTo>
                    <a:pt x="1501" y="0"/>
                  </a:moveTo>
                  <a:lnTo>
                    <a:pt x="0" y="732"/>
                  </a:lnTo>
                  <a:lnTo>
                    <a:pt x="38" y="805"/>
                  </a:lnTo>
                  <a:lnTo>
                    <a:pt x="80" y="876"/>
                  </a:lnTo>
                  <a:lnTo>
                    <a:pt x="125" y="945"/>
                  </a:lnTo>
                  <a:lnTo>
                    <a:pt x="173" y="1012"/>
                  </a:lnTo>
                  <a:lnTo>
                    <a:pt x="224" y="1076"/>
                  </a:lnTo>
                  <a:lnTo>
                    <a:pt x="279" y="1138"/>
                  </a:lnTo>
                  <a:lnTo>
                    <a:pt x="337" y="1197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1" name="Text Box 910"/>
            <p:cNvSpPr txBox="1">
              <a:spLocks noChangeArrowheads="1"/>
            </p:cNvSpPr>
            <p:nvPr/>
          </p:nvSpPr>
          <p:spPr bwMode="auto">
            <a:xfrm>
              <a:off x="296" y="559"/>
              <a:ext cx="3473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16890" marR="572770" algn="ctr">
                <a:spcBef>
                  <a:spcPts val="520"/>
                </a:spcBef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1 651,3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22275" marR="478790" algn="ctr">
                <a:lnSpc>
                  <a:spcPct val="98000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b="1" spc="1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r>
                <a:rPr lang="ru-RU" sz="11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2" name="Group 943"/>
          <p:cNvGrpSpPr>
            <a:grpSpLocks/>
          </p:cNvGrpSpPr>
          <p:nvPr/>
        </p:nvGrpSpPr>
        <p:grpSpPr bwMode="auto">
          <a:xfrm>
            <a:off x="111358" y="1219520"/>
            <a:ext cx="2246735" cy="2323465"/>
            <a:chOff x="0" y="0"/>
            <a:chExt cx="3526" cy="3659"/>
          </a:xfrm>
        </p:grpSpPr>
        <p:pic>
          <p:nvPicPr>
            <p:cNvPr id="43" name="Picture 95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78" cy="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95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1648"/>
              <a:ext cx="1654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5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48"/>
              <a:ext cx="1512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95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648"/>
              <a:ext cx="353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95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48"/>
              <a:ext cx="670" cy="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5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648"/>
              <a:ext cx="1404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95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648"/>
              <a:ext cx="1534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951"/>
            <p:cNvSpPr>
              <a:spLocks/>
            </p:cNvSpPr>
            <p:nvPr/>
          </p:nvSpPr>
          <p:spPr bwMode="auto">
            <a:xfrm>
              <a:off x="26" y="20"/>
              <a:ext cx="3339" cy="2628"/>
            </a:xfrm>
            <a:custGeom>
              <a:avLst/>
              <a:gdLst>
                <a:gd name="T0" fmla="+- 0 1631 26"/>
                <a:gd name="T1" fmla="*/ T0 w 3339"/>
                <a:gd name="T2" fmla="+- 0 22 21"/>
                <a:gd name="T3" fmla="*/ 22 h 2628"/>
                <a:gd name="T4" fmla="+- 0 1488 26"/>
                <a:gd name="T5" fmla="*/ T4 w 3339"/>
                <a:gd name="T6" fmla="+- 0 34 21"/>
                <a:gd name="T7" fmla="*/ 34 h 2628"/>
                <a:gd name="T8" fmla="+- 0 1346 26"/>
                <a:gd name="T9" fmla="*/ T8 w 3339"/>
                <a:gd name="T10" fmla="+- 0 58 21"/>
                <a:gd name="T11" fmla="*/ 58 h 2628"/>
                <a:gd name="T12" fmla="+- 0 1206 26"/>
                <a:gd name="T13" fmla="*/ T12 w 3339"/>
                <a:gd name="T14" fmla="+- 0 94 21"/>
                <a:gd name="T15" fmla="*/ 94 h 2628"/>
                <a:gd name="T16" fmla="+- 0 1068 26"/>
                <a:gd name="T17" fmla="*/ T16 w 3339"/>
                <a:gd name="T18" fmla="+- 0 143 21"/>
                <a:gd name="T19" fmla="*/ 143 h 2628"/>
                <a:gd name="T20" fmla="+- 0 933 26"/>
                <a:gd name="T21" fmla="*/ T20 w 3339"/>
                <a:gd name="T22" fmla="+- 0 205 21"/>
                <a:gd name="T23" fmla="*/ 205 h 2628"/>
                <a:gd name="T24" fmla="+- 0 802 26"/>
                <a:gd name="T25" fmla="*/ T24 w 3339"/>
                <a:gd name="T26" fmla="+- 0 280 21"/>
                <a:gd name="T27" fmla="*/ 280 h 2628"/>
                <a:gd name="T28" fmla="+- 0 677 26"/>
                <a:gd name="T29" fmla="*/ T28 w 3339"/>
                <a:gd name="T30" fmla="+- 0 368 21"/>
                <a:gd name="T31" fmla="*/ 368 h 2628"/>
                <a:gd name="T32" fmla="+- 0 562 26"/>
                <a:gd name="T33" fmla="*/ T32 w 3339"/>
                <a:gd name="T34" fmla="+- 0 465 21"/>
                <a:gd name="T35" fmla="*/ 465 h 2628"/>
                <a:gd name="T36" fmla="+- 0 457 26"/>
                <a:gd name="T37" fmla="*/ T36 w 3339"/>
                <a:gd name="T38" fmla="+- 0 571 21"/>
                <a:gd name="T39" fmla="*/ 571 h 2628"/>
                <a:gd name="T40" fmla="+- 0 364 26"/>
                <a:gd name="T41" fmla="*/ T40 w 3339"/>
                <a:gd name="T42" fmla="+- 0 683 21"/>
                <a:gd name="T43" fmla="*/ 683 h 2628"/>
                <a:gd name="T44" fmla="+- 0 281 26"/>
                <a:gd name="T45" fmla="*/ T44 w 3339"/>
                <a:gd name="T46" fmla="+- 0 803 21"/>
                <a:gd name="T47" fmla="*/ 803 h 2628"/>
                <a:gd name="T48" fmla="+- 0 210 26"/>
                <a:gd name="T49" fmla="*/ T48 w 3339"/>
                <a:gd name="T50" fmla="+- 0 928 21"/>
                <a:gd name="T51" fmla="*/ 928 h 2628"/>
                <a:gd name="T52" fmla="+- 0 151 26"/>
                <a:gd name="T53" fmla="*/ T52 w 3339"/>
                <a:gd name="T54" fmla="+- 0 1059 21"/>
                <a:gd name="T55" fmla="*/ 1059 h 2628"/>
                <a:gd name="T56" fmla="+- 0 102 26"/>
                <a:gd name="T57" fmla="*/ T56 w 3339"/>
                <a:gd name="T58" fmla="+- 0 1193 21"/>
                <a:gd name="T59" fmla="*/ 1193 h 2628"/>
                <a:gd name="T60" fmla="+- 0 66 26"/>
                <a:gd name="T61" fmla="*/ T60 w 3339"/>
                <a:gd name="T62" fmla="+- 0 1331 21"/>
                <a:gd name="T63" fmla="*/ 1331 h 2628"/>
                <a:gd name="T64" fmla="+- 0 41 26"/>
                <a:gd name="T65" fmla="*/ T64 w 3339"/>
                <a:gd name="T66" fmla="+- 0 1471 21"/>
                <a:gd name="T67" fmla="*/ 1471 h 2628"/>
                <a:gd name="T68" fmla="+- 0 28 26"/>
                <a:gd name="T69" fmla="*/ T68 w 3339"/>
                <a:gd name="T70" fmla="+- 0 1613 21"/>
                <a:gd name="T71" fmla="*/ 1613 h 2628"/>
                <a:gd name="T72" fmla="+- 0 28 26"/>
                <a:gd name="T73" fmla="*/ T72 w 3339"/>
                <a:gd name="T74" fmla="+- 0 1756 21"/>
                <a:gd name="T75" fmla="*/ 1756 h 2628"/>
                <a:gd name="T76" fmla="+- 0 39 26"/>
                <a:gd name="T77" fmla="*/ T76 w 3339"/>
                <a:gd name="T78" fmla="+- 0 1898 21"/>
                <a:gd name="T79" fmla="*/ 1898 h 2628"/>
                <a:gd name="T80" fmla="+- 0 63 26"/>
                <a:gd name="T81" fmla="*/ T80 w 3339"/>
                <a:gd name="T82" fmla="+- 0 2040 21"/>
                <a:gd name="T83" fmla="*/ 2040 h 2628"/>
                <a:gd name="T84" fmla="+- 0 100 26"/>
                <a:gd name="T85" fmla="*/ T84 w 3339"/>
                <a:gd name="T86" fmla="+- 0 2181 21"/>
                <a:gd name="T87" fmla="*/ 2181 h 2628"/>
                <a:gd name="T88" fmla="+- 0 149 26"/>
                <a:gd name="T89" fmla="*/ T88 w 3339"/>
                <a:gd name="T90" fmla="+- 0 2319 21"/>
                <a:gd name="T91" fmla="*/ 2319 h 2628"/>
                <a:gd name="T92" fmla="+- 0 211 26"/>
                <a:gd name="T93" fmla="*/ T92 w 3339"/>
                <a:gd name="T94" fmla="+- 0 2454 21"/>
                <a:gd name="T95" fmla="*/ 2454 h 2628"/>
                <a:gd name="T96" fmla="+- 0 286 26"/>
                <a:gd name="T97" fmla="*/ T96 w 3339"/>
                <a:gd name="T98" fmla="+- 0 2584 21"/>
                <a:gd name="T99" fmla="*/ 2584 h 2628"/>
                <a:gd name="T100" fmla="+- 0 1696 26"/>
                <a:gd name="T101" fmla="*/ T100 w 3339"/>
                <a:gd name="T102" fmla="+- 0 1690 21"/>
                <a:gd name="T103" fmla="*/ 1690 h 2628"/>
                <a:gd name="T104" fmla="+- 0 3214 26"/>
                <a:gd name="T105" fmla="*/ T104 w 3339"/>
                <a:gd name="T106" fmla="+- 0 2386 21"/>
                <a:gd name="T107" fmla="*/ 2386 h 2628"/>
                <a:gd name="T108" fmla="+- 0 3271 26"/>
                <a:gd name="T109" fmla="*/ T108 w 3339"/>
                <a:gd name="T110" fmla="+- 0 2244 21"/>
                <a:gd name="T111" fmla="*/ 2244 h 2628"/>
                <a:gd name="T112" fmla="+- 0 3315 26"/>
                <a:gd name="T113" fmla="*/ T112 w 3339"/>
                <a:gd name="T114" fmla="+- 0 2099 21"/>
                <a:gd name="T115" fmla="*/ 2099 h 2628"/>
                <a:gd name="T116" fmla="+- 0 3345 26"/>
                <a:gd name="T117" fmla="*/ T116 w 3339"/>
                <a:gd name="T118" fmla="+- 0 1951 21"/>
                <a:gd name="T119" fmla="*/ 1951 h 2628"/>
                <a:gd name="T120" fmla="+- 0 3362 26"/>
                <a:gd name="T121" fmla="*/ T120 w 3339"/>
                <a:gd name="T122" fmla="+- 0 1802 21"/>
                <a:gd name="T123" fmla="*/ 1802 h 2628"/>
                <a:gd name="T124" fmla="+- 0 3365 26"/>
                <a:gd name="T125" fmla="*/ T124 w 3339"/>
                <a:gd name="T126" fmla="+- 0 1653 21"/>
                <a:gd name="T127" fmla="*/ 1653 h 2628"/>
                <a:gd name="T128" fmla="+- 0 3355 26"/>
                <a:gd name="T129" fmla="*/ T128 w 3339"/>
                <a:gd name="T130" fmla="+- 0 1504 21"/>
                <a:gd name="T131" fmla="*/ 1504 h 2628"/>
                <a:gd name="T132" fmla="+- 0 3332 26"/>
                <a:gd name="T133" fmla="*/ T132 w 3339"/>
                <a:gd name="T134" fmla="+- 0 1356 21"/>
                <a:gd name="T135" fmla="*/ 1356 h 2628"/>
                <a:gd name="T136" fmla="+- 0 3295 26"/>
                <a:gd name="T137" fmla="*/ T136 w 3339"/>
                <a:gd name="T138" fmla="+- 0 1210 21"/>
                <a:gd name="T139" fmla="*/ 1210 h 2628"/>
                <a:gd name="T140" fmla="+- 0 3245 26"/>
                <a:gd name="T141" fmla="*/ T140 w 3339"/>
                <a:gd name="T142" fmla="+- 0 1068 21"/>
                <a:gd name="T143" fmla="*/ 1068 h 2628"/>
                <a:gd name="T144" fmla="+- 0 3183 26"/>
                <a:gd name="T145" fmla="*/ T144 w 3339"/>
                <a:gd name="T146" fmla="+- 0 930 21"/>
                <a:gd name="T147" fmla="*/ 930 h 2628"/>
                <a:gd name="T148" fmla="+- 0 3107 26"/>
                <a:gd name="T149" fmla="*/ T148 w 3339"/>
                <a:gd name="T150" fmla="+- 0 797 21"/>
                <a:gd name="T151" fmla="*/ 797 h 2628"/>
                <a:gd name="T152" fmla="+- 0 3019 26"/>
                <a:gd name="T153" fmla="*/ T152 w 3339"/>
                <a:gd name="T154" fmla="+- 0 671 21"/>
                <a:gd name="T155" fmla="*/ 671 h 2628"/>
                <a:gd name="T156" fmla="+- 0 2921 26"/>
                <a:gd name="T157" fmla="*/ T156 w 3339"/>
                <a:gd name="T158" fmla="+- 0 556 21"/>
                <a:gd name="T159" fmla="*/ 556 h 2628"/>
                <a:gd name="T160" fmla="+- 0 2816 26"/>
                <a:gd name="T161" fmla="*/ T160 w 3339"/>
                <a:gd name="T162" fmla="+- 0 452 21"/>
                <a:gd name="T163" fmla="*/ 452 h 2628"/>
                <a:gd name="T164" fmla="+- 0 2703 26"/>
                <a:gd name="T165" fmla="*/ T164 w 3339"/>
                <a:gd name="T166" fmla="+- 0 358 21"/>
                <a:gd name="T167" fmla="*/ 358 h 2628"/>
                <a:gd name="T168" fmla="+- 0 2584 26"/>
                <a:gd name="T169" fmla="*/ T168 w 3339"/>
                <a:gd name="T170" fmla="+- 0 276 21"/>
                <a:gd name="T171" fmla="*/ 276 h 2628"/>
                <a:gd name="T172" fmla="+- 0 2458 26"/>
                <a:gd name="T173" fmla="*/ T172 w 3339"/>
                <a:gd name="T174" fmla="+- 0 205 21"/>
                <a:gd name="T175" fmla="*/ 205 h 2628"/>
                <a:gd name="T176" fmla="+- 0 2328 26"/>
                <a:gd name="T177" fmla="*/ T176 w 3339"/>
                <a:gd name="T178" fmla="+- 0 145 21"/>
                <a:gd name="T179" fmla="*/ 145 h 2628"/>
                <a:gd name="T180" fmla="+- 0 2194 26"/>
                <a:gd name="T181" fmla="*/ T180 w 3339"/>
                <a:gd name="T182" fmla="+- 0 97 21"/>
                <a:gd name="T183" fmla="*/ 97 h 2628"/>
                <a:gd name="T184" fmla="+- 0 2056 26"/>
                <a:gd name="T185" fmla="*/ T184 w 3339"/>
                <a:gd name="T186" fmla="+- 0 60 21"/>
                <a:gd name="T187" fmla="*/ 60 h 2628"/>
                <a:gd name="T188" fmla="+- 0 1916 26"/>
                <a:gd name="T189" fmla="*/ T188 w 3339"/>
                <a:gd name="T190" fmla="+- 0 35 21"/>
                <a:gd name="T191" fmla="*/ 35 h 2628"/>
                <a:gd name="T192" fmla="+- 0 1774 26"/>
                <a:gd name="T193" fmla="*/ T192 w 3339"/>
                <a:gd name="T194" fmla="+- 0 23 21"/>
                <a:gd name="T195" fmla="*/ 23 h 26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3339" h="2628">
                  <a:moveTo>
                    <a:pt x="1676" y="0"/>
                  </a:moveTo>
                  <a:lnTo>
                    <a:pt x="1605" y="1"/>
                  </a:lnTo>
                  <a:lnTo>
                    <a:pt x="1533" y="5"/>
                  </a:lnTo>
                  <a:lnTo>
                    <a:pt x="1462" y="13"/>
                  </a:lnTo>
                  <a:lnTo>
                    <a:pt x="1391" y="23"/>
                  </a:lnTo>
                  <a:lnTo>
                    <a:pt x="1320" y="37"/>
                  </a:lnTo>
                  <a:lnTo>
                    <a:pt x="1250" y="53"/>
                  </a:lnTo>
                  <a:lnTo>
                    <a:pt x="1180" y="73"/>
                  </a:lnTo>
                  <a:lnTo>
                    <a:pt x="1110" y="96"/>
                  </a:lnTo>
                  <a:lnTo>
                    <a:pt x="1042" y="122"/>
                  </a:lnTo>
                  <a:lnTo>
                    <a:pt x="974" y="152"/>
                  </a:lnTo>
                  <a:lnTo>
                    <a:pt x="907" y="184"/>
                  </a:lnTo>
                  <a:lnTo>
                    <a:pt x="841" y="220"/>
                  </a:lnTo>
                  <a:lnTo>
                    <a:pt x="776" y="259"/>
                  </a:lnTo>
                  <a:lnTo>
                    <a:pt x="712" y="302"/>
                  </a:lnTo>
                  <a:lnTo>
                    <a:pt x="651" y="347"/>
                  </a:lnTo>
                  <a:lnTo>
                    <a:pt x="592" y="395"/>
                  </a:lnTo>
                  <a:lnTo>
                    <a:pt x="536" y="444"/>
                  </a:lnTo>
                  <a:lnTo>
                    <a:pt x="482" y="496"/>
                  </a:lnTo>
                  <a:lnTo>
                    <a:pt x="431" y="550"/>
                  </a:lnTo>
                  <a:lnTo>
                    <a:pt x="383" y="605"/>
                  </a:lnTo>
                  <a:lnTo>
                    <a:pt x="338" y="662"/>
                  </a:lnTo>
                  <a:lnTo>
                    <a:pt x="295" y="721"/>
                  </a:lnTo>
                  <a:lnTo>
                    <a:pt x="255" y="782"/>
                  </a:lnTo>
                  <a:lnTo>
                    <a:pt x="218" y="844"/>
                  </a:lnTo>
                  <a:lnTo>
                    <a:pt x="184" y="907"/>
                  </a:lnTo>
                  <a:lnTo>
                    <a:pt x="153" y="972"/>
                  </a:lnTo>
                  <a:lnTo>
                    <a:pt x="125" y="1038"/>
                  </a:lnTo>
                  <a:lnTo>
                    <a:pt x="99" y="1104"/>
                  </a:lnTo>
                  <a:lnTo>
                    <a:pt x="76" y="1172"/>
                  </a:lnTo>
                  <a:lnTo>
                    <a:pt x="57" y="1240"/>
                  </a:lnTo>
                  <a:lnTo>
                    <a:pt x="40" y="1310"/>
                  </a:lnTo>
                  <a:lnTo>
                    <a:pt x="26" y="1379"/>
                  </a:lnTo>
                  <a:lnTo>
                    <a:pt x="15" y="1450"/>
                  </a:lnTo>
                  <a:lnTo>
                    <a:pt x="7" y="1521"/>
                  </a:lnTo>
                  <a:lnTo>
                    <a:pt x="2" y="1592"/>
                  </a:lnTo>
                  <a:lnTo>
                    <a:pt x="0" y="1663"/>
                  </a:lnTo>
                  <a:lnTo>
                    <a:pt x="2" y="1735"/>
                  </a:lnTo>
                  <a:lnTo>
                    <a:pt x="6" y="1806"/>
                  </a:lnTo>
                  <a:lnTo>
                    <a:pt x="13" y="1877"/>
                  </a:lnTo>
                  <a:lnTo>
                    <a:pt x="24" y="1949"/>
                  </a:lnTo>
                  <a:lnTo>
                    <a:pt x="37" y="2019"/>
                  </a:lnTo>
                  <a:lnTo>
                    <a:pt x="54" y="2090"/>
                  </a:lnTo>
                  <a:lnTo>
                    <a:pt x="74" y="2160"/>
                  </a:lnTo>
                  <a:lnTo>
                    <a:pt x="97" y="2229"/>
                  </a:lnTo>
                  <a:lnTo>
                    <a:pt x="123" y="2298"/>
                  </a:lnTo>
                  <a:lnTo>
                    <a:pt x="152" y="2366"/>
                  </a:lnTo>
                  <a:lnTo>
                    <a:pt x="185" y="2433"/>
                  </a:lnTo>
                  <a:lnTo>
                    <a:pt x="221" y="2499"/>
                  </a:lnTo>
                  <a:lnTo>
                    <a:pt x="260" y="2563"/>
                  </a:lnTo>
                  <a:lnTo>
                    <a:pt x="302" y="2627"/>
                  </a:lnTo>
                  <a:lnTo>
                    <a:pt x="1670" y="1669"/>
                  </a:lnTo>
                  <a:lnTo>
                    <a:pt x="3154" y="2435"/>
                  </a:lnTo>
                  <a:lnTo>
                    <a:pt x="3188" y="2365"/>
                  </a:lnTo>
                  <a:lnTo>
                    <a:pt x="3218" y="2295"/>
                  </a:lnTo>
                  <a:lnTo>
                    <a:pt x="3245" y="2223"/>
                  </a:lnTo>
                  <a:lnTo>
                    <a:pt x="3269" y="2151"/>
                  </a:lnTo>
                  <a:lnTo>
                    <a:pt x="3289" y="2078"/>
                  </a:lnTo>
                  <a:lnTo>
                    <a:pt x="3306" y="2004"/>
                  </a:lnTo>
                  <a:lnTo>
                    <a:pt x="3319" y="1930"/>
                  </a:lnTo>
                  <a:lnTo>
                    <a:pt x="3329" y="1856"/>
                  </a:lnTo>
                  <a:lnTo>
                    <a:pt x="3336" y="1781"/>
                  </a:lnTo>
                  <a:lnTo>
                    <a:pt x="3339" y="1706"/>
                  </a:lnTo>
                  <a:lnTo>
                    <a:pt x="3339" y="1632"/>
                  </a:lnTo>
                  <a:lnTo>
                    <a:pt x="3336" y="1557"/>
                  </a:lnTo>
                  <a:lnTo>
                    <a:pt x="3329" y="1483"/>
                  </a:lnTo>
                  <a:lnTo>
                    <a:pt x="3319" y="1408"/>
                  </a:lnTo>
                  <a:lnTo>
                    <a:pt x="3306" y="1335"/>
                  </a:lnTo>
                  <a:lnTo>
                    <a:pt x="3289" y="1262"/>
                  </a:lnTo>
                  <a:lnTo>
                    <a:pt x="3269" y="1189"/>
                  </a:lnTo>
                  <a:lnTo>
                    <a:pt x="3246" y="1118"/>
                  </a:lnTo>
                  <a:lnTo>
                    <a:pt x="3219" y="1047"/>
                  </a:lnTo>
                  <a:lnTo>
                    <a:pt x="3190" y="978"/>
                  </a:lnTo>
                  <a:lnTo>
                    <a:pt x="3157" y="909"/>
                  </a:lnTo>
                  <a:lnTo>
                    <a:pt x="3120" y="842"/>
                  </a:lnTo>
                  <a:lnTo>
                    <a:pt x="3081" y="776"/>
                  </a:lnTo>
                  <a:lnTo>
                    <a:pt x="3038" y="712"/>
                  </a:lnTo>
                  <a:lnTo>
                    <a:pt x="2993" y="650"/>
                  </a:lnTo>
                  <a:lnTo>
                    <a:pt x="2945" y="591"/>
                  </a:lnTo>
                  <a:lnTo>
                    <a:pt x="2895" y="535"/>
                  </a:lnTo>
                  <a:lnTo>
                    <a:pt x="2844" y="481"/>
                  </a:lnTo>
                  <a:lnTo>
                    <a:pt x="2790" y="431"/>
                  </a:lnTo>
                  <a:lnTo>
                    <a:pt x="2734" y="382"/>
                  </a:lnTo>
                  <a:lnTo>
                    <a:pt x="2677" y="337"/>
                  </a:lnTo>
                  <a:lnTo>
                    <a:pt x="2618" y="294"/>
                  </a:lnTo>
                  <a:lnTo>
                    <a:pt x="2558" y="255"/>
                  </a:lnTo>
                  <a:lnTo>
                    <a:pt x="2496" y="218"/>
                  </a:lnTo>
                  <a:lnTo>
                    <a:pt x="2432" y="184"/>
                  </a:lnTo>
                  <a:lnTo>
                    <a:pt x="2368" y="152"/>
                  </a:lnTo>
                  <a:lnTo>
                    <a:pt x="2302" y="124"/>
                  </a:lnTo>
                  <a:lnTo>
                    <a:pt x="2235" y="98"/>
                  </a:lnTo>
                  <a:lnTo>
                    <a:pt x="2168" y="76"/>
                  </a:lnTo>
                  <a:lnTo>
                    <a:pt x="2099" y="56"/>
                  </a:lnTo>
                  <a:lnTo>
                    <a:pt x="2030" y="39"/>
                  </a:lnTo>
                  <a:lnTo>
                    <a:pt x="1960" y="25"/>
                  </a:lnTo>
                  <a:lnTo>
                    <a:pt x="1890" y="14"/>
                  </a:lnTo>
                  <a:lnTo>
                    <a:pt x="1819" y="6"/>
                  </a:lnTo>
                  <a:lnTo>
                    <a:pt x="1748" y="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1" name="Freeform 950"/>
            <p:cNvSpPr>
              <a:spLocks/>
            </p:cNvSpPr>
            <p:nvPr/>
          </p:nvSpPr>
          <p:spPr bwMode="auto">
            <a:xfrm>
              <a:off x="1696" y="1690"/>
              <a:ext cx="1484" cy="1079"/>
            </a:xfrm>
            <a:custGeom>
              <a:avLst/>
              <a:gdLst>
                <a:gd name="T0" fmla="+- 0 1696 1696"/>
                <a:gd name="T1" fmla="*/ T0 w 1484"/>
                <a:gd name="T2" fmla="+- 0 1690 1690"/>
                <a:gd name="T3" fmla="*/ 1690 h 1079"/>
                <a:gd name="T4" fmla="+- 0 2971 1696"/>
                <a:gd name="T5" fmla="*/ T4 w 1484"/>
                <a:gd name="T6" fmla="+- 0 2769 1690"/>
                <a:gd name="T7" fmla="*/ 2769 h 1079"/>
                <a:gd name="T8" fmla="+- 0 3018 1696"/>
                <a:gd name="T9" fmla="*/ T8 w 1484"/>
                <a:gd name="T10" fmla="+- 0 2710 1690"/>
                <a:gd name="T11" fmla="*/ 2710 h 1079"/>
                <a:gd name="T12" fmla="+- 0 3063 1696"/>
                <a:gd name="T13" fmla="*/ T12 w 1484"/>
                <a:gd name="T14" fmla="+- 0 2649 1690"/>
                <a:gd name="T15" fmla="*/ 2649 h 1079"/>
                <a:gd name="T16" fmla="+- 0 3105 1696"/>
                <a:gd name="T17" fmla="*/ T16 w 1484"/>
                <a:gd name="T18" fmla="+- 0 2587 1690"/>
                <a:gd name="T19" fmla="*/ 2587 h 1079"/>
                <a:gd name="T20" fmla="+- 0 3144 1696"/>
                <a:gd name="T21" fmla="*/ T20 w 1484"/>
                <a:gd name="T22" fmla="+- 0 2522 1690"/>
                <a:gd name="T23" fmla="*/ 2522 h 1079"/>
                <a:gd name="T24" fmla="+- 0 3180 1696"/>
                <a:gd name="T25" fmla="*/ T24 w 1484"/>
                <a:gd name="T26" fmla="+- 0 2456 1690"/>
                <a:gd name="T27" fmla="*/ 2456 h 1079"/>
                <a:gd name="T28" fmla="+- 0 1696 1696"/>
                <a:gd name="T29" fmla="*/ T28 w 1484"/>
                <a:gd name="T30" fmla="+- 0 1690 1690"/>
                <a:gd name="T31" fmla="*/ 1690 h 10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484" h="1079">
                  <a:moveTo>
                    <a:pt x="0" y="0"/>
                  </a:moveTo>
                  <a:lnTo>
                    <a:pt x="1275" y="1079"/>
                  </a:lnTo>
                  <a:lnTo>
                    <a:pt x="1322" y="1020"/>
                  </a:lnTo>
                  <a:lnTo>
                    <a:pt x="1367" y="959"/>
                  </a:lnTo>
                  <a:lnTo>
                    <a:pt x="1409" y="897"/>
                  </a:lnTo>
                  <a:lnTo>
                    <a:pt x="1448" y="832"/>
                  </a:lnTo>
                  <a:lnTo>
                    <a:pt x="1484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2" name="Freeform 949"/>
            <p:cNvSpPr>
              <a:spLocks/>
            </p:cNvSpPr>
            <p:nvPr/>
          </p:nvSpPr>
          <p:spPr bwMode="auto">
            <a:xfrm>
              <a:off x="1625" y="1690"/>
              <a:ext cx="1346" cy="1670"/>
            </a:xfrm>
            <a:custGeom>
              <a:avLst/>
              <a:gdLst>
                <a:gd name="T0" fmla="+- 0 1696 1625"/>
                <a:gd name="T1" fmla="*/ T0 w 1346"/>
                <a:gd name="T2" fmla="+- 0 1690 1690"/>
                <a:gd name="T3" fmla="*/ 1690 h 1670"/>
                <a:gd name="T4" fmla="+- 0 1625 1625"/>
                <a:gd name="T5" fmla="*/ T4 w 1346"/>
                <a:gd name="T6" fmla="+- 0 3358 1690"/>
                <a:gd name="T7" fmla="*/ 3358 h 1670"/>
                <a:gd name="T8" fmla="+- 0 1702 1625"/>
                <a:gd name="T9" fmla="*/ T8 w 1346"/>
                <a:gd name="T10" fmla="+- 0 3360 1690"/>
                <a:gd name="T11" fmla="*/ 3360 h 1670"/>
                <a:gd name="T12" fmla="+- 0 1779 1625"/>
                <a:gd name="T13" fmla="*/ T12 w 1346"/>
                <a:gd name="T14" fmla="+- 0 3358 1690"/>
                <a:gd name="T15" fmla="*/ 3358 h 1670"/>
                <a:gd name="T16" fmla="+- 0 1855 1625"/>
                <a:gd name="T17" fmla="*/ T16 w 1346"/>
                <a:gd name="T18" fmla="+- 0 3352 1690"/>
                <a:gd name="T19" fmla="*/ 3352 h 1670"/>
                <a:gd name="T20" fmla="+- 0 1931 1625"/>
                <a:gd name="T21" fmla="*/ T20 w 1346"/>
                <a:gd name="T22" fmla="+- 0 3343 1690"/>
                <a:gd name="T23" fmla="*/ 3343 h 1670"/>
                <a:gd name="T24" fmla="+- 0 2006 1625"/>
                <a:gd name="T25" fmla="*/ T24 w 1346"/>
                <a:gd name="T26" fmla="+- 0 3331 1690"/>
                <a:gd name="T27" fmla="*/ 3331 h 1670"/>
                <a:gd name="T28" fmla="+- 0 2080 1625"/>
                <a:gd name="T29" fmla="*/ T28 w 1346"/>
                <a:gd name="T30" fmla="+- 0 3315 1690"/>
                <a:gd name="T31" fmla="*/ 3315 h 1670"/>
                <a:gd name="T32" fmla="+- 0 2153 1625"/>
                <a:gd name="T33" fmla="*/ T32 w 1346"/>
                <a:gd name="T34" fmla="+- 0 3296 1690"/>
                <a:gd name="T35" fmla="*/ 3296 h 1670"/>
                <a:gd name="T36" fmla="+- 0 2225 1625"/>
                <a:gd name="T37" fmla="*/ T36 w 1346"/>
                <a:gd name="T38" fmla="+- 0 3274 1690"/>
                <a:gd name="T39" fmla="*/ 3274 h 1670"/>
                <a:gd name="T40" fmla="+- 0 2296 1625"/>
                <a:gd name="T41" fmla="*/ T40 w 1346"/>
                <a:gd name="T42" fmla="+- 0 3248 1690"/>
                <a:gd name="T43" fmla="*/ 3248 h 1670"/>
                <a:gd name="T44" fmla="+- 0 2366 1625"/>
                <a:gd name="T45" fmla="*/ T44 w 1346"/>
                <a:gd name="T46" fmla="+- 0 3220 1690"/>
                <a:gd name="T47" fmla="*/ 3220 h 1670"/>
                <a:gd name="T48" fmla="+- 0 2435 1625"/>
                <a:gd name="T49" fmla="*/ T48 w 1346"/>
                <a:gd name="T50" fmla="+- 0 3188 1690"/>
                <a:gd name="T51" fmla="*/ 3188 h 1670"/>
                <a:gd name="T52" fmla="+- 0 2501 1625"/>
                <a:gd name="T53" fmla="*/ T52 w 1346"/>
                <a:gd name="T54" fmla="+- 0 3153 1690"/>
                <a:gd name="T55" fmla="*/ 3153 h 1670"/>
                <a:gd name="T56" fmla="+- 0 2567 1625"/>
                <a:gd name="T57" fmla="*/ T56 w 1346"/>
                <a:gd name="T58" fmla="+- 0 3115 1690"/>
                <a:gd name="T59" fmla="*/ 3115 h 1670"/>
                <a:gd name="T60" fmla="+- 0 2630 1625"/>
                <a:gd name="T61" fmla="*/ T60 w 1346"/>
                <a:gd name="T62" fmla="+- 0 3074 1690"/>
                <a:gd name="T63" fmla="*/ 3074 h 1670"/>
                <a:gd name="T64" fmla="+- 0 2692 1625"/>
                <a:gd name="T65" fmla="*/ T64 w 1346"/>
                <a:gd name="T66" fmla="+- 0 3030 1690"/>
                <a:gd name="T67" fmla="*/ 3030 h 1670"/>
                <a:gd name="T68" fmla="+- 0 2752 1625"/>
                <a:gd name="T69" fmla="*/ T68 w 1346"/>
                <a:gd name="T70" fmla="+- 0 2984 1690"/>
                <a:gd name="T71" fmla="*/ 2984 h 1670"/>
                <a:gd name="T72" fmla="+- 0 2810 1625"/>
                <a:gd name="T73" fmla="*/ T72 w 1346"/>
                <a:gd name="T74" fmla="+- 0 2934 1690"/>
                <a:gd name="T75" fmla="*/ 2934 h 1670"/>
                <a:gd name="T76" fmla="+- 0 2866 1625"/>
                <a:gd name="T77" fmla="*/ T76 w 1346"/>
                <a:gd name="T78" fmla="+- 0 2882 1690"/>
                <a:gd name="T79" fmla="*/ 2882 h 1670"/>
                <a:gd name="T80" fmla="+- 0 2919 1625"/>
                <a:gd name="T81" fmla="*/ T80 w 1346"/>
                <a:gd name="T82" fmla="+- 0 2827 1690"/>
                <a:gd name="T83" fmla="*/ 2827 h 1670"/>
                <a:gd name="T84" fmla="+- 0 2971 1625"/>
                <a:gd name="T85" fmla="*/ T84 w 1346"/>
                <a:gd name="T86" fmla="+- 0 2769 1690"/>
                <a:gd name="T87" fmla="*/ 2769 h 1670"/>
                <a:gd name="T88" fmla="+- 0 1696 1625"/>
                <a:gd name="T89" fmla="*/ T88 w 1346"/>
                <a:gd name="T90" fmla="+- 0 1690 1690"/>
                <a:gd name="T91" fmla="*/ 1690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346" h="1670">
                  <a:moveTo>
                    <a:pt x="71" y="0"/>
                  </a:moveTo>
                  <a:lnTo>
                    <a:pt x="0" y="1668"/>
                  </a:lnTo>
                  <a:lnTo>
                    <a:pt x="77" y="1670"/>
                  </a:lnTo>
                  <a:lnTo>
                    <a:pt x="154" y="1668"/>
                  </a:lnTo>
                  <a:lnTo>
                    <a:pt x="230" y="1662"/>
                  </a:lnTo>
                  <a:lnTo>
                    <a:pt x="306" y="1653"/>
                  </a:lnTo>
                  <a:lnTo>
                    <a:pt x="381" y="1641"/>
                  </a:lnTo>
                  <a:lnTo>
                    <a:pt x="455" y="1625"/>
                  </a:lnTo>
                  <a:lnTo>
                    <a:pt x="528" y="1606"/>
                  </a:lnTo>
                  <a:lnTo>
                    <a:pt x="600" y="1584"/>
                  </a:lnTo>
                  <a:lnTo>
                    <a:pt x="671" y="1558"/>
                  </a:lnTo>
                  <a:lnTo>
                    <a:pt x="741" y="1530"/>
                  </a:lnTo>
                  <a:lnTo>
                    <a:pt x="810" y="1498"/>
                  </a:lnTo>
                  <a:lnTo>
                    <a:pt x="876" y="1463"/>
                  </a:lnTo>
                  <a:lnTo>
                    <a:pt x="942" y="1425"/>
                  </a:lnTo>
                  <a:lnTo>
                    <a:pt x="1005" y="1384"/>
                  </a:lnTo>
                  <a:lnTo>
                    <a:pt x="1067" y="1340"/>
                  </a:lnTo>
                  <a:lnTo>
                    <a:pt x="1127" y="1294"/>
                  </a:lnTo>
                  <a:lnTo>
                    <a:pt x="1185" y="1244"/>
                  </a:lnTo>
                  <a:lnTo>
                    <a:pt x="1241" y="1192"/>
                  </a:lnTo>
                  <a:lnTo>
                    <a:pt x="1294" y="1137"/>
                  </a:lnTo>
                  <a:lnTo>
                    <a:pt x="1346" y="10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3" name="Freeform 948"/>
            <p:cNvSpPr>
              <a:spLocks/>
            </p:cNvSpPr>
            <p:nvPr/>
          </p:nvSpPr>
          <p:spPr bwMode="auto">
            <a:xfrm>
              <a:off x="1510" y="1690"/>
              <a:ext cx="187" cy="1668"/>
            </a:xfrm>
            <a:custGeom>
              <a:avLst/>
              <a:gdLst>
                <a:gd name="T0" fmla="+- 0 1696 1510"/>
                <a:gd name="T1" fmla="*/ T0 w 187"/>
                <a:gd name="T2" fmla="+- 0 1690 1690"/>
                <a:gd name="T3" fmla="*/ 1690 h 1668"/>
                <a:gd name="T4" fmla="+- 0 1510 1510"/>
                <a:gd name="T5" fmla="*/ T4 w 187"/>
                <a:gd name="T6" fmla="+- 0 3350 1690"/>
                <a:gd name="T7" fmla="*/ 3350 h 1668"/>
                <a:gd name="T8" fmla="+- 0 1539 1510"/>
                <a:gd name="T9" fmla="*/ T8 w 187"/>
                <a:gd name="T10" fmla="+- 0 3353 1690"/>
                <a:gd name="T11" fmla="*/ 3353 h 1668"/>
                <a:gd name="T12" fmla="+- 0 1567 1510"/>
                <a:gd name="T13" fmla="*/ T12 w 187"/>
                <a:gd name="T14" fmla="+- 0 3355 1690"/>
                <a:gd name="T15" fmla="*/ 3355 h 1668"/>
                <a:gd name="T16" fmla="+- 0 1596 1510"/>
                <a:gd name="T17" fmla="*/ T16 w 187"/>
                <a:gd name="T18" fmla="+- 0 3357 1690"/>
                <a:gd name="T19" fmla="*/ 3357 h 1668"/>
                <a:gd name="T20" fmla="+- 0 1625 1510"/>
                <a:gd name="T21" fmla="*/ T20 w 187"/>
                <a:gd name="T22" fmla="+- 0 3358 1690"/>
                <a:gd name="T23" fmla="*/ 3358 h 1668"/>
                <a:gd name="T24" fmla="+- 0 1696 1510"/>
                <a:gd name="T25" fmla="*/ T24 w 187"/>
                <a:gd name="T26" fmla="+- 0 1690 1690"/>
                <a:gd name="T27" fmla="*/ 1690 h 1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87" h="1668">
                  <a:moveTo>
                    <a:pt x="186" y="0"/>
                  </a:moveTo>
                  <a:lnTo>
                    <a:pt x="0" y="1660"/>
                  </a:lnTo>
                  <a:lnTo>
                    <a:pt x="29" y="1663"/>
                  </a:lnTo>
                  <a:lnTo>
                    <a:pt x="57" y="1665"/>
                  </a:lnTo>
                  <a:lnTo>
                    <a:pt x="86" y="1667"/>
                  </a:lnTo>
                  <a:lnTo>
                    <a:pt x="115" y="166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Freeform 947"/>
            <p:cNvSpPr>
              <a:spLocks/>
            </p:cNvSpPr>
            <p:nvPr/>
          </p:nvSpPr>
          <p:spPr bwMode="auto">
            <a:xfrm>
              <a:off x="1192" y="1690"/>
              <a:ext cx="504" cy="1660"/>
            </a:xfrm>
            <a:custGeom>
              <a:avLst/>
              <a:gdLst>
                <a:gd name="T0" fmla="+- 0 1696 1192"/>
                <a:gd name="T1" fmla="*/ T0 w 504"/>
                <a:gd name="T2" fmla="+- 0 1690 1690"/>
                <a:gd name="T3" fmla="*/ 1690 h 1660"/>
                <a:gd name="T4" fmla="+- 0 1192 1192"/>
                <a:gd name="T5" fmla="*/ T4 w 504"/>
                <a:gd name="T6" fmla="+- 0 3282 1690"/>
                <a:gd name="T7" fmla="*/ 3282 h 1660"/>
                <a:gd name="T8" fmla="+- 0 1270 1192"/>
                <a:gd name="T9" fmla="*/ T8 w 504"/>
                <a:gd name="T10" fmla="+- 0 3305 1690"/>
                <a:gd name="T11" fmla="*/ 3305 h 1660"/>
                <a:gd name="T12" fmla="+- 0 1350 1192"/>
                <a:gd name="T13" fmla="*/ T12 w 504"/>
                <a:gd name="T14" fmla="+- 0 3324 1690"/>
                <a:gd name="T15" fmla="*/ 3324 h 1660"/>
                <a:gd name="T16" fmla="+- 0 1429 1192"/>
                <a:gd name="T17" fmla="*/ T16 w 504"/>
                <a:gd name="T18" fmla="+- 0 3338 1690"/>
                <a:gd name="T19" fmla="*/ 3338 h 1660"/>
                <a:gd name="T20" fmla="+- 0 1510 1192"/>
                <a:gd name="T21" fmla="*/ T20 w 504"/>
                <a:gd name="T22" fmla="+- 0 3350 1690"/>
                <a:gd name="T23" fmla="*/ 3350 h 1660"/>
                <a:gd name="T24" fmla="+- 0 1696 1192"/>
                <a:gd name="T25" fmla="*/ T24 w 504"/>
                <a:gd name="T26" fmla="+- 0 1690 1690"/>
                <a:gd name="T27" fmla="*/ 1690 h 16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04" h="1660">
                  <a:moveTo>
                    <a:pt x="504" y="0"/>
                  </a:moveTo>
                  <a:lnTo>
                    <a:pt x="0" y="1592"/>
                  </a:lnTo>
                  <a:lnTo>
                    <a:pt x="78" y="1615"/>
                  </a:lnTo>
                  <a:lnTo>
                    <a:pt x="158" y="1634"/>
                  </a:lnTo>
                  <a:lnTo>
                    <a:pt x="237" y="1648"/>
                  </a:lnTo>
                  <a:lnTo>
                    <a:pt x="318" y="166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5" name="Freeform 946"/>
            <p:cNvSpPr>
              <a:spLocks/>
            </p:cNvSpPr>
            <p:nvPr/>
          </p:nvSpPr>
          <p:spPr bwMode="auto">
            <a:xfrm>
              <a:off x="459" y="1690"/>
              <a:ext cx="1237" cy="1592"/>
            </a:xfrm>
            <a:custGeom>
              <a:avLst/>
              <a:gdLst>
                <a:gd name="T0" fmla="+- 0 1696 459"/>
                <a:gd name="T1" fmla="*/ T0 w 1237"/>
                <a:gd name="T2" fmla="+- 0 1690 1690"/>
                <a:gd name="T3" fmla="*/ 1690 h 1592"/>
                <a:gd name="T4" fmla="+- 0 459 459"/>
                <a:gd name="T5" fmla="*/ T4 w 1237"/>
                <a:gd name="T6" fmla="+- 0 2812 1690"/>
                <a:gd name="T7" fmla="*/ 2812 h 1592"/>
                <a:gd name="T8" fmla="+- 0 515 459"/>
                <a:gd name="T9" fmla="*/ T8 w 1237"/>
                <a:gd name="T10" fmla="+- 0 2870 1690"/>
                <a:gd name="T11" fmla="*/ 2870 h 1592"/>
                <a:gd name="T12" fmla="+- 0 573 459"/>
                <a:gd name="T13" fmla="*/ T12 w 1237"/>
                <a:gd name="T14" fmla="+- 0 2926 1690"/>
                <a:gd name="T15" fmla="*/ 2926 h 1592"/>
                <a:gd name="T16" fmla="+- 0 633 459"/>
                <a:gd name="T17" fmla="*/ T16 w 1237"/>
                <a:gd name="T18" fmla="+- 0 2978 1690"/>
                <a:gd name="T19" fmla="*/ 2978 h 1592"/>
                <a:gd name="T20" fmla="+- 0 696 459"/>
                <a:gd name="T21" fmla="*/ T20 w 1237"/>
                <a:gd name="T22" fmla="+- 0 3027 1690"/>
                <a:gd name="T23" fmla="*/ 3027 h 1592"/>
                <a:gd name="T24" fmla="+- 0 761 459"/>
                <a:gd name="T25" fmla="*/ T24 w 1237"/>
                <a:gd name="T26" fmla="+- 0 3074 1690"/>
                <a:gd name="T27" fmla="*/ 3074 h 1592"/>
                <a:gd name="T28" fmla="+- 0 829 459"/>
                <a:gd name="T29" fmla="*/ T28 w 1237"/>
                <a:gd name="T30" fmla="+- 0 3117 1690"/>
                <a:gd name="T31" fmla="*/ 3117 h 1592"/>
                <a:gd name="T32" fmla="+- 0 898 459"/>
                <a:gd name="T33" fmla="*/ T32 w 1237"/>
                <a:gd name="T34" fmla="+- 0 3157 1690"/>
                <a:gd name="T35" fmla="*/ 3157 h 1592"/>
                <a:gd name="T36" fmla="+- 0 969 459"/>
                <a:gd name="T37" fmla="*/ T36 w 1237"/>
                <a:gd name="T38" fmla="+- 0 3193 1690"/>
                <a:gd name="T39" fmla="*/ 3193 h 1592"/>
                <a:gd name="T40" fmla="+- 0 1042 459"/>
                <a:gd name="T41" fmla="*/ T40 w 1237"/>
                <a:gd name="T42" fmla="+- 0 3226 1690"/>
                <a:gd name="T43" fmla="*/ 3226 h 1592"/>
                <a:gd name="T44" fmla="+- 0 1116 459"/>
                <a:gd name="T45" fmla="*/ T44 w 1237"/>
                <a:gd name="T46" fmla="+- 0 3256 1690"/>
                <a:gd name="T47" fmla="*/ 3256 h 1592"/>
                <a:gd name="T48" fmla="+- 0 1192 459"/>
                <a:gd name="T49" fmla="*/ T48 w 1237"/>
                <a:gd name="T50" fmla="+- 0 3282 1690"/>
                <a:gd name="T51" fmla="*/ 3282 h 1592"/>
                <a:gd name="T52" fmla="+- 0 1696 459"/>
                <a:gd name="T53" fmla="*/ T52 w 1237"/>
                <a:gd name="T54" fmla="+- 0 1690 1690"/>
                <a:gd name="T55" fmla="*/ 1690 h 15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237" h="1592">
                  <a:moveTo>
                    <a:pt x="1237" y="0"/>
                  </a:moveTo>
                  <a:lnTo>
                    <a:pt x="0" y="1122"/>
                  </a:lnTo>
                  <a:lnTo>
                    <a:pt x="56" y="1180"/>
                  </a:lnTo>
                  <a:lnTo>
                    <a:pt x="114" y="1236"/>
                  </a:lnTo>
                  <a:lnTo>
                    <a:pt x="174" y="1288"/>
                  </a:lnTo>
                  <a:lnTo>
                    <a:pt x="237" y="1337"/>
                  </a:lnTo>
                  <a:lnTo>
                    <a:pt x="302" y="1384"/>
                  </a:lnTo>
                  <a:lnTo>
                    <a:pt x="370" y="1427"/>
                  </a:lnTo>
                  <a:lnTo>
                    <a:pt x="439" y="1467"/>
                  </a:lnTo>
                  <a:lnTo>
                    <a:pt x="510" y="1503"/>
                  </a:lnTo>
                  <a:lnTo>
                    <a:pt x="583" y="1536"/>
                  </a:lnTo>
                  <a:lnTo>
                    <a:pt x="657" y="1566"/>
                  </a:lnTo>
                  <a:lnTo>
                    <a:pt x="733" y="1592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72B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6" name="Freeform 945"/>
            <p:cNvSpPr>
              <a:spLocks/>
            </p:cNvSpPr>
            <p:nvPr/>
          </p:nvSpPr>
          <p:spPr bwMode="auto">
            <a:xfrm>
              <a:off x="328" y="1690"/>
              <a:ext cx="1368" cy="1122"/>
            </a:xfrm>
            <a:custGeom>
              <a:avLst/>
              <a:gdLst>
                <a:gd name="T0" fmla="+- 0 1696 328"/>
                <a:gd name="T1" fmla="*/ T0 w 1368"/>
                <a:gd name="T2" fmla="+- 0 1690 1690"/>
                <a:gd name="T3" fmla="*/ 1690 h 1122"/>
                <a:gd name="T4" fmla="+- 0 328 328"/>
                <a:gd name="T5" fmla="*/ T4 w 1368"/>
                <a:gd name="T6" fmla="+- 0 2648 1690"/>
                <a:gd name="T7" fmla="*/ 2648 h 1122"/>
                <a:gd name="T8" fmla="+- 0 359 328"/>
                <a:gd name="T9" fmla="*/ T8 w 1368"/>
                <a:gd name="T10" fmla="+- 0 2691 1690"/>
                <a:gd name="T11" fmla="*/ 2691 h 1122"/>
                <a:gd name="T12" fmla="+- 0 391 328"/>
                <a:gd name="T13" fmla="*/ T12 w 1368"/>
                <a:gd name="T14" fmla="+- 0 2732 1690"/>
                <a:gd name="T15" fmla="*/ 2732 h 1122"/>
                <a:gd name="T16" fmla="+- 0 425 328"/>
                <a:gd name="T17" fmla="*/ T16 w 1368"/>
                <a:gd name="T18" fmla="+- 0 2772 1690"/>
                <a:gd name="T19" fmla="*/ 2772 h 1122"/>
                <a:gd name="T20" fmla="+- 0 459 328"/>
                <a:gd name="T21" fmla="*/ T20 w 1368"/>
                <a:gd name="T22" fmla="+- 0 2812 1690"/>
                <a:gd name="T23" fmla="*/ 2812 h 1122"/>
                <a:gd name="T24" fmla="+- 0 1696 328"/>
                <a:gd name="T25" fmla="*/ T24 w 1368"/>
                <a:gd name="T26" fmla="+- 0 1690 1690"/>
                <a:gd name="T27" fmla="*/ 1690 h 11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368" h="1122">
                  <a:moveTo>
                    <a:pt x="1368" y="0"/>
                  </a:moveTo>
                  <a:lnTo>
                    <a:pt x="0" y="958"/>
                  </a:lnTo>
                  <a:lnTo>
                    <a:pt x="31" y="1001"/>
                  </a:lnTo>
                  <a:lnTo>
                    <a:pt x="63" y="1042"/>
                  </a:lnTo>
                  <a:lnTo>
                    <a:pt x="97" y="1082"/>
                  </a:lnTo>
                  <a:lnTo>
                    <a:pt x="131" y="1122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7" name="Text Box 944"/>
            <p:cNvSpPr txBox="1">
              <a:spLocks noChangeArrowheads="1"/>
            </p:cNvSpPr>
            <p:nvPr/>
          </p:nvSpPr>
          <p:spPr bwMode="auto">
            <a:xfrm>
              <a:off x="48" y="174"/>
              <a:ext cx="3478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01955" marR="502285" algn="ctr">
                <a:spcBef>
                  <a:spcPts val="740"/>
                </a:spcBef>
                <a:spcAft>
                  <a:spcPts val="0"/>
                </a:spcAft>
              </a:pPr>
              <a:r>
                <a:rPr lang="ru-RU" sz="2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01955" marR="503555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b="1" spc="-5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100" b="1" spc="-7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6200" y="91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257175" y="1371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57175" y="35845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257175" y="60388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6200" y="604043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166159" y="-893309"/>
            <a:ext cx="7315200" cy="240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РАСПРЕДЕЛЕНЫ РАСХОДЫ БЮДЖЕТА ГОРОДСКОГО  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ОКРУГА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2022-2024 ГОДОВ ПО ОСНОВНЫМ ОТРАСЛЯМ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pc="-5" dirty="0"/>
              <a:t>политика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-12600" y="-429164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" name="Freeform 1029"/>
          <p:cNvSpPr>
            <a:spLocks/>
          </p:cNvSpPr>
          <p:nvPr/>
        </p:nvSpPr>
        <p:spPr bwMode="auto">
          <a:xfrm>
            <a:off x="166159" y="81726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-12600" y="-383126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D91613-81FB-4EFE-86FA-DE6C75F08D6D}"/>
              </a:ext>
            </a:extLst>
          </p:cNvPr>
          <p:cNvSpPr/>
          <p:nvPr/>
        </p:nvSpPr>
        <p:spPr>
          <a:xfrm>
            <a:off x="125336" y="8314279"/>
            <a:ext cx="6272905" cy="5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615">
              <a:lnSpc>
                <a:spcPct val="97000"/>
              </a:lnSpc>
              <a:spcBef>
                <a:spcPts val="215"/>
              </a:spcBef>
              <a:spcAft>
                <a:spcPts val="0"/>
              </a:spcAft>
            </a:pP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1000" spc="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</a:t>
            </a:r>
            <a:r>
              <a:rPr lang="ru-RU" sz="1000" spc="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соответствии</a:t>
            </a:r>
            <a:r>
              <a:rPr lang="ru-RU" sz="1000" spc="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требованиями</a:t>
            </a:r>
            <a:r>
              <a:rPr lang="ru-RU" sz="1000" spc="2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Бюджетного</a:t>
            </a:r>
            <a:r>
              <a:rPr lang="ru-RU" sz="1000" spc="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кодекса РФ при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формировании</a:t>
            </a:r>
            <a:r>
              <a:rPr lang="ru-RU" sz="1000" spc="2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</a:t>
            </a:r>
            <a:r>
              <a:rPr lang="ru-RU" sz="1000" spc="-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предусмотрены</a:t>
            </a:r>
            <a:r>
              <a:rPr lang="ru-RU" sz="1000" spc="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условно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утверждаемые</a:t>
            </a:r>
            <a:r>
              <a:rPr lang="ru-RU" sz="1000" spc="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областного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</a:t>
            </a:r>
            <a:r>
              <a:rPr lang="ru-RU" sz="1000" spc="-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сумме 23,4</a:t>
            </a:r>
            <a:r>
              <a:rPr lang="ru-RU" sz="1000" spc="-3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2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r>
              <a:rPr lang="ru-RU" sz="1000" spc="-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48,6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0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873"/>
          <p:cNvGrpSpPr>
            <a:grpSpLocks/>
          </p:cNvGrpSpPr>
          <p:nvPr/>
        </p:nvGrpSpPr>
        <p:grpSpPr bwMode="auto">
          <a:xfrm>
            <a:off x="4633595" y="3332841"/>
            <a:ext cx="1484630" cy="153035"/>
            <a:chOff x="7598" y="153"/>
            <a:chExt cx="2338" cy="241"/>
          </a:xfrm>
        </p:grpSpPr>
        <p:sp>
          <p:nvSpPr>
            <p:cNvPr id="157" name="Freeform 875"/>
            <p:cNvSpPr>
              <a:spLocks/>
            </p:cNvSpPr>
            <p:nvPr/>
          </p:nvSpPr>
          <p:spPr bwMode="auto">
            <a:xfrm>
              <a:off x="7598" y="153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153 153"/>
                <a:gd name="T3" fmla="*/ 153 h 241"/>
                <a:gd name="T4" fmla="+- 0 7638 7598"/>
                <a:gd name="T5" fmla="*/ T4 w 2338"/>
                <a:gd name="T6" fmla="+- 0 153 153"/>
                <a:gd name="T7" fmla="*/ 153 h 241"/>
                <a:gd name="T8" fmla="+- 0 7623 7598"/>
                <a:gd name="T9" fmla="*/ T8 w 2338"/>
                <a:gd name="T10" fmla="+- 0 156 153"/>
                <a:gd name="T11" fmla="*/ 156 h 241"/>
                <a:gd name="T12" fmla="+- 0 7610 7598"/>
                <a:gd name="T13" fmla="*/ T12 w 2338"/>
                <a:gd name="T14" fmla="+- 0 165 153"/>
                <a:gd name="T15" fmla="*/ 165 h 241"/>
                <a:gd name="T16" fmla="+- 0 7601 7598"/>
                <a:gd name="T17" fmla="*/ T16 w 2338"/>
                <a:gd name="T18" fmla="+- 0 178 153"/>
                <a:gd name="T19" fmla="*/ 178 h 241"/>
                <a:gd name="T20" fmla="+- 0 7598 7598"/>
                <a:gd name="T21" fmla="*/ T20 w 2338"/>
                <a:gd name="T22" fmla="+- 0 193 153"/>
                <a:gd name="T23" fmla="*/ 193 h 241"/>
                <a:gd name="T24" fmla="+- 0 7598 7598"/>
                <a:gd name="T25" fmla="*/ T24 w 2338"/>
                <a:gd name="T26" fmla="+- 0 354 153"/>
                <a:gd name="T27" fmla="*/ 354 h 241"/>
                <a:gd name="T28" fmla="+- 0 7601 7598"/>
                <a:gd name="T29" fmla="*/ T28 w 2338"/>
                <a:gd name="T30" fmla="+- 0 370 153"/>
                <a:gd name="T31" fmla="*/ 370 h 241"/>
                <a:gd name="T32" fmla="+- 0 7610 7598"/>
                <a:gd name="T33" fmla="*/ T32 w 2338"/>
                <a:gd name="T34" fmla="+- 0 382 153"/>
                <a:gd name="T35" fmla="*/ 382 h 241"/>
                <a:gd name="T36" fmla="+- 0 7623 7598"/>
                <a:gd name="T37" fmla="*/ T36 w 2338"/>
                <a:gd name="T38" fmla="+- 0 391 153"/>
                <a:gd name="T39" fmla="*/ 391 h 241"/>
                <a:gd name="T40" fmla="+- 0 7638 7598"/>
                <a:gd name="T41" fmla="*/ T40 w 2338"/>
                <a:gd name="T42" fmla="+- 0 394 153"/>
                <a:gd name="T43" fmla="*/ 394 h 241"/>
                <a:gd name="T44" fmla="+- 0 9896 7598"/>
                <a:gd name="T45" fmla="*/ T44 w 2338"/>
                <a:gd name="T46" fmla="+- 0 394 153"/>
                <a:gd name="T47" fmla="*/ 394 h 241"/>
                <a:gd name="T48" fmla="+- 0 9911 7598"/>
                <a:gd name="T49" fmla="*/ T48 w 2338"/>
                <a:gd name="T50" fmla="+- 0 391 153"/>
                <a:gd name="T51" fmla="*/ 391 h 241"/>
                <a:gd name="T52" fmla="+- 0 9924 7598"/>
                <a:gd name="T53" fmla="*/ T52 w 2338"/>
                <a:gd name="T54" fmla="+- 0 382 153"/>
                <a:gd name="T55" fmla="*/ 382 h 241"/>
                <a:gd name="T56" fmla="+- 0 9933 7598"/>
                <a:gd name="T57" fmla="*/ T56 w 2338"/>
                <a:gd name="T58" fmla="+- 0 370 153"/>
                <a:gd name="T59" fmla="*/ 370 h 241"/>
                <a:gd name="T60" fmla="+- 0 9936 7598"/>
                <a:gd name="T61" fmla="*/ T60 w 2338"/>
                <a:gd name="T62" fmla="+- 0 354 153"/>
                <a:gd name="T63" fmla="*/ 354 h 241"/>
                <a:gd name="T64" fmla="+- 0 9936 7598"/>
                <a:gd name="T65" fmla="*/ T64 w 2338"/>
                <a:gd name="T66" fmla="+- 0 193 153"/>
                <a:gd name="T67" fmla="*/ 193 h 241"/>
                <a:gd name="T68" fmla="+- 0 9933 7598"/>
                <a:gd name="T69" fmla="*/ T68 w 2338"/>
                <a:gd name="T70" fmla="+- 0 178 153"/>
                <a:gd name="T71" fmla="*/ 178 h 241"/>
                <a:gd name="T72" fmla="+- 0 9924 7598"/>
                <a:gd name="T73" fmla="*/ T72 w 2338"/>
                <a:gd name="T74" fmla="+- 0 165 153"/>
                <a:gd name="T75" fmla="*/ 165 h 241"/>
                <a:gd name="T76" fmla="+- 0 9911 7598"/>
                <a:gd name="T77" fmla="*/ T76 w 2338"/>
                <a:gd name="T78" fmla="+- 0 156 153"/>
                <a:gd name="T79" fmla="*/ 156 h 241"/>
                <a:gd name="T80" fmla="+- 0 9896 7598"/>
                <a:gd name="T81" fmla="*/ T80 w 2338"/>
                <a:gd name="T82" fmla="+- 0 153 153"/>
                <a:gd name="T83" fmla="*/ 153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7"/>
                  </a:lnTo>
                  <a:lnTo>
                    <a:pt x="2338" y="201"/>
                  </a:lnTo>
                  <a:lnTo>
                    <a:pt x="2338" y="40"/>
                  </a:lnTo>
                  <a:lnTo>
                    <a:pt x="2335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8" name="Freeform 874"/>
            <p:cNvSpPr>
              <a:spLocks/>
            </p:cNvSpPr>
            <p:nvPr/>
          </p:nvSpPr>
          <p:spPr bwMode="auto">
            <a:xfrm>
              <a:off x="7650" y="204"/>
              <a:ext cx="1871" cy="139"/>
            </a:xfrm>
            <a:custGeom>
              <a:avLst/>
              <a:gdLst>
                <a:gd name="T0" fmla="+- 0 9511 7650"/>
                <a:gd name="T1" fmla="*/ T0 w 1871"/>
                <a:gd name="T2" fmla="+- 0 204 204"/>
                <a:gd name="T3" fmla="*/ 204 h 139"/>
                <a:gd name="T4" fmla="+- 0 7661 7650"/>
                <a:gd name="T5" fmla="*/ T4 w 1871"/>
                <a:gd name="T6" fmla="+- 0 204 204"/>
                <a:gd name="T7" fmla="*/ 204 h 139"/>
                <a:gd name="T8" fmla="+- 0 7650 7650"/>
                <a:gd name="T9" fmla="*/ T8 w 1871"/>
                <a:gd name="T10" fmla="+- 0 215 204"/>
                <a:gd name="T11" fmla="*/ 215 h 139"/>
                <a:gd name="T12" fmla="+- 0 7650 7650"/>
                <a:gd name="T13" fmla="*/ T12 w 1871"/>
                <a:gd name="T14" fmla="+- 0 227 204"/>
                <a:gd name="T15" fmla="*/ 227 h 139"/>
                <a:gd name="T16" fmla="+- 0 7650 7650"/>
                <a:gd name="T17" fmla="*/ T16 w 1871"/>
                <a:gd name="T18" fmla="+- 0 332 204"/>
                <a:gd name="T19" fmla="*/ 332 h 139"/>
                <a:gd name="T20" fmla="+- 0 7661 7650"/>
                <a:gd name="T21" fmla="*/ T20 w 1871"/>
                <a:gd name="T22" fmla="+- 0 343 204"/>
                <a:gd name="T23" fmla="*/ 343 h 139"/>
                <a:gd name="T24" fmla="+- 0 9511 7650"/>
                <a:gd name="T25" fmla="*/ T24 w 1871"/>
                <a:gd name="T26" fmla="+- 0 343 204"/>
                <a:gd name="T27" fmla="*/ 343 h 139"/>
                <a:gd name="T28" fmla="+- 0 9521 7650"/>
                <a:gd name="T29" fmla="*/ T28 w 1871"/>
                <a:gd name="T30" fmla="+- 0 332 204"/>
                <a:gd name="T31" fmla="*/ 332 h 139"/>
                <a:gd name="T32" fmla="+- 0 9521 7650"/>
                <a:gd name="T33" fmla="*/ T32 w 1871"/>
                <a:gd name="T34" fmla="+- 0 215 204"/>
                <a:gd name="T35" fmla="*/ 215 h 139"/>
                <a:gd name="T36" fmla="+- 0 9511 7650"/>
                <a:gd name="T37" fmla="*/ T36 w 1871"/>
                <a:gd name="T38" fmla="+- 0 204 204"/>
                <a:gd name="T39" fmla="*/ 204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871" h="139">
                  <a:moveTo>
                    <a:pt x="1861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1" y="139"/>
                  </a:lnTo>
                  <a:lnTo>
                    <a:pt x="1861" y="139"/>
                  </a:lnTo>
                  <a:lnTo>
                    <a:pt x="1871" y="128"/>
                  </a:lnTo>
                  <a:lnTo>
                    <a:pt x="1871" y="1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59" name="Group 858"/>
          <p:cNvGrpSpPr>
            <a:grpSpLocks/>
          </p:cNvGrpSpPr>
          <p:nvPr/>
        </p:nvGrpSpPr>
        <p:grpSpPr bwMode="auto">
          <a:xfrm>
            <a:off x="4633595" y="3640816"/>
            <a:ext cx="1484630" cy="153035"/>
            <a:chOff x="7598" y="75"/>
            <a:chExt cx="2338" cy="241"/>
          </a:xfrm>
        </p:grpSpPr>
        <p:sp>
          <p:nvSpPr>
            <p:cNvPr id="160" name="Freeform 860"/>
            <p:cNvSpPr>
              <a:spLocks/>
            </p:cNvSpPr>
            <p:nvPr/>
          </p:nvSpPr>
          <p:spPr bwMode="auto">
            <a:xfrm>
              <a:off x="7598" y="75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75 75"/>
                <a:gd name="T3" fmla="*/ 75 h 241"/>
                <a:gd name="T4" fmla="+- 0 7638 7598"/>
                <a:gd name="T5" fmla="*/ T4 w 2338"/>
                <a:gd name="T6" fmla="+- 0 75 75"/>
                <a:gd name="T7" fmla="*/ 75 h 241"/>
                <a:gd name="T8" fmla="+- 0 7623 7598"/>
                <a:gd name="T9" fmla="*/ T8 w 2338"/>
                <a:gd name="T10" fmla="+- 0 78 75"/>
                <a:gd name="T11" fmla="*/ 78 h 241"/>
                <a:gd name="T12" fmla="+- 0 7610 7598"/>
                <a:gd name="T13" fmla="*/ T12 w 2338"/>
                <a:gd name="T14" fmla="+- 0 87 75"/>
                <a:gd name="T15" fmla="*/ 87 h 241"/>
                <a:gd name="T16" fmla="+- 0 7601 7598"/>
                <a:gd name="T17" fmla="*/ T16 w 2338"/>
                <a:gd name="T18" fmla="+- 0 100 75"/>
                <a:gd name="T19" fmla="*/ 100 h 241"/>
                <a:gd name="T20" fmla="+- 0 7598 7598"/>
                <a:gd name="T21" fmla="*/ T20 w 2338"/>
                <a:gd name="T22" fmla="+- 0 115 75"/>
                <a:gd name="T23" fmla="*/ 115 h 241"/>
                <a:gd name="T24" fmla="+- 0 7598 7598"/>
                <a:gd name="T25" fmla="*/ T24 w 2338"/>
                <a:gd name="T26" fmla="+- 0 276 75"/>
                <a:gd name="T27" fmla="*/ 276 h 241"/>
                <a:gd name="T28" fmla="+- 0 7601 7598"/>
                <a:gd name="T29" fmla="*/ T28 w 2338"/>
                <a:gd name="T30" fmla="+- 0 292 75"/>
                <a:gd name="T31" fmla="*/ 292 h 241"/>
                <a:gd name="T32" fmla="+- 0 7610 7598"/>
                <a:gd name="T33" fmla="*/ T32 w 2338"/>
                <a:gd name="T34" fmla="+- 0 304 75"/>
                <a:gd name="T35" fmla="*/ 304 h 241"/>
                <a:gd name="T36" fmla="+- 0 7623 7598"/>
                <a:gd name="T37" fmla="*/ T36 w 2338"/>
                <a:gd name="T38" fmla="+- 0 313 75"/>
                <a:gd name="T39" fmla="*/ 313 h 241"/>
                <a:gd name="T40" fmla="+- 0 7638 7598"/>
                <a:gd name="T41" fmla="*/ T40 w 2338"/>
                <a:gd name="T42" fmla="+- 0 316 75"/>
                <a:gd name="T43" fmla="*/ 316 h 241"/>
                <a:gd name="T44" fmla="+- 0 9896 7598"/>
                <a:gd name="T45" fmla="*/ T44 w 2338"/>
                <a:gd name="T46" fmla="+- 0 316 75"/>
                <a:gd name="T47" fmla="*/ 316 h 241"/>
                <a:gd name="T48" fmla="+- 0 9911 7598"/>
                <a:gd name="T49" fmla="*/ T48 w 2338"/>
                <a:gd name="T50" fmla="+- 0 313 75"/>
                <a:gd name="T51" fmla="*/ 313 h 241"/>
                <a:gd name="T52" fmla="+- 0 9924 7598"/>
                <a:gd name="T53" fmla="*/ T52 w 2338"/>
                <a:gd name="T54" fmla="+- 0 304 75"/>
                <a:gd name="T55" fmla="*/ 304 h 241"/>
                <a:gd name="T56" fmla="+- 0 9933 7598"/>
                <a:gd name="T57" fmla="*/ T56 w 2338"/>
                <a:gd name="T58" fmla="+- 0 292 75"/>
                <a:gd name="T59" fmla="*/ 292 h 241"/>
                <a:gd name="T60" fmla="+- 0 9936 7598"/>
                <a:gd name="T61" fmla="*/ T60 w 2338"/>
                <a:gd name="T62" fmla="+- 0 276 75"/>
                <a:gd name="T63" fmla="*/ 276 h 241"/>
                <a:gd name="T64" fmla="+- 0 9936 7598"/>
                <a:gd name="T65" fmla="*/ T64 w 2338"/>
                <a:gd name="T66" fmla="+- 0 115 75"/>
                <a:gd name="T67" fmla="*/ 115 h 241"/>
                <a:gd name="T68" fmla="+- 0 9933 7598"/>
                <a:gd name="T69" fmla="*/ T68 w 2338"/>
                <a:gd name="T70" fmla="+- 0 100 75"/>
                <a:gd name="T71" fmla="*/ 100 h 241"/>
                <a:gd name="T72" fmla="+- 0 9924 7598"/>
                <a:gd name="T73" fmla="*/ T72 w 2338"/>
                <a:gd name="T74" fmla="+- 0 87 75"/>
                <a:gd name="T75" fmla="*/ 87 h 241"/>
                <a:gd name="T76" fmla="+- 0 9911 7598"/>
                <a:gd name="T77" fmla="*/ T76 w 2338"/>
                <a:gd name="T78" fmla="+- 0 78 75"/>
                <a:gd name="T79" fmla="*/ 78 h 241"/>
                <a:gd name="T80" fmla="+- 0 9896 7598"/>
                <a:gd name="T81" fmla="*/ T80 w 2338"/>
                <a:gd name="T82" fmla="+- 0 75 75"/>
                <a:gd name="T83" fmla="*/ 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7"/>
                  </a:lnTo>
                  <a:lnTo>
                    <a:pt x="2338" y="201"/>
                  </a:lnTo>
                  <a:lnTo>
                    <a:pt x="2338" y="40"/>
                  </a:lnTo>
                  <a:lnTo>
                    <a:pt x="2335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1" name="Freeform 859"/>
            <p:cNvSpPr>
              <a:spLocks/>
            </p:cNvSpPr>
            <p:nvPr/>
          </p:nvSpPr>
          <p:spPr bwMode="auto">
            <a:xfrm>
              <a:off x="7650" y="128"/>
              <a:ext cx="2212" cy="139"/>
            </a:xfrm>
            <a:custGeom>
              <a:avLst/>
              <a:gdLst>
                <a:gd name="T0" fmla="+- 0 9851 7650"/>
                <a:gd name="T1" fmla="*/ T0 w 2212"/>
                <a:gd name="T2" fmla="+- 0 129 129"/>
                <a:gd name="T3" fmla="*/ 129 h 139"/>
                <a:gd name="T4" fmla="+- 0 7661 7650"/>
                <a:gd name="T5" fmla="*/ T4 w 2212"/>
                <a:gd name="T6" fmla="+- 0 129 129"/>
                <a:gd name="T7" fmla="*/ 129 h 139"/>
                <a:gd name="T8" fmla="+- 0 7650 7650"/>
                <a:gd name="T9" fmla="*/ T8 w 2212"/>
                <a:gd name="T10" fmla="+- 0 139 129"/>
                <a:gd name="T11" fmla="*/ 139 h 139"/>
                <a:gd name="T12" fmla="+- 0 7650 7650"/>
                <a:gd name="T13" fmla="*/ T12 w 2212"/>
                <a:gd name="T14" fmla="+- 0 152 129"/>
                <a:gd name="T15" fmla="*/ 152 h 139"/>
                <a:gd name="T16" fmla="+- 0 7650 7650"/>
                <a:gd name="T17" fmla="*/ T16 w 2212"/>
                <a:gd name="T18" fmla="+- 0 257 129"/>
                <a:gd name="T19" fmla="*/ 257 h 139"/>
                <a:gd name="T20" fmla="+- 0 7661 7650"/>
                <a:gd name="T21" fmla="*/ T20 w 2212"/>
                <a:gd name="T22" fmla="+- 0 267 129"/>
                <a:gd name="T23" fmla="*/ 267 h 139"/>
                <a:gd name="T24" fmla="+- 0 9851 7650"/>
                <a:gd name="T25" fmla="*/ T24 w 2212"/>
                <a:gd name="T26" fmla="+- 0 267 129"/>
                <a:gd name="T27" fmla="*/ 267 h 139"/>
                <a:gd name="T28" fmla="+- 0 9861 7650"/>
                <a:gd name="T29" fmla="*/ T28 w 2212"/>
                <a:gd name="T30" fmla="+- 0 257 129"/>
                <a:gd name="T31" fmla="*/ 257 h 139"/>
                <a:gd name="T32" fmla="+- 0 9861 7650"/>
                <a:gd name="T33" fmla="*/ T32 w 2212"/>
                <a:gd name="T34" fmla="+- 0 139 129"/>
                <a:gd name="T35" fmla="*/ 139 h 139"/>
                <a:gd name="T36" fmla="+- 0 9851 7650"/>
                <a:gd name="T37" fmla="*/ T36 w 2212"/>
                <a:gd name="T38" fmla="+- 0 129 129"/>
                <a:gd name="T39" fmla="*/ 129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2" h="139">
                  <a:moveTo>
                    <a:pt x="220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1" y="138"/>
                  </a:lnTo>
                  <a:lnTo>
                    <a:pt x="2201" y="138"/>
                  </a:lnTo>
                  <a:lnTo>
                    <a:pt x="2211" y="128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2" name="Group 855"/>
          <p:cNvGrpSpPr>
            <a:grpSpLocks/>
          </p:cNvGrpSpPr>
          <p:nvPr/>
        </p:nvGrpSpPr>
        <p:grpSpPr bwMode="auto">
          <a:xfrm>
            <a:off x="4647565" y="3908151"/>
            <a:ext cx="1610995" cy="182245"/>
            <a:chOff x="7598" y="-27"/>
            <a:chExt cx="2338" cy="241"/>
          </a:xfrm>
        </p:grpSpPr>
        <p:sp>
          <p:nvSpPr>
            <p:cNvPr id="163" name="Freeform 857"/>
            <p:cNvSpPr>
              <a:spLocks/>
            </p:cNvSpPr>
            <p:nvPr/>
          </p:nvSpPr>
          <p:spPr bwMode="auto">
            <a:xfrm>
              <a:off x="7598" y="-28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-27 -27"/>
                <a:gd name="T3" fmla="*/ -27 h 241"/>
                <a:gd name="T4" fmla="+- 0 7638 7598"/>
                <a:gd name="T5" fmla="*/ T4 w 2338"/>
                <a:gd name="T6" fmla="+- 0 -27 -27"/>
                <a:gd name="T7" fmla="*/ -27 h 241"/>
                <a:gd name="T8" fmla="+- 0 7623 7598"/>
                <a:gd name="T9" fmla="*/ T8 w 2338"/>
                <a:gd name="T10" fmla="+- 0 -24 -27"/>
                <a:gd name="T11" fmla="*/ -24 h 241"/>
                <a:gd name="T12" fmla="+- 0 7610 7598"/>
                <a:gd name="T13" fmla="*/ T12 w 2338"/>
                <a:gd name="T14" fmla="+- 0 -15 -27"/>
                <a:gd name="T15" fmla="*/ -15 h 241"/>
                <a:gd name="T16" fmla="+- 0 7601 7598"/>
                <a:gd name="T17" fmla="*/ T16 w 2338"/>
                <a:gd name="T18" fmla="+- 0 -3 -27"/>
                <a:gd name="T19" fmla="*/ -3 h 241"/>
                <a:gd name="T20" fmla="+- 0 7598 7598"/>
                <a:gd name="T21" fmla="*/ T20 w 2338"/>
                <a:gd name="T22" fmla="+- 0 13 -27"/>
                <a:gd name="T23" fmla="*/ 13 h 241"/>
                <a:gd name="T24" fmla="+- 0 7598 7598"/>
                <a:gd name="T25" fmla="*/ T24 w 2338"/>
                <a:gd name="T26" fmla="+- 0 174 -27"/>
                <a:gd name="T27" fmla="*/ 174 h 241"/>
                <a:gd name="T28" fmla="+- 0 7601 7598"/>
                <a:gd name="T29" fmla="*/ T28 w 2338"/>
                <a:gd name="T30" fmla="+- 0 189 -27"/>
                <a:gd name="T31" fmla="*/ 189 h 241"/>
                <a:gd name="T32" fmla="+- 0 7610 7598"/>
                <a:gd name="T33" fmla="*/ T32 w 2338"/>
                <a:gd name="T34" fmla="+- 0 202 -27"/>
                <a:gd name="T35" fmla="*/ 202 h 241"/>
                <a:gd name="T36" fmla="+- 0 7623 7598"/>
                <a:gd name="T37" fmla="*/ T36 w 2338"/>
                <a:gd name="T38" fmla="+- 0 211 -27"/>
                <a:gd name="T39" fmla="*/ 211 h 241"/>
                <a:gd name="T40" fmla="+- 0 7638 7598"/>
                <a:gd name="T41" fmla="*/ T40 w 2338"/>
                <a:gd name="T42" fmla="+- 0 214 -27"/>
                <a:gd name="T43" fmla="*/ 214 h 241"/>
                <a:gd name="T44" fmla="+- 0 9896 7598"/>
                <a:gd name="T45" fmla="*/ T44 w 2338"/>
                <a:gd name="T46" fmla="+- 0 214 -27"/>
                <a:gd name="T47" fmla="*/ 214 h 241"/>
                <a:gd name="T48" fmla="+- 0 9911 7598"/>
                <a:gd name="T49" fmla="*/ T48 w 2338"/>
                <a:gd name="T50" fmla="+- 0 211 -27"/>
                <a:gd name="T51" fmla="*/ 211 h 241"/>
                <a:gd name="T52" fmla="+- 0 9924 7598"/>
                <a:gd name="T53" fmla="*/ T52 w 2338"/>
                <a:gd name="T54" fmla="+- 0 202 -27"/>
                <a:gd name="T55" fmla="*/ 202 h 241"/>
                <a:gd name="T56" fmla="+- 0 9933 7598"/>
                <a:gd name="T57" fmla="*/ T56 w 2338"/>
                <a:gd name="T58" fmla="+- 0 189 -27"/>
                <a:gd name="T59" fmla="*/ 189 h 241"/>
                <a:gd name="T60" fmla="+- 0 9936 7598"/>
                <a:gd name="T61" fmla="*/ T60 w 2338"/>
                <a:gd name="T62" fmla="+- 0 174 -27"/>
                <a:gd name="T63" fmla="*/ 174 h 241"/>
                <a:gd name="T64" fmla="+- 0 9936 7598"/>
                <a:gd name="T65" fmla="*/ T64 w 2338"/>
                <a:gd name="T66" fmla="+- 0 13 -27"/>
                <a:gd name="T67" fmla="*/ 13 h 241"/>
                <a:gd name="T68" fmla="+- 0 9933 7598"/>
                <a:gd name="T69" fmla="*/ T68 w 2338"/>
                <a:gd name="T70" fmla="+- 0 -3 -27"/>
                <a:gd name="T71" fmla="*/ -3 h 241"/>
                <a:gd name="T72" fmla="+- 0 9924 7598"/>
                <a:gd name="T73" fmla="*/ T72 w 2338"/>
                <a:gd name="T74" fmla="+- 0 -15 -27"/>
                <a:gd name="T75" fmla="*/ -15 h 241"/>
                <a:gd name="T76" fmla="+- 0 9911 7598"/>
                <a:gd name="T77" fmla="*/ T76 w 2338"/>
                <a:gd name="T78" fmla="+- 0 -24 -27"/>
                <a:gd name="T79" fmla="*/ -24 h 241"/>
                <a:gd name="T80" fmla="+- 0 9896 7598"/>
                <a:gd name="T81" fmla="*/ T80 w 2338"/>
                <a:gd name="T82" fmla="+- 0 -27 -27"/>
                <a:gd name="T83" fmla="*/ -27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6"/>
                  </a:lnTo>
                  <a:lnTo>
                    <a:pt x="2338" y="201"/>
                  </a:lnTo>
                  <a:lnTo>
                    <a:pt x="2338" y="40"/>
                  </a:lnTo>
                  <a:lnTo>
                    <a:pt x="2335" y="24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4" name="Freeform 856"/>
            <p:cNvSpPr>
              <a:spLocks/>
            </p:cNvSpPr>
            <p:nvPr/>
          </p:nvSpPr>
          <p:spPr bwMode="auto">
            <a:xfrm>
              <a:off x="7650" y="23"/>
              <a:ext cx="2212" cy="139"/>
            </a:xfrm>
            <a:custGeom>
              <a:avLst/>
              <a:gdLst>
                <a:gd name="T0" fmla="+- 0 9851 7650"/>
                <a:gd name="T1" fmla="*/ T0 w 2212"/>
                <a:gd name="T2" fmla="+- 0 23 23"/>
                <a:gd name="T3" fmla="*/ 23 h 139"/>
                <a:gd name="T4" fmla="+- 0 7661 7650"/>
                <a:gd name="T5" fmla="*/ T4 w 2212"/>
                <a:gd name="T6" fmla="+- 0 23 23"/>
                <a:gd name="T7" fmla="*/ 23 h 139"/>
                <a:gd name="T8" fmla="+- 0 7650 7650"/>
                <a:gd name="T9" fmla="*/ T8 w 2212"/>
                <a:gd name="T10" fmla="+- 0 33 23"/>
                <a:gd name="T11" fmla="*/ 33 h 139"/>
                <a:gd name="T12" fmla="+- 0 7650 7650"/>
                <a:gd name="T13" fmla="*/ T12 w 2212"/>
                <a:gd name="T14" fmla="+- 0 46 23"/>
                <a:gd name="T15" fmla="*/ 46 h 139"/>
                <a:gd name="T16" fmla="+- 0 7650 7650"/>
                <a:gd name="T17" fmla="*/ T16 w 2212"/>
                <a:gd name="T18" fmla="+- 0 152 23"/>
                <a:gd name="T19" fmla="*/ 152 h 139"/>
                <a:gd name="T20" fmla="+- 0 7661 7650"/>
                <a:gd name="T21" fmla="*/ T20 w 2212"/>
                <a:gd name="T22" fmla="+- 0 162 23"/>
                <a:gd name="T23" fmla="*/ 162 h 139"/>
                <a:gd name="T24" fmla="+- 0 9851 7650"/>
                <a:gd name="T25" fmla="*/ T24 w 2212"/>
                <a:gd name="T26" fmla="+- 0 162 23"/>
                <a:gd name="T27" fmla="*/ 162 h 139"/>
                <a:gd name="T28" fmla="+- 0 9861 7650"/>
                <a:gd name="T29" fmla="*/ T28 w 2212"/>
                <a:gd name="T30" fmla="+- 0 152 23"/>
                <a:gd name="T31" fmla="*/ 152 h 139"/>
                <a:gd name="T32" fmla="+- 0 9861 7650"/>
                <a:gd name="T33" fmla="*/ T32 w 2212"/>
                <a:gd name="T34" fmla="+- 0 33 23"/>
                <a:gd name="T35" fmla="*/ 33 h 139"/>
                <a:gd name="T36" fmla="+- 0 9851 7650"/>
                <a:gd name="T37" fmla="*/ T36 w 2212"/>
                <a:gd name="T38" fmla="+- 0 23 23"/>
                <a:gd name="T39" fmla="*/ 23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2" h="139">
                  <a:moveTo>
                    <a:pt x="220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9"/>
                  </a:lnTo>
                  <a:lnTo>
                    <a:pt x="11" y="139"/>
                  </a:lnTo>
                  <a:lnTo>
                    <a:pt x="2201" y="139"/>
                  </a:lnTo>
                  <a:lnTo>
                    <a:pt x="2211" y="129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5" name="Group 852"/>
          <p:cNvGrpSpPr>
            <a:grpSpLocks/>
          </p:cNvGrpSpPr>
          <p:nvPr/>
        </p:nvGrpSpPr>
        <p:grpSpPr bwMode="auto">
          <a:xfrm>
            <a:off x="4633595" y="4257401"/>
            <a:ext cx="1484630" cy="153035"/>
            <a:chOff x="7598" y="-27"/>
            <a:chExt cx="2338" cy="241"/>
          </a:xfrm>
        </p:grpSpPr>
        <p:sp>
          <p:nvSpPr>
            <p:cNvPr id="166" name="Freeform 854"/>
            <p:cNvSpPr>
              <a:spLocks/>
            </p:cNvSpPr>
            <p:nvPr/>
          </p:nvSpPr>
          <p:spPr bwMode="auto">
            <a:xfrm>
              <a:off x="7598" y="-28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-27 -27"/>
                <a:gd name="T3" fmla="*/ -27 h 241"/>
                <a:gd name="T4" fmla="+- 0 7638 7598"/>
                <a:gd name="T5" fmla="*/ T4 w 2338"/>
                <a:gd name="T6" fmla="+- 0 -27 -27"/>
                <a:gd name="T7" fmla="*/ -27 h 241"/>
                <a:gd name="T8" fmla="+- 0 7623 7598"/>
                <a:gd name="T9" fmla="*/ T8 w 2338"/>
                <a:gd name="T10" fmla="+- 0 -24 -27"/>
                <a:gd name="T11" fmla="*/ -24 h 241"/>
                <a:gd name="T12" fmla="+- 0 7610 7598"/>
                <a:gd name="T13" fmla="*/ T12 w 2338"/>
                <a:gd name="T14" fmla="+- 0 -16 -27"/>
                <a:gd name="T15" fmla="*/ -16 h 241"/>
                <a:gd name="T16" fmla="+- 0 7601 7598"/>
                <a:gd name="T17" fmla="*/ T16 w 2338"/>
                <a:gd name="T18" fmla="+- 0 -3 -27"/>
                <a:gd name="T19" fmla="*/ -3 h 241"/>
                <a:gd name="T20" fmla="+- 0 7598 7598"/>
                <a:gd name="T21" fmla="*/ T20 w 2338"/>
                <a:gd name="T22" fmla="+- 0 13 -27"/>
                <a:gd name="T23" fmla="*/ 13 h 241"/>
                <a:gd name="T24" fmla="+- 0 7598 7598"/>
                <a:gd name="T25" fmla="*/ T24 w 2338"/>
                <a:gd name="T26" fmla="+- 0 173 -27"/>
                <a:gd name="T27" fmla="*/ 173 h 241"/>
                <a:gd name="T28" fmla="+- 0 7601 7598"/>
                <a:gd name="T29" fmla="*/ T28 w 2338"/>
                <a:gd name="T30" fmla="+- 0 189 -27"/>
                <a:gd name="T31" fmla="*/ 189 h 241"/>
                <a:gd name="T32" fmla="+- 0 7610 7598"/>
                <a:gd name="T33" fmla="*/ T32 w 2338"/>
                <a:gd name="T34" fmla="+- 0 202 -27"/>
                <a:gd name="T35" fmla="*/ 202 h 241"/>
                <a:gd name="T36" fmla="+- 0 7623 7598"/>
                <a:gd name="T37" fmla="*/ T36 w 2338"/>
                <a:gd name="T38" fmla="+- 0 211 -27"/>
                <a:gd name="T39" fmla="*/ 211 h 241"/>
                <a:gd name="T40" fmla="+- 0 7638 7598"/>
                <a:gd name="T41" fmla="*/ T40 w 2338"/>
                <a:gd name="T42" fmla="+- 0 214 -27"/>
                <a:gd name="T43" fmla="*/ 214 h 241"/>
                <a:gd name="T44" fmla="+- 0 9896 7598"/>
                <a:gd name="T45" fmla="*/ T44 w 2338"/>
                <a:gd name="T46" fmla="+- 0 214 -27"/>
                <a:gd name="T47" fmla="*/ 214 h 241"/>
                <a:gd name="T48" fmla="+- 0 9911 7598"/>
                <a:gd name="T49" fmla="*/ T48 w 2338"/>
                <a:gd name="T50" fmla="+- 0 211 -27"/>
                <a:gd name="T51" fmla="*/ 211 h 241"/>
                <a:gd name="T52" fmla="+- 0 9924 7598"/>
                <a:gd name="T53" fmla="*/ T52 w 2338"/>
                <a:gd name="T54" fmla="+- 0 202 -27"/>
                <a:gd name="T55" fmla="*/ 202 h 241"/>
                <a:gd name="T56" fmla="+- 0 9933 7598"/>
                <a:gd name="T57" fmla="*/ T56 w 2338"/>
                <a:gd name="T58" fmla="+- 0 189 -27"/>
                <a:gd name="T59" fmla="*/ 189 h 241"/>
                <a:gd name="T60" fmla="+- 0 9936 7598"/>
                <a:gd name="T61" fmla="*/ T60 w 2338"/>
                <a:gd name="T62" fmla="+- 0 173 -27"/>
                <a:gd name="T63" fmla="*/ 173 h 241"/>
                <a:gd name="T64" fmla="+- 0 9936 7598"/>
                <a:gd name="T65" fmla="*/ T64 w 2338"/>
                <a:gd name="T66" fmla="+- 0 13 -27"/>
                <a:gd name="T67" fmla="*/ 13 h 241"/>
                <a:gd name="T68" fmla="+- 0 9933 7598"/>
                <a:gd name="T69" fmla="*/ T68 w 2338"/>
                <a:gd name="T70" fmla="+- 0 -3 -27"/>
                <a:gd name="T71" fmla="*/ -3 h 241"/>
                <a:gd name="T72" fmla="+- 0 9924 7598"/>
                <a:gd name="T73" fmla="*/ T72 w 2338"/>
                <a:gd name="T74" fmla="+- 0 -16 -27"/>
                <a:gd name="T75" fmla="*/ -16 h 241"/>
                <a:gd name="T76" fmla="+- 0 9911 7598"/>
                <a:gd name="T77" fmla="*/ T76 w 2338"/>
                <a:gd name="T78" fmla="+- 0 -24 -27"/>
                <a:gd name="T79" fmla="*/ -24 h 241"/>
                <a:gd name="T80" fmla="+- 0 9896 7598"/>
                <a:gd name="T81" fmla="*/ T80 w 2338"/>
                <a:gd name="T82" fmla="+- 0 -27 -27"/>
                <a:gd name="T83" fmla="*/ -27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6"/>
                  </a:lnTo>
                  <a:lnTo>
                    <a:pt x="2338" y="200"/>
                  </a:lnTo>
                  <a:lnTo>
                    <a:pt x="2338" y="40"/>
                  </a:lnTo>
                  <a:lnTo>
                    <a:pt x="2335" y="24"/>
                  </a:lnTo>
                  <a:lnTo>
                    <a:pt x="2326" y="11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7" name="Freeform 853"/>
            <p:cNvSpPr>
              <a:spLocks/>
            </p:cNvSpPr>
            <p:nvPr/>
          </p:nvSpPr>
          <p:spPr bwMode="auto">
            <a:xfrm>
              <a:off x="7650" y="23"/>
              <a:ext cx="2041" cy="139"/>
            </a:xfrm>
            <a:custGeom>
              <a:avLst/>
              <a:gdLst>
                <a:gd name="T0" fmla="+- 0 9681 7650"/>
                <a:gd name="T1" fmla="*/ T0 w 2041"/>
                <a:gd name="T2" fmla="+- 0 23 23"/>
                <a:gd name="T3" fmla="*/ 23 h 139"/>
                <a:gd name="T4" fmla="+- 0 7661 7650"/>
                <a:gd name="T5" fmla="*/ T4 w 2041"/>
                <a:gd name="T6" fmla="+- 0 23 23"/>
                <a:gd name="T7" fmla="*/ 23 h 139"/>
                <a:gd name="T8" fmla="+- 0 7650 7650"/>
                <a:gd name="T9" fmla="*/ T8 w 2041"/>
                <a:gd name="T10" fmla="+- 0 33 23"/>
                <a:gd name="T11" fmla="*/ 33 h 139"/>
                <a:gd name="T12" fmla="+- 0 7650 7650"/>
                <a:gd name="T13" fmla="*/ T12 w 2041"/>
                <a:gd name="T14" fmla="+- 0 46 23"/>
                <a:gd name="T15" fmla="*/ 46 h 139"/>
                <a:gd name="T16" fmla="+- 0 7650 7650"/>
                <a:gd name="T17" fmla="*/ T16 w 2041"/>
                <a:gd name="T18" fmla="+- 0 151 23"/>
                <a:gd name="T19" fmla="*/ 151 h 139"/>
                <a:gd name="T20" fmla="+- 0 7661 7650"/>
                <a:gd name="T21" fmla="*/ T20 w 2041"/>
                <a:gd name="T22" fmla="+- 0 161 23"/>
                <a:gd name="T23" fmla="*/ 161 h 139"/>
                <a:gd name="T24" fmla="+- 0 9681 7650"/>
                <a:gd name="T25" fmla="*/ T24 w 2041"/>
                <a:gd name="T26" fmla="+- 0 161 23"/>
                <a:gd name="T27" fmla="*/ 161 h 139"/>
                <a:gd name="T28" fmla="+- 0 9691 7650"/>
                <a:gd name="T29" fmla="*/ T28 w 2041"/>
                <a:gd name="T30" fmla="+- 0 151 23"/>
                <a:gd name="T31" fmla="*/ 151 h 139"/>
                <a:gd name="T32" fmla="+- 0 9691 7650"/>
                <a:gd name="T33" fmla="*/ T32 w 2041"/>
                <a:gd name="T34" fmla="+- 0 33 23"/>
                <a:gd name="T35" fmla="*/ 33 h 139"/>
                <a:gd name="T36" fmla="+- 0 9681 7650"/>
                <a:gd name="T37" fmla="*/ T36 w 2041"/>
                <a:gd name="T38" fmla="+- 0 23 23"/>
                <a:gd name="T39" fmla="*/ 23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1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8" name="Group 849"/>
          <p:cNvGrpSpPr>
            <a:grpSpLocks/>
          </p:cNvGrpSpPr>
          <p:nvPr/>
        </p:nvGrpSpPr>
        <p:grpSpPr bwMode="auto">
          <a:xfrm>
            <a:off x="4853940" y="5615940"/>
            <a:ext cx="1580515" cy="207010"/>
            <a:chOff x="7594" y="75"/>
            <a:chExt cx="2325" cy="241"/>
          </a:xfrm>
        </p:grpSpPr>
        <p:sp>
          <p:nvSpPr>
            <p:cNvPr id="169" name="Freeform 851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5 75"/>
                <a:gd name="T3" fmla="*/ 75 h 241"/>
                <a:gd name="T4" fmla="+- 0 7634 7594"/>
                <a:gd name="T5" fmla="*/ T4 w 2325"/>
                <a:gd name="T6" fmla="+- 0 75 75"/>
                <a:gd name="T7" fmla="*/ 75 h 241"/>
                <a:gd name="T8" fmla="+- 0 7619 7594"/>
                <a:gd name="T9" fmla="*/ T8 w 2325"/>
                <a:gd name="T10" fmla="+- 0 78 75"/>
                <a:gd name="T11" fmla="*/ 78 h 241"/>
                <a:gd name="T12" fmla="+- 0 7606 7594"/>
                <a:gd name="T13" fmla="*/ T12 w 2325"/>
                <a:gd name="T14" fmla="+- 0 86 75"/>
                <a:gd name="T15" fmla="*/ 86 h 241"/>
                <a:gd name="T16" fmla="+- 0 7597 7594"/>
                <a:gd name="T17" fmla="*/ T16 w 2325"/>
                <a:gd name="T18" fmla="+- 0 99 75"/>
                <a:gd name="T19" fmla="*/ 99 h 241"/>
                <a:gd name="T20" fmla="+- 0 7594 7594"/>
                <a:gd name="T21" fmla="*/ T20 w 2325"/>
                <a:gd name="T22" fmla="+- 0 115 75"/>
                <a:gd name="T23" fmla="*/ 115 h 241"/>
                <a:gd name="T24" fmla="+- 0 7594 7594"/>
                <a:gd name="T25" fmla="*/ T24 w 2325"/>
                <a:gd name="T26" fmla="+- 0 275 75"/>
                <a:gd name="T27" fmla="*/ 275 h 241"/>
                <a:gd name="T28" fmla="+- 0 7597 7594"/>
                <a:gd name="T29" fmla="*/ T28 w 2325"/>
                <a:gd name="T30" fmla="+- 0 291 75"/>
                <a:gd name="T31" fmla="*/ 291 h 241"/>
                <a:gd name="T32" fmla="+- 0 7606 7594"/>
                <a:gd name="T33" fmla="*/ T32 w 2325"/>
                <a:gd name="T34" fmla="+- 0 304 75"/>
                <a:gd name="T35" fmla="*/ 304 h 241"/>
                <a:gd name="T36" fmla="+- 0 7619 7594"/>
                <a:gd name="T37" fmla="*/ T36 w 2325"/>
                <a:gd name="T38" fmla="+- 0 313 75"/>
                <a:gd name="T39" fmla="*/ 313 h 241"/>
                <a:gd name="T40" fmla="+- 0 7634 7594"/>
                <a:gd name="T41" fmla="*/ T40 w 2325"/>
                <a:gd name="T42" fmla="+- 0 316 75"/>
                <a:gd name="T43" fmla="*/ 316 h 241"/>
                <a:gd name="T44" fmla="+- 0 9879 7594"/>
                <a:gd name="T45" fmla="*/ T44 w 2325"/>
                <a:gd name="T46" fmla="+- 0 316 75"/>
                <a:gd name="T47" fmla="*/ 316 h 241"/>
                <a:gd name="T48" fmla="+- 0 9895 7594"/>
                <a:gd name="T49" fmla="*/ T48 w 2325"/>
                <a:gd name="T50" fmla="+- 0 313 75"/>
                <a:gd name="T51" fmla="*/ 313 h 241"/>
                <a:gd name="T52" fmla="+- 0 9907 7594"/>
                <a:gd name="T53" fmla="*/ T52 w 2325"/>
                <a:gd name="T54" fmla="+- 0 304 75"/>
                <a:gd name="T55" fmla="*/ 304 h 241"/>
                <a:gd name="T56" fmla="+- 0 9916 7594"/>
                <a:gd name="T57" fmla="*/ T56 w 2325"/>
                <a:gd name="T58" fmla="+- 0 291 75"/>
                <a:gd name="T59" fmla="*/ 291 h 241"/>
                <a:gd name="T60" fmla="+- 0 9919 7594"/>
                <a:gd name="T61" fmla="*/ T60 w 2325"/>
                <a:gd name="T62" fmla="+- 0 275 75"/>
                <a:gd name="T63" fmla="*/ 275 h 241"/>
                <a:gd name="T64" fmla="+- 0 9919 7594"/>
                <a:gd name="T65" fmla="*/ T64 w 2325"/>
                <a:gd name="T66" fmla="+- 0 115 75"/>
                <a:gd name="T67" fmla="*/ 115 h 241"/>
                <a:gd name="T68" fmla="+- 0 9916 7594"/>
                <a:gd name="T69" fmla="*/ T68 w 2325"/>
                <a:gd name="T70" fmla="+- 0 99 75"/>
                <a:gd name="T71" fmla="*/ 99 h 241"/>
                <a:gd name="T72" fmla="+- 0 9907 7594"/>
                <a:gd name="T73" fmla="*/ T72 w 2325"/>
                <a:gd name="T74" fmla="+- 0 86 75"/>
                <a:gd name="T75" fmla="*/ 86 h 241"/>
                <a:gd name="T76" fmla="+- 0 9895 7594"/>
                <a:gd name="T77" fmla="*/ T76 w 2325"/>
                <a:gd name="T78" fmla="+- 0 78 75"/>
                <a:gd name="T79" fmla="*/ 78 h 241"/>
                <a:gd name="T80" fmla="+- 0 9879 7594"/>
                <a:gd name="T81" fmla="*/ T80 w 2325"/>
                <a:gd name="T82" fmla="+- 0 75 75"/>
                <a:gd name="T83" fmla="*/ 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29"/>
                  </a:lnTo>
                  <a:lnTo>
                    <a:pt x="2322" y="216"/>
                  </a:lnTo>
                  <a:lnTo>
                    <a:pt x="2325" y="200"/>
                  </a:lnTo>
                  <a:lnTo>
                    <a:pt x="2325" y="40"/>
                  </a:lnTo>
                  <a:lnTo>
                    <a:pt x="2322" y="24"/>
                  </a:lnTo>
                  <a:lnTo>
                    <a:pt x="2313" y="11"/>
                  </a:lnTo>
                  <a:lnTo>
                    <a:pt x="2301" y="3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0" name="Freeform 850"/>
            <p:cNvSpPr>
              <a:spLocks/>
            </p:cNvSpPr>
            <p:nvPr/>
          </p:nvSpPr>
          <p:spPr bwMode="auto">
            <a:xfrm>
              <a:off x="7646" y="125"/>
              <a:ext cx="2041" cy="139"/>
            </a:xfrm>
            <a:custGeom>
              <a:avLst/>
              <a:gdLst>
                <a:gd name="T0" fmla="+- 0 9677 7646"/>
                <a:gd name="T1" fmla="*/ T0 w 2041"/>
                <a:gd name="T2" fmla="+- 0 126 126"/>
                <a:gd name="T3" fmla="*/ 126 h 139"/>
                <a:gd name="T4" fmla="+- 0 7656 7646"/>
                <a:gd name="T5" fmla="*/ T4 w 2041"/>
                <a:gd name="T6" fmla="+- 0 126 126"/>
                <a:gd name="T7" fmla="*/ 126 h 139"/>
                <a:gd name="T8" fmla="+- 0 7646 7646"/>
                <a:gd name="T9" fmla="*/ T8 w 2041"/>
                <a:gd name="T10" fmla="+- 0 136 126"/>
                <a:gd name="T11" fmla="*/ 136 h 139"/>
                <a:gd name="T12" fmla="+- 0 7646 7646"/>
                <a:gd name="T13" fmla="*/ T12 w 2041"/>
                <a:gd name="T14" fmla="+- 0 149 126"/>
                <a:gd name="T15" fmla="*/ 149 h 139"/>
                <a:gd name="T16" fmla="+- 0 7646 7646"/>
                <a:gd name="T17" fmla="*/ T16 w 2041"/>
                <a:gd name="T18" fmla="+- 0 254 126"/>
                <a:gd name="T19" fmla="*/ 254 h 139"/>
                <a:gd name="T20" fmla="+- 0 7656 7646"/>
                <a:gd name="T21" fmla="*/ T20 w 2041"/>
                <a:gd name="T22" fmla="+- 0 264 126"/>
                <a:gd name="T23" fmla="*/ 264 h 139"/>
                <a:gd name="T24" fmla="+- 0 9677 7646"/>
                <a:gd name="T25" fmla="*/ T24 w 2041"/>
                <a:gd name="T26" fmla="+- 0 264 126"/>
                <a:gd name="T27" fmla="*/ 264 h 139"/>
                <a:gd name="T28" fmla="+- 0 9687 7646"/>
                <a:gd name="T29" fmla="*/ T28 w 2041"/>
                <a:gd name="T30" fmla="+- 0 254 126"/>
                <a:gd name="T31" fmla="*/ 254 h 139"/>
                <a:gd name="T32" fmla="+- 0 9687 7646"/>
                <a:gd name="T33" fmla="*/ T32 w 2041"/>
                <a:gd name="T34" fmla="+- 0 136 126"/>
                <a:gd name="T35" fmla="*/ 136 h 139"/>
                <a:gd name="T36" fmla="+- 0 9677 7646"/>
                <a:gd name="T37" fmla="*/ T36 w 2041"/>
                <a:gd name="T38" fmla="+- 0 126 126"/>
                <a:gd name="T39" fmla="*/ 126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71" name="Group 846"/>
          <p:cNvGrpSpPr>
            <a:grpSpLocks/>
          </p:cNvGrpSpPr>
          <p:nvPr/>
        </p:nvGrpSpPr>
        <p:grpSpPr bwMode="auto">
          <a:xfrm>
            <a:off x="4846320" y="5913120"/>
            <a:ext cx="1588135" cy="213995"/>
            <a:chOff x="7594" y="74"/>
            <a:chExt cx="2325" cy="241"/>
          </a:xfrm>
        </p:grpSpPr>
        <p:sp>
          <p:nvSpPr>
            <p:cNvPr id="172" name="Freeform 848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4 74"/>
                <a:gd name="T3" fmla="*/ 74 h 241"/>
                <a:gd name="T4" fmla="+- 0 7634 7594"/>
                <a:gd name="T5" fmla="*/ T4 w 2325"/>
                <a:gd name="T6" fmla="+- 0 74 74"/>
                <a:gd name="T7" fmla="*/ 74 h 241"/>
                <a:gd name="T8" fmla="+- 0 7619 7594"/>
                <a:gd name="T9" fmla="*/ T8 w 2325"/>
                <a:gd name="T10" fmla="+- 0 78 74"/>
                <a:gd name="T11" fmla="*/ 78 h 241"/>
                <a:gd name="T12" fmla="+- 0 7606 7594"/>
                <a:gd name="T13" fmla="*/ T12 w 2325"/>
                <a:gd name="T14" fmla="+- 0 86 74"/>
                <a:gd name="T15" fmla="*/ 86 h 241"/>
                <a:gd name="T16" fmla="+- 0 7597 7594"/>
                <a:gd name="T17" fmla="*/ T16 w 2325"/>
                <a:gd name="T18" fmla="+- 0 99 74"/>
                <a:gd name="T19" fmla="*/ 99 h 241"/>
                <a:gd name="T20" fmla="+- 0 7594 7594"/>
                <a:gd name="T21" fmla="*/ T20 w 2325"/>
                <a:gd name="T22" fmla="+- 0 114 74"/>
                <a:gd name="T23" fmla="*/ 114 h 241"/>
                <a:gd name="T24" fmla="+- 0 7594 7594"/>
                <a:gd name="T25" fmla="*/ T24 w 2325"/>
                <a:gd name="T26" fmla="+- 0 275 74"/>
                <a:gd name="T27" fmla="*/ 275 h 241"/>
                <a:gd name="T28" fmla="+- 0 7597 7594"/>
                <a:gd name="T29" fmla="*/ T28 w 2325"/>
                <a:gd name="T30" fmla="+- 0 291 74"/>
                <a:gd name="T31" fmla="*/ 291 h 241"/>
                <a:gd name="T32" fmla="+- 0 7606 7594"/>
                <a:gd name="T33" fmla="*/ T32 w 2325"/>
                <a:gd name="T34" fmla="+- 0 304 74"/>
                <a:gd name="T35" fmla="*/ 304 h 241"/>
                <a:gd name="T36" fmla="+- 0 7619 7594"/>
                <a:gd name="T37" fmla="*/ T36 w 2325"/>
                <a:gd name="T38" fmla="+- 0 312 74"/>
                <a:gd name="T39" fmla="*/ 312 h 241"/>
                <a:gd name="T40" fmla="+- 0 7634 7594"/>
                <a:gd name="T41" fmla="*/ T40 w 2325"/>
                <a:gd name="T42" fmla="+- 0 315 74"/>
                <a:gd name="T43" fmla="*/ 315 h 241"/>
                <a:gd name="T44" fmla="+- 0 9879 7594"/>
                <a:gd name="T45" fmla="*/ T44 w 2325"/>
                <a:gd name="T46" fmla="+- 0 315 74"/>
                <a:gd name="T47" fmla="*/ 315 h 241"/>
                <a:gd name="T48" fmla="+- 0 9895 7594"/>
                <a:gd name="T49" fmla="*/ T48 w 2325"/>
                <a:gd name="T50" fmla="+- 0 312 74"/>
                <a:gd name="T51" fmla="*/ 312 h 241"/>
                <a:gd name="T52" fmla="+- 0 9907 7594"/>
                <a:gd name="T53" fmla="*/ T52 w 2325"/>
                <a:gd name="T54" fmla="+- 0 304 74"/>
                <a:gd name="T55" fmla="*/ 304 h 241"/>
                <a:gd name="T56" fmla="+- 0 9916 7594"/>
                <a:gd name="T57" fmla="*/ T56 w 2325"/>
                <a:gd name="T58" fmla="+- 0 291 74"/>
                <a:gd name="T59" fmla="*/ 291 h 241"/>
                <a:gd name="T60" fmla="+- 0 9919 7594"/>
                <a:gd name="T61" fmla="*/ T60 w 2325"/>
                <a:gd name="T62" fmla="+- 0 275 74"/>
                <a:gd name="T63" fmla="*/ 275 h 241"/>
                <a:gd name="T64" fmla="+- 0 9919 7594"/>
                <a:gd name="T65" fmla="*/ T64 w 2325"/>
                <a:gd name="T66" fmla="+- 0 114 74"/>
                <a:gd name="T67" fmla="*/ 114 h 241"/>
                <a:gd name="T68" fmla="+- 0 9916 7594"/>
                <a:gd name="T69" fmla="*/ T68 w 2325"/>
                <a:gd name="T70" fmla="+- 0 99 74"/>
                <a:gd name="T71" fmla="*/ 99 h 241"/>
                <a:gd name="T72" fmla="+- 0 9907 7594"/>
                <a:gd name="T73" fmla="*/ T72 w 2325"/>
                <a:gd name="T74" fmla="+- 0 86 74"/>
                <a:gd name="T75" fmla="*/ 86 h 241"/>
                <a:gd name="T76" fmla="+- 0 9895 7594"/>
                <a:gd name="T77" fmla="*/ T76 w 2325"/>
                <a:gd name="T78" fmla="+- 0 78 74"/>
                <a:gd name="T79" fmla="*/ 78 h 241"/>
                <a:gd name="T80" fmla="+- 0 9879 7594"/>
                <a:gd name="T81" fmla="*/ T80 w 2325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30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30"/>
                  </a:lnTo>
                  <a:lnTo>
                    <a:pt x="2322" y="217"/>
                  </a:lnTo>
                  <a:lnTo>
                    <a:pt x="2325" y="201"/>
                  </a:lnTo>
                  <a:lnTo>
                    <a:pt x="2325" y="40"/>
                  </a:lnTo>
                  <a:lnTo>
                    <a:pt x="2322" y="25"/>
                  </a:lnTo>
                  <a:lnTo>
                    <a:pt x="2313" y="12"/>
                  </a:lnTo>
                  <a:lnTo>
                    <a:pt x="2301" y="4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3" name="Freeform 847"/>
            <p:cNvSpPr>
              <a:spLocks/>
            </p:cNvSpPr>
            <p:nvPr/>
          </p:nvSpPr>
          <p:spPr bwMode="auto">
            <a:xfrm>
              <a:off x="7646" y="127"/>
              <a:ext cx="2211" cy="139"/>
            </a:xfrm>
            <a:custGeom>
              <a:avLst/>
              <a:gdLst>
                <a:gd name="T0" fmla="+- 0 9847 7646"/>
                <a:gd name="T1" fmla="*/ T0 w 2211"/>
                <a:gd name="T2" fmla="+- 0 128 128"/>
                <a:gd name="T3" fmla="*/ 128 h 139"/>
                <a:gd name="T4" fmla="+- 0 7656 7646"/>
                <a:gd name="T5" fmla="*/ T4 w 2211"/>
                <a:gd name="T6" fmla="+- 0 128 128"/>
                <a:gd name="T7" fmla="*/ 128 h 139"/>
                <a:gd name="T8" fmla="+- 0 7646 7646"/>
                <a:gd name="T9" fmla="*/ T8 w 2211"/>
                <a:gd name="T10" fmla="+- 0 138 128"/>
                <a:gd name="T11" fmla="*/ 138 h 139"/>
                <a:gd name="T12" fmla="+- 0 7646 7646"/>
                <a:gd name="T13" fmla="*/ T12 w 2211"/>
                <a:gd name="T14" fmla="+- 0 151 128"/>
                <a:gd name="T15" fmla="*/ 151 h 139"/>
                <a:gd name="T16" fmla="+- 0 7646 7646"/>
                <a:gd name="T17" fmla="*/ T16 w 2211"/>
                <a:gd name="T18" fmla="+- 0 256 128"/>
                <a:gd name="T19" fmla="*/ 256 h 139"/>
                <a:gd name="T20" fmla="+- 0 7656 7646"/>
                <a:gd name="T21" fmla="*/ T20 w 2211"/>
                <a:gd name="T22" fmla="+- 0 266 128"/>
                <a:gd name="T23" fmla="*/ 266 h 139"/>
                <a:gd name="T24" fmla="+- 0 9847 7646"/>
                <a:gd name="T25" fmla="*/ T24 w 2211"/>
                <a:gd name="T26" fmla="+- 0 266 128"/>
                <a:gd name="T27" fmla="*/ 266 h 139"/>
                <a:gd name="T28" fmla="+- 0 9857 7646"/>
                <a:gd name="T29" fmla="*/ T28 w 2211"/>
                <a:gd name="T30" fmla="+- 0 256 128"/>
                <a:gd name="T31" fmla="*/ 256 h 139"/>
                <a:gd name="T32" fmla="+- 0 9857 7646"/>
                <a:gd name="T33" fmla="*/ T32 w 2211"/>
                <a:gd name="T34" fmla="+- 0 138 128"/>
                <a:gd name="T35" fmla="*/ 138 h 139"/>
                <a:gd name="T36" fmla="+- 0 9847 7646"/>
                <a:gd name="T37" fmla="*/ T36 w 2211"/>
                <a:gd name="T38" fmla="+- 0 128 128"/>
                <a:gd name="T39" fmla="*/ 128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1" h="139">
                  <a:moveTo>
                    <a:pt x="220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201" y="138"/>
                  </a:lnTo>
                  <a:lnTo>
                    <a:pt x="2211" y="128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74" name="Group 843"/>
          <p:cNvGrpSpPr>
            <a:grpSpLocks/>
          </p:cNvGrpSpPr>
          <p:nvPr/>
        </p:nvGrpSpPr>
        <p:grpSpPr bwMode="auto">
          <a:xfrm>
            <a:off x="4829175" y="5393690"/>
            <a:ext cx="1476375" cy="153035"/>
            <a:chOff x="7594" y="74"/>
            <a:chExt cx="2325" cy="241"/>
          </a:xfrm>
        </p:grpSpPr>
        <p:sp>
          <p:nvSpPr>
            <p:cNvPr id="175" name="Freeform 845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4 74"/>
                <a:gd name="T3" fmla="*/ 74 h 241"/>
                <a:gd name="T4" fmla="+- 0 7634 7594"/>
                <a:gd name="T5" fmla="*/ T4 w 2325"/>
                <a:gd name="T6" fmla="+- 0 74 74"/>
                <a:gd name="T7" fmla="*/ 74 h 241"/>
                <a:gd name="T8" fmla="+- 0 7619 7594"/>
                <a:gd name="T9" fmla="*/ T8 w 2325"/>
                <a:gd name="T10" fmla="+- 0 77 74"/>
                <a:gd name="T11" fmla="*/ 77 h 241"/>
                <a:gd name="T12" fmla="+- 0 7606 7594"/>
                <a:gd name="T13" fmla="*/ T12 w 2325"/>
                <a:gd name="T14" fmla="+- 0 86 74"/>
                <a:gd name="T15" fmla="*/ 86 h 241"/>
                <a:gd name="T16" fmla="+- 0 7597 7594"/>
                <a:gd name="T17" fmla="*/ T16 w 2325"/>
                <a:gd name="T18" fmla="+- 0 99 74"/>
                <a:gd name="T19" fmla="*/ 99 h 241"/>
                <a:gd name="T20" fmla="+- 0 7594 7594"/>
                <a:gd name="T21" fmla="*/ T20 w 2325"/>
                <a:gd name="T22" fmla="+- 0 114 74"/>
                <a:gd name="T23" fmla="*/ 114 h 241"/>
                <a:gd name="T24" fmla="+- 0 7594 7594"/>
                <a:gd name="T25" fmla="*/ T24 w 2325"/>
                <a:gd name="T26" fmla="+- 0 275 74"/>
                <a:gd name="T27" fmla="*/ 275 h 241"/>
                <a:gd name="T28" fmla="+- 0 7597 7594"/>
                <a:gd name="T29" fmla="*/ T28 w 2325"/>
                <a:gd name="T30" fmla="+- 0 291 74"/>
                <a:gd name="T31" fmla="*/ 291 h 241"/>
                <a:gd name="T32" fmla="+- 0 7606 7594"/>
                <a:gd name="T33" fmla="*/ T32 w 2325"/>
                <a:gd name="T34" fmla="+- 0 304 74"/>
                <a:gd name="T35" fmla="*/ 304 h 241"/>
                <a:gd name="T36" fmla="+- 0 7619 7594"/>
                <a:gd name="T37" fmla="*/ T36 w 2325"/>
                <a:gd name="T38" fmla="+- 0 312 74"/>
                <a:gd name="T39" fmla="*/ 312 h 241"/>
                <a:gd name="T40" fmla="+- 0 7634 7594"/>
                <a:gd name="T41" fmla="*/ T40 w 2325"/>
                <a:gd name="T42" fmla="+- 0 315 74"/>
                <a:gd name="T43" fmla="*/ 315 h 241"/>
                <a:gd name="T44" fmla="+- 0 9879 7594"/>
                <a:gd name="T45" fmla="*/ T44 w 2325"/>
                <a:gd name="T46" fmla="+- 0 315 74"/>
                <a:gd name="T47" fmla="*/ 315 h 241"/>
                <a:gd name="T48" fmla="+- 0 9895 7594"/>
                <a:gd name="T49" fmla="*/ T48 w 2325"/>
                <a:gd name="T50" fmla="+- 0 312 74"/>
                <a:gd name="T51" fmla="*/ 312 h 241"/>
                <a:gd name="T52" fmla="+- 0 9907 7594"/>
                <a:gd name="T53" fmla="*/ T52 w 2325"/>
                <a:gd name="T54" fmla="+- 0 304 74"/>
                <a:gd name="T55" fmla="*/ 304 h 241"/>
                <a:gd name="T56" fmla="+- 0 9916 7594"/>
                <a:gd name="T57" fmla="*/ T56 w 2325"/>
                <a:gd name="T58" fmla="+- 0 291 74"/>
                <a:gd name="T59" fmla="*/ 291 h 241"/>
                <a:gd name="T60" fmla="+- 0 9919 7594"/>
                <a:gd name="T61" fmla="*/ T60 w 2325"/>
                <a:gd name="T62" fmla="+- 0 275 74"/>
                <a:gd name="T63" fmla="*/ 275 h 241"/>
                <a:gd name="T64" fmla="+- 0 9919 7594"/>
                <a:gd name="T65" fmla="*/ T64 w 2325"/>
                <a:gd name="T66" fmla="+- 0 114 74"/>
                <a:gd name="T67" fmla="*/ 114 h 241"/>
                <a:gd name="T68" fmla="+- 0 9916 7594"/>
                <a:gd name="T69" fmla="*/ T68 w 2325"/>
                <a:gd name="T70" fmla="+- 0 99 74"/>
                <a:gd name="T71" fmla="*/ 99 h 241"/>
                <a:gd name="T72" fmla="+- 0 9907 7594"/>
                <a:gd name="T73" fmla="*/ T72 w 2325"/>
                <a:gd name="T74" fmla="+- 0 86 74"/>
                <a:gd name="T75" fmla="*/ 86 h 241"/>
                <a:gd name="T76" fmla="+- 0 9895 7594"/>
                <a:gd name="T77" fmla="*/ T76 w 2325"/>
                <a:gd name="T78" fmla="+- 0 77 74"/>
                <a:gd name="T79" fmla="*/ 77 h 241"/>
                <a:gd name="T80" fmla="+- 0 9879 7594"/>
                <a:gd name="T81" fmla="*/ T80 w 2325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30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30"/>
                  </a:lnTo>
                  <a:lnTo>
                    <a:pt x="2322" y="217"/>
                  </a:lnTo>
                  <a:lnTo>
                    <a:pt x="2325" y="201"/>
                  </a:lnTo>
                  <a:lnTo>
                    <a:pt x="2325" y="40"/>
                  </a:lnTo>
                  <a:lnTo>
                    <a:pt x="2322" y="25"/>
                  </a:lnTo>
                  <a:lnTo>
                    <a:pt x="2313" y="12"/>
                  </a:lnTo>
                  <a:lnTo>
                    <a:pt x="2301" y="3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6" name="Freeform 844"/>
            <p:cNvSpPr>
              <a:spLocks/>
            </p:cNvSpPr>
            <p:nvPr/>
          </p:nvSpPr>
          <p:spPr bwMode="auto">
            <a:xfrm>
              <a:off x="7646" y="124"/>
              <a:ext cx="1782" cy="139"/>
            </a:xfrm>
            <a:custGeom>
              <a:avLst/>
              <a:gdLst>
                <a:gd name="T0" fmla="+- 0 9418 7646"/>
                <a:gd name="T1" fmla="*/ T0 w 1782"/>
                <a:gd name="T2" fmla="+- 0 125 125"/>
                <a:gd name="T3" fmla="*/ 125 h 139"/>
                <a:gd name="T4" fmla="+- 0 7656 7646"/>
                <a:gd name="T5" fmla="*/ T4 w 1782"/>
                <a:gd name="T6" fmla="+- 0 125 125"/>
                <a:gd name="T7" fmla="*/ 125 h 139"/>
                <a:gd name="T8" fmla="+- 0 7646 7646"/>
                <a:gd name="T9" fmla="*/ T8 w 1782"/>
                <a:gd name="T10" fmla="+- 0 135 125"/>
                <a:gd name="T11" fmla="*/ 135 h 139"/>
                <a:gd name="T12" fmla="+- 0 7646 7646"/>
                <a:gd name="T13" fmla="*/ T12 w 1782"/>
                <a:gd name="T14" fmla="+- 0 148 125"/>
                <a:gd name="T15" fmla="*/ 148 h 139"/>
                <a:gd name="T16" fmla="+- 0 7646 7646"/>
                <a:gd name="T17" fmla="*/ T16 w 1782"/>
                <a:gd name="T18" fmla="+- 0 253 125"/>
                <a:gd name="T19" fmla="*/ 253 h 139"/>
                <a:gd name="T20" fmla="+- 0 7656 7646"/>
                <a:gd name="T21" fmla="*/ T20 w 1782"/>
                <a:gd name="T22" fmla="+- 0 263 125"/>
                <a:gd name="T23" fmla="*/ 263 h 139"/>
                <a:gd name="T24" fmla="+- 0 9418 7646"/>
                <a:gd name="T25" fmla="*/ T24 w 1782"/>
                <a:gd name="T26" fmla="+- 0 263 125"/>
                <a:gd name="T27" fmla="*/ 263 h 139"/>
                <a:gd name="T28" fmla="+- 0 9428 7646"/>
                <a:gd name="T29" fmla="*/ T28 w 1782"/>
                <a:gd name="T30" fmla="+- 0 253 125"/>
                <a:gd name="T31" fmla="*/ 253 h 139"/>
                <a:gd name="T32" fmla="+- 0 9428 7646"/>
                <a:gd name="T33" fmla="*/ T32 w 1782"/>
                <a:gd name="T34" fmla="+- 0 135 125"/>
                <a:gd name="T35" fmla="*/ 135 h 139"/>
                <a:gd name="T36" fmla="+- 0 9418 7646"/>
                <a:gd name="T37" fmla="*/ T36 w 1782"/>
                <a:gd name="T38" fmla="+- 0 125 125"/>
                <a:gd name="T39" fmla="*/ 1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782" h="139">
                  <a:moveTo>
                    <a:pt x="1772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1772" y="138"/>
                  </a:lnTo>
                  <a:lnTo>
                    <a:pt x="1782" y="128"/>
                  </a:lnTo>
                  <a:lnTo>
                    <a:pt x="1782" y="10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77" name="Group 834"/>
          <p:cNvGrpSpPr>
            <a:grpSpLocks/>
          </p:cNvGrpSpPr>
          <p:nvPr/>
        </p:nvGrpSpPr>
        <p:grpSpPr bwMode="auto">
          <a:xfrm>
            <a:off x="4820285" y="7387590"/>
            <a:ext cx="1470660" cy="153035"/>
            <a:chOff x="7591" y="-375"/>
            <a:chExt cx="2316" cy="241"/>
          </a:xfrm>
        </p:grpSpPr>
        <p:sp>
          <p:nvSpPr>
            <p:cNvPr id="178" name="Freeform 836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1 -375"/>
                <a:gd name="T11" fmla="*/ -371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4 -375"/>
                <a:gd name="T23" fmla="*/ -334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8 -375"/>
                <a:gd name="T31" fmla="*/ -158 h 241"/>
                <a:gd name="T32" fmla="+- 0 7603 7591"/>
                <a:gd name="T33" fmla="*/ T32 w 2316"/>
                <a:gd name="T34" fmla="+- 0 -145 -375"/>
                <a:gd name="T35" fmla="*/ -145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5 -375"/>
                <a:gd name="T55" fmla="*/ -145 h 241"/>
                <a:gd name="T56" fmla="+- 0 9904 7591"/>
                <a:gd name="T57" fmla="*/ T56 w 2316"/>
                <a:gd name="T58" fmla="+- 0 -158 -375"/>
                <a:gd name="T59" fmla="*/ -158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4 -375"/>
                <a:gd name="T67" fmla="*/ -334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1 -375"/>
                <a:gd name="T79" fmla="*/ -371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0" y="201"/>
                  </a:lnTo>
                  <a:lnTo>
                    <a:pt x="4" y="217"/>
                  </a:lnTo>
                  <a:lnTo>
                    <a:pt x="12" y="230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30"/>
                  </a:lnTo>
                  <a:lnTo>
                    <a:pt x="2313" y="217"/>
                  </a:lnTo>
                  <a:lnTo>
                    <a:pt x="2316" y="201"/>
                  </a:lnTo>
                  <a:lnTo>
                    <a:pt x="2316" y="41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4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9" name="Freeform 835"/>
            <p:cNvSpPr>
              <a:spLocks/>
            </p:cNvSpPr>
            <p:nvPr/>
          </p:nvSpPr>
          <p:spPr bwMode="auto">
            <a:xfrm>
              <a:off x="7643" y="-324"/>
              <a:ext cx="2160" cy="139"/>
            </a:xfrm>
            <a:custGeom>
              <a:avLst/>
              <a:gdLst>
                <a:gd name="T0" fmla="+- 0 9793 7643"/>
                <a:gd name="T1" fmla="*/ T0 w 2160"/>
                <a:gd name="T2" fmla="+- 0 -323 -323"/>
                <a:gd name="T3" fmla="*/ -323 h 139"/>
                <a:gd name="T4" fmla="+- 0 7653 7643"/>
                <a:gd name="T5" fmla="*/ T4 w 2160"/>
                <a:gd name="T6" fmla="+- 0 -323 -323"/>
                <a:gd name="T7" fmla="*/ -323 h 139"/>
                <a:gd name="T8" fmla="+- 0 7643 7643"/>
                <a:gd name="T9" fmla="*/ T8 w 2160"/>
                <a:gd name="T10" fmla="+- 0 -313 -323"/>
                <a:gd name="T11" fmla="*/ -313 h 139"/>
                <a:gd name="T12" fmla="+- 0 7643 7643"/>
                <a:gd name="T13" fmla="*/ T12 w 2160"/>
                <a:gd name="T14" fmla="+- 0 -300 -323"/>
                <a:gd name="T15" fmla="*/ -300 h 139"/>
                <a:gd name="T16" fmla="+- 0 7643 7643"/>
                <a:gd name="T17" fmla="*/ T16 w 2160"/>
                <a:gd name="T18" fmla="+- 0 -195 -323"/>
                <a:gd name="T19" fmla="*/ -195 h 139"/>
                <a:gd name="T20" fmla="+- 0 7653 7643"/>
                <a:gd name="T21" fmla="*/ T20 w 2160"/>
                <a:gd name="T22" fmla="+- 0 -185 -323"/>
                <a:gd name="T23" fmla="*/ -185 h 139"/>
                <a:gd name="T24" fmla="+- 0 9793 7643"/>
                <a:gd name="T25" fmla="*/ T24 w 2160"/>
                <a:gd name="T26" fmla="+- 0 -185 -323"/>
                <a:gd name="T27" fmla="*/ -185 h 139"/>
                <a:gd name="T28" fmla="+- 0 9803 7643"/>
                <a:gd name="T29" fmla="*/ T28 w 2160"/>
                <a:gd name="T30" fmla="+- 0 -195 -323"/>
                <a:gd name="T31" fmla="*/ -195 h 139"/>
                <a:gd name="T32" fmla="+- 0 9803 7643"/>
                <a:gd name="T33" fmla="*/ T32 w 2160"/>
                <a:gd name="T34" fmla="+- 0 -313 -323"/>
                <a:gd name="T35" fmla="*/ -313 h 139"/>
                <a:gd name="T36" fmla="+- 0 9793 7643"/>
                <a:gd name="T37" fmla="*/ T36 w 2160"/>
                <a:gd name="T38" fmla="+- 0 -323 -323"/>
                <a:gd name="T39" fmla="*/ -323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160" h="139">
                  <a:moveTo>
                    <a:pt x="2150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150" y="138"/>
                  </a:lnTo>
                  <a:lnTo>
                    <a:pt x="2160" y="128"/>
                  </a:lnTo>
                  <a:lnTo>
                    <a:pt x="2160" y="10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0" name="Group 828"/>
          <p:cNvGrpSpPr>
            <a:grpSpLocks/>
          </p:cNvGrpSpPr>
          <p:nvPr/>
        </p:nvGrpSpPr>
        <p:grpSpPr bwMode="auto">
          <a:xfrm>
            <a:off x="4820285" y="7842885"/>
            <a:ext cx="1470660" cy="153035"/>
            <a:chOff x="7591" y="-375"/>
            <a:chExt cx="2316" cy="241"/>
          </a:xfrm>
        </p:grpSpPr>
        <p:sp>
          <p:nvSpPr>
            <p:cNvPr id="181" name="Freeform 830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2 -375"/>
                <a:gd name="T11" fmla="*/ -372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5 -375"/>
                <a:gd name="T23" fmla="*/ -335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8 -375"/>
                <a:gd name="T31" fmla="*/ -158 h 241"/>
                <a:gd name="T32" fmla="+- 0 7603 7591"/>
                <a:gd name="T33" fmla="*/ T32 w 2316"/>
                <a:gd name="T34" fmla="+- 0 -146 -375"/>
                <a:gd name="T35" fmla="*/ -146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6 -375"/>
                <a:gd name="T55" fmla="*/ -146 h 241"/>
                <a:gd name="T56" fmla="+- 0 9904 7591"/>
                <a:gd name="T57" fmla="*/ T56 w 2316"/>
                <a:gd name="T58" fmla="+- 0 -158 -375"/>
                <a:gd name="T59" fmla="*/ -158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5 -375"/>
                <a:gd name="T67" fmla="*/ -335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2 -375"/>
                <a:gd name="T79" fmla="*/ -372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4" y="217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29"/>
                  </a:lnTo>
                  <a:lnTo>
                    <a:pt x="2313" y="217"/>
                  </a:lnTo>
                  <a:lnTo>
                    <a:pt x="2316" y="201"/>
                  </a:lnTo>
                  <a:lnTo>
                    <a:pt x="2316" y="40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2" name="Freeform 829"/>
            <p:cNvSpPr>
              <a:spLocks/>
            </p:cNvSpPr>
            <p:nvPr/>
          </p:nvSpPr>
          <p:spPr bwMode="auto">
            <a:xfrm>
              <a:off x="7643" y="-322"/>
              <a:ext cx="1944" cy="139"/>
            </a:xfrm>
            <a:custGeom>
              <a:avLst/>
              <a:gdLst>
                <a:gd name="T0" fmla="+- 0 9577 7643"/>
                <a:gd name="T1" fmla="*/ T0 w 1944"/>
                <a:gd name="T2" fmla="+- 0 -321 -321"/>
                <a:gd name="T3" fmla="*/ -321 h 139"/>
                <a:gd name="T4" fmla="+- 0 7653 7643"/>
                <a:gd name="T5" fmla="*/ T4 w 1944"/>
                <a:gd name="T6" fmla="+- 0 -321 -321"/>
                <a:gd name="T7" fmla="*/ -321 h 139"/>
                <a:gd name="T8" fmla="+- 0 7643 7643"/>
                <a:gd name="T9" fmla="*/ T8 w 1944"/>
                <a:gd name="T10" fmla="+- 0 -311 -321"/>
                <a:gd name="T11" fmla="*/ -311 h 139"/>
                <a:gd name="T12" fmla="+- 0 7643 7643"/>
                <a:gd name="T13" fmla="*/ T12 w 1944"/>
                <a:gd name="T14" fmla="+- 0 -298 -321"/>
                <a:gd name="T15" fmla="*/ -298 h 139"/>
                <a:gd name="T16" fmla="+- 0 7643 7643"/>
                <a:gd name="T17" fmla="*/ T16 w 1944"/>
                <a:gd name="T18" fmla="+- 0 -193 -321"/>
                <a:gd name="T19" fmla="*/ -193 h 139"/>
                <a:gd name="T20" fmla="+- 0 7653 7643"/>
                <a:gd name="T21" fmla="*/ T20 w 1944"/>
                <a:gd name="T22" fmla="+- 0 -183 -321"/>
                <a:gd name="T23" fmla="*/ -183 h 139"/>
                <a:gd name="T24" fmla="+- 0 9577 7643"/>
                <a:gd name="T25" fmla="*/ T24 w 1944"/>
                <a:gd name="T26" fmla="+- 0 -183 -321"/>
                <a:gd name="T27" fmla="*/ -183 h 139"/>
                <a:gd name="T28" fmla="+- 0 9587 7643"/>
                <a:gd name="T29" fmla="*/ T28 w 1944"/>
                <a:gd name="T30" fmla="+- 0 -193 -321"/>
                <a:gd name="T31" fmla="*/ -193 h 139"/>
                <a:gd name="T32" fmla="+- 0 9587 7643"/>
                <a:gd name="T33" fmla="*/ T32 w 1944"/>
                <a:gd name="T34" fmla="+- 0 -311 -321"/>
                <a:gd name="T35" fmla="*/ -311 h 139"/>
                <a:gd name="T36" fmla="+- 0 9577 7643"/>
                <a:gd name="T37" fmla="*/ T36 w 1944"/>
                <a:gd name="T38" fmla="+- 0 -321 -321"/>
                <a:gd name="T39" fmla="*/ -321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944" h="139">
                  <a:moveTo>
                    <a:pt x="1934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1934" y="138"/>
                  </a:lnTo>
                  <a:lnTo>
                    <a:pt x="1944" y="128"/>
                  </a:lnTo>
                  <a:lnTo>
                    <a:pt x="1944" y="10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3" name="Group 819"/>
          <p:cNvGrpSpPr>
            <a:grpSpLocks/>
          </p:cNvGrpSpPr>
          <p:nvPr/>
        </p:nvGrpSpPr>
        <p:grpSpPr bwMode="auto">
          <a:xfrm>
            <a:off x="4820285" y="8297545"/>
            <a:ext cx="1470660" cy="153035"/>
            <a:chOff x="7591" y="-375"/>
            <a:chExt cx="2316" cy="241"/>
          </a:xfrm>
        </p:grpSpPr>
        <p:sp>
          <p:nvSpPr>
            <p:cNvPr id="184" name="Freeform 821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2 -375"/>
                <a:gd name="T11" fmla="*/ -372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5 -375"/>
                <a:gd name="T23" fmla="*/ -335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9 -375"/>
                <a:gd name="T31" fmla="*/ -159 h 241"/>
                <a:gd name="T32" fmla="+- 0 7603 7591"/>
                <a:gd name="T33" fmla="*/ T32 w 2316"/>
                <a:gd name="T34" fmla="+- 0 -146 -375"/>
                <a:gd name="T35" fmla="*/ -146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6 -375"/>
                <a:gd name="T55" fmla="*/ -146 h 241"/>
                <a:gd name="T56" fmla="+- 0 9904 7591"/>
                <a:gd name="T57" fmla="*/ T56 w 2316"/>
                <a:gd name="T58" fmla="+- 0 -159 -375"/>
                <a:gd name="T59" fmla="*/ -159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5 -375"/>
                <a:gd name="T67" fmla="*/ -335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2 -375"/>
                <a:gd name="T79" fmla="*/ -372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4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29"/>
                  </a:lnTo>
                  <a:lnTo>
                    <a:pt x="2313" y="216"/>
                  </a:lnTo>
                  <a:lnTo>
                    <a:pt x="2316" y="201"/>
                  </a:lnTo>
                  <a:lnTo>
                    <a:pt x="2316" y="40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5" name="Freeform 820"/>
            <p:cNvSpPr>
              <a:spLocks/>
            </p:cNvSpPr>
            <p:nvPr/>
          </p:nvSpPr>
          <p:spPr bwMode="auto">
            <a:xfrm>
              <a:off x="7643" y="-325"/>
              <a:ext cx="1242" cy="139"/>
            </a:xfrm>
            <a:custGeom>
              <a:avLst/>
              <a:gdLst>
                <a:gd name="T0" fmla="+- 0 8875 7643"/>
                <a:gd name="T1" fmla="*/ T0 w 1242"/>
                <a:gd name="T2" fmla="+- 0 -325 -325"/>
                <a:gd name="T3" fmla="*/ -325 h 139"/>
                <a:gd name="T4" fmla="+- 0 7653 7643"/>
                <a:gd name="T5" fmla="*/ T4 w 1242"/>
                <a:gd name="T6" fmla="+- 0 -325 -325"/>
                <a:gd name="T7" fmla="*/ -325 h 139"/>
                <a:gd name="T8" fmla="+- 0 7643 7643"/>
                <a:gd name="T9" fmla="*/ T8 w 1242"/>
                <a:gd name="T10" fmla="+- 0 -314 -325"/>
                <a:gd name="T11" fmla="*/ -314 h 139"/>
                <a:gd name="T12" fmla="+- 0 7643 7643"/>
                <a:gd name="T13" fmla="*/ T12 w 1242"/>
                <a:gd name="T14" fmla="+- 0 -302 -325"/>
                <a:gd name="T15" fmla="*/ -302 h 139"/>
                <a:gd name="T16" fmla="+- 0 7643 7643"/>
                <a:gd name="T17" fmla="*/ T16 w 1242"/>
                <a:gd name="T18" fmla="+- 0 -197 -325"/>
                <a:gd name="T19" fmla="*/ -197 h 139"/>
                <a:gd name="T20" fmla="+- 0 7653 7643"/>
                <a:gd name="T21" fmla="*/ T20 w 1242"/>
                <a:gd name="T22" fmla="+- 0 -186 -325"/>
                <a:gd name="T23" fmla="*/ -186 h 139"/>
                <a:gd name="T24" fmla="+- 0 8875 7643"/>
                <a:gd name="T25" fmla="*/ T24 w 1242"/>
                <a:gd name="T26" fmla="+- 0 -186 -325"/>
                <a:gd name="T27" fmla="*/ -186 h 139"/>
                <a:gd name="T28" fmla="+- 0 8885 7643"/>
                <a:gd name="T29" fmla="*/ T28 w 1242"/>
                <a:gd name="T30" fmla="+- 0 -197 -325"/>
                <a:gd name="T31" fmla="*/ -197 h 139"/>
                <a:gd name="T32" fmla="+- 0 8885 7643"/>
                <a:gd name="T33" fmla="*/ T32 w 1242"/>
                <a:gd name="T34" fmla="+- 0 -314 -325"/>
                <a:gd name="T35" fmla="*/ -314 h 139"/>
                <a:gd name="T36" fmla="+- 0 8875 7643"/>
                <a:gd name="T37" fmla="*/ T36 w 1242"/>
                <a:gd name="T38" fmla="+- 0 -325 -325"/>
                <a:gd name="T39" fmla="*/ -3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42" h="139">
                  <a:moveTo>
                    <a:pt x="1232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1232" y="139"/>
                  </a:lnTo>
                  <a:lnTo>
                    <a:pt x="1242" y="128"/>
                  </a:lnTo>
                  <a:lnTo>
                    <a:pt x="1242" y="11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6" name="Group 837"/>
          <p:cNvGrpSpPr>
            <a:grpSpLocks/>
          </p:cNvGrpSpPr>
          <p:nvPr/>
        </p:nvGrpSpPr>
        <p:grpSpPr bwMode="auto">
          <a:xfrm>
            <a:off x="922020" y="7215505"/>
            <a:ext cx="1394460" cy="153670"/>
            <a:chOff x="1456" y="74"/>
            <a:chExt cx="2338" cy="241"/>
          </a:xfrm>
        </p:grpSpPr>
        <p:sp>
          <p:nvSpPr>
            <p:cNvPr id="187" name="Freeform 839"/>
            <p:cNvSpPr>
              <a:spLocks/>
            </p:cNvSpPr>
            <p:nvPr/>
          </p:nvSpPr>
          <p:spPr bwMode="auto">
            <a:xfrm>
              <a:off x="1455" y="73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8 74"/>
                <a:gd name="T19" fmla="*/ 98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0 74"/>
                <a:gd name="T31" fmla="*/ 290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0 74"/>
                <a:gd name="T59" fmla="*/ 290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8 74"/>
                <a:gd name="T71" fmla="*/ 98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6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4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8" name="Freeform 838"/>
            <p:cNvSpPr>
              <a:spLocks/>
            </p:cNvSpPr>
            <p:nvPr/>
          </p:nvSpPr>
          <p:spPr bwMode="auto">
            <a:xfrm>
              <a:off x="1507" y="125"/>
              <a:ext cx="1928" cy="139"/>
            </a:xfrm>
            <a:custGeom>
              <a:avLst/>
              <a:gdLst>
                <a:gd name="T0" fmla="+- 0 3425 1508"/>
                <a:gd name="T1" fmla="*/ T0 w 1928"/>
                <a:gd name="T2" fmla="+- 0 125 125"/>
                <a:gd name="T3" fmla="*/ 125 h 139"/>
                <a:gd name="T4" fmla="+- 0 1518 1508"/>
                <a:gd name="T5" fmla="*/ T4 w 1928"/>
                <a:gd name="T6" fmla="+- 0 125 125"/>
                <a:gd name="T7" fmla="*/ 125 h 139"/>
                <a:gd name="T8" fmla="+- 0 1508 1508"/>
                <a:gd name="T9" fmla="*/ T8 w 1928"/>
                <a:gd name="T10" fmla="+- 0 135 125"/>
                <a:gd name="T11" fmla="*/ 135 h 139"/>
                <a:gd name="T12" fmla="+- 0 1508 1508"/>
                <a:gd name="T13" fmla="*/ T12 w 1928"/>
                <a:gd name="T14" fmla="+- 0 148 125"/>
                <a:gd name="T15" fmla="*/ 148 h 139"/>
                <a:gd name="T16" fmla="+- 0 1508 1508"/>
                <a:gd name="T17" fmla="*/ T16 w 1928"/>
                <a:gd name="T18" fmla="+- 0 253 125"/>
                <a:gd name="T19" fmla="*/ 253 h 139"/>
                <a:gd name="T20" fmla="+- 0 1518 1508"/>
                <a:gd name="T21" fmla="*/ T20 w 1928"/>
                <a:gd name="T22" fmla="+- 0 263 125"/>
                <a:gd name="T23" fmla="*/ 263 h 139"/>
                <a:gd name="T24" fmla="+- 0 3425 1508"/>
                <a:gd name="T25" fmla="*/ T24 w 1928"/>
                <a:gd name="T26" fmla="+- 0 263 125"/>
                <a:gd name="T27" fmla="*/ 263 h 139"/>
                <a:gd name="T28" fmla="+- 0 3435 1508"/>
                <a:gd name="T29" fmla="*/ T28 w 1928"/>
                <a:gd name="T30" fmla="+- 0 253 125"/>
                <a:gd name="T31" fmla="*/ 253 h 139"/>
                <a:gd name="T32" fmla="+- 0 3435 1508"/>
                <a:gd name="T33" fmla="*/ T32 w 1928"/>
                <a:gd name="T34" fmla="+- 0 135 125"/>
                <a:gd name="T35" fmla="*/ 135 h 139"/>
                <a:gd name="T36" fmla="+- 0 3425 1508"/>
                <a:gd name="T37" fmla="*/ T36 w 1928"/>
                <a:gd name="T38" fmla="+- 0 125 125"/>
                <a:gd name="T39" fmla="*/ 1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928" h="139">
                  <a:moveTo>
                    <a:pt x="191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1917" y="138"/>
                  </a:lnTo>
                  <a:lnTo>
                    <a:pt x="1927" y="128"/>
                  </a:lnTo>
                  <a:lnTo>
                    <a:pt x="1927" y="10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9" name="Group 831"/>
          <p:cNvGrpSpPr>
            <a:grpSpLocks/>
          </p:cNvGrpSpPr>
          <p:nvPr/>
        </p:nvGrpSpPr>
        <p:grpSpPr bwMode="auto">
          <a:xfrm>
            <a:off x="924560" y="7672705"/>
            <a:ext cx="1484630" cy="153035"/>
            <a:chOff x="1456" y="74"/>
            <a:chExt cx="2338" cy="241"/>
          </a:xfrm>
        </p:grpSpPr>
        <p:sp>
          <p:nvSpPr>
            <p:cNvPr id="190" name="Freeform 833"/>
            <p:cNvSpPr>
              <a:spLocks/>
            </p:cNvSpPr>
            <p:nvPr/>
          </p:nvSpPr>
          <p:spPr bwMode="auto">
            <a:xfrm>
              <a:off x="1455" y="74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9 74"/>
                <a:gd name="T19" fmla="*/ 99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1 74"/>
                <a:gd name="T31" fmla="*/ 291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1 74"/>
                <a:gd name="T59" fmla="*/ 291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9 74"/>
                <a:gd name="T71" fmla="*/ 99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7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1" name="Freeform 832"/>
            <p:cNvSpPr>
              <a:spLocks/>
            </p:cNvSpPr>
            <p:nvPr/>
          </p:nvSpPr>
          <p:spPr bwMode="auto">
            <a:xfrm>
              <a:off x="1507" y="127"/>
              <a:ext cx="2041" cy="139"/>
            </a:xfrm>
            <a:custGeom>
              <a:avLst/>
              <a:gdLst>
                <a:gd name="T0" fmla="+- 0 3539 1508"/>
                <a:gd name="T1" fmla="*/ T0 w 2041"/>
                <a:gd name="T2" fmla="+- 0 128 128"/>
                <a:gd name="T3" fmla="*/ 128 h 139"/>
                <a:gd name="T4" fmla="+- 0 1518 1508"/>
                <a:gd name="T5" fmla="*/ T4 w 2041"/>
                <a:gd name="T6" fmla="+- 0 128 128"/>
                <a:gd name="T7" fmla="*/ 128 h 139"/>
                <a:gd name="T8" fmla="+- 0 1508 1508"/>
                <a:gd name="T9" fmla="*/ T8 w 2041"/>
                <a:gd name="T10" fmla="+- 0 138 128"/>
                <a:gd name="T11" fmla="*/ 138 h 139"/>
                <a:gd name="T12" fmla="+- 0 1508 1508"/>
                <a:gd name="T13" fmla="*/ T12 w 2041"/>
                <a:gd name="T14" fmla="+- 0 151 128"/>
                <a:gd name="T15" fmla="*/ 151 h 139"/>
                <a:gd name="T16" fmla="+- 0 1508 1508"/>
                <a:gd name="T17" fmla="*/ T16 w 2041"/>
                <a:gd name="T18" fmla="+- 0 256 128"/>
                <a:gd name="T19" fmla="*/ 256 h 139"/>
                <a:gd name="T20" fmla="+- 0 1518 1508"/>
                <a:gd name="T21" fmla="*/ T20 w 2041"/>
                <a:gd name="T22" fmla="+- 0 266 128"/>
                <a:gd name="T23" fmla="*/ 266 h 139"/>
                <a:gd name="T24" fmla="+- 0 3539 1508"/>
                <a:gd name="T25" fmla="*/ T24 w 2041"/>
                <a:gd name="T26" fmla="+- 0 266 128"/>
                <a:gd name="T27" fmla="*/ 266 h 139"/>
                <a:gd name="T28" fmla="+- 0 3549 1508"/>
                <a:gd name="T29" fmla="*/ T28 w 2041"/>
                <a:gd name="T30" fmla="+- 0 256 128"/>
                <a:gd name="T31" fmla="*/ 256 h 139"/>
                <a:gd name="T32" fmla="+- 0 3549 1508"/>
                <a:gd name="T33" fmla="*/ T32 w 2041"/>
                <a:gd name="T34" fmla="+- 0 138 128"/>
                <a:gd name="T35" fmla="*/ 138 h 139"/>
                <a:gd name="T36" fmla="+- 0 3539 1508"/>
                <a:gd name="T37" fmla="*/ T36 w 2041"/>
                <a:gd name="T38" fmla="+- 0 128 128"/>
                <a:gd name="T39" fmla="*/ 128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92" name="Group 822"/>
          <p:cNvGrpSpPr>
            <a:grpSpLocks/>
          </p:cNvGrpSpPr>
          <p:nvPr/>
        </p:nvGrpSpPr>
        <p:grpSpPr bwMode="auto">
          <a:xfrm>
            <a:off x="922020" y="8130540"/>
            <a:ext cx="1304925" cy="167640"/>
            <a:chOff x="1456" y="74"/>
            <a:chExt cx="2338" cy="241"/>
          </a:xfrm>
        </p:grpSpPr>
        <p:sp>
          <p:nvSpPr>
            <p:cNvPr id="193" name="Freeform 824"/>
            <p:cNvSpPr>
              <a:spLocks/>
            </p:cNvSpPr>
            <p:nvPr/>
          </p:nvSpPr>
          <p:spPr bwMode="auto">
            <a:xfrm>
              <a:off x="1455" y="74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9 74"/>
                <a:gd name="T19" fmla="*/ 99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0 74"/>
                <a:gd name="T31" fmla="*/ 290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0 74"/>
                <a:gd name="T59" fmla="*/ 290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9 74"/>
                <a:gd name="T71" fmla="*/ 99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6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4" name="Freeform 823"/>
            <p:cNvSpPr>
              <a:spLocks/>
            </p:cNvSpPr>
            <p:nvPr/>
          </p:nvSpPr>
          <p:spPr bwMode="auto">
            <a:xfrm>
              <a:off x="1507" y="124"/>
              <a:ext cx="2155" cy="139"/>
            </a:xfrm>
            <a:custGeom>
              <a:avLst/>
              <a:gdLst>
                <a:gd name="T0" fmla="+- 0 3652 1508"/>
                <a:gd name="T1" fmla="*/ T0 w 2155"/>
                <a:gd name="T2" fmla="+- 0 124 124"/>
                <a:gd name="T3" fmla="*/ 124 h 139"/>
                <a:gd name="T4" fmla="+- 0 1518 1508"/>
                <a:gd name="T5" fmla="*/ T4 w 2155"/>
                <a:gd name="T6" fmla="+- 0 124 124"/>
                <a:gd name="T7" fmla="*/ 124 h 139"/>
                <a:gd name="T8" fmla="+- 0 1508 1508"/>
                <a:gd name="T9" fmla="*/ T8 w 2155"/>
                <a:gd name="T10" fmla="+- 0 135 124"/>
                <a:gd name="T11" fmla="*/ 135 h 139"/>
                <a:gd name="T12" fmla="+- 0 1508 1508"/>
                <a:gd name="T13" fmla="*/ T12 w 2155"/>
                <a:gd name="T14" fmla="+- 0 147 124"/>
                <a:gd name="T15" fmla="*/ 147 h 139"/>
                <a:gd name="T16" fmla="+- 0 1508 1508"/>
                <a:gd name="T17" fmla="*/ T16 w 2155"/>
                <a:gd name="T18" fmla="+- 0 252 124"/>
                <a:gd name="T19" fmla="*/ 252 h 139"/>
                <a:gd name="T20" fmla="+- 0 1518 1508"/>
                <a:gd name="T21" fmla="*/ T20 w 2155"/>
                <a:gd name="T22" fmla="+- 0 263 124"/>
                <a:gd name="T23" fmla="*/ 263 h 139"/>
                <a:gd name="T24" fmla="+- 0 3652 1508"/>
                <a:gd name="T25" fmla="*/ T24 w 2155"/>
                <a:gd name="T26" fmla="+- 0 263 124"/>
                <a:gd name="T27" fmla="*/ 263 h 139"/>
                <a:gd name="T28" fmla="+- 0 3662 1508"/>
                <a:gd name="T29" fmla="*/ T28 w 2155"/>
                <a:gd name="T30" fmla="+- 0 252 124"/>
                <a:gd name="T31" fmla="*/ 252 h 139"/>
                <a:gd name="T32" fmla="+- 0 3662 1508"/>
                <a:gd name="T33" fmla="*/ T32 w 2155"/>
                <a:gd name="T34" fmla="+- 0 135 124"/>
                <a:gd name="T35" fmla="*/ 135 h 139"/>
                <a:gd name="T36" fmla="+- 0 3652 1508"/>
                <a:gd name="T37" fmla="*/ T36 w 2155"/>
                <a:gd name="T38" fmla="+- 0 124 124"/>
                <a:gd name="T39" fmla="*/ 124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155" h="139">
                  <a:moveTo>
                    <a:pt x="2144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2144" y="139"/>
                  </a:lnTo>
                  <a:lnTo>
                    <a:pt x="2154" y="128"/>
                  </a:lnTo>
                  <a:lnTo>
                    <a:pt x="2154" y="11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95" name="Group 816"/>
          <p:cNvGrpSpPr>
            <a:grpSpLocks/>
          </p:cNvGrpSpPr>
          <p:nvPr/>
        </p:nvGrpSpPr>
        <p:grpSpPr bwMode="auto">
          <a:xfrm>
            <a:off x="906780" y="8609965"/>
            <a:ext cx="1245870" cy="153670"/>
            <a:chOff x="1456" y="74"/>
            <a:chExt cx="2338" cy="241"/>
          </a:xfrm>
        </p:grpSpPr>
        <p:sp>
          <p:nvSpPr>
            <p:cNvPr id="196" name="Freeform 818"/>
            <p:cNvSpPr>
              <a:spLocks/>
            </p:cNvSpPr>
            <p:nvPr/>
          </p:nvSpPr>
          <p:spPr bwMode="auto">
            <a:xfrm>
              <a:off x="1455" y="73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8 74"/>
                <a:gd name="T19" fmla="*/ 98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0 74"/>
                <a:gd name="T31" fmla="*/ 290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0 74"/>
                <a:gd name="T59" fmla="*/ 290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8 74"/>
                <a:gd name="T71" fmla="*/ 98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6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4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7" name="Freeform 817"/>
            <p:cNvSpPr>
              <a:spLocks/>
            </p:cNvSpPr>
            <p:nvPr/>
          </p:nvSpPr>
          <p:spPr bwMode="auto">
            <a:xfrm>
              <a:off x="1507" y="124"/>
              <a:ext cx="2212" cy="139"/>
            </a:xfrm>
            <a:custGeom>
              <a:avLst/>
              <a:gdLst>
                <a:gd name="T0" fmla="+- 0 3709 1508"/>
                <a:gd name="T1" fmla="*/ T0 w 2212"/>
                <a:gd name="T2" fmla="+- 0 124 124"/>
                <a:gd name="T3" fmla="*/ 124 h 139"/>
                <a:gd name="T4" fmla="+- 0 1518 1508"/>
                <a:gd name="T5" fmla="*/ T4 w 2212"/>
                <a:gd name="T6" fmla="+- 0 124 124"/>
                <a:gd name="T7" fmla="*/ 124 h 139"/>
                <a:gd name="T8" fmla="+- 0 1508 1508"/>
                <a:gd name="T9" fmla="*/ T8 w 2212"/>
                <a:gd name="T10" fmla="+- 0 134 124"/>
                <a:gd name="T11" fmla="*/ 134 h 139"/>
                <a:gd name="T12" fmla="+- 0 1508 1508"/>
                <a:gd name="T13" fmla="*/ T12 w 2212"/>
                <a:gd name="T14" fmla="+- 0 147 124"/>
                <a:gd name="T15" fmla="*/ 147 h 139"/>
                <a:gd name="T16" fmla="+- 0 1508 1508"/>
                <a:gd name="T17" fmla="*/ T16 w 2212"/>
                <a:gd name="T18" fmla="+- 0 252 124"/>
                <a:gd name="T19" fmla="*/ 252 h 139"/>
                <a:gd name="T20" fmla="+- 0 1518 1508"/>
                <a:gd name="T21" fmla="*/ T20 w 2212"/>
                <a:gd name="T22" fmla="+- 0 263 124"/>
                <a:gd name="T23" fmla="*/ 263 h 139"/>
                <a:gd name="T24" fmla="+- 0 3709 1508"/>
                <a:gd name="T25" fmla="*/ T24 w 2212"/>
                <a:gd name="T26" fmla="+- 0 263 124"/>
                <a:gd name="T27" fmla="*/ 263 h 139"/>
                <a:gd name="T28" fmla="+- 0 3719 1508"/>
                <a:gd name="T29" fmla="*/ T28 w 2212"/>
                <a:gd name="T30" fmla="+- 0 252 124"/>
                <a:gd name="T31" fmla="*/ 252 h 139"/>
                <a:gd name="T32" fmla="+- 0 3719 1508"/>
                <a:gd name="T33" fmla="*/ T32 w 2212"/>
                <a:gd name="T34" fmla="+- 0 134 124"/>
                <a:gd name="T35" fmla="*/ 134 h 139"/>
                <a:gd name="T36" fmla="+- 0 3709 1508"/>
                <a:gd name="T37" fmla="*/ T36 w 2212"/>
                <a:gd name="T38" fmla="+- 0 124 124"/>
                <a:gd name="T39" fmla="*/ 124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2" h="139">
                  <a:moveTo>
                    <a:pt x="220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2201" y="139"/>
                  </a:lnTo>
                  <a:lnTo>
                    <a:pt x="2211" y="128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98" name="Freeform 907"/>
          <p:cNvSpPr>
            <a:spLocks/>
          </p:cNvSpPr>
          <p:nvPr/>
        </p:nvSpPr>
        <p:spPr bwMode="auto">
          <a:xfrm>
            <a:off x="256540" y="46672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199" name="Group 819"/>
          <p:cNvGrpSpPr>
            <a:grpSpLocks/>
          </p:cNvGrpSpPr>
          <p:nvPr/>
        </p:nvGrpSpPr>
        <p:grpSpPr bwMode="auto">
          <a:xfrm>
            <a:off x="4817745" y="8638540"/>
            <a:ext cx="1470660" cy="153035"/>
            <a:chOff x="7591" y="-375"/>
            <a:chExt cx="2316" cy="241"/>
          </a:xfrm>
        </p:grpSpPr>
        <p:sp>
          <p:nvSpPr>
            <p:cNvPr id="200" name="Freeform 821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2 -375"/>
                <a:gd name="T11" fmla="*/ -372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5 -375"/>
                <a:gd name="T23" fmla="*/ -335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9 -375"/>
                <a:gd name="T31" fmla="*/ -159 h 241"/>
                <a:gd name="T32" fmla="+- 0 7603 7591"/>
                <a:gd name="T33" fmla="*/ T32 w 2316"/>
                <a:gd name="T34" fmla="+- 0 -146 -375"/>
                <a:gd name="T35" fmla="*/ -146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6 -375"/>
                <a:gd name="T55" fmla="*/ -146 h 241"/>
                <a:gd name="T56" fmla="+- 0 9904 7591"/>
                <a:gd name="T57" fmla="*/ T56 w 2316"/>
                <a:gd name="T58" fmla="+- 0 -159 -375"/>
                <a:gd name="T59" fmla="*/ -159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5 -375"/>
                <a:gd name="T67" fmla="*/ -335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2 -375"/>
                <a:gd name="T79" fmla="*/ -372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4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29"/>
                  </a:lnTo>
                  <a:lnTo>
                    <a:pt x="2313" y="216"/>
                  </a:lnTo>
                  <a:lnTo>
                    <a:pt x="2316" y="201"/>
                  </a:lnTo>
                  <a:lnTo>
                    <a:pt x="2316" y="40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1" name="Freeform 820"/>
            <p:cNvSpPr>
              <a:spLocks/>
            </p:cNvSpPr>
            <p:nvPr/>
          </p:nvSpPr>
          <p:spPr bwMode="auto">
            <a:xfrm>
              <a:off x="7643" y="-325"/>
              <a:ext cx="1242" cy="139"/>
            </a:xfrm>
            <a:custGeom>
              <a:avLst/>
              <a:gdLst>
                <a:gd name="T0" fmla="+- 0 8875 7643"/>
                <a:gd name="T1" fmla="*/ T0 w 1242"/>
                <a:gd name="T2" fmla="+- 0 -325 -325"/>
                <a:gd name="T3" fmla="*/ -325 h 139"/>
                <a:gd name="T4" fmla="+- 0 7653 7643"/>
                <a:gd name="T5" fmla="*/ T4 w 1242"/>
                <a:gd name="T6" fmla="+- 0 -325 -325"/>
                <a:gd name="T7" fmla="*/ -325 h 139"/>
                <a:gd name="T8" fmla="+- 0 7643 7643"/>
                <a:gd name="T9" fmla="*/ T8 w 1242"/>
                <a:gd name="T10" fmla="+- 0 -314 -325"/>
                <a:gd name="T11" fmla="*/ -314 h 139"/>
                <a:gd name="T12" fmla="+- 0 7643 7643"/>
                <a:gd name="T13" fmla="*/ T12 w 1242"/>
                <a:gd name="T14" fmla="+- 0 -302 -325"/>
                <a:gd name="T15" fmla="*/ -302 h 139"/>
                <a:gd name="T16" fmla="+- 0 7643 7643"/>
                <a:gd name="T17" fmla="*/ T16 w 1242"/>
                <a:gd name="T18" fmla="+- 0 -197 -325"/>
                <a:gd name="T19" fmla="*/ -197 h 139"/>
                <a:gd name="T20" fmla="+- 0 7653 7643"/>
                <a:gd name="T21" fmla="*/ T20 w 1242"/>
                <a:gd name="T22" fmla="+- 0 -186 -325"/>
                <a:gd name="T23" fmla="*/ -186 h 139"/>
                <a:gd name="T24" fmla="+- 0 8875 7643"/>
                <a:gd name="T25" fmla="*/ T24 w 1242"/>
                <a:gd name="T26" fmla="+- 0 -186 -325"/>
                <a:gd name="T27" fmla="*/ -186 h 139"/>
                <a:gd name="T28" fmla="+- 0 8885 7643"/>
                <a:gd name="T29" fmla="*/ T28 w 1242"/>
                <a:gd name="T30" fmla="+- 0 -197 -325"/>
                <a:gd name="T31" fmla="*/ -197 h 139"/>
                <a:gd name="T32" fmla="+- 0 8885 7643"/>
                <a:gd name="T33" fmla="*/ T32 w 1242"/>
                <a:gd name="T34" fmla="+- 0 -314 -325"/>
                <a:gd name="T35" fmla="*/ -314 h 139"/>
                <a:gd name="T36" fmla="+- 0 8875 7643"/>
                <a:gd name="T37" fmla="*/ T36 w 1242"/>
                <a:gd name="T38" fmla="+- 0 -325 -325"/>
                <a:gd name="T39" fmla="*/ -3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42" h="139">
                  <a:moveTo>
                    <a:pt x="1232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1232" y="139"/>
                  </a:lnTo>
                  <a:lnTo>
                    <a:pt x="1242" y="128"/>
                  </a:lnTo>
                  <a:lnTo>
                    <a:pt x="1242" y="11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202" name="Group 849"/>
          <p:cNvGrpSpPr>
            <a:grpSpLocks/>
          </p:cNvGrpSpPr>
          <p:nvPr/>
        </p:nvGrpSpPr>
        <p:grpSpPr bwMode="auto">
          <a:xfrm>
            <a:off x="4846320" y="6271260"/>
            <a:ext cx="1588135" cy="149860"/>
            <a:chOff x="7594" y="75"/>
            <a:chExt cx="2325" cy="241"/>
          </a:xfrm>
        </p:grpSpPr>
        <p:sp>
          <p:nvSpPr>
            <p:cNvPr id="203" name="Freeform 851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5 75"/>
                <a:gd name="T3" fmla="*/ 75 h 241"/>
                <a:gd name="T4" fmla="+- 0 7634 7594"/>
                <a:gd name="T5" fmla="*/ T4 w 2325"/>
                <a:gd name="T6" fmla="+- 0 75 75"/>
                <a:gd name="T7" fmla="*/ 75 h 241"/>
                <a:gd name="T8" fmla="+- 0 7619 7594"/>
                <a:gd name="T9" fmla="*/ T8 w 2325"/>
                <a:gd name="T10" fmla="+- 0 78 75"/>
                <a:gd name="T11" fmla="*/ 78 h 241"/>
                <a:gd name="T12" fmla="+- 0 7606 7594"/>
                <a:gd name="T13" fmla="*/ T12 w 2325"/>
                <a:gd name="T14" fmla="+- 0 86 75"/>
                <a:gd name="T15" fmla="*/ 86 h 241"/>
                <a:gd name="T16" fmla="+- 0 7597 7594"/>
                <a:gd name="T17" fmla="*/ T16 w 2325"/>
                <a:gd name="T18" fmla="+- 0 99 75"/>
                <a:gd name="T19" fmla="*/ 99 h 241"/>
                <a:gd name="T20" fmla="+- 0 7594 7594"/>
                <a:gd name="T21" fmla="*/ T20 w 2325"/>
                <a:gd name="T22" fmla="+- 0 115 75"/>
                <a:gd name="T23" fmla="*/ 115 h 241"/>
                <a:gd name="T24" fmla="+- 0 7594 7594"/>
                <a:gd name="T25" fmla="*/ T24 w 2325"/>
                <a:gd name="T26" fmla="+- 0 275 75"/>
                <a:gd name="T27" fmla="*/ 275 h 241"/>
                <a:gd name="T28" fmla="+- 0 7597 7594"/>
                <a:gd name="T29" fmla="*/ T28 w 2325"/>
                <a:gd name="T30" fmla="+- 0 291 75"/>
                <a:gd name="T31" fmla="*/ 291 h 241"/>
                <a:gd name="T32" fmla="+- 0 7606 7594"/>
                <a:gd name="T33" fmla="*/ T32 w 2325"/>
                <a:gd name="T34" fmla="+- 0 304 75"/>
                <a:gd name="T35" fmla="*/ 304 h 241"/>
                <a:gd name="T36" fmla="+- 0 7619 7594"/>
                <a:gd name="T37" fmla="*/ T36 w 2325"/>
                <a:gd name="T38" fmla="+- 0 313 75"/>
                <a:gd name="T39" fmla="*/ 313 h 241"/>
                <a:gd name="T40" fmla="+- 0 7634 7594"/>
                <a:gd name="T41" fmla="*/ T40 w 2325"/>
                <a:gd name="T42" fmla="+- 0 316 75"/>
                <a:gd name="T43" fmla="*/ 316 h 241"/>
                <a:gd name="T44" fmla="+- 0 9879 7594"/>
                <a:gd name="T45" fmla="*/ T44 w 2325"/>
                <a:gd name="T46" fmla="+- 0 316 75"/>
                <a:gd name="T47" fmla="*/ 316 h 241"/>
                <a:gd name="T48" fmla="+- 0 9895 7594"/>
                <a:gd name="T49" fmla="*/ T48 w 2325"/>
                <a:gd name="T50" fmla="+- 0 313 75"/>
                <a:gd name="T51" fmla="*/ 313 h 241"/>
                <a:gd name="T52" fmla="+- 0 9907 7594"/>
                <a:gd name="T53" fmla="*/ T52 w 2325"/>
                <a:gd name="T54" fmla="+- 0 304 75"/>
                <a:gd name="T55" fmla="*/ 304 h 241"/>
                <a:gd name="T56" fmla="+- 0 9916 7594"/>
                <a:gd name="T57" fmla="*/ T56 w 2325"/>
                <a:gd name="T58" fmla="+- 0 291 75"/>
                <a:gd name="T59" fmla="*/ 291 h 241"/>
                <a:gd name="T60" fmla="+- 0 9919 7594"/>
                <a:gd name="T61" fmla="*/ T60 w 2325"/>
                <a:gd name="T62" fmla="+- 0 275 75"/>
                <a:gd name="T63" fmla="*/ 275 h 241"/>
                <a:gd name="T64" fmla="+- 0 9919 7594"/>
                <a:gd name="T65" fmla="*/ T64 w 2325"/>
                <a:gd name="T66" fmla="+- 0 115 75"/>
                <a:gd name="T67" fmla="*/ 115 h 241"/>
                <a:gd name="T68" fmla="+- 0 9916 7594"/>
                <a:gd name="T69" fmla="*/ T68 w 2325"/>
                <a:gd name="T70" fmla="+- 0 99 75"/>
                <a:gd name="T71" fmla="*/ 99 h 241"/>
                <a:gd name="T72" fmla="+- 0 9907 7594"/>
                <a:gd name="T73" fmla="*/ T72 w 2325"/>
                <a:gd name="T74" fmla="+- 0 86 75"/>
                <a:gd name="T75" fmla="*/ 86 h 241"/>
                <a:gd name="T76" fmla="+- 0 9895 7594"/>
                <a:gd name="T77" fmla="*/ T76 w 2325"/>
                <a:gd name="T78" fmla="+- 0 78 75"/>
                <a:gd name="T79" fmla="*/ 78 h 241"/>
                <a:gd name="T80" fmla="+- 0 9879 7594"/>
                <a:gd name="T81" fmla="*/ T80 w 2325"/>
                <a:gd name="T82" fmla="+- 0 75 75"/>
                <a:gd name="T83" fmla="*/ 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29"/>
                  </a:lnTo>
                  <a:lnTo>
                    <a:pt x="2322" y="216"/>
                  </a:lnTo>
                  <a:lnTo>
                    <a:pt x="2325" y="200"/>
                  </a:lnTo>
                  <a:lnTo>
                    <a:pt x="2325" y="40"/>
                  </a:lnTo>
                  <a:lnTo>
                    <a:pt x="2322" y="24"/>
                  </a:lnTo>
                  <a:lnTo>
                    <a:pt x="2313" y="11"/>
                  </a:lnTo>
                  <a:lnTo>
                    <a:pt x="2301" y="3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4" name="Freeform 850"/>
            <p:cNvSpPr>
              <a:spLocks/>
            </p:cNvSpPr>
            <p:nvPr/>
          </p:nvSpPr>
          <p:spPr bwMode="auto">
            <a:xfrm>
              <a:off x="7646" y="125"/>
              <a:ext cx="2041" cy="139"/>
            </a:xfrm>
            <a:custGeom>
              <a:avLst/>
              <a:gdLst>
                <a:gd name="T0" fmla="+- 0 9677 7646"/>
                <a:gd name="T1" fmla="*/ T0 w 2041"/>
                <a:gd name="T2" fmla="+- 0 126 126"/>
                <a:gd name="T3" fmla="*/ 126 h 139"/>
                <a:gd name="T4" fmla="+- 0 7656 7646"/>
                <a:gd name="T5" fmla="*/ T4 w 2041"/>
                <a:gd name="T6" fmla="+- 0 126 126"/>
                <a:gd name="T7" fmla="*/ 126 h 139"/>
                <a:gd name="T8" fmla="+- 0 7646 7646"/>
                <a:gd name="T9" fmla="*/ T8 w 2041"/>
                <a:gd name="T10" fmla="+- 0 136 126"/>
                <a:gd name="T11" fmla="*/ 136 h 139"/>
                <a:gd name="T12" fmla="+- 0 7646 7646"/>
                <a:gd name="T13" fmla="*/ T12 w 2041"/>
                <a:gd name="T14" fmla="+- 0 149 126"/>
                <a:gd name="T15" fmla="*/ 149 h 139"/>
                <a:gd name="T16" fmla="+- 0 7646 7646"/>
                <a:gd name="T17" fmla="*/ T16 w 2041"/>
                <a:gd name="T18" fmla="+- 0 254 126"/>
                <a:gd name="T19" fmla="*/ 254 h 139"/>
                <a:gd name="T20" fmla="+- 0 7656 7646"/>
                <a:gd name="T21" fmla="*/ T20 w 2041"/>
                <a:gd name="T22" fmla="+- 0 264 126"/>
                <a:gd name="T23" fmla="*/ 264 h 139"/>
                <a:gd name="T24" fmla="+- 0 9677 7646"/>
                <a:gd name="T25" fmla="*/ T24 w 2041"/>
                <a:gd name="T26" fmla="+- 0 264 126"/>
                <a:gd name="T27" fmla="*/ 264 h 139"/>
                <a:gd name="T28" fmla="+- 0 9687 7646"/>
                <a:gd name="T29" fmla="*/ T28 w 2041"/>
                <a:gd name="T30" fmla="+- 0 254 126"/>
                <a:gd name="T31" fmla="*/ 254 h 139"/>
                <a:gd name="T32" fmla="+- 0 9687 7646"/>
                <a:gd name="T33" fmla="*/ T32 w 2041"/>
                <a:gd name="T34" fmla="+- 0 136 126"/>
                <a:gd name="T35" fmla="*/ 136 h 139"/>
                <a:gd name="T36" fmla="+- 0 9677 7646"/>
                <a:gd name="T37" fmla="*/ T36 w 2041"/>
                <a:gd name="T38" fmla="+- 0 126 126"/>
                <a:gd name="T39" fmla="*/ 126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7472" name="image404.png" descr="iconmonstr-education-1-240(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05" y="2810683"/>
            <a:ext cx="4476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image412.png" descr="iconmonstr-building-33-240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59" y="6849232"/>
            <a:ext cx="44608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image411.png" descr="iconmonstr-user-29-240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" y="6709705"/>
            <a:ext cx="44608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92" name="image394.png" descr="iconmonstr-chart-13-240(2)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" y="580708"/>
            <a:ext cx="44608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" name="Group 861"/>
          <p:cNvGrpSpPr>
            <a:grpSpLocks/>
          </p:cNvGrpSpPr>
          <p:nvPr/>
        </p:nvGrpSpPr>
        <p:grpSpPr bwMode="auto">
          <a:xfrm>
            <a:off x="164782" y="2798323"/>
            <a:ext cx="3325495" cy="3301365"/>
            <a:chOff x="223" y="-899"/>
            <a:chExt cx="5237" cy="5199"/>
          </a:xfrm>
        </p:grpSpPr>
        <p:pic>
          <p:nvPicPr>
            <p:cNvPr id="211" name="Picture 87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-385"/>
              <a:ext cx="1424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87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-899"/>
              <a:ext cx="4246" cy="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87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1904"/>
              <a:ext cx="778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86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2315"/>
              <a:ext cx="744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86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595"/>
              <a:ext cx="4947" cy="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" name="Freeform 867"/>
            <p:cNvSpPr>
              <a:spLocks/>
            </p:cNvSpPr>
            <p:nvPr/>
          </p:nvSpPr>
          <p:spPr bwMode="auto">
            <a:xfrm>
              <a:off x="263" y="-374"/>
              <a:ext cx="1301" cy="2012"/>
            </a:xfrm>
            <a:custGeom>
              <a:avLst/>
              <a:gdLst>
                <a:gd name="T0" fmla="+- 0 1256 264"/>
                <a:gd name="T1" fmla="*/ T0 w 1301"/>
                <a:gd name="T2" fmla="+- 0 -373 -373"/>
                <a:gd name="T3" fmla="*/ -373 h 2012"/>
                <a:gd name="T4" fmla="+- 0 1194 264"/>
                <a:gd name="T5" fmla="*/ T4 w 1301"/>
                <a:gd name="T6" fmla="+- 0 -324 -373"/>
                <a:gd name="T7" fmla="*/ -324 h 2012"/>
                <a:gd name="T8" fmla="+- 0 1134 264"/>
                <a:gd name="T9" fmla="*/ T8 w 1301"/>
                <a:gd name="T10" fmla="+- 0 -274 -373"/>
                <a:gd name="T11" fmla="*/ -274 h 2012"/>
                <a:gd name="T12" fmla="+- 0 1076 264"/>
                <a:gd name="T13" fmla="*/ T12 w 1301"/>
                <a:gd name="T14" fmla="+- 0 -222 -373"/>
                <a:gd name="T15" fmla="*/ -222 h 2012"/>
                <a:gd name="T16" fmla="+- 0 1020 264"/>
                <a:gd name="T17" fmla="*/ T16 w 1301"/>
                <a:gd name="T18" fmla="+- 0 -168 -373"/>
                <a:gd name="T19" fmla="*/ -168 h 2012"/>
                <a:gd name="T20" fmla="+- 0 965 264"/>
                <a:gd name="T21" fmla="*/ T20 w 1301"/>
                <a:gd name="T22" fmla="+- 0 -112 -373"/>
                <a:gd name="T23" fmla="*/ -112 h 2012"/>
                <a:gd name="T24" fmla="+- 0 912 264"/>
                <a:gd name="T25" fmla="*/ T24 w 1301"/>
                <a:gd name="T26" fmla="+- 0 -56 -373"/>
                <a:gd name="T27" fmla="*/ -56 h 2012"/>
                <a:gd name="T28" fmla="+- 0 862 264"/>
                <a:gd name="T29" fmla="*/ T28 w 1301"/>
                <a:gd name="T30" fmla="+- 0 3 -373"/>
                <a:gd name="T31" fmla="*/ 3 h 2012"/>
                <a:gd name="T32" fmla="+- 0 813 264"/>
                <a:gd name="T33" fmla="*/ T32 w 1301"/>
                <a:gd name="T34" fmla="+- 0 63 -373"/>
                <a:gd name="T35" fmla="*/ 63 h 2012"/>
                <a:gd name="T36" fmla="+- 0 766 264"/>
                <a:gd name="T37" fmla="*/ T36 w 1301"/>
                <a:gd name="T38" fmla="+- 0 124 -373"/>
                <a:gd name="T39" fmla="*/ 124 h 2012"/>
                <a:gd name="T40" fmla="+- 0 721 264"/>
                <a:gd name="T41" fmla="*/ T40 w 1301"/>
                <a:gd name="T42" fmla="+- 0 186 -373"/>
                <a:gd name="T43" fmla="*/ 186 h 2012"/>
                <a:gd name="T44" fmla="+- 0 678 264"/>
                <a:gd name="T45" fmla="*/ T44 w 1301"/>
                <a:gd name="T46" fmla="+- 0 250 -373"/>
                <a:gd name="T47" fmla="*/ 250 h 2012"/>
                <a:gd name="T48" fmla="+- 0 636 264"/>
                <a:gd name="T49" fmla="*/ T48 w 1301"/>
                <a:gd name="T50" fmla="+- 0 315 -373"/>
                <a:gd name="T51" fmla="*/ 315 h 2012"/>
                <a:gd name="T52" fmla="+- 0 597 264"/>
                <a:gd name="T53" fmla="*/ T52 w 1301"/>
                <a:gd name="T54" fmla="+- 0 381 -373"/>
                <a:gd name="T55" fmla="*/ 381 h 2012"/>
                <a:gd name="T56" fmla="+- 0 560 264"/>
                <a:gd name="T57" fmla="*/ T56 w 1301"/>
                <a:gd name="T58" fmla="+- 0 448 -373"/>
                <a:gd name="T59" fmla="*/ 448 h 2012"/>
                <a:gd name="T60" fmla="+- 0 525 264"/>
                <a:gd name="T61" fmla="*/ T60 w 1301"/>
                <a:gd name="T62" fmla="+- 0 517 -373"/>
                <a:gd name="T63" fmla="*/ 517 h 2012"/>
                <a:gd name="T64" fmla="+- 0 492 264"/>
                <a:gd name="T65" fmla="*/ T64 w 1301"/>
                <a:gd name="T66" fmla="+- 0 586 -373"/>
                <a:gd name="T67" fmla="*/ 586 h 2012"/>
                <a:gd name="T68" fmla="+- 0 462 264"/>
                <a:gd name="T69" fmla="*/ T68 w 1301"/>
                <a:gd name="T70" fmla="+- 0 656 -373"/>
                <a:gd name="T71" fmla="*/ 656 h 2012"/>
                <a:gd name="T72" fmla="+- 0 433 264"/>
                <a:gd name="T73" fmla="*/ T72 w 1301"/>
                <a:gd name="T74" fmla="+- 0 728 -373"/>
                <a:gd name="T75" fmla="*/ 728 h 2012"/>
                <a:gd name="T76" fmla="+- 0 406 264"/>
                <a:gd name="T77" fmla="*/ T76 w 1301"/>
                <a:gd name="T78" fmla="+- 0 800 -373"/>
                <a:gd name="T79" fmla="*/ 800 h 2012"/>
                <a:gd name="T80" fmla="+- 0 382 264"/>
                <a:gd name="T81" fmla="*/ T80 w 1301"/>
                <a:gd name="T82" fmla="+- 0 873 -373"/>
                <a:gd name="T83" fmla="*/ 873 h 2012"/>
                <a:gd name="T84" fmla="+- 0 360 264"/>
                <a:gd name="T85" fmla="*/ T84 w 1301"/>
                <a:gd name="T86" fmla="+- 0 947 -373"/>
                <a:gd name="T87" fmla="*/ 947 h 2012"/>
                <a:gd name="T88" fmla="+- 0 340 264"/>
                <a:gd name="T89" fmla="*/ T88 w 1301"/>
                <a:gd name="T90" fmla="+- 0 1021 -373"/>
                <a:gd name="T91" fmla="*/ 1021 h 2012"/>
                <a:gd name="T92" fmla="+- 0 322 264"/>
                <a:gd name="T93" fmla="*/ T92 w 1301"/>
                <a:gd name="T94" fmla="+- 0 1096 -373"/>
                <a:gd name="T95" fmla="*/ 1096 h 2012"/>
                <a:gd name="T96" fmla="+- 0 307 264"/>
                <a:gd name="T97" fmla="*/ T96 w 1301"/>
                <a:gd name="T98" fmla="+- 0 1172 -373"/>
                <a:gd name="T99" fmla="*/ 1172 h 2012"/>
                <a:gd name="T100" fmla="+- 0 294 264"/>
                <a:gd name="T101" fmla="*/ T100 w 1301"/>
                <a:gd name="T102" fmla="+- 0 1249 -373"/>
                <a:gd name="T103" fmla="*/ 1249 h 2012"/>
                <a:gd name="T104" fmla="+- 0 283 264"/>
                <a:gd name="T105" fmla="*/ T104 w 1301"/>
                <a:gd name="T106" fmla="+- 0 1326 -373"/>
                <a:gd name="T107" fmla="*/ 1326 h 2012"/>
                <a:gd name="T108" fmla="+- 0 275 264"/>
                <a:gd name="T109" fmla="*/ T108 w 1301"/>
                <a:gd name="T110" fmla="+- 0 1403 -373"/>
                <a:gd name="T111" fmla="*/ 1403 h 2012"/>
                <a:gd name="T112" fmla="+- 0 269 264"/>
                <a:gd name="T113" fmla="*/ T112 w 1301"/>
                <a:gd name="T114" fmla="+- 0 1481 -373"/>
                <a:gd name="T115" fmla="*/ 1481 h 2012"/>
                <a:gd name="T116" fmla="+- 0 265 264"/>
                <a:gd name="T117" fmla="*/ T116 w 1301"/>
                <a:gd name="T118" fmla="+- 0 1559 -373"/>
                <a:gd name="T119" fmla="*/ 1559 h 2012"/>
                <a:gd name="T120" fmla="+- 0 264 264"/>
                <a:gd name="T121" fmla="*/ T120 w 1301"/>
                <a:gd name="T122" fmla="+- 0 1638 -373"/>
                <a:gd name="T123" fmla="*/ 1638 h 2012"/>
                <a:gd name="T124" fmla="+- 0 771 264"/>
                <a:gd name="T125" fmla="*/ T124 w 1301"/>
                <a:gd name="T126" fmla="+- 0 1638 -373"/>
                <a:gd name="T127" fmla="*/ 1638 h 2012"/>
                <a:gd name="T128" fmla="+- 0 772 264"/>
                <a:gd name="T129" fmla="*/ T128 w 1301"/>
                <a:gd name="T130" fmla="+- 0 1559 -373"/>
                <a:gd name="T131" fmla="*/ 1559 h 2012"/>
                <a:gd name="T132" fmla="+- 0 777 264"/>
                <a:gd name="T133" fmla="*/ T132 w 1301"/>
                <a:gd name="T134" fmla="+- 0 1481 -373"/>
                <a:gd name="T135" fmla="*/ 1481 h 2012"/>
                <a:gd name="T136" fmla="+- 0 784 264"/>
                <a:gd name="T137" fmla="*/ T136 w 1301"/>
                <a:gd name="T138" fmla="+- 0 1403 -373"/>
                <a:gd name="T139" fmla="*/ 1403 h 2012"/>
                <a:gd name="T140" fmla="+- 0 795 264"/>
                <a:gd name="T141" fmla="*/ T140 w 1301"/>
                <a:gd name="T142" fmla="+- 0 1326 -373"/>
                <a:gd name="T143" fmla="*/ 1326 h 2012"/>
                <a:gd name="T144" fmla="+- 0 808 264"/>
                <a:gd name="T145" fmla="*/ T144 w 1301"/>
                <a:gd name="T146" fmla="+- 0 1250 -373"/>
                <a:gd name="T147" fmla="*/ 1250 h 2012"/>
                <a:gd name="T148" fmla="+- 0 824 264"/>
                <a:gd name="T149" fmla="*/ T148 w 1301"/>
                <a:gd name="T150" fmla="+- 0 1174 -373"/>
                <a:gd name="T151" fmla="*/ 1174 h 2012"/>
                <a:gd name="T152" fmla="+- 0 844 264"/>
                <a:gd name="T153" fmla="*/ T152 w 1301"/>
                <a:gd name="T154" fmla="+- 0 1100 -373"/>
                <a:gd name="T155" fmla="*/ 1100 h 2012"/>
                <a:gd name="T156" fmla="+- 0 865 264"/>
                <a:gd name="T157" fmla="*/ T156 w 1301"/>
                <a:gd name="T158" fmla="+- 0 1026 -373"/>
                <a:gd name="T159" fmla="*/ 1026 h 2012"/>
                <a:gd name="T160" fmla="+- 0 890 264"/>
                <a:gd name="T161" fmla="*/ T160 w 1301"/>
                <a:gd name="T162" fmla="+- 0 953 -373"/>
                <a:gd name="T163" fmla="*/ 953 h 2012"/>
                <a:gd name="T164" fmla="+- 0 917 264"/>
                <a:gd name="T165" fmla="*/ T164 w 1301"/>
                <a:gd name="T166" fmla="+- 0 881 -373"/>
                <a:gd name="T167" fmla="*/ 881 h 2012"/>
                <a:gd name="T168" fmla="+- 0 947 264"/>
                <a:gd name="T169" fmla="*/ T168 w 1301"/>
                <a:gd name="T170" fmla="+- 0 810 -373"/>
                <a:gd name="T171" fmla="*/ 810 h 2012"/>
                <a:gd name="T172" fmla="+- 0 980 264"/>
                <a:gd name="T173" fmla="*/ T172 w 1301"/>
                <a:gd name="T174" fmla="+- 0 741 -373"/>
                <a:gd name="T175" fmla="*/ 741 h 2012"/>
                <a:gd name="T176" fmla="+- 0 1015 264"/>
                <a:gd name="T177" fmla="*/ T176 w 1301"/>
                <a:gd name="T178" fmla="+- 0 673 -373"/>
                <a:gd name="T179" fmla="*/ 673 h 2012"/>
                <a:gd name="T180" fmla="+- 0 1053 264"/>
                <a:gd name="T181" fmla="*/ T180 w 1301"/>
                <a:gd name="T182" fmla="+- 0 606 -373"/>
                <a:gd name="T183" fmla="*/ 606 h 2012"/>
                <a:gd name="T184" fmla="+- 0 1093 264"/>
                <a:gd name="T185" fmla="*/ T184 w 1301"/>
                <a:gd name="T186" fmla="+- 0 540 -373"/>
                <a:gd name="T187" fmla="*/ 540 h 2012"/>
                <a:gd name="T188" fmla="+- 0 1136 264"/>
                <a:gd name="T189" fmla="*/ T188 w 1301"/>
                <a:gd name="T190" fmla="+- 0 476 -373"/>
                <a:gd name="T191" fmla="*/ 476 h 2012"/>
                <a:gd name="T192" fmla="+- 0 1182 264"/>
                <a:gd name="T193" fmla="*/ T192 w 1301"/>
                <a:gd name="T194" fmla="+- 0 414 -373"/>
                <a:gd name="T195" fmla="*/ 414 h 2012"/>
                <a:gd name="T196" fmla="+- 0 1229 264"/>
                <a:gd name="T197" fmla="*/ T196 w 1301"/>
                <a:gd name="T198" fmla="+- 0 354 -373"/>
                <a:gd name="T199" fmla="*/ 354 h 2012"/>
                <a:gd name="T200" fmla="+- 0 1279 264"/>
                <a:gd name="T201" fmla="*/ T200 w 1301"/>
                <a:gd name="T202" fmla="+- 0 295 -373"/>
                <a:gd name="T203" fmla="*/ 295 h 2012"/>
                <a:gd name="T204" fmla="+- 0 1332 264"/>
                <a:gd name="T205" fmla="*/ T204 w 1301"/>
                <a:gd name="T206" fmla="+- 0 238 -373"/>
                <a:gd name="T207" fmla="*/ 238 h 2012"/>
                <a:gd name="T208" fmla="+- 0 1387 264"/>
                <a:gd name="T209" fmla="*/ T208 w 1301"/>
                <a:gd name="T210" fmla="+- 0 182 -373"/>
                <a:gd name="T211" fmla="*/ 182 h 2012"/>
                <a:gd name="T212" fmla="+- 0 1444 264"/>
                <a:gd name="T213" fmla="*/ T212 w 1301"/>
                <a:gd name="T214" fmla="+- 0 129 -373"/>
                <a:gd name="T215" fmla="*/ 129 h 2012"/>
                <a:gd name="T216" fmla="+- 0 1503 264"/>
                <a:gd name="T217" fmla="*/ T216 w 1301"/>
                <a:gd name="T218" fmla="+- 0 78 -373"/>
                <a:gd name="T219" fmla="*/ 78 h 2012"/>
                <a:gd name="T220" fmla="+- 0 1564 264"/>
                <a:gd name="T221" fmla="*/ T220 w 1301"/>
                <a:gd name="T222" fmla="+- 0 29 -373"/>
                <a:gd name="T223" fmla="*/ 29 h 2012"/>
                <a:gd name="T224" fmla="+- 0 1256 264"/>
                <a:gd name="T225" fmla="*/ T224 w 1301"/>
                <a:gd name="T226" fmla="+- 0 -373 -373"/>
                <a:gd name="T227" fmla="*/ -373 h 2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1301" h="2012">
                  <a:moveTo>
                    <a:pt x="992" y="0"/>
                  </a:moveTo>
                  <a:lnTo>
                    <a:pt x="930" y="49"/>
                  </a:lnTo>
                  <a:lnTo>
                    <a:pt x="870" y="99"/>
                  </a:lnTo>
                  <a:lnTo>
                    <a:pt x="812" y="151"/>
                  </a:lnTo>
                  <a:lnTo>
                    <a:pt x="756" y="205"/>
                  </a:lnTo>
                  <a:lnTo>
                    <a:pt x="701" y="261"/>
                  </a:lnTo>
                  <a:lnTo>
                    <a:pt x="648" y="317"/>
                  </a:lnTo>
                  <a:lnTo>
                    <a:pt x="598" y="376"/>
                  </a:lnTo>
                  <a:lnTo>
                    <a:pt x="549" y="436"/>
                  </a:lnTo>
                  <a:lnTo>
                    <a:pt x="502" y="497"/>
                  </a:lnTo>
                  <a:lnTo>
                    <a:pt x="457" y="559"/>
                  </a:lnTo>
                  <a:lnTo>
                    <a:pt x="414" y="623"/>
                  </a:lnTo>
                  <a:lnTo>
                    <a:pt x="372" y="688"/>
                  </a:lnTo>
                  <a:lnTo>
                    <a:pt x="333" y="754"/>
                  </a:lnTo>
                  <a:lnTo>
                    <a:pt x="296" y="821"/>
                  </a:lnTo>
                  <a:lnTo>
                    <a:pt x="261" y="890"/>
                  </a:lnTo>
                  <a:lnTo>
                    <a:pt x="228" y="959"/>
                  </a:lnTo>
                  <a:lnTo>
                    <a:pt x="198" y="1029"/>
                  </a:lnTo>
                  <a:lnTo>
                    <a:pt x="169" y="1101"/>
                  </a:lnTo>
                  <a:lnTo>
                    <a:pt x="142" y="1173"/>
                  </a:lnTo>
                  <a:lnTo>
                    <a:pt x="118" y="1246"/>
                  </a:lnTo>
                  <a:lnTo>
                    <a:pt x="96" y="1320"/>
                  </a:lnTo>
                  <a:lnTo>
                    <a:pt x="76" y="1394"/>
                  </a:lnTo>
                  <a:lnTo>
                    <a:pt x="58" y="1469"/>
                  </a:lnTo>
                  <a:lnTo>
                    <a:pt x="43" y="1545"/>
                  </a:lnTo>
                  <a:lnTo>
                    <a:pt x="30" y="1622"/>
                  </a:lnTo>
                  <a:lnTo>
                    <a:pt x="19" y="1699"/>
                  </a:lnTo>
                  <a:lnTo>
                    <a:pt x="11" y="1776"/>
                  </a:lnTo>
                  <a:lnTo>
                    <a:pt x="5" y="1854"/>
                  </a:lnTo>
                  <a:lnTo>
                    <a:pt x="1" y="1932"/>
                  </a:lnTo>
                  <a:lnTo>
                    <a:pt x="0" y="2011"/>
                  </a:lnTo>
                  <a:lnTo>
                    <a:pt x="507" y="2011"/>
                  </a:lnTo>
                  <a:lnTo>
                    <a:pt x="508" y="1932"/>
                  </a:lnTo>
                  <a:lnTo>
                    <a:pt x="513" y="1854"/>
                  </a:lnTo>
                  <a:lnTo>
                    <a:pt x="520" y="1776"/>
                  </a:lnTo>
                  <a:lnTo>
                    <a:pt x="531" y="1699"/>
                  </a:lnTo>
                  <a:lnTo>
                    <a:pt x="544" y="1623"/>
                  </a:lnTo>
                  <a:lnTo>
                    <a:pt x="560" y="1547"/>
                  </a:lnTo>
                  <a:lnTo>
                    <a:pt x="580" y="1473"/>
                  </a:lnTo>
                  <a:lnTo>
                    <a:pt x="601" y="1399"/>
                  </a:lnTo>
                  <a:lnTo>
                    <a:pt x="626" y="1326"/>
                  </a:lnTo>
                  <a:lnTo>
                    <a:pt x="653" y="1254"/>
                  </a:lnTo>
                  <a:lnTo>
                    <a:pt x="683" y="1183"/>
                  </a:lnTo>
                  <a:lnTo>
                    <a:pt x="716" y="1114"/>
                  </a:lnTo>
                  <a:lnTo>
                    <a:pt x="751" y="1046"/>
                  </a:lnTo>
                  <a:lnTo>
                    <a:pt x="789" y="979"/>
                  </a:lnTo>
                  <a:lnTo>
                    <a:pt x="829" y="913"/>
                  </a:lnTo>
                  <a:lnTo>
                    <a:pt x="872" y="849"/>
                  </a:lnTo>
                  <a:lnTo>
                    <a:pt x="918" y="787"/>
                  </a:lnTo>
                  <a:lnTo>
                    <a:pt x="965" y="727"/>
                  </a:lnTo>
                  <a:lnTo>
                    <a:pt x="1015" y="668"/>
                  </a:lnTo>
                  <a:lnTo>
                    <a:pt x="1068" y="611"/>
                  </a:lnTo>
                  <a:lnTo>
                    <a:pt x="1123" y="555"/>
                  </a:lnTo>
                  <a:lnTo>
                    <a:pt x="1180" y="502"/>
                  </a:lnTo>
                  <a:lnTo>
                    <a:pt x="1239" y="451"/>
                  </a:lnTo>
                  <a:lnTo>
                    <a:pt x="1300" y="40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7" name="Freeform 866"/>
            <p:cNvSpPr>
              <a:spLocks/>
            </p:cNvSpPr>
            <p:nvPr/>
          </p:nvSpPr>
          <p:spPr bwMode="auto">
            <a:xfrm>
              <a:off x="1255" y="-898"/>
              <a:ext cx="4079" cy="2921"/>
            </a:xfrm>
            <a:custGeom>
              <a:avLst/>
              <a:gdLst>
                <a:gd name="T0" fmla="+- 0 2670 1256"/>
                <a:gd name="T1" fmla="*/ T0 w 4079"/>
                <a:gd name="T2" fmla="+- 0 -894 -897"/>
                <a:gd name="T3" fmla="*/ -894 h 2921"/>
                <a:gd name="T4" fmla="+- 0 2458 1256"/>
                <a:gd name="T5" fmla="*/ T4 w 4079"/>
                <a:gd name="T6" fmla="+- 0 -875 -897"/>
                <a:gd name="T7" fmla="*/ -875 h 2921"/>
                <a:gd name="T8" fmla="+- 0 2247 1256"/>
                <a:gd name="T9" fmla="*/ T8 w 4079"/>
                <a:gd name="T10" fmla="+- 0 -837 -897"/>
                <a:gd name="T11" fmla="*/ -837 h 2921"/>
                <a:gd name="T12" fmla="+- 0 2039 1256"/>
                <a:gd name="T13" fmla="*/ T12 w 4079"/>
                <a:gd name="T14" fmla="+- 0 -781 -897"/>
                <a:gd name="T15" fmla="*/ -781 h 2921"/>
                <a:gd name="T16" fmla="+- 0 1834 1256"/>
                <a:gd name="T17" fmla="*/ T16 w 4079"/>
                <a:gd name="T18" fmla="+- 0 -707 -897"/>
                <a:gd name="T19" fmla="*/ -707 h 2921"/>
                <a:gd name="T20" fmla="+- 0 1635 1256"/>
                <a:gd name="T21" fmla="*/ T20 w 4079"/>
                <a:gd name="T22" fmla="+- 0 -615 -897"/>
                <a:gd name="T23" fmla="*/ -615 h 2921"/>
                <a:gd name="T24" fmla="+- 0 1441 1256"/>
                <a:gd name="T25" fmla="*/ T24 w 4079"/>
                <a:gd name="T26" fmla="+- 0 -503 -897"/>
                <a:gd name="T27" fmla="*/ -503 h 2921"/>
                <a:gd name="T28" fmla="+- 0 1256 1256"/>
                <a:gd name="T29" fmla="*/ T28 w 4079"/>
                <a:gd name="T30" fmla="+- 0 -373 -897"/>
                <a:gd name="T31" fmla="*/ -373 h 2921"/>
                <a:gd name="T32" fmla="+- 0 1693 1256"/>
                <a:gd name="T33" fmla="*/ T32 w 4079"/>
                <a:gd name="T34" fmla="+- 0 -62 -897"/>
                <a:gd name="T35" fmla="*/ -62 h 2921"/>
                <a:gd name="T36" fmla="+- 0 1896 1256"/>
                <a:gd name="T37" fmla="*/ T36 w 4079"/>
                <a:gd name="T38" fmla="+- 0 -178 -897"/>
                <a:gd name="T39" fmla="*/ -178 h 2921"/>
                <a:gd name="T40" fmla="+- 0 2110 1256"/>
                <a:gd name="T41" fmla="*/ T40 w 4079"/>
                <a:gd name="T42" fmla="+- 0 -270 -897"/>
                <a:gd name="T43" fmla="*/ -270 h 2921"/>
                <a:gd name="T44" fmla="+- 0 2333 1256"/>
                <a:gd name="T45" fmla="*/ T44 w 4079"/>
                <a:gd name="T46" fmla="+- 0 -336 -897"/>
                <a:gd name="T47" fmla="*/ -336 h 2921"/>
                <a:gd name="T48" fmla="+- 0 2562 1256"/>
                <a:gd name="T49" fmla="*/ T48 w 4079"/>
                <a:gd name="T50" fmla="+- 0 -376 -897"/>
                <a:gd name="T51" fmla="*/ -376 h 2921"/>
                <a:gd name="T52" fmla="+- 0 2795 1256"/>
                <a:gd name="T53" fmla="*/ T52 w 4079"/>
                <a:gd name="T54" fmla="+- 0 -390 -897"/>
                <a:gd name="T55" fmla="*/ -390 h 2921"/>
                <a:gd name="T56" fmla="+- 0 3029 1256"/>
                <a:gd name="T57" fmla="*/ T56 w 4079"/>
                <a:gd name="T58" fmla="+- 0 -377 -897"/>
                <a:gd name="T59" fmla="*/ -377 h 2921"/>
                <a:gd name="T60" fmla="+- 0 3256 1256"/>
                <a:gd name="T61" fmla="*/ T60 w 4079"/>
                <a:gd name="T62" fmla="+- 0 -338 -897"/>
                <a:gd name="T63" fmla="*/ -338 h 2921"/>
                <a:gd name="T64" fmla="+- 0 3470 1256"/>
                <a:gd name="T65" fmla="*/ T64 w 4079"/>
                <a:gd name="T66" fmla="+- 0 -276 -897"/>
                <a:gd name="T67" fmla="*/ -276 h 2921"/>
                <a:gd name="T68" fmla="+- 0 3673 1256"/>
                <a:gd name="T69" fmla="*/ T68 w 4079"/>
                <a:gd name="T70" fmla="+- 0 -193 -897"/>
                <a:gd name="T71" fmla="*/ -193 h 2921"/>
                <a:gd name="T72" fmla="+- 0 3863 1256"/>
                <a:gd name="T73" fmla="*/ T72 w 4079"/>
                <a:gd name="T74" fmla="+- 0 -89 -897"/>
                <a:gd name="T75" fmla="*/ -89 h 2921"/>
                <a:gd name="T76" fmla="+- 0 4040 1256"/>
                <a:gd name="T77" fmla="*/ T76 w 4079"/>
                <a:gd name="T78" fmla="+- 0 33 -897"/>
                <a:gd name="T79" fmla="*/ 33 h 2921"/>
                <a:gd name="T80" fmla="+- 0 4201 1256"/>
                <a:gd name="T81" fmla="*/ T80 w 4079"/>
                <a:gd name="T82" fmla="+- 0 173 -897"/>
                <a:gd name="T83" fmla="*/ 173 h 2921"/>
                <a:gd name="T84" fmla="+- 0 4347 1256"/>
                <a:gd name="T85" fmla="*/ T84 w 4079"/>
                <a:gd name="T86" fmla="+- 0 327 -897"/>
                <a:gd name="T87" fmla="*/ 327 h 2921"/>
                <a:gd name="T88" fmla="+- 0 4475 1256"/>
                <a:gd name="T89" fmla="*/ T88 w 4079"/>
                <a:gd name="T90" fmla="+- 0 496 -897"/>
                <a:gd name="T91" fmla="*/ 496 h 2921"/>
                <a:gd name="T92" fmla="+- 0 4585 1256"/>
                <a:gd name="T93" fmla="*/ T92 w 4079"/>
                <a:gd name="T94" fmla="+- 0 678 -897"/>
                <a:gd name="T95" fmla="*/ 678 h 2921"/>
                <a:gd name="T96" fmla="+- 0 4676 1256"/>
                <a:gd name="T97" fmla="*/ T96 w 4079"/>
                <a:gd name="T98" fmla="+- 0 871 -897"/>
                <a:gd name="T99" fmla="*/ 871 h 2921"/>
                <a:gd name="T100" fmla="+- 0 4747 1256"/>
                <a:gd name="T101" fmla="*/ T100 w 4079"/>
                <a:gd name="T102" fmla="+- 0 1073 -897"/>
                <a:gd name="T103" fmla="*/ 1073 h 2921"/>
                <a:gd name="T104" fmla="+- 0 4796 1256"/>
                <a:gd name="T105" fmla="*/ T104 w 4079"/>
                <a:gd name="T106" fmla="+- 0 1283 -897"/>
                <a:gd name="T107" fmla="*/ 1283 h 2921"/>
                <a:gd name="T108" fmla="+- 0 4823 1256"/>
                <a:gd name="T109" fmla="*/ T108 w 4079"/>
                <a:gd name="T110" fmla="+- 0 1499 -897"/>
                <a:gd name="T111" fmla="*/ 1499 h 2921"/>
                <a:gd name="T112" fmla="+- 0 4825 1256"/>
                <a:gd name="T113" fmla="*/ T112 w 4079"/>
                <a:gd name="T114" fmla="+- 0 1721 -897"/>
                <a:gd name="T115" fmla="*/ 1721 h 2921"/>
                <a:gd name="T116" fmla="+- 0 4803 1256"/>
                <a:gd name="T117" fmla="*/ T116 w 4079"/>
                <a:gd name="T118" fmla="+- 0 1946 -897"/>
                <a:gd name="T119" fmla="*/ 1946 h 2921"/>
                <a:gd name="T120" fmla="+- 0 5323 1256"/>
                <a:gd name="T121" fmla="*/ T120 w 4079"/>
                <a:gd name="T122" fmla="+- 0 1866 -897"/>
                <a:gd name="T123" fmla="*/ 1866 h 2921"/>
                <a:gd name="T124" fmla="+- 0 5334 1256"/>
                <a:gd name="T125" fmla="*/ T124 w 4079"/>
                <a:gd name="T126" fmla="+- 0 1629 -897"/>
                <a:gd name="T127" fmla="*/ 1629 h 2921"/>
                <a:gd name="T128" fmla="+- 0 5322 1256"/>
                <a:gd name="T129" fmla="*/ T128 w 4079"/>
                <a:gd name="T130" fmla="+- 0 1394 -897"/>
                <a:gd name="T131" fmla="*/ 1394 h 2921"/>
                <a:gd name="T132" fmla="+- 0 5288 1256"/>
                <a:gd name="T133" fmla="*/ T132 w 4079"/>
                <a:gd name="T134" fmla="+- 0 1161 -897"/>
                <a:gd name="T135" fmla="*/ 1161 h 2921"/>
                <a:gd name="T136" fmla="+- 0 5234 1256"/>
                <a:gd name="T137" fmla="*/ T136 w 4079"/>
                <a:gd name="T138" fmla="+- 0 933 -897"/>
                <a:gd name="T139" fmla="*/ 933 h 2921"/>
                <a:gd name="T140" fmla="+- 0 5158 1256"/>
                <a:gd name="T141" fmla="*/ T140 w 4079"/>
                <a:gd name="T142" fmla="+- 0 711 -897"/>
                <a:gd name="T143" fmla="*/ 711 h 2921"/>
                <a:gd name="T144" fmla="+- 0 5062 1256"/>
                <a:gd name="T145" fmla="*/ T144 w 4079"/>
                <a:gd name="T146" fmla="+- 0 496 -897"/>
                <a:gd name="T147" fmla="*/ 496 h 2921"/>
                <a:gd name="T148" fmla="+- 0 4946 1256"/>
                <a:gd name="T149" fmla="*/ T148 w 4079"/>
                <a:gd name="T150" fmla="+- 0 290 -897"/>
                <a:gd name="T151" fmla="*/ 290 h 2921"/>
                <a:gd name="T152" fmla="+- 0 4810 1256"/>
                <a:gd name="T153" fmla="*/ T152 w 4079"/>
                <a:gd name="T154" fmla="+- 0 95 -897"/>
                <a:gd name="T155" fmla="*/ 95 h 2921"/>
                <a:gd name="T156" fmla="+- 0 4664 1256"/>
                <a:gd name="T157" fmla="*/ T156 w 4079"/>
                <a:gd name="T158" fmla="+- 0 -79 -897"/>
                <a:gd name="T159" fmla="*/ -79 h 2921"/>
                <a:gd name="T160" fmla="+- 0 4506 1256"/>
                <a:gd name="T161" fmla="*/ T160 w 4079"/>
                <a:gd name="T162" fmla="+- 0 -236 -897"/>
                <a:gd name="T163" fmla="*/ -236 h 2921"/>
                <a:gd name="T164" fmla="+- 0 4337 1256"/>
                <a:gd name="T165" fmla="*/ T164 w 4079"/>
                <a:gd name="T166" fmla="+- 0 -378 -897"/>
                <a:gd name="T167" fmla="*/ -378 h 2921"/>
                <a:gd name="T168" fmla="+- 0 4159 1256"/>
                <a:gd name="T169" fmla="*/ T168 w 4079"/>
                <a:gd name="T170" fmla="+- 0 -502 -897"/>
                <a:gd name="T171" fmla="*/ -502 h 2921"/>
                <a:gd name="T172" fmla="+- 0 3972 1256"/>
                <a:gd name="T173" fmla="*/ T172 w 4079"/>
                <a:gd name="T174" fmla="+- 0 -610 -897"/>
                <a:gd name="T175" fmla="*/ -610 h 2921"/>
                <a:gd name="T176" fmla="+- 0 3778 1256"/>
                <a:gd name="T177" fmla="*/ T176 w 4079"/>
                <a:gd name="T178" fmla="+- 0 -701 -897"/>
                <a:gd name="T179" fmla="*/ -701 h 2921"/>
                <a:gd name="T180" fmla="+- 0 3578 1256"/>
                <a:gd name="T181" fmla="*/ T180 w 4079"/>
                <a:gd name="T182" fmla="+- 0 -775 -897"/>
                <a:gd name="T183" fmla="*/ -775 h 2921"/>
                <a:gd name="T184" fmla="+- 0 3373 1256"/>
                <a:gd name="T185" fmla="*/ T184 w 4079"/>
                <a:gd name="T186" fmla="+- 0 -831 -897"/>
                <a:gd name="T187" fmla="*/ -831 h 2921"/>
                <a:gd name="T188" fmla="+- 0 3165 1256"/>
                <a:gd name="T189" fmla="*/ T188 w 4079"/>
                <a:gd name="T190" fmla="+- 0 -871 -897"/>
                <a:gd name="T191" fmla="*/ -871 h 2921"/>
                <a:gd name="T192" fmla="+- 0 2954 1256"/>
                <a:gd name="T193" fmla="*/ T192 w 4079"/>
                <a:gd name="T194" fmla="+- 0 -892 -897"/>
                <a:gd name="T195" fmla="*/ -892 h 29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079" h="2921">
                  <a:moveTo>
                    <a:pt x="1556" y="0"/>
                  </a:moveTo>
                  <a:lnTo>
                    <a:pt x="1485" y="0"/>
                  </a:lnTo>
                  <a:lnTo>
                    <a:pt x="1414" y="3"/>
                  </a:lnTo>
                  <a:lnTo>
                    <a:pt x="1343" y="7"/>
                  </a:lnTo>
                  <a:lnTo>
                    <a:pt x="1273" y="14"/>
                  </a:lnTo>
                  <a:lnTo>
                    <a:pt x="1202" y="22"/>
                  </a:lnTo>
                  <a:lnTo>
                    <a:pt x="1131" y="33"/>
                  </a:lnTo>
                  <a:lnTo>
                    <a:pt x="1061" y="46"/>
                  </a:lnTo>
                  <a:lnTo>
                    <a:pt x="991" y="60"/>
                  </a:lnTo>
                  <a:lnTo>
                    <a:pt x="921" y="77"/>
                  </a:lnTo>
                  <a:lnTo>
                    <a:pt x="852" y="95"/>
                  </a:lnTo>
                  <a:lnTo>
                    <a:pt x="783" y="116"/>
                  </a:lnTo>
                  <a:lnTo>
                    <a:pt x="714" y="138"/>
                  </a:lnTo>
                  <a:lnTo>
                    <a:pt x="646" y="163"/>
                  </a:lnTo>
                  <a:lnTo>
                    <a:pt x="578" y="190"/>
                  </a:lnTo>
                  <a:lnTo>
                    <a:pt x="511" y="219"/>
                  </a:lnTo>
                  <a:lnTo>
                    <a:pt x="445" y="250"/>
                  </a:lnTo>
                  <a:lnTo>
                    <a:pt x="379" y="282"/>
                  </a:lnTo>
                  <a:lnTo>
                    <a:pt x="314" y="317"/>
                  </a:lnTo>
                  <a:lnTo>
                    <a:pt x="249" y="355"/>
                  </a:lnTo>
                  <a:lnTo>
                    <a:pt x="185" y="394"/>
                  </a:lnTo>
                  <a:lnTo>
                    <a:pt x="123" y="435"/>
                  </a:lnTo>
                  <a:lnTo>
                    <a:pt x="61" y="478"/>
                  </a:lnTo>
                  <a:lnTo>
                    <a:pt x="0" y="524"/>
                  </a:lnTo>
                  <a:lnTo>
                    <a:pt x="308" y="926"/>
                  </a:lnTo>
                  <a:lnTo>
                    <a:pt x="372" y="879"/>
                  </a:lnTo>
                  <a:lnTo>
                    <a:pt x="437" y="835"/>
                  </a:lnTo>
                  <a:lnTo>
                    <a:pt x="503" y="794"/>
                  </a:lnTo>
                  <a:lnTo>
                    <a:pt x="571" y="755"/>
                  </a:lnTo>
                  <a:lnTo>
                    <a:pt x="640" y="719"/>
                  </a:lnTo>
                  <a:lnTo>
                    <a:pt x="710" y="686"/>
                  </a:lnTo>
                  <a:lnTo>
                    <a:pt x="782" y="655"/>
                  </a:lnTo>
                  <a:lnTo>
                    <a:pt x="854" y="627"/>
                  </a:lnTo>
                  <a:lnTo>
                    <a:pt x="928" y="602"/>
                  </a:lnTo>
                  <a:lnTo>
                    <a:pt x="1002" y="580"/>
                  </a:lnTo>
                  <a:lnTo>
                    <a:pt x="1077" y="561"/>
                  </a:lnTo>
                  <a:lnTo>
                    <a:pt x="1153" y="545"/>
                  </a:lnTo>
                  <a:lnTo>
                    <a:pt x="1229" y="531"/>
                  </a:lnTo>
                  <a:lnTo>
                    <a:pt x="1306" y="521"/>
                  </a:lnTo>
                  <a:lnTo>
                    <a:pt x="1383" y="513"/>
                  </a:lnTo>
                  <a:lnTo>
                    <a:pt x="1461" y="509"/>
                  </a:lnTo>
                  <a:lnTo>
                    <a:pt x="1539" y="507"/>
                  </a:lnTo>
                  <a:lnTo>
                    <a:pt x="1617" y="508"/>
                  </a:lnTo>
                  <a:lnTo>
                    <a:pt x="1695" y="513"/>
                  </a:lnTo>
                  <a:lnTo>
                    <a:pt x="1773" y="520"/>
                  </a:lnTo>
                  <a:lnTo>
                    <a:pt x="1851" y="530"/>
                  </a:lnTo>
                  <a:lnTo>
                    <a:pt x="1926" y="543"/>
                  </a:lnTo>
                  <a:lnTo>
                    <a:pt x="2000" y="559"/>
                  </a:lnTo>
                  <a:lnTo>
                    <a:pt x="2073" y="577"/>
                  </a:lnTo>
                  <a:lnTo>
                    <a:pt x="2144" y="598"/>
                  </a:lnTo>
                  <a:lnTo>
                    <a:pt x="2214" y="621"/>
                  </a:lnTo>
                  <a:lnTo>
                    <a:pt x="2283" y="646"/>
                  </a:lnTo>
                  <a:lnTo>
                    <a:pt x="2351" y="674"/>
                  </a:lnTo>
                  <a:lnTo>
                    <a:pt x="2417" y="704"/>
                  </a:lnTo>
                  <a:lnTo>
                    <a:pt x="2482" y="737"/>
                  </a:lnTo>
                  <a:lnTo>
                    <a:pt x="2545" y="771"/>
                  </a:lnTo>
                  <a:lnTo>
                    <a:pt x="2607" y="808"/>
                  </a:lnTo>
                  <a:lnTo>
                    <a:pt x="2668" y="847"/>
                  </a:lnTo>
                  <a:lnTo>
                    <a:pt x="2726" y="888"/>
                  </a:lnTo>
                  <a:lnTo>
                    <a:pt x="2784" y="930"/>
                  </a:lnTo>
                  <a:lnTo>
                    <a:pt x="2839" y="975"/>
                  </a:lnTo>
                  <a:lnTo>
                    <a:pt x="2893" y="1021"/>
                  </a:lnTo>
                  <a:lnTo>
                    <a:pt x="2945" y="1070"/>
                  </a:lnTo>
                  <a:lnTo>
                    <a:pt x="2995" y="1120"/>
                  </a:lnTo>
                  <a:lnTo>
                    <a:pt x="3044" y="1171"/>
                  </a:lnTo>
                  <a:lnTo>
                    <a:pt x="3091" y="1224"/>
                  </a:lnTo>
                  <a:lnTo>
                    <a:pt x="3135" y="1279"/>
                  </a:lnTo>
                  <a:lnTo>
                    <a:pt x="3178" y="1336"/>
                  </a:lnTo>
                  <a:lnTo>
                    <a:pt x="3219" y="1393"/>
                  </a:lnTo>
                  <a:lnTo>
                    <a:pt x="3258" y="1453"/>
                  </a:lnTo>
                  <a:lnTo>
                    <a:pt x="3295" y="1513"/>
                  </a:lnTo>
                  <a:lnTo>
                    <a:pt x="3329" y="1575"/>
                  </a:lnTo>
                  <a:lnTo>
                    <a:pt x="3362" y="1638"/>
                  </a:lnTo>
                  <a:lnTo>
                    <a:pt x="3392" y="1702"/>
                  </a:lnTo>
                  <a:lnTo>
                    <a:pt x="3420" y="1768"/>
                  </a:lnTo>
                  <a:lnTo>
                    <a:pt x="3446" y="1834"/>
                  </a:lnTo>
                  <a:lnTo>
                    <a:pt x="3470" y="1901"/>
                  </a:lnTo>
                  <a:lnTo>
                    <a:pt x="3491" y="1970"/>
                  </a:lnTo>
                  <a:lnTo>
                    <a:pt x="3510" y="2039"/>
                  </a:lnTo>
                  <a:lnTo>
                    <a:pt x="3526" y="2109"/>
                  </a:lnTo>
                  <a:lnTo>
                    <a:pt x="3540" y="2180"/>
                  </a:lnTo>
                  <a:lnTo>
                    <a:pt x="3551" y="2251"/>
                  </a:lnTo>
                  <a:lnTo>
                    <a:pt x="3560" y="2324"/>
                  </a:lnTo>
                  <a:lnTo>
                    <a:pt x="3567" y="2396"/>
                  </a:lnTo>
                  <a:lnTo>
                    <a:pt x="3570" y="2470"/>
                  </a:lnTo>
                  <a:lnTo>
                    <a:pt x="3571" y="2544"/>
                  </a:lnTo>
                  <a:lnTo>
                    <a:pt x="3569" y="2618"/>
                  </a:lnTo>
                  <a:lnTo>
                    <a:pt x="3565" y="2693"/>
                  </a:lnTo>
                  <a:lnTo>
                    <a:pt x="3557" y="2768"/>
                  </a:lnTo>
                  <a:lnTo>
                    <a:pt x="3547" y="2843"/>
                  </a:lnTo>
                  <a:lnTo>
                    <a:pt x="4048" y="2920"/>
                  </a:lnTo>
                  <a:lnTo>
                    <a:pt x="4059" y="2842"/>
                  </a:lnTo>
                  <a:lnTo>
                    <a:pt x="4067" y="2763"/>
                  </a:lnTo>
                  <a:lnTo>
                    <a:pt x="4073" y="2684"/>
                  </a:lnTo>
                  <a:lnTo>
                    <a:pt x="4077" y="2605"/>
                  </a:lnTo>
                  <a:lnTo>
                    <a:pt x="4078" y="2526"/>
                  </a:lnTo>
                  <a:lnTo>
                    <a:pt x="4076" y="2447"/>
                  </a:lnTo>
                  <a:lnTo>
                    <a:pt x="4072" y="2369"/>
                  </a:lnTo>
                  <a:lnTo>
                    <a:pt x="4066" y="2291"/>
                  </a:lnTo>
                  <a:lnTo>
                    <a:pt x="4057" y="2213"/>
                  </a:lnTo>
                  <a:lnTo>
                    <a:pt x="4046" y="2135"/>
                  </a:lnTo>
                  <a:lnTo>
                    <a:pt x="4032" y="2058"/>
                  </a:lnTo>
                  <a:lnTo>
                    <a:pt x="4017" y="1982"/>
                  </a:lnTo>
                  <a:lnTo>
                    <a:pt x="3998" y="1906"/>
                  </a:lnTo>
                  <a:lnTo>
                    <a:pt x="3978" y="1830"/>
                  </a:lnTo>
                  <a:lnTo>
                    <a:pt x="3955" y="1755"/>
                  </a:lnTo>
                  <a:lnTo>
                    <a:pt x="3930" y="1681"/>
                  </a:lnTo>
                  <a:lnTo>
                    <a:pt x="3902" y="1608"/>
                  </a:lnTo>
                  <a:lnTo>
                    <a:pt x="3872" y="1535"/>
                  </a:lnTo>
                  <a:lnTo>
                    <a:pt x="3840" y="1464"/>
                  </a:lnTo>
                  <a:lnTo>
                    <a:pt x="3806" y="1393"/>
                  </a:lnTo>
                  <a:lnTo>
                    <a:pt x="3769" y="1323"/>
                  </a:lnTo>
                  <a:lnTo>
                    <a:pt x="3731" y="1255"/>
                  </a:lnTo>
                  <a:lnTo>
                    <a:pt x="3690" y="1187"/>
                  </a:lnTo>
                  <a:lnTo>
                    <a:pt x="3647" y="1121"/>
                  </a:lnTo>
                  <a:lnTo>
                    <a:pt x="3601" y="1056"/>
                  </a:lnTo>
                  <a:lnTo>
                    <a:pt x="3554" y="992"/>
                  </a:lnTo>
                  <a:lnTo>
                    <a:pt x="3507" y="932"/>
                  </a:lnTo>
                  <a:lnTo>
                    <a:pt x="3458" y="874"/>
                  </a:lnTo>
                  <a:lnTo>
                    <a:pt x="3408" y="818"/>
                  </a:lnTo>
                  <a:lnTo>
                    <a:pt x="3357" y="764"/>
                  </a:lnTo>
                  <a:lnTo>
                    <a:pt x="3304" y="711"/>
                  </a:lnTo>
                  <a:lnTo>
                    <a:pt x="3250" y="661"/>
                  </a:lnTo>
                  <a:lnTo>
                    <a:pt x="3195" y="612"/>
                  </a:lnTo>
                  <a:lnTo>
                    <a:pt x="3139" y="565"/>
                  </a:lnTo>
                  <a:lnTo>
                    <a:pt x="3081" y="519"/>
                  </a:lnTo>
                  <a:lnTo>
                    <a:pt x="3023" y="476"/>
                  </a:lnTo>
                  <a:lnTo>
                    <a:pt x="2964" y="435"/>
                  </a:lnTo>
                  <a:lnTo>
                    <a:pt x="2903" y="395"/>
                  </a:lnTo>
                  <a:lnTo>
                    <a:pt x="2842" y="357"/>
                  </a:lnTo>
                  <a:lnTo>
                    <a:pt x="2779" y="321"/>
                  </a:lnTo>
                  <a:lnTo>
                    <a:pt x="2716" y="287"/>
                  </a:lnTo>
                  <a:lnTo>
                    <a:pt x="2652" y="255"/>
                  </a:lnTo>
                  <a:lnTo>
                    <a:pt x="2588" y="225"/>
                  </a:lnTo>
                  <a:lnTo>
                    <a:pt x="2522" y="196"/>
                  </a:lnTo>
                  <a:lnTo>
                    <a:pt x="2456" y="170"/>
                  </a:lnTo>
                  <a:lnTo>
                    <a:pt x="2390" y="145"/>
                  </a:lnTo>
                  <a:lnTo>
                    <a:pt x="2322" y="122"/>
                  </a:lnTo>
                  <a:lnTo>
                    <a:pt x="2254" y="102"/>
                  </a:lnTo>
                  <a:lnTo>
                    <a:pt x="2186" y="83"/>
                  </a:lnTo>
                  <a:lnTo>
                    <a:pt x="2117" y="66"/>
                  </a:lnTo>
                  <a:lnTo>
                    <a:pt x="2048" y="51"/>
                  </a:lnTo>
                  <a:lnTo>
                    <a:pt x="1979" y="38"/>
                  </a:lnTo>
                  <a:lnTo>
                    <a:pt x="1909" y="26"/>
                  </a:lnTo>
                  <a:lnTo>
                    <a:pt x="1839" y="17"/>
                  </a:lnTo>
                  <a:lnTo>
                    <a:pt x="1768" y="10"/>
                  </a:lnTo>
                  <a:lnTo>
                    <a:pt x="1698" y="5"/>
                  </a:lnTo>
                  <a:lnTo>
                    <a:pt x="1627" y="1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8" name="Freeform 865"/>
            <p:cNvSpPr>
              <a:spLocks/>
            </p:cNvSpPr>
            <p:nvPr/>
          </p:nvSpPr>
          <p:spPr bwMode="auto">
            <a:xfrm>
              <a:off x="4695" y="1946"/>
              <a:ext cx="609" cy="590"/>
            </a:xfrm>
            <a:custGeom>
              <a:avLst/>
              <a:gdLst>
                <a:gd name="T0" fmla="+- 0 4803 4695"/>
                <a:gd name="T1" fmla="*/ T0 w 609"/>
                <a:gd name="T2" fmla="+- 0 1946 1946"/>
                <a:gd name="T3" fmla="*/ 1946 h 590"/>
                <a:gd name="T4" fmla="+- 0 4788 4695"/>
                <a:gd name="T5" fmla="*/ T4 w 609"/>
                <a:gd name="T6" fmla="+- 0 2030 1946"/>
                <a:gd name="T7" fmla="*/ 2030 h 590"/>
                <a:gd name="T8" fmla="+- 0 4770 4695"/>
                <a:gd name="T9" fmla="*/ T8 w 609"/>
                <a:gd name="T10" fmla="+- 0 2113 1946"/>
                <a:gd name="T11" fmla="*/ 2113 h 590"/>
                <a:gd name="T12" fmla="+- 0 4749 4695"/>
                <a:gd name="T13" fmla="*/ T12 w 609"/>
                <a:gd name="T14" fmla="+- 0 2195 1946"/>
                <a:gd name="T15" fmla="*/ 2195 h 590"/>
                <a:gd name="T16" fmla="+- 0 4724 4695"/>
                <a:gd name="T17" fmla="*/ T16 w 609"/>
                <a:gd name="T18" fmla="+- 0 2276 1946"/>
                <a:gd name="T19" fmla="*/ 2276 h 590"/>
                <a:gd name="T20" fmla="+- 0 4695 4695"/>
                <a:gd name="T21" fmla="*/ T20 w 609"/>
                <a:gd name="T22" fmla="+- 0 2356 1946"/>
                <a:gd name="T23" fmla="*/ 2356 h 590"/>
                <a:gd name="T24" fmla="+- 0 5169 4695"/>
                <a:gd name="T25" fmla="*/ T24 w 609"/>
                <a:gd name="T26" fmla="+- 0 2536 1946"/>
                <a:gd name="T27" fmla="*/ 2536 h 590"/>
                <a:gd name="T28" fmla="+- 0 5195 4695"/>
                <a:gd name="T29" fmla="*/ T28 w 609"/>
                <a:gd name="T30" fmla="+- 0 2465 1946"/>
                <a:gd name="T31" fmla="*/ 2465 h 590"/>
                <a:gd name="T32" fmla="+- 0 5219 4695"/>
                <a:gd name="T33" fmla="*/ T32 w 609"/>
                <a:gd name="T34" fmla="+- 0 2392 1946"/>
                <a:gd name="T35" fmla="*/ 2392 h 590"/>
                <a:gd name="T36" fmla="+- 0 5240 4695"/>
                <a:gd name="T37" fmla="*/ T36 w 609"/>
                <a:gd name="T38" fmla="+- 0 2320 1946"/>
                <a:gd name="T39" fmla="*/ 2320 h 590"/>
                <a:gd name="T40" fmla="+- 0 5260 4695"/>
                <a:gd name="T41" fmla="*/ T40 w 609"/>
                <a:gd name="T42" fmla="+- 0 2246 1946"/>
                <a:gd name="T43" fmla="*/ 2246 h 590"/>
                <a:gd name="T44" fmla="+- 0 5277 4695"/>
                <a:gd name="T45" fmla="*/ T44 w 609"/>
                <a:gd name="T46" fmla="+- 0 2173 1946"/>
                <a:gd name="T47" fmla="*/ 2173 h 590"/>
                <a:gd name="T48" fmla="+- 0 5292 4695"/>
                <a:gd name="T49" fmla="*/ T48 w 609"/>
                <a:gd name="T50" fmla="+- 0 2098 1946"/>
                <a:gd name="T51" fmla="*/ 2098 h 590"/>
                <a:gd name="T52" fmla="+- 0 5304 4695"/>
                <a:gd name="T53" fmla="*/ T52 w 609"/>
                <a:gd name="T54" fmla="+- 0 2023 1946"/>
                <a:gd name="T55" fmla="*/ 2023 h 590"/>
                <a:gd name="T56" fmla="+- 0 4803 4695"/>
                <a:gd name="T57" fmla="*/ T56 w 609"/>
                <a:gd name="T58" fmla="+- 0 1946 1946"/>
                <a:gd name="T59" fmla="*/ 1946 h 5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609" h="590">
                  <a:moveTo>
                    <a:pt x="108" y="0"/>
                  </a:moveTo>
                  <a:lnTo>
                    <a:pt x="93" y="84"/>
                  </a:lnTo>
                  <a:lnTo>
                    <a:pt x="75" y="167"/>
                  </a:lnTo>
                  <a:lnTo>
                    <a:pt x="54" y="249"/>
                  </a:lnTo>
                  <a:lnTo>
                    <a:pt x="29" y="330"/>
                  </a:lnTo>
                  <a:lnTo>
                    <a:pt x="0" y="410"/>
                  </a:lnTo>
                  <a:lnTo>
                    <a:pt x="474" y="590"/>
                  </a:lnTo>
                  <a:lnTo>
                    <a:pt x="500" y="519"/>
                  </a:lnTo>
                  <a:lnTo>
                    <a:pt x="524" y="446"/>
                  </a:lnTo>
                  <a:lnTo>
                    <a:pt x="545" y="374"/>
                  </a:lnTo>
                  <a:lnTo>
                    <a:pt x="565" y="300"/>
                  </a:lnTo>
                  <a:lnTo>
                    <a:pt x="582" y="227"/>
                  </a:lnTo>
                  <a:lnTo>
                    <a:pt x="597" y="152"/>
                  </a:lnTo>
                  <a:lnTo>
                    <a:pt x="609" y="7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9" name="Freeform 864"/>
            <p:cNvSpPr>
              <a:spLocks/>
            </p:cNvSpPr>
            <p:nvPr/>
          </p:nvSpPr>
          <p:spPr bwMode="auto">
            <a:xfrm>
              <a:off x="4593" y="2356"/>
              <a:ext cx="576" cy="462"/>
            </a:xfrm>
            <a:custGeom>
              <a:avLst/>
              <a:gdLst>
                <a:gd name="T0" fmla="+- 0 4695 4594"/>
                <a:gd name="T1" fmla="*/ T0 w 576"/>
                <a:gd name="T2" fmla="+- 0 2356 2356"/>
                <a:gd name="T3" fmla="*/ 2356 h 462"/>
                <a:gd name="T4" fmla="+- 0 4672 4594"/>
                <a:gd name="T5" fmla="*/ T4 w 576"/>
                <a:gd name="T6" fmla="+- 0 2414 2356"/>
                <a:gd name="T7" fmla="*/ 2414 h 462"/>
                <a:gd name="T8" fmla="+- 0 4648 4594"/>
                <a:gd name="T9" fmla="*/ T8 w 576"/>
                <a:gd name="T10" fmla="+- 0 2471 2356"/>
                <a:gd name="T11" fmla="*/ 2471 h 462"/>
                <a:gd name="T12" fmla="+- 0 4622 4594"/>
                <a:gd name="T13" fmla="*/ T12 w 576"/>
                <a:gd name="T14" fmla="+- 0 2527 2356"/>
                <a:gd name="T15" fmla="*/ 2527 h 462"/>
                <a:gd name="T16" fmla="+- 0 4594 4594"/>
                <a:gd name="T17" fmla="*/ T16 w 576"/>
                <a:gd name="T18" fmla="+- 0 2582 2356"/>
                <a:gd name="T19" fmla="*/ 2582 h 462"/>
                <a:gd name="T20" fmla="+- 0 5042 4594"/>
                <a:gd name="T21" fmla="*/ T20 w 576"/>
                <a:gd name="T22" fmla="+- 0 2818 2356"/>
                <a:gd name="T23" fmla="*/ 2818 h 462"/>
                <a:gd name="T24" fmla="+- 0 5077 4594"/>
                <a:gd name="T25" fmla="*/ T24 w 576"/>
                <a:gd name="T26" fmla="+- 0 2749 2356"/>
                <a:gd name="T27" fmla="*/ 2749 h 462"/>
                <a:gd name="T28" fmla="+- 0 5110 4594"/>
                <a:gd name="T29" fmla="*/ T28 w 576"/>
                <a:gd name="T30" fmla="+- 0 2679 2356"/>
                <a:gd name="T31" fmla="*/ 2679 h 462"/>
                <a:gd name="T32" fmla="+- 0 5141 4594"/>
                <a:gd name="T33" fmla="*/ T32 w 576"/>
                <a:gd name="T34" fmla="+- 0 2608 2356"/>
                <a:gd name="T35" fmla="*/ 2608 h 462"/>
                <a:gd name="T36" fmla="+- 0 5169 4594"/>
                <a:gd name="T37" fmla="*/ T36 w 576"/>
                <a:gd name="T38" fmla="+- 0 2536 2356"/>
                <a:gd name="T39" fmla="*/ 2536 h 462"/>
                <a:gd name="T40" fmla="+- 0 4695 4594"/>
                <a:gd name="T41" fmla="*/ T40 w 576"/>
                <a:gd name="T42" fmla="+- 0 2356 2356"/>
                <a:gd name="T43" fmla="*/ 2356 h 4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576" h="462">
                  <a:moveTo>
                    <a:pt x="101" y="0"/>
                  </a:moveTo>
                  <a:lnTo>
                    <a:pt x="78" y="58"/>
                  </a:lnTo>
                  <a:lnTo>
                    <a:pt x="54" y="115"/>
                  </a:lnTo>
                  <a:lnTo>
                    <a:pt x="28" y="171"/>
                  </a:lnTo>
                  <a:lnTo>
                    <a:pt x="0" y="226"/>
                  </a:lnTo>
                  <a:lnTo>
                    <a:pt x="448" y="462"/>
                  </a:lnTo>
                  <a:lnTo>
                    <a:pt x="483" y="393"/>
                  </a:lnTo>
                  <a:lnTo>
                    <a:pt x="516" y="323"/>
                  </a:lnTo>
                  <a:lnTo>
                    <a:pt x="547" y="252"/>
                  </a:lnTo>
                  <a:lnTo>
                    <a:pt x="575" y="18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0" name="Freeform 863"/>
            <p:cNvSpPr>
              <a:spLocks/>
            </p:cNvSpPr>
            <p:nvPr/>
          </p:nvSpPr>
          <p:spPr bwMode="auto">
            <a:xfrm>
              <a:off x="263" y="1637"/>
              <a:ext cx="4779" cy="2536"/>
            </a:xfrm>
            <a:custGeom>
              <a:avLst/>
              <a:gdLst>
                <a:gd name="T0" fmla="+- 0 265 264"/>
                <a:gd name="T1" fmla="*/ T0 w 4779"/>
                <a:gd name="T2" fmla="+- 0 1716 1638"/>
                <a:gd name="T3" fmla="*/ 1716 h 2536"/>
                <a:gd name="T4" fmla="+- 0 283 264"/>
                <a:gd name="T5" fmla="*/ T4 w 4779"/>
                <a:gd name="T6" fmla="+- 0 1948 1638"/>
                <a:gd name="T7" fmla="*/ 1948 h 2536"/>
                <a:gd name="T8" fmla="+- 0 321 264"/>
                <a:gd name="T9" fmla="*/ T8 w 4779"/>
                <a:gd name="T10" fmla="+- 0 2176 1638"/>
                <a:gd name="T11" fmla="*/ 2176 h 2536"/>
                <a:gd name="T12" fmla="+- 0 380 264"/>
                <a:gd name="T13" fmla="*/ T12 w 4779"/>
                <a:gd name="T14" fmla="+- 0 2397 1638"/>
                <a:gd name="T15" fmla="*/ 2397 h 2536"/>
                <a:gd name="T16" fmla="+- 0 458 264"/>
                <a:gd name="T17" fmla="*/ T16 w 4779"/>
                <a:gd name="T18" fmla="+- 0 2611 1638"/>
                <a:gd name="T19" fmla="*/ 2611 h 2536"/>
                <a:gd name="T20" fmla="+- 0 554 264"/>
                <a:gd name="T21" fmla="*/ T20 w 4779"/>
                <a:gd name="T22" fmla="+- 0 2816 1638"/>
                <a:gd name="T23" fmla="*/ 2816 h 2536"/>
                <a:gd name="T24" fmla="+- 0 669 264"/>
                <a:gd name="T25" fmla="*/ T24 w 4779"/>
                <a:gd name="T26" fmla="+- 0 3012 1638"/>
                <a:gd name="T27" fmla="*/ 3012 h 2536"/>
                <a:gd name="T28" fmla="+- 0 800 264"/>
                <a:gd name="T29" fmla="*/ T28 w 4779"/>
                <a:gd name="T30" fmla="+- 0 3197 1638"/>
                <a:gd name="T31" fmla="*/ 3197 h 2536"/>
                <a:gd name="T32" fmla="+- 0 948 264"/>
                <a:gd name="T33" fmla="*/ T32 w 4779"/>
                <a:gd name="T34" fmla="+- 0 3370 1638"/>
                <a:gd name="T35" fmla="*/ 3370 h 2536"/>
                <a:gd name="T36" fmla="+- 0 1112 264"/>
                <a:gd name="T37" fmla="*/ T36 w 4779"/>
                <a:gd name="T38" fmla="+- 0 3530 1638"/>
                <a:gd name="T39" fmla="*/ 3530 h 2536"/>
                <a:gd name="T40" fmla="+- 0 1290 264"/>
                <a:gd name="T41" fmla="*/ T40 w 4779"/>
                <a:gd name="T42" fmla="+- 0 3675 1638"/>
                <a:gd name="T43" fmla="*/ 3675 h 2536"/>
                <a:gd name="T44" fmla="+- 0 1483 264"/>
                <a:gd name="T45" fmla="*/ T44 w 4779"/>
                <a:gd name="T46" fmla="+- 0 3804 1638"/>
                <a:gd name="T47" fmla="*/ 3804 h 2536"/>
                <a:gd name="T48" fmla="+- 0 1686 264"/>
                <a:gd name="T49" fmla="*/ T48 w 4779"/>
                <a:gd name="T50" fmla="+- 0 3916 1638"/>
                <a:gd name="T51" fmla="*/ 3916 h 2536"/>
                <a:gd name="T52" fmla="+- 0 1893 264"/>
                <a:gd name="T53" fmla="*/ T52 w 4779"/>
                <a:gd name="T54" fmla="+- 0 4006 1638"/>
                <a:gd name="T55" fmla="*/ 4006 h 2536"/>
                <a:gd name="T56" fmla="+- 0 2103 264"/>
                <a:gd name="T57" fmla="*/ T56 w 4779"/>
                <a:gd name="T58" fmla="+- 0 4076 1638"/>
                <a:gd name="T59" fmla="*/ 4076 h 2536"/>
                <a:gd name="T60" fmla="+- 0 2316 264"/>
                <a:gd name="T61" fmla="*/ T60 w 4779"/>
                <a:gd name="T62" fmla="+- 0 4127 1638"/>
                <a:gd name="T63" fmla="*/ 4127 h 2536"/>
                <a:gd name="T64" fmla="+- 0 2531 264"/>
                <a:gd name="T65" fmla="*/ T64 w 4779"/>
                <a:gd name="T66" fmla="+- 0 4159 1638"/>
                <a:gd name="T67" fmla="*/ 4159 h 2536"/>
                <a:gd name="T68" fmla="+- 0 2745 264"/>
                <a:gd name="T69" fmla="*/ T68 w 4779"/>
                <a:gd name="T70" fmla="+- 0 4173 1638"/>
                <a:gd name="T71" fmla="*/ 4173 h 2536"/>
                <a:gd name="T72" fmla="+- 0 2959 264"/>
                <a:gd name="T73" fmla="*/ T72 w 4779"/>
                <a:gd name="T74" fmla="+- 0 4168 1638"/>
                <a:gd name="T75" fmla="*/ 4168 h 2536"/>
                <a:gd name="T76" fmla="+- 0 3171 264"/>
                <a:gd name="T77" fmla="*/ T76 w 4779"/>
                <a:gd name="T78" fmla="+- 0 4145 1638"/>
                <a:gd name="T79" fmla="*/ 4145 h 2536"/>
                <a:gd name="T80" fmla="+- 0 3380 264"/>
                <a:gd name="T81" fmla="*/ T80 w 4779"/>
                <a:gd name="T82" fmla="+- 0 4105 1638"/>
                <a:gd name="T83" fmla="*/ 4105 h 2536"/>
                <a:gd name="T84" fmla="+- 0 3584 264"/>
                <a:gd name="T85" fmla="*/ T84 w 4779"/>
                <a:gd name="T86" fmla="+- 0 4048 1638"/>
                <a:gd name="T87" fmla="*/ 4048 h 2536"/>
                <a:gd name="T88" fmla="+- 0 3783 264"/>
                <a:gd name="T89" fmla="*/ T88 w 4779"/>
                <a:gd name="T90" fmla="+- 0 3974 1638"/>
                <a:gd name="T91" fmla="*/ 3974 h 2536"/>
                <a:gd name="T92" fmla="+- 0 3976 264"/>
                <a:gd name="T93" fmla="*/ T92 w 4779"/>
                <a:gd name="T94" fmla="+- 0 3883 1638"/>
                <a:gd name="T95" fmla="*/ 3883 h 2536"/>
                <a:gd name="T96" fmla="+- 0 4160 264"/>
                <a:gd name="T97" fmla="*/ T96 w 4779"/>
                <a:gd name="T98" fmla="+- 0 3777 1638"/>
                <a:gd name="T99" fmla="*/ 3777 h 2536"/>
                <a:gd name="T100" fmla="+- 0 4336 264"/>
                <a:gd name="T101" fmla="*/ T100 w 4779"/>
                <a:gd name="T102" fmla="+- 0 3654 1638"/>
                <a:gd name="T103" fmla="*/ 3654 h 2536"/>
                <a:gd name="T104" fmla="+- 0 4502 264"/>
                <a:gd name="T105" fmla="*/ T104 w 4779"/>
                <a:gd name="T106" fmla="+- 0 3516 1638"/>
                <a:gd name="T107" fmla="*/ 3516 h 2536"/>
                <a:gd name="T108" fmla="+- 0 4657 264"/>
                <a:gd name="T109" fmla="*/ T108 w 4779"/>
                <a:gd name="T110" fmla="+- 0 3363 1638"/>
                <a:gd name="T111" fmla="*/ 3363 h 2536"/>
                <a:gd name="T112" fmla="+- 0 4799 264"/>
                <a:gd name="T113" fmla="*/ T112 w 4779"/>
                <a:gd name="T114" fmla="+- 0 3196 1638"/>
                <a:gd name="T115" fmla="*/ 3196 h 2536"/>
                <a:gd name="T116" fmla="+- 0 4928 264"/>
                <a:gd name="T117" fmla="*/ T116 w 4779"/>
                <a:gd name="T118" fmla="+- 0 3014 1638"/>
                <a:gd name="T119" fmla="*/ 3014 h 2536"/>
                <a:gd name="T120" fmla="+- 0 5042 264"/>
                <a:gd name="T121" fmla="*/ T120 w 4779"/>
                <a:gd name="T122" fmla="+- 0 2818 1638"/>
                <a:gd name="T123" fmla="*/ 2818 h 2536"/>
                <a:gd name="T124" fmla="+- 0 4516 264"/>
                <a:gd name="T125" fmla="*/ T124 w 4779"/>
                <a:gd name="T126" fmla="+- 0 2716 1638"/>
                <a:gd name="T127" fmla="*/ 2716 h 2536"/>
                <a:gd name="T128" fmla="+- 0 4383 264"/>
                <a:gd name="T129" fmla="*/ T128 w 4779"/>
                <a:gd name="T130" fmla="+- 0 2904 1638"/>
                <a:gd name="T131" fmla="*/ 2904 h 2536"/>
                <a:gd name="T132" fmla="+- 0 4231 264"/>
                <a:gd name="T133" fmla="*/ T132 w 4779"/>
                <a:gd name="T134" fmla="+- 0 3073 1638"/>
                <a:gd name="T135" fmla="*/ 3073 h 2536"/>
                <a:gd name="T136" fmla="+- 0 4063 264"/>
                <a:gd name="T137" fmla="*/ T136 w 4779"/>
                <a:gd name="T138" fmla="+- 0 3224 1638"/>
                <a:gd name="T139" fmla="*/ 3224 h 2536"/>
                <a:gd name="T140" fmla="+- 0 3879 264"/>
                <a:gd name="T141" fmla="*/ T140 w 4779"/>
                <a:gd name="T142" fmla="+- 0 3354 1638"/>
                <a:gd name="T143" fmla="*/ 3354 h 2536"/>
                <a:gd name="T144" fmla="+- 0 3682 264"/>
                <a:gd name="T145" fmla="*/ T144 w 4779"/>
                <a:gd name="T146" fmla="+- 0 3463 1638"/>
                <a:gd name="T147" fmla="*/ 3463 h 2536"/>
                <a:gd name="T148" fmla="+- 0 3474 264"/>
                <a:gd name="T149" fmla="*/ T148 w 4779"/>
                <a:gd name="T150" fmla="+- 0 3550 1638"/>
                <a:gd name="T151" fmla="*/ 3550 h 2536"/>
                <a:gd name="T152" fmla="+- 0 3256 264"/>
                <a:gd name="T153" fmla="*/ T152 w 4779"/>
                <a:gd name="T154" fmla="+- 0 3614 1638"/>
                <a:gd name="T155" fmla="*/ 3614 h 2536"/>
                <a:gd name="T156" fmla="+- 0 3030 264"/>
                <a:gd name="T157" fmla="*/ T156 w 4779"/>
                <a:gd name="T158" fmla="+- 0 3652 1638"/>
                <a:gd name="T159" fmla="*/ 3652 h 2536"/>
                <a:gd name="T160" fmla="+- 0 2799 264"/>
                <a:gd name="T161" fmla="*/ T160 w 4779"/>
                <a:gd name="T162" fmla="+- 0 3666 1638"/>
                <a:gd name="T163" fmla="*/ 3666 h 2536"/>
                <a:gd name="T164" fmla="+- 0 2573 264"/>
                <a:gd name="T165" fmla="*/ T164 w 4779"/>
                <a:gd name="T166" fmla="+- 0 3653 1638"/>
                <a:gd name="T167" fmla="*/ 3653 h 2536"/>
                <a:gd name="T168" fmla="+- 0 2354 264"/>
                <a:gd name="T169" fmla="*/ T168 w 4779"/>
                <a:gd name="T170" fmla="+- 0 3617 1638"/>
                <a:gd name="T171" fmla="*/ 3617 h 2536"/>
                <a:gd name="T172" fmla="+- 0 2144 264"/>
                <a:gd name="T173" fmla="*/ T172 w 4779"/>
                <a:gd name="T174" fmla="+- 0 3558 1638"/>
                <a:gd name="T175" fmla="*/ 3558 h 2536"/>
                <a:gd name="T176" fmla="+- 0 1944 264"/>
                <a:gd name="T177" fmla="*/ T176 w 4779"/>
                <a:gd name="T178" fmla="+- 0 3477 1638"/>
                <a:gd name="T179" fmla="*/ 3477 h 2536"/>
                <a:gd name="T180" fmla="+- 0 1755 264"/>
                <a:gd name="T181" fmla="*/ T180 w 4779"/>
                <a:gd name="T182" fmla="+- 0 3377 1638"/>
                <a:gd name="T183" fmla="*/ 3377 h 2536"/>
                <a:gd name="T184" fmla="+- 0 1578 264"/>
                <a:gd name="T185" fmla="*/ T184 w 4779"/>
                <a:gd name="T186" fmla="+- 0 3258 1638"/>
                <a:gd name="T187" fmla="*/ 3258 h 2536"/>
                <a:gd name="T188" fmla="+- 0 1416 264"/>
                <a:gd name="T189" fmla="*/ T188 w 4779"/>
                <a:gd name="T190" fmla="+- 0 3121 1638"/>
                <a:gd name="T191" fmla="*/ 3121 h 2536"/>
                <a:gd name="T192" fmla="+- 0 1268 264"/>
                <a:gd name="T193" fmla="*/ T192 w 4779"/>
                <a:gd name="T194" fmla="+- 0 2968 1638"/>
                <a:gd name="T195" fmla="*/ 2968 h 2536"/>
                <a:gd name="T196" fmla="+- 0 1137 264"/>
                <a:gd name="T197" fmla="*/ T196 w 4779"/>
                <a:gd name="T198" fmla="+- 0 2801 1638"/>
                <a:gd name="T199" fmla="*/ 2801 h 2536"/>
                <a:gd name="T200" fmla="+- 0 1024 264"/>
                <a:gd name="T201" fmla="*/ T200 w 4779"/>
                <a:gd name="T202" fmla="+- 0 2620 1638"/>
                <a:gd name="T203" fmla="*/ 2620 h 2536"/>
                <a:gd name="T204" fmla="+- 0 930 264"/>
                <a:gd name="T205" fmla="*/ T204 w 4779"/>
                <a:gd name="T206" fmla="+- 0 2427 1638"/>
                <a:gd name="T207" fmla="*/ 2427 h 2536"/>
                <a:gd name="T208" fmla="+- 0 857 264"/>
                <a:gd name="T209" fmla="*/ T208 w 4779"/>
                <a:gd name="T210" fmla="+- 0 2224 1638"/>
                <a:gd name="T211" fmla="*/ 2224 h 2536"/>
                <a:gd name="T212" fmla="+- 0 805 264"/>
                <a:gd name="T213" fmla="*/ T212 w 4779"/>
                <a:gd name="T214" fmla="+- 0 2010 1638"/>
                <a:gd name="T215" fmla="*/ 2010 h 2536"/>
                <a:gd name="T216" fmla="+- 0 776 264"/>
                <a:gd name="T217" fmla="*/ T216 w 4779"/>
                <a:gd name="T218" fmla="+- 0 1789 1638"/>
                <a:gd name="T219" fmla="*/ 1789 h 2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779" h="2536">
                  <a:moveTo>
                    <a:pt x="507" y="0"/>
                  </a:moveTo>
                  <a:lnTo>
                    <a:pt x="0" y="0"/>
                  </a:lnTo>
                  <a:lnTo>
                    <a:pt x="1" y="78"/>
                  </a:lnTo>
                  <a:lnTo>
                    <a:pt x="5" y="156"/>
                  </a:lnTo>
                  <a:lnTo>
                    <a:pt x="11" y="233"/>
                  </a:lnTo>
                  <a:lnTo>
                    <a:pt x="19" y="310"/>
                  </a:lnTo>
                  <a:lnTo>
                    <a:pt x="29" y="387"/>
                  </a:lnTo>
                  <a:lnTo>
                    <a:pt x="42" y="462"/>
                  </a:lnTo>
                  <a:lnTo>
                    <a:pt x="57" y="538"/>
                  </a:lnTo>
                  <a:lnTo>
                    <a:pt x="75" y="612"/>
                  </a:lnTo>
                  <a:lnTo>
                    <a:pt x="94" y="686"/>
                  </a:lnTo>
                  <a:lnTo>
                    <a:pt x="116" y="759"/>
                  </a:lnTo>
                  <a:lnTo>
                    <a:pt x="140" y="831"/>
                  </a:lnTo>
                  <a:lnTo>
                    <a:pt x="166" y="902"/>
                  </a:lnTo>
                  <a:lnTo>
                    <a:pt x="194" y="973"/>
                  </a:lnTo>
                  <a:lnTo>
                    <a:pt x="224" y="1042"/>
                  </a:lnTo>
                  <a:lnTo>
                    <a:pt x="256" y="1111"/>
                  </a:lnTo>
                  <a:lnTo>
                    <a:pt x="290" y="1178"/>
                  </a:lnTo>
                  <a:lnTo>
                    <a:pt x="327" y="1245"/>
                  </a:lnTo>
                  <a:lnTo>
                    <a:pt x="365" y="1310"/>
                  </a:lnTo>
                  <a:lnTo>
                    <a:pt x="405" y="1374"/>
                  </a:lnTo>
                  <a:lnTo>
                    <a:pt x="447" y="1437"/>
                  </a:lnTo>
                  <a:lnTo>
                    <a:pt x="491" y="1499"/>
                  </a:lnTo>
                  <a:lnTo>
                    <a:pt x="536" y="1559"/>
                  </a:lnTo>
                  <a:lnTo>
                    <a:pt x="584" y="1618"/>
                  </a:lnTo>
                  <a:lnTo>
                    <a:pt x="633" y="1676"/>
                  </a:lnTo>
                  <a:lnTo>
                    <a:pt x="684" y="1732"/>
                  </a:lnTo>
                  <a:lnTo>
                    <a:pt x="737" y="1787"/>
                  </a:lnTo>
                  <a:lnTo>
                    <a:pt x="791" y="1840"/>
                  </a:lnTo>
                  <a:lnTo>
                    <a:pt x="848" y="1892"/>
                  </a:lnTo>
                  <a:lnTo>
                    <a:pt x="905" y="1942"/>
                  </a:lnTo>
                  <a:lnTo>
                    <a:pt x="965" y="1990"/>
                  </a:lnTo>
                  <a:lnTo>
                    <a:pt x="1026" y="2037"/>
                  </a:lnTo>
                  <a:lnTo>
                    <a:pt x="1089" y="2082"/>
                  </a:lnTo>
                  <a:lnTo>
                    <a:pt x="1153" y="2125"/>
                  </a:lnTo>
                  <a:lnTo>
                    <a:pt x="1219" y="2166"/>
                  </a:lnTo>
                  <a:lnTo>
                    <a:pt x="1286" y="2206"/>
                  </a:lnTo>
                  <a:lnTo>
                    <a:pt x="1354" y="2243"/>
                  </a:lnTo>
                  <a:lnTo>
                    <a:pt x="1422" y="2278"/>
                  </a:lnTo>
                  <a:lnTo>
                    <a:pt x="1491" y="2310"/>
                  </a:lnTo>
                  <a:lnTo>
                    <a:pt x="1560" y="2340"/>
                  </a:lnTo>
                  <a:lnTo>
                    <a:pt x="1629" y="2368"/>
                  </a:lnTo>
                  <a:lnTo>
                    <a:pt x="1699" y="2393"/>
                  </a:lnTo>
                  <a:lnTo>
                    <a:pt x="1769" y="2417"/>
                  </a:lnTo>
                  <a:lnTo>
                    <a:pt x="1839" y="2438"/>
                  </a:lnTo>
                  <a:lnTo>
                    <a:pt x="1910" y="2457"/>
                  </a:lnTo>
                  <a:lnTo>
                    <a:pt x="1981" y="2474"/>
                  </a:lnTo>
                  <a:lnTo>
                    <a:pt x="2052" y="2489"/>
                  </a:lnTo>
                  <a:lnTo>
                    <a:pt x="2124" y="2502"/>
                  </a:lnTo>
                  <a:lnTo>
                    <a:pt x="2195" y="2513"/>
                  </a:lnTo>
                  <a:lnTo>
                    <a:pt x="2267" y="2521"/>
                  </a:lnTo>
                  <a:lnTo>
                    <a:pt x="2338" y="2528"/>
                  </a:lnTo>
                  <a:lnTo>
                    <a:pt x="2410" y="2532"/>
                  </a:lnTo>
                  <a:lnTo>
                    <a:pt x="2481" y="2535"/>
                  </a:lnTo>
                  <a:lnTo>
                    <a:pt x="2553" y="2535"/>
                  </a:lnTo>
                  <a:lnTo>
                    <a:pt x="2624" y="2534"/>
                  </a:lnTo>
                  <a:lnTo>
                    <a:pt x="2695" y="2530"/>
                  </a:lnTo>
                  <a:lnTo>
                    <a:pt x="2766" y="2524"/>
                  </a:lnTo>
                  <a:lnTo>
                    <a:pt x="2837" y="2517"/>
                  </a:lnTo>
                  <a:lnTo>
                    <a:pt x="2907" y="2507"/>
                  </a:lnTo>
                  <a:lnTo>
                    <a:pt x="2977" y="2496"/>
                  </a:lnTo>
                  <a:lnTo>
                    <a:pt x="3047" y="2483"/>
                  </a:lnTo>
                  <a:lnTo>
                    <a:pt x="3116" y="2467"/>
                  </a:lnTo>
                  <a:lnTo>
                    <a:pt x="3184" y="2450"/>
                  </a:lnTo>
                  <a:lnTo>
                    <a:pt x="3253" y="2431"/>
                  </a:lnTo>
                  <a:lnTo>
                    <a:pt x="3320" y="2410"/>
                  </a:lnTo>
                  <a:lnTo>
                    <a:pt x="3387" y="2387"/>
                  </a:lnTo>
                  <a:lnTo>
                    <a:pt x="3454" y="2362"/>
                  </a:lnTo>
                  <a:lnTo>
                    <a:pt x="3519" y="2336"/>
                  </a:lnTo>
                  <a:lnTo>
                    <a:pt x="3584" y="2307"/>
                  </a:lnTo>
                  <a:lnTo>
                    <a:pt x="3648" y="2277"/>
                  </a:lnTo>
                  <a:lnTo>
                    <a:pt x="3712" y="2245"/>
                  </a:lnTo>
                  <a:lnTo>
                    <a:pt x="3774" y="2211"/>
                  </a:lnTo>
                  <a:lnTo>
                    <a:pt x="3836" y="2176"/>
                  </a:lnTo>
                  <a:lnTo>
                    <a:pt x="3896" y="2139"/>
                  </a:lnTo>
                  <a:lnTo>
                    <a:pt x="3956" y="2100"/>
                  </a:lnTo>
                  <a:lnTo>
                    <a:pt x="4015" y="2059"/>
                  </a:lnTo>
                  <a:lnTo>
                    <a:pt x="4072" y="2016"/>
                  </a:lnTo>
                  <a:lnTo>
                    <a:pt x="4129" y="1972"/>
                  </a:lnTo>
                  <a:lnTo>
                    <a:pt x="4184" y="1926"/>
                  </a:lnTo>
                  <a:lnTo>
                    <a:pt x="4238" y="1878"/>
                  </a:lnTo>
                  <a:lnTo>
                    <a:pt x="4291" y="1829"/>
                  </a:lnTo>
                  <a:lnTo>
                    <a:pt x="4342" y="1778"/>
                  </a:lnTo>
                  <a:lnTo>
                    <a:pt x="4393" y="1725"/>
                  </a:lnTo>
                  <a:lnTo>
                    <a:pt x="4441" y="1671"/>
                  </a:lnTo>
                  <a:lnTo>
                    <a:pt x="4489" y="1615"/>
                  </a:lnTo>
                  <a:lnTo>
                    <a:pt x="4535" y="1558"/>
                  </a:lnTo>
                  <a:lnTo>
                    <a:pt x="4579" y="1499"/>
                  </a:lnTo>
                  <a:lnTo>
                    <a:pt x="4622" y="1438"/>
                  </a:lnTo>
                  <a:lnTo>
                    <a:pt x="4664" y="1376"/>
                  </a:lnTo>
                  <a:lnTo>
                    <a:pt x="4704" y="1312"/>
                  </a:lnTo>
                  <a:lnTo>
                    <a:pt x="4742" y="1247"/>
                  </a:lnTo>
                  <a:lnTo>
                    <a:pt x="4778" y="1180"/>
                  </a:lnTo>
                  <a:lnTo>
                    <a:pt x="4330" y="944"/>
                  </a:lnTo>
                  <a:lnTo>
                    <a:pt x="4292" y="1012"/>
                  </a:lnTo>
                  <a:lnTo>
                    <a:pt x="4252" y="1078"/>
                  </a:lnTo>
                  <a:lnTo>
                    <a:pt x="4210" y="1143"/>
                  </a:lnTo>
                  <a:lnTo>
                    <a:pt x="4166" y="1205"/>
                  </a:lnTo>
                  <a:lnTo>
                    <a:pt x="4119" y="1266"/>
                  </a:lnTo>
                  <a:lnTo>
                    <a:pt x="4071" y="1324"/>
                  </a:lnTo>
                  <a:lnTo>
                    <a:pt x="4020" y="1381"/>
                  </a:lnTo>
                  <a:lnTo>
                    <a:pt x="3967" y="1435"/>
                  </a:lnTo>
                  <a:lnTo>
                    <a:pt x="3913" y="1487"/>
                  </a:lnTo>
                  <a:lnTo>
                    <a:pt x="3857" y="1538"/>
                  </a:lnTo>
                  <a:lnTo>
                    <a:pt x="3799" y="1586"/>
                  </a:lnTo>
                  <a:lnTo>
                    <a:pt x="3739" y="1631"/>
                  </a:lnTo>
                  <a:lnTo>
                    <a:pt x="3678" y="1675"/>
                  </a:lnTo>
                  <a:lnTo>
                    <a:pt x="3615" y="1716"/>
                  </a:lnTo>
                  <a:lnTo>
                    <a:pt x="3551" y="1755"/>
                  </a:lnTo>
                  <a:lnTo>
                    <a:pt x="3485" y="1791"/>
                  </a:lnTo>
                  <a:lnTo>
                    <a:pt x="3418" y="1825"/>
                  </a:lnTo>
                  <a:lnTo>
                    <a:pt x="3350" y="1857"/>
                  </a:lnTo>
                  <a:lnTo>
                    <a:pt x="3280" y="1886"/>
                  </a:lnTo>
                  <a:lnTo>
                    <a:pt x="3210" y="1912"/>
                  </a:lnTo>
                  <a:lnTo>
                    <a:pt x="3138" y="1936"/>
                  </a:lnTo>
                  <a:lnTo>
                    <a:pt x="3065" y="1957"/>
                  </a:lnTo>
                  <a:lnTo>
                    <a:pt x="2992" y="1976"/>
                  </a:lnTo>
                  <a:lnTo>
                    <a:pt x="2917" y="1991"/>
                  </a:lnTo>
                  <a:lnTo>
                    <a:pt x="2842" y="2004"/>
                  </a:lnTo>
                  <a:lnTo>
                    <a:pt x="2766" y="2014"/>
                  </a:lnTo>
                  <a:lnTo>
                    <a:pt x="2690" y="2022"/>
                  </a:lnTo>
                  <a:lnTo>
                    <a:pt x="2612" y="2026"/>
                  </a:lnTo>
                  <a:lnTo>
                    <a:pt x="2535" y="2028"/>
                  </a:lnTo>
                  <a:lnTo>
                    <a:pt x="2459" y="2026"/>
                  </a:lnTo>
                  <a:lnTo>
                    <a:pt x="2383" y="2022"/>
                  </a:lnTo>
                  <a:lnTo>
                    <a:pt x="2309" y="2015"/>
                  </a:lnTo>
                  <a:lnTo>
                    <a:pt x="2235" y="2006"/>
                  </a:lnTo>
                  <a:lnTo>
                    <a:pt x="2162" y="1994"/>
                  </a:lnTo>
                  <a:lnTo>
                    <a:pt x="2090" y="1979"/>
                  </a:lnTo>
                  <a:lnTo>
                    <a:pt x="2019" y="1962"/>
                  </a:lnTo>
                  <a:lnTo>
                    <a:pt x="1949" y="1942"/>
                  </a:lnTo>
                  <a:lnTo>
                    <a:pt x="1880" y="1920"/>
                  </a:lnTo>
                  <a:lnTo>
                    <a:pt x="1812" y="1895"/>
                  </a:lnTo>
                  <a:lnTo>
                    <a:pt x="1745" y="1868"/>
                  </a:lnTo>
                  <a:lnTo>
                    <a:pt x="1680" y="1839"/>
                  </a:lnTo>
                  <a:lnTo>
                    <a:pt x="1616" y="1808"/>
                  </a:lnTo>
                  <a:lnTo>
                    <a:pt x="1553" y="1774"/>
                  </a:lnTo>
                  <a:lnTo>
                    <a:pt x="1491" y="1739"/>
                  </a:lnTo>
                  <a:lnTo>
                    <a:pt x="1431" y="1701"/>
                  </a:lnTo>
                  <a:lnTo>
                    <a:pt x="1372" y="1661"/>
                  </a:lnTo>
                  <a:lnTo>
                    <a:pt x="1314" y="1620"/>
                  </a:lnTo>
                  <a:lnTo>
                    <a:pt x="1259" y="1576"/>
                  </a:lnTo>
                  <a:lnTo>
                    <a:pt x="1204" y="1530"/>
                  </a:lnTo>
                  <a:lnTo>
                    <a:pt x="1152" y="1483"/>
                  </a:lnTo>
                  <a:lnTo>
                    <a:pt x="1101" y="1434"/>
                  </a:lnTo>
                  <a:lnTo>
                    <a:pt x="1052" y="1383"/>
                  </a:lnTo>
                  <a:lnTo>
                    <a:pt x="1004" y="1330"/>
                  </a:lnTo>
                  <a:lnTo>
                    <a:pt x="959" y="1276"/>
                  </a:lnTo>
                  <a:lnTo>
                    <a:pt x="915" y="1220"/>
                  </a:lnTo>
                  <a:lnTo>
                    <a:pt x="873" y="1163"/>
                  </a:lnTo>
                  <a:lnTo>
                    <a:pt x="834" y="1104"/>
                  </a:lnTo>
                  <a:lnTo>
                    <a:pt x="796" y="1044"/>
                  </a:lnTo>
                  <a:lnTo>
                    <a:pt x="760" y="982"/>
                  </a:lnTo>
                  <a:lnTo>
                    <a:pt x="727" y="919"/>
                  </a:lnTo>
                  <a:lnTo>
                    <a:pt x="695" y="855"/>
                  </a:lnTo>
                  <a:lnTo>
                    <a:pt x="666" y="789"/>
                  </a:lnTo>
                  <a:lnTo>
                    <a:pt x="639" y="722"/>
                  </a:lnTo>
                  <a:lnTo>
                    <a:pt x="615" y="655"/>
                  </a:lnTo>
                  <a:lnTo>
                    <a:pt x="593" y="586"/>
                  </a:lnTo>
                  <a:lnTo>
                    <a:pt x="573" y="516"/>
                  </a:lnTo>
                  <a:lnTo>
                    <a:pt x="556" y="444"/>
                  </a:lnTo>
                  <a:lnTo>
                    <a:pt x="541" y="372"/>
                  </a:lnTo>
                  <a:lnTo>
                    <a:pt x="529" y="300"/>
                  </a:lnTo>
                  <a:lnTo>
                    <a:pt x="519" y="226"/>
                  </a:lnTo>
                  <a:lnTo>
                    <a:pt x="512" y="151"/>
                  </a:lnTo>
                  <a:lnTo>
                    <a:pt x="508" y="7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1" name="Text Box 862"/>
            <p:cNvSpPr txBox="1">
              <a:spLocks noChangeArrowheads="1"/>
            </p:cNvSpPr>
            <p:nvPr/>
          </p:nvSpPr>
          <p:spPr bwMode="auto">
            <a:xfrm>
              <a:off x="223" y="-510"/>
              <a:ext cx="5237" cy="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45"/>
                </a:spcBef>
                <a:spcAft>
                  <a:spcPts val="0"/>
                </a:spcAft>
              </a:pPr>
              <a:r>
                <a:rPr lang="ru-RU" sz="425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971550" marR="984885" algn="ctr">
                <a:spcAft>
                  <a:spcPts val="0"/>
                </a:spcAft>
              </a:pPr>
              <a:r>
                <a:rPr lang="ru-RU" sz="26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1244,2</a:t>
              </a:r>
              <a:endPara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70865" marR="584835" indent="-1905" algn="ctr">
                <a:lnSpc>
                  <a:spcPct val="98000"/>
                </a:lnSpc>
                <a:spcBef>
                  <a:spcPts val="3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500" b="1" spc="5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 по</a:t>
              </a:r>
              <a:r>
                <a:rPr lang="ru-RU" sz="1500" spc="5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отраслям</a:t>
              </a:r>
              <a:r>
                <a:rPr lang="ru-RU" sz="1500" spc="13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социальной</a:t>
              </a:r>
              <a:r>
                <a:rPr lang="ru-RU" sz="1500" spc="-515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сферы</a:t>
              </a:r>
              <a:endPara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966470" marR="984885" algn="ctr">
                <a:lnSpc>
                  <a:spcPts val="1790"/>
                </a:lnSpc>
                <a:spcAft>
                  <a:spcPts val="0"/>
                </a:spcAft>
              </a:pP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500" b="1" spc="-80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500" b="1" spc="-90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2" name="Group 889"/>
          <p:cNvGrpSpPr>
            <a:grpSpLocks/>
          </p:cNvGrpSpPr>
          <p:nvPr/>
        </p:nvGrpSpPr>
        <p:grpSpPr bwMode="auto">
          <a:xfrm>
            <a:off x="457200" y="1231265"/>
            <a:ext cx="2434590" cy="1233170"/>
            <a:chOff x="750" y="-12"/>
            <a:chExt cx="3834" cy="1942"/>
          </a:xfrm>
        </p:grpSpPr>
        <p:cxnSp>
          <p:nvCxnSpPr>
            <p:cNvPr id="223" name="Line 903"/>
            <p:cNvCxnSpPr>
              <a:cxnSpLocks noChangeShapeType="1"/>
            </p:cNvCxnSpPr>
            <p:nvPr/>
          </p:nvCxnSpPr>
          <p:spPr bwMode="auto">
            <a:xfrm>
              <a:off x="750" y="1820"/>
              <a:ext cx="3834" cy="0"/>
            </a:xfrm>
            <a:prstGeom prst="lin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4" name="Picture 90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329"/>
              <a:ext cx="636" cy="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90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572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" name="Freeform 900"/>
            <p:cNvSpPr>
              <a:spLocks/>
            </p:cNvSpPr>
            <p:nvPr/>
          </p:nvSpPr>
          <p:spPr bwMode="auto">
            <a:xfrm>
              <a:off x="990" y="370"/>
              <a:ext cx="467" cy="1433"/>
            </a:xfrm>
            <a:custGeom>
              <a:avLst/>
              <a:gdLst>
                <a:gd name="T0" fmla="+- 0 1379 990"/>
                <a:gd name="T1" fmla="*/ T0 w 467"/>
                <a:gd name="T2" fmla="+- 0 370 370"/>
                <a:gd name="T3" fmla="*/ 370 h 1433"/>
                <a:gd name="T4" fmla="+- 0 1068 990"/>
                <a:gd name="T5" fmla="*/ T4 w 467"/>
                <a:gd name="T6" fmla="+- 0 370 370"/>
                <a:gd name="T7" fmla="*/ 370 h 1433"/>
                <a:gd name="T8" fmla="+- 0 1038 990"/>
                <a:gd name="T9" fmla="*/ T8 w 467"/>
                <a:gd name="T10" fmla="+- 0 377 370"/>
                <a:gd name="T11" fmla="*/ 377 h 1433"/>
                <a:gd name="T12" fmla="+- 0 1013 990"/>
                <a:gd name="T13" fmla="*/ T12 w 467"/>
                <a:gd name="T14" fmla="+- 0 393 370"/>
                <a:gd name="T15" fmla="*/ 393 h 1433"/>
                <a:gd name="T16" fmla="+- 0 997 990"/>
                <a:gd name="T17" fmla="*/ T16 w 467"/>
                <a:gd name="T18" fmla="+- 0 418 370"/>
                <a:gd name="T19" fmla="*/ 418 h 1433"/>
                <a:gd name="T20" fmla="+- 0 990 990"/>
                <a:gd name="T21" fmla="*/ T20 w 467"/>
                <a:gd name="T22" fmla="+- 0 448 370"/>
                <a:gd name="T23" fmla="*/ 448 h 1433"/>
                <a:gd name="T24" fmla="+- 0 990 990"/>
                <a:gd name="T25" fmla="*/ T24 w 467"/>
                <a:gd name="T26" fmla="+- 0 1725 370"/>
                <a:gd name="T27" fmla="*/ 1725 h 1433"/>
                <a:gd name="T28" fmla="+- 0 997 990"/>
                <a:gd name="T29" fmla="*/ T28 w 467"/>
                <a:gd name="T30" fmla="+- 0 1756 370"/>
                <a:gd name="T31" fmla="*/ 1756 h 1433"/>
                <a:gd name="T32" fmla="+- 0 1013 990"/>
                <a:gd name="T33" fmla="*/ T32 w 467"/>
                <a:gd name="T34" fmla="+- 0 1780 370"/>
                <a:gd name="T35" fmla="*/ 1780 h 1433"/>
                <a:gd name="T36" fmla="+- 0 1038 990"/>
                <a:gd name="T37" fmla="*/ T36 w 467"/>
                <a:gd name="T38" fmla="+- 0 1797 370"/>
                <a:gd name="T39" fmla="*/ 1797 h 1433"/>
                <a:gd name="T40" fmla="+- 0 1068 990"/>
                <a:gd name="T41" fmla="*/ T40 w 467"/>
                <a:gd name="T42" fmla="+- 0 1803 370"/>
                <a:gd name="T43" fmla="*/ 1803 h 1433"/>
                <a:gd name="T44" fmla="+- 0 1379 990"/>
                <a:gd name="T45" fmla="*/ T44 w 467"/>
                <a:gd name="T46" fmla="+- 0 1803 370"/>
                <a:gd name="T47" fmla="*/ 1803 h 1433"/>
                <a:gd name="T48" fmla="+- 0 1409 990"/>
                <a:gd name="T49" fmla="*/ T48 w 467"/>
                <a:gd name="T50" fmla="+- 0 1797 370"/>
                <a:gd name="T51" fmla="*/ 1797 h 1433"/>
                <a:gd name="T52" fmla="+- 0 1434 990"/>
                <a:gd name="T53" fmla="*/ T52 w 467"/>
                <a:gd name="T54" fmla="+- 0 1780 370"/>
                <a:gd name="T55" fmla="*/ 1780 h 1433"/>
                <a:gd name="T56" fmla="+- 0 1451 990"/>
                <a:gd name="T57" fmla="*/ T56 w 467"/>
                <a:gd name="T58" fmla="+- 0 1756 370"/>
                <a:gd name="T59" fmla="*/ 1756 h 1433"/>
                <a:gd name="T60" fmla="+- 0 1457 990"/>
                <a:gd name="T61" fmla="*/ T60 w 467"/>
                <a:gd name="T62" fmla="+- 0 1725 370"/>
                <a:gd name="T63" fmla="*/ 1725 h 1433"/>
                <a:gd name="T64" fmla="+- 0 1457 990"/>
                <a:gd name="T65" fmla="*/ T64 w 467"/>
                <a:gd name="T66" fmla="+- 0 448 370"/>
                <a:gd name="T67" fmla="*/ 448 h 1433"/>
                <a:gd name="T68" fmla="+- 0 1451 990"/>
                <a:gd name="T69" fmla="*/ T68 w 467"/>
                <a:gd name="T70" fmla="+- 0 418 370"/>
                <a:gd name="T71" fmla="*/ 418 h 1433"/>
                <a:gd name="T72" fmla="+- 0 1434 990"/>
                <a:gd name="T73" fmla="*/ T72 w 467"/>
                <a:gd name="T74" fmla="+- 0 393 370"/>
                <a:gd name="T75" fmla="*/ 393 h 1433"/>
                <a:gd name="T76" fmla="+- 0 1409 990"/>
                <a:gd name="T77" fmla="*/ T76 w 467"/>
                <a:gd name="T78" fmla="+- 0 377 370"/>
                <a:gd name="T79" fmla="*/ 377 h 1433"/>
                <a:gd name="T80" fmla="+- 0 1379 990"/>
                <a:gd name="T81" fmla="*/ T80 w 467"/>
                <a:gd name="T82" fmla="+- 0 370 370"/>
                <a:gd name="T83" fmla="*/ 370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433">
                  <a:moveTo>
                    <a:pt x="389" y="0"/>
                  </a:moveTo>
                  <a:lnTo>
                    <a:pt x="78" y="0"/>
                  </a:lnTo>
                  <a:lnTo>
                    <a:pt x="48" y="7"/>
                  </a:lnTo>
                  <a:lnTo>
                    <a:pt x="23" y="23"/>
                  </a:lnTo>
                  <a:lnTo>
                    <a:pt x="7" y="48"/>
                  </a:lnTo>
                  <a:lnTo>
                    <a:pt x="0" y="78"/>
                  </a:lnTo>
                  <a:lnTo>
                    <a:pt x="0" y="1355"/>
                  </a:lnTo>
                  <a:lnTo>
                    <a:pt x="7" y="1386"/>
                  </a:lnTo>
                  <a:lnTo>
                    <a:pt x="23" y="1410"/>
                  </a:lnTo>
                  <a:lnTo>
                    <a:pt x="48" y="1427"/>
                  </a:lnTo>
                  <a:lnTo>
                    <a:pt x="78" y="1433"/>
                  </a:lnTo>
                  <a:lnTo>
                    <a:pt x="389" y="1433"/>
                  </a:lnTo>
                  <a:lnTo>
                    <a:pt x="419" y="1427"/>
                  </a:lnTo>
                  <a:lnTo>
                    <a:pt x="444" y="1410"/>
                  </a:lnTo>
                  <a:lnTo>
                    <a:pt x="461" y="1386"/>
                  </a:lnTo>
                  <a:lnTo>
                    <a:pt x="467" y="1355"/>
                  </a:lnTo>
                  <a:lnTo>
                    <a:pt x="467" y="78"/>
                  </a:lnTo>
                  <a:lnTo>
                    <a:pt x="461" y="48"/>
                  </a:lnTo>
                  <a:lnTo>
                    <a:pt x="444" y="23"/>
                  </a:lnTo>
                  <a:lnTo>
                    <a:pt x="419" y="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227" name="Picture 89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84"/>
              <a:ext cx="636" cy="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" name="Picture 89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" y="449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Freeform 897"/>
            <p:cNvSpPr>
              <a:spLocks/>
            </p:cNvSpPr>
            <p:nvPr/>
          </p:nvSpPr>
          <p:spPr bwMode="auto">
            <a:xfrm>
              <a:off x="2908" y="80"/>
              <a:ext cx="467" cy="1741"/>
            </a:xfrm>
            <a:custGeom>
              <a:avLst/>
              <a:gdLst>
                <a:gd name="T0" fmla="+- 0 3304 2915"/>
                <a:gd name="T1" fmla="*/ T0 w 467"/>
                <a:gd name="T2" fmla="+- 0 127 127"/>
                <a:gd name="T3" fmla="*/ 127 h 1677"/>
                <a:gd name="T4" fmla="+- 0 2993 2915"/>
                <a:gd name="T5" fmla="*/ T4 w 467"/>
                <a:gd name="T6" fmla="+- 0 127 127"/>
                <a:gd name="T7" fmla="*/ 127 h 1677"/>
                <a:gd name="T8" fmla="+- 0 2962 2915"/>
                <a:gd name="T9" fmla="*/ T8 w 467"/>
                <a:gd name="T10" fmla="+- 0 133 127"/>
                <a:gd name="T11" fmla="*/ 133 h 1677"/>
                <a:gd name="T12" fmla="+- 0 2938 2915"/>
                <a:gd name="T13" fmla="*/ T12 w 467"/>
                <a:gd name="T14" fmla="+- 0 150 127"/>
                <a:gd name="T15" fmla="*/ 150 h 1677"/>
                <a:gd name="T16" fmla="+- 0 2921 2915"/>
                <a:gd name="T17" fmla="*/ T16 w 467"/>
                <a:gd name="T18" fmla="+- 0 174 127"/>
                <a:gd name="T19" fmla="*/ 174 h 1677"/>
                <a:gd name="T20" fmla="+- 0 2915 2915"/>
                <a:gd name="T21" fmla="*/ T20 w 467"/>
                <a:gd name="T22" fmla="+- 0 205 127"/>
                <a:gd name="T23" fmla="*/ 205 h 1677"/>
                <a:gd name="T24" fmla="+- 0 2915 2915"/>
                <a:gd name="T25" fmla="*/ T24 w 467"/>
                <a:gd name="T26" fmla="+- 0 1725 127"/>
                <a:gd name="T27" fmla="*/ 1725 h 1677"/>
                <a:gd name="T28" fmla="+- 0 2921 2915"/>
                <a:gd name="T29" fmla="*/ T28 w 467"/>
                <a:gd name="T30" fmla="+- 0 1756 127"/>
                <a:gd name="T31" fmla="*/ 1756 h 1677"/>
                <a:gd name="T32" fmla="+- 0 2938 2915"/>
                <a:gd name="T33" fmla="*/ T32 w 467"/>
                <a:gd name="T34" fmla="+- 0 1780 127"/>
                <a:gd name="T35" fmla="*/ 1780 h 1677"/>
                <a:gd name="T36" fmla="+- 0 2962 2915"/>
                <a:gd name="T37" fmla="*/ T36 w 467"/>
                <a:gd name="T38" fmla="+- 0 1797 127"/>
                <a:gd name="T39" fmla="*/ 1797 h 1677"/>
                <a:gd name="T40" fmla="+- 0 2993 2915"/>
                <a:gd name="T41" fmla="*/ T40 w 467"/>
                <a:gd name="T42" fmla="+- 0 1803 127"/>
                <a:gd name="T43" fmla="*/ 1803 h 1677"/>
                <a:gd name="T44" fmla="+- 0 3304 2915"/>
                <a:gd name="T45" fmla="*/ T44 w 467"/>
                <a:gd name="T46" fmla="+- 0 1803 127"/>
                <a:gd name="T47" fmla="*/ 1803 h 1677"/>
                <a:gd name="T48" fmla="+- 0 3334 2915"/>
                <a:gd name="T49" fmla="*/ T48 w 467"/>
                <a:gd name="T50" fmla="+- 0 1797 127"/>
                <a:gd name="T51" fmla="*/ 1797 h 1677"/>
                <a:gd name="T52" fmla="+- 0 3358 2915"/>
                <a:gd name="T53" fmla="*/ T52 w 467"/>
                <a:gd name="T54" fmla="+- 0 1780 127"/>
                <a:gd name="T55" fmla="*/ 1780 h 1677"/>
                <a:gd name="T56" fmla="+- 0 3375 2915"/>
                <a:gd name="T57" fmla="*/ T56 w 467"/>
                <a:gd name="T58" fmla="+- 0 1756 127"/>
                <a:gd name="T59" fmla="*/ 1756 h 1677"/>
                <a:gd name="T60" fmla="+- 0 3381 2915"/>
                <a:gd name="T61" fmla="*/ T60 w 467"/>
                <a:gd name="T62" fmla="+- 0 1725 127"/>
                <a:gd name="T63" fmla="*/ 1725 h 1677"/>
                <a:gd name="T64" fmla="+- 0 3381 2915"/>
                <a:gd name="T65" fmla="*/ T64 w 467"/>
                <a:gd name="T66" fmla="+- 0 205 127"/>
                <a:gd name="T67" fmla="*/ 205 h 1677"/>
                <a:gd name="T68" fmla="+- 0 3375 2915"/>
                <a:gd name="T69" fmla="*/ T68 w 467"/>
                <a:gd name="T70" fmla="+- 0 174 127"/>
                <a:gd name="T71" fmla="*/ 174 h 1677"/>
                <a:gd name="T72" fmla="+- 0 3358 2915"/>
                <a:gd name="T73" fmla="*/ T72 w 467"/>
                <a:gd name="T74" fmla="+- 0 150 127"/>
                <a:gd name="T75" fmla="*/ 150 h 1677"/>
                <a:gd name="T76" fmla="+- 0 3334 2915"/>
                <a:gd name="T77" fmla="*/ T76 w 467"/>
                <a:gd name="T78" fmla="+- 0 133 127"/>
                <a:gd name="T79" fmla="*/ 133 h 1677"/>
                <a:gd name="T80" fmla="+- 0 3304 2915"/>
                <a:gd name="T81" fmla="*/ T80 w 467"/>
                <a:gd name="T82" fmla="+- 0 127 127"/>
                <a:gd name="T83" fmla="*/ 127 h 16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677">
                  <a:moveTo>
                    <a:pt x="389" y="0"/>
                  </a:moveTo>
                  <a:lnTo>
                    <a:pt x="78" y="0"/>
                  </a:lnTo>
                  <a:lnTo>
                    <a:pt x="47" y="6"/>
                  </a:lnTo>
                  <a:lnTo>
                    <a:pt x="23" y="23"/>
                  </a:lnTo>
                  <a:lnTo>
                    <a:pt x="6" y="47"/>
                  </a:lnTo>
                  <a:lnTo>
                    <a:pt x="0" y="78"/>
                  </a:lnTo>
                  <a:lnTo>
                    <a:pt x="0" y="1598"/>
                  </a:lnTo>
                  <a:lnTo>
                    <a:pt x="6" y="1629"/>
                  </a:lnTo>
                  <a:lnTo>
                    <a:pt x="23" y="1653"/>
                  </a:lnTo>
                  <a:lnTo>
                    <a:pt x="47" y="1670"/>
                  </a:lnTo>
                  <a:lnTo>
                    <a:pt x="78" y="1676"/>
                  </a:lnTo>
                  <a:lnTo>
                    <a:pt x="389" y="1676"/>
                  </a:lnTo>
                  <a:lnTo>
                    <a:pt x="419" y="1670"/>
                  </a:lnTo>
                  <a:lnTo>
                    <a:pt x="443" y="1653"/>
                  </a:lnTo>
                  <a:lnTo>
                    <a:pt x="460" y="1629"/>
                  </a:lnTo>
                  <a:lnTo>
                    <a:pt x="466" y="1598"/>
                  </a:lnTo>
                  <a:lnTo>
                    <a:pt x="466" y="78"/>
                  </a:lnTo>
                  <a:lnTo>
                    <a:pt x="460" y="47"/>
                  </a:lnTo>
                  <a:lnTo>
                    <a:pt x="443" y="23"/>
                  </a:lnTo>
                  <a:lnTo>
                    <a:pt x="419" y="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30" name="Picture 89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" y="327"/>
              <a:ext cx="634" cy="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89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" y="327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894"/>
            <p:cNvSpPr>
              <a:spLocks/>
            </p:cNvSpPr>
            <p:nvPr/>
          </p:nvSpPr>
          <p:spPr bwMode="auto">
            <a:xfrm>
              <a:off x="3877" y="334"/>
              <a:ext cx="467" cy="1469"/>
            </a:xfrm>
            <a:custGeom>
              <a:avLst/>
              <a:gdLst>
                <a:gd name="T0" fmla="+- 0 4266 3877"/>
                <a:gd name="T1" fmla="*/ T0 w 467"/>
                <a:gd name="T2" fmla="+- 0 -121 -121"/>
                <a:gd name="T3" fmla="*/ -121 h 1924"/>
                <a:gd name="T4" fmla="+- 0 3955 3877"/>
                <a:gd name="T5" fmla="*/ T4 w 467"/>
                <a:gd name="T6" fmla="+- 0 -121 -121"/>
                <a:gd name="T7" fmla="*/ -121 h 1924"/>
                <a:gd name="T8" fmla="+- 0 3925 3877"/>
                <a:gd name="T9" fmla="*/ T8 w 467"/>
                <a:gd name="T10" fmla="+- 0 -115 -121"/>
                <a:gd name="T11" fmla="*/ -115 h 1924"/>
                <a:gd name="T12" fmla="+- 0 3900 3877"/>
                <a:gd name="T13" fmla="*/ T12 w 467"/>
                <a:gd name="T14" fmla="+- 0 -98 -121"/>
                <a:gd name="T15" fmla="*/ -98 h 1924"/>
                <a:gd name="T16" fmla="+- 0 3883 3877"/>
                <a:gd name="T17" fmla="*/ T16 w 467"/>
                <a:gd name="T18" fmla="+- 0 -73 -121"/>
                <a:gd name="T19" fmla="*/ -73 h 1924"/>
                <a:gd name="T20" fmla="+- 0 3877 3877"/>
                <a:gd name="T21" fmla="*/ T20 w 467"/>
                <a:gd name="T22" fmla="+- 0 -43 -121"/>
                <a:gd name="T23" fmla="*/ -43 h 1924"/>
                <a:gd name="T24" fmla="+- 0 3877 3877"/>
                <a:gd name="T25" fmla="*/ T24 w 467"/>
                <a:gd name="T26" fmla="+- 0 1725 -121"/>
                <a:gd name="T27" fmla="*/ 1725 h 1924"/>
                <a:gd name="T28" fmla="+- 0 3883 3877"/>
                <a:gd name="T29" fmla="*/ T28 w 467"/>
                <a:gd name="T30" fmla="+- 0 1756 -121"/>
                <a:gd name="T31" fmla="*/ 1756 h 1924"/>
                <a:gd name="T32" fmla="+- 0 3900 3877"/>
                <a:gd name="T33" fmla="*/ T32 w 467"/>
                <a:gd name="T34" fmla="+- 0 1780 -121"/>
                <a:gd name="T35" fmla="*/ 1780 h 1924"/>
                <a:gd name="T36" fmla="+- 0 3925 3877"/>
                <a:gd name="T37" fmla="*/ T36 w 467"/>
                <a:gd name="T38" fmla="+- 0 1797 -121"/>
                <a:gd name="T39" fmla="*/ 1797 h 1924"/>
                <a:gd name="T40" fmla="+- 0 3955 3877"/>
                <a:gd name="T41" fmla="*/ T40 w 467"/>
                <a:gd name="T42" fmla="+- 0 1803 -121"/>
                <a:gd name="T43" fmla="*/ 1803 h 1924"/>
                <a:gd name="T44" fmla="+- 0 4266 3877"/>
                <a:gd name="T45" fmla="*/ T44 w 467"/>
                <a:gd name="T46" fmla="+- 0 1803 -121"/>
                <a:gd name="T47" fmla="*/ 1803 h 1924"/>
                <a:gd name="T48" fmla="+- 0 4296 3877"/>
                <a:gd name="T49" fmla="*/ T48 w 467"/>
                <a:gd name="T50" fmla="+- 0 1797 -121"/>
                <a:gd name="T51" fmla="*/ 1797 h 1924"/>
                <a:gd name="T52" fmla="+- 0 4321 3877"/>
                <a:gd name="T53" fmla="*/ T52 w 467"/>
                <a:gd name="T54" fmla="+- 0 1780 -121"/>
                <a:gd name="T55" fmla="*/ 1780 h 1924"/>
                <a:gd name="T56" fmla="+- 0 4337 3877"/>
                <a:gd name="T57" fmla="*/ T56 w 467"/>
                <a:gd name="T58" fmla="+- 0 1756 -121"/>
                <a:gd name="T59" fmla="*/ 1756 h 1924"/>
                <a:gd name="T60" fmla="+- 0 4344 3877"/>
                <a:gd name="T61" fmla="*/ T60 w 467"/>
                <a:gd name="T62" fmla="+- 0 1725 -121"/>
                <a:gd name="T63" fmla="*/ 1725 h 1924"/>
                <a:gd name="T64" fmla="+- 0 4344 3877"/>
                <a:gd name="T65" fmla="*/ T64 w 467"/>
                <a:gd name="T66" fmla="+- 0 -43 -121"/>
                <a:gd name="T67" fmla="*/ -43 h 1924"/>
                <a:gd name="T68" fmla="+- 0 4337 3877"/>
                <a:gd name="T69" fmla="*/ T68 w 467"/>
                <a:gd name="T70" fmla="+- 0 -73 -121"/>
                <a:gd name="T71" fmla="*/ -73 h 1924"/>
                <a:gd name="T72" fmla="+- 0 4321 3877"/>
                <a:gd name="T73" fmla="*/ T72 w 467"/>
                <a:gd name="T74" fmla="+- 0 -98 -121"/>
                <a:gd name="T75" fmla="*/ -98 h 1924"/>
                <a:gd name="T76" fmla="+- 0 4296 3877"/>
                <a:gd name="T77" fmla="*/ T76 w 467"/>
                <a:gd name="T78" fmla="+- 0 -115 -121"/>
                <a:gd name="T79" fmla="*/ -115 h 1924"/>
                <a:gd name="T80" fmla="+- 0 4266 3877"/>
                <a:gd name="T81" fmla="*/ T80 w 467"/>
                <a:gd name="T82" fmla="+- 0 -121 -121"/>
                <a:gd name="T83" fmla="*/ -121 h 1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924">
                  <a:moveTo>
                    <a:pt x="389" y="0"/>
                  </a:moveTo>
                  <a:lnTo>
                    <a:pt x="78" y="0"/>
                  </a:lnTo>
                  <a:lnTo>
                    <a:pt x="48" y="6"/>
                  </a:lnTo>
                  <a:lnTo>
                    <a:pt x="23" y="23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1846"/>
                  </a:lnTo>
                  <a:lnTo>
                    <a:pt x="6" y="1877"/>
                  </a:lnTo>
                  <a:lnTo>
                    <a:pt x="23" y="1901"/>
                  </a:lnTo>
                  <a:lnTo>
                    <a:pt x="48" y="1918"/>
                  </a:lnTo>
                  <a:lnTo>
                    <a:pt x="78" y="1924"/>
                  </a:lnTo>
                  <a:lnTo>
                    <a:pt x="389" y="1924"/>
                  </a:lnTo>
                  <a:lnTo>
                    <a:pt x="419" y="1918"/>
                  </a:lnTo>
                  <a:lnTo>
                    <a:pt x="444" y="1901"/>
                  </a:lnTo>
                  <a:lnTo>
                    <a:pt x="460" y="1877"/>
                  </a:lnTo>
                  <a:lnTo>
                    <a:pt x="467" y="1846"/>
                  </a:lnTo>
                  <a:lnTo>
                    <a:pt x="467" y="78"/>
                  </a:lnTo>
                  <a:lnTo>
                    <a:pt x="460" y="48"/>
                  </a:lnTo>
                  <a:lnTo>
                    <a:pt x="444" y="23"/>
                  </a:lnTo>
                  <a:lnTo>
                    <a:pt x="419" y="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33" name="Picture 89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-12"/>
              <a:ext cx="636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89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404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Freeform 891"/>
            <p:cNvSpPr>
              <a:spLocks/>
            </p:cNvSpPr>
            <p:nvPr/>
          </p:nvSpPr>
          <p:spPr bwMode="auto">
            <a:xfrm>
              <a:off x="1952" y="31"/>
              <a:ext cx="381" cy="1772"/>
            </a:xfrm>
            <a:custGeom>
              <a:avLst/>
              <a:gdLst>
                <a:gd name="T0" fmla="+- 0 2341 1953"/>
                <a:gd name="T1" fmla="*/ T0 w 467"/>
                <a:gd name="T2" fmla="+- 0 31 31"/>
                <a:gd name="T3" fmla="*/ 31 h 1772"/>
                <a:gd name="T4" fmla="+- 0 2030 1953"/>
                <a:gd name="T5" fmla="*/ T4 w 467"/>
                <a:gd name="T6" fmla="+- 0 31 31"/>
                <a:gd name="T7" fmla="*/ 31 h 1772"/>
                <a:gd name="T8" fmla="+- 0 2000 1953"/>
                <a:gd name="T9" fmla="*/ T8 w 467"/>
                <a:gd name="T10" fmla="+- 0 37 31"/>
                <a:gd name="T11" fmla="*/ 37 h 1772"/>
                <a:gd name="T12" fmla="+- 0 1975 1953"/>
                <a:gd name="T13" fmla="*/ T12 w 467"/>
                <a:gd name="T14" fmla="+- 0 54 31"/>
                <a:gd name="T15" fmla="*/ 54 h 1772"/>
                <a:gd name="T16" fmla="+- 0 1959 1953"/>
                <a:gd name="T17" fmla="*/ T16 w 467"/>
                <a:gd name="T18" fmla="+- 0 79 31"/>
                <a:gd name="T19" fmla="*/ 79 h 1772"/>
                <a:gd name="T20" fmla="+- 0 1953 1953"/>
                <a:gd name="T21" fmla="*/ T20 w 467"/>
                <a:gd name="T22" fmla="+- 0 109 31"/>
                <a:gd name="T23" fmla="*/ 109 h 1772"/>
                <a:gd name="T24" fmla="+- 0 1953 1953"/>
                <a:gd name="T25" fmla="*/ T24 w 467"/>
                <a:gd name="T26" fmla="+- 0 1725 31"/>
                <a:gd name="T27" fmla="*/ 1725 h 1772"/>
                <a:gd name="T28" fmla="+- 0 1959 1953"/>
                <a:gd name="T29" fmla="*/ T28 w 467"/>
                <a:gd name="T30" fmla="+- 0 1756 31"/>
                <a:gd name="T31" fmla="*/ 1756 h 1772"/>
                <a:gd name="T32" fmla="+- 0 1975 1953"/>
                <a:gd name="T33" fmla="*/ T32 w 467"/>
                <a:gd name="T34" fmla="+- 0 1780 31"/>
                <a:gd name="T35" fmla="*/ 1780 h 1772"/>
                <a:gd name="T36" fmla="+- 0 2000 1953"/>
                <a:gd name="T37" fmla="*/ T36 w 467"/>
                <a:gd name="T38" fmla="+- 0 1797 31"/>
                <a:gd name="T39" fmla="*/ 1797 h 1772"/>
                <a:gd name="T40" fmla="+- 0 2030 1953"/>
                <a:gd name="T41" fmla="*/ T40 w 467"/>
                <a:gd name="T42" fmla="+- 0 1803 31"/>
                <a:gd name="T43" fmla="*/ 1803 h 1772"/>
                <a:gd name="T44" fmla="+- 0 2341 1953"/>
                <a:gd name="T45" fmla="*/ T44 w 467"/>
                <a:gd name="T46" fmla="+- 0 1803 31"/>
                <a:gd name="T47" fmla="*/ 1803 h 1772"/>
                <a:gd name="T48" fmla="+- 0 2371 1953"/>
                <a:gd name="T49" fmla="*/ T48 w 467"/>
                <a:gd name="T50" fmla="+- 0 1797 31"/>
                <a:gd name="T51" fmla="*/ 1797 h 1772"/>
                <a:gd name="T52" fmla="+- 0 2396 1953"/>
                <a:gd name="T53" fmla="*/ T52 w 467"/>
                <a:gd name="T54" fmla="+- 0 1780 31"/>
                <a:gd name="T55" fmla="*/ 1780 h 1772"/>
                <a:gd name="T56" fmla="+- 0 2413 1953"/>
                <a:gd name="T57" fmla="*/ T56 w 467"/>
                <a:gd name="T58" fmla="+- 0 1756 31"/>
                <a:gd name="T59" fmla="*/ 1756 h 1772"/>
                <a:gd name="T60" fmla="+- 0 2419 1953"/>
                <a:gd name="T61" fmla="*/ T60 w 467"/>
                <a:gd name="T62" fmla="+- 0 1725 31"/>
                <a:gd name="T63" fmla="*/ 1725 h 1772"/>
                <a:gd name="T64" fmla="+- 0 2419 1953"/>
                <a:gd name="T65" fmla="*/ T64 w 467"/>
                <a:gd name="T66" fmla="+- 0 109 31"/>
                <a:gd name="T67" fmla="*/ 109 h 1772"/>
                <a:gd name="T68" fmla="+- 0 2413 1953"/>
                <a:gd name="T69" fmla="*/ T68 w 467"/>
                <a:gd name="T70" fmla="+- 0 79 31"/>
                <a:gd name="T71" fmla="*/ 79 h 1772"/>
                <a:gd name="T72" fmla="+- 0 2396 1953"/>
                <a:gd name="T73" fmla="*/ T72 w 467"/>
                <a:gd name="T74" fmla="+- 0 54 31"/>
                <a:gd name="T75" fmla="*/ 54 h 1772"/>
                <a:gd name="T76" fmla="+- 0 2371 1953"/>
                <a:gd name="T77" fmla="*/ T76 w 467"/>
                <a:gd name="T78" fmla="+- 0 37 31"/>
                <a:gd name="T79" fmla="*/ 37 h 1772"/>
                <a:gd name="T80" fmla="+- 0 2341 1953"/>
                <a:gd name="T81" fmla="*/ T80 w 467"/>
                <a:gd name="T82" fmla="+- 0 31 31"/>
                <a:gd name="T83" fmla="*/ 31 h 17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772">
                  <a:moveTo>
                    <a:pt x="388" y="0"/>
                  </a:moveTo>
                  <a:lnTo>
                    <a:pt x="77" y="0"/>
                  </a:lnTo>
                  <a:lnTo>
                    <a:pt x="47" y="6"/>
                  </a:lnTo>
                  <a:lnTo>
                    <a:pt x="22" y="23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1694"/>
                  </a:lnTo>
                  <a:lnTo>
                    <a:pt x="6" y="1725"/>
                  </a:lnTo>
                  <a:lnTo>
                    <a:pt x="22" y="1749"/>
                  </a:lnTo>
                  <a:lnTo>
                    <a:pt x="47" y="1766"/>
                  </a:lnTo>
                  <a:lnTo>
                    <a:pt x="77" y="1772"/>
                  </a:lnTo>
                  <a:lnTo>
                    <a:pt x="388" y="1772"/>
                  </a:lnTo>
                  <a:lnTo>
                    <a:pt x="418" y="1766"/>
                  </a:lnTo>
                  <a:lnTo>
                    <a:pt x="443" y="1749"/>
                  </a:lnTo>
                  <a:lnTo>
                    <a:pt x="460" y="1725"/>
                  </a:lnTo>
                  <a:lnTo>
                    <a:pt x="466" y="1694"/>
                  </a:lnTo>
                  <a:lnTo>
                    <a:pt x="466" y="78"/>
                  </a:lnTo>
                  <a:lnTo>
                    <a:pt x="460" y="48"/>
                  </a:lnTo>
                  <a:lnTo>
                    <a:pt x="443" y="23"/>
                  </a:lnTo>
                  <a:lnTo>
                    <a:pt x="418" y="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6" name="AutoShape 890"/>
            <p:cNvSpPr>
              <a:spLocks/>
            </p:cNvSpPr>
            <p:nvPr/>
          </p:nvSpPr>
          <p:spPr bwMode="auto">
            <a:xfrm>
              <a:off x="754" y="1821"/>
              <a:ext cx="3824" cy="81"/>
            </a:xfrm>
            <a:custGeom>
              <a:avLst/>
              <a:gdLst>
                <a:gd name="T0" fmla="+- 0 4578 755"/>
                <a:gd name="T1" fmla="*/ T0 w 3824"/>
                <a:gd name="T2" fmla="+- 0 1822 1822"/>
                <a:gd name="T3" fmla="*/ 1822 h 81"/>
                <a:gd name="T4" fmla="+- 0 4578 755"/>
                <a:gd name="T5" fmla="*/ T4 w 3824"/>
                <a:gd name="T6" fmla="+- 0 1903 1822"/>
                <a:gd name="T7" fmla="*/ 1903 h 81"/>
                <a:gd name="T8" fmla="+- 0 3623 755"/>
                <a:gd name="T9" fmla="*/ T8 w 3824"/>
                <a:gd name="T10" fmla="+- 0 1822 1822"/>
                <a:gd name="T11" fmla="*/ 1822 h 81"/>
                <a:gd name="T12" fmla="+- 0 3623 755"/>
                <a:gd name="T13" fmla="*/ T12 w 3824"/>
                <a:gd name="T14" fmla="+- 0 1903 1822"/>
                <a:gd name="T15" fmla="*/ 1903 h 81"/>
                <a:gd name="T16" fmla="+- 0 2667 755"/>
                <a:gd name="T17" fmla="*/ T16 w 3824"/>
                <a:gd name="T18" fmla="+- 0 1822 1822"/>
                <a:gd name="T19" fmla="*/ 1822 h 81"/>
                <a:gd name="T20" fmla="+- 0 2667 755"/>
                <a:gd name="T21" fmla="*/ T20 w 3824"/>
                <a:gd name="T22" fmla="+- 0 1903 1822"/>
                <a:gd name="T23" fmla="*/ 1903 h 81"/>
                <a:gd name="T24" fmla="+- 0 1711 755"/>
                <a:gd name="T25" fmla="*/ T24 w 3824"/>
                <a:gd name="T26" fmla="+- 0 1822 1822"/>
                <a:gd name="T27" fmla="*/ 1822 h 81"/>
                <a:gd name="T28" fmla="+- 0 1711 755"/>
                <a:gd name="T29" fmla="*/ T28 w 3824"/>
                <a:gd name="T30" fmla="+- 0 1903 1822"/>
                <a:gd name="T31" fmla="*/ 1903 h 81"/>
                <a:gd name="T32" fmla="+- 0 755 755"/>
                <a:gd name="T33" fmla="*/ T32 w 3824"/>
                <a:gd name="T34" fmla="+- 0 1822 1822"/>
                <a:gd name="T35" fmla="*/ 1822 h 81"/>
                <a:gd name="T36" fmla="+- 0 755 755"/>
                <a:gd name="T37" fmla="*/ T36 w 3824"/>
                <a:gd name="T38" fmla="+- 0 1903 1822"/>
                <a:gd name="T39" fmla="*/ 1903 h 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824" h="81">
                  <a:moveTo>
                    <a:pt x="3823" y="0"/>
                  </a:moveTo>
                  <a:lnTo>
                    <a:pt x="3823" y="81"/>
                  </a:lnTo>
                  <a:moveTo>
                    <a:pt x="2868" y="0"/>
                  </a:moveTo>
                  <a:lnTo>
                    <a:pt x="2868" y="81"/>
                  </a:lnTo>
                  <a:moveTo>
                    <a:pt x="1912" y="0"/>
                  </a:moveTo>
                  <a:lnTo>
                    <a:pt x="1912" y="81"/>
                  </a:lnTo>
                  <a:moveTo>
                    <a:pt x="956" y="0"/>
                  </a:moveTo>
                  <a:lnTo>
                    <a:pt x="956" y="81"/>
                  </a:lnTo>
                  <a:moveTo>
                    <a:pt x="0" y="0"/>
                  </a:moveTo>
                  <a:lnTo>
                    <a:pt x="0" y="81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42" name="Rectangle 87"/>
          <p:cNvSpPr>
            <a:spLocks noChangeArrowheads="1"/>
          </p:cNvSpPr>
          <p:nvPr/>
        </p:nvSpPr>
        <p:spPr bwMode="auto">
          <a:xfrm>
            <a:off x="379191" y="-920486"/>
            <a:ext cx="7315200" cy="209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включают в себя отрасли социальной сферы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88"/>
          <p:cNvSpPr>
            <a:spLocks noChangeArrowheads="1"/>
          </p:cNvSpPr>
          <p:nvPr/>
        </p:nvSpPr>
        <p:spPr bwMode="auto">
          <a:xfrm>
            <a:off x="609600" y="574745"/>
            <a:ext cx="2579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Всего расходы по отраслям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социальной сферы, 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92"/>
          <p:cNvSpPr>
            <a:spLocks noChangeArrowheads="1"/>
          </p:cNvSpPr>
          <p:nvPr/>
        </p:nvSpPr>
        <p:spPr bwMode="auto">
          <a:xfrm>
            <a:off x="0" y="914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Rectangle 97"/>
          <p:cNvSpPr>
            <a:spLocks noChangeArrowheads="1"/>
          </p:cNvSpPr>
          <p:nvPr/>
        </p:nvSpPr>
        <p:spPr bwMode="auto">
          <a:xfrm>
            <a:off x="4651596" y="31516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77" name="Rectangle 112"/>
          <p:cNvSpPr>
            <a:spLocks noChangeArrowheads="1"/>
          </p:cNvSpPr>
          <p:nvPr/>
        </p:nvSpPr>
        <p:spPr bwMode="auto">
          <a:xfrm>
            <a:off x="0" y="77438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80" name="Прямоугольник 17479"/>
          <p:cNvSpPr/>
          <p:nvPr/>
        </p:nvSpPr>
        <p:spPr>
          <a:xfrm>
            <a:off x="529020" y="2412763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1" name="Прямоугольник 17480"/>
          <p:cNvSpPr/>
          <p:nvPr/>
        </p:nvSpPr>
        <p:spPr>
          <a:xfrm>
            <a:off x="819881" y="2412129"/>
            <a:ext cx="8200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5435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2" name="Прямоугольник 17481"/>
          <p:cNvSpPr/>
          <p:nvPr/>
        </p:nvSpPr>
        <p:spPr>
          <a:xfrm>
            <a:off x="1417801" y="2412129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3" name="Прямоугольник 17482"/>
          <p:cNvSpPr/>
          <p:nvPr/>
        </p:nvSpPr>
        <p:spPr>
          <a:xfrm>
            <a:off x="2051529" y="2425065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4" name="Прямоугольник 17483"/>
          <p:cNvSpPr/>
          <p:nvPr/>
        </p:nvSpPr>
        <p:spPr>
          <a:xfrm>
            <a:off x="4143506" y="3292995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485" name="Прямоугольник 17484"/>
          <p:cNvSpPr/>
          <p:nvPr/>
        </p:nvSpPr>
        <p:spPr>
          <a:xfrm>
            <a:off x="4143506" y="3600090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486" name="Прямоугольник 17485"/>
          <p:cNvSpPr/>
          <p:nvPr/>
        </p:nvSpPr>
        <p:spPr>
          <a:xfrm>
            <a:off x="4143506" y="3865798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487" name="Прямоугольник 17486"/>
          <p:cNvSpPr/>
          <p:nvPr/>
        </p:nvSpPr>
        <p:spPr>
          <a:xfrm>
            <a:off x="4155568" y="4193761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488" name="Прямоугольник 17487"/>
          <p:cNvSpPr/>
          <p:nvPr/>
        </p:nvSpPr>
        <p:spPr>
          <a:xfrm>
            <a:off x="6101905" y="3292985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788,4</a:t>
            </a:r>
            <a:endParaRPr lang="ru-RU" sz="1000" dirty="0"/>
          </a:p>
        </p:txBody>
      </p:sp>
      <p:sp>
        <p:nvSpPr>
          <p:cNvPr id="17489" name="Прямоугольник 17488"/>
          <p:cNvSpPr/>
          <p:nvPr/>
        </p:nvSpPr>
        <p:spPr>
          <a:xfrm>
            <a:off x="6080237" y="3605880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948,6</a:t>
            </a:r>
            <a:endParaRPr lang="ru-RU" sz="1000" dirty="0"/>
          </a:p>
        </p:txBody>
      </p:sp>
      <p:sp>
        <p:nvSpPr>
          <p:cNvPr id="17490" name="Прямоугольник 17489"/>
          <p:cNvSpPr/>
          <p:nvPr/>
        </p:nvSpPr>
        <p:spPr>
          <a:xfrm>
            <a:off x="6207571" y="3878916"/>
            <a:ext cx="633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1938,8</a:t>
            </a:r>
            <a:endParaRPr lang="ru-RU" sz="1000" dirty="0"/>
          </a:p>
        </p:txBody>
      </p:sp>
      <p:sp>
        <p:nvSpPr>
          <p:cNvPr id="17491" name="Прямоугольник 17490"/>
          <p:cNvSpPr/>
          <p:nvPr/>
        </p:nvSpPr>
        <p:spPr>
          <a:xfrm>
            <a:off x="6116228" y="4232833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898,6</a:t>
            </a:r>
            <a:endParaRPr lang="ru-RU" sz="1000" dirty="0"/>
          </a:p>
        </p:txBody>
      </p:sp>
      <p:sp>
        <p:nvSpPr>
          <p:cNvPr id="17494" name="Прямоугольник 17493"/>
          <p:cNvSpPr/>
          <p:nvPr/>
        </p:nvSpPr>
        <p:spPr>
          <a:xfrm>
            <a:off x="4311336" y="535225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495" name="Rectangle 115"/>
          <p:cNvSpPr>
            <a:spLocks noChangeArrowheads="1"/>
          </p:cNvSpPr>
          <p:nvPr/>
        </p:nvSpPr>
        <p:spPr bwMode="auto">
          <a:xfrm>
            <a:off x="158876" y="421870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522" name="image410.png" descr="iconmonstr-volleyball-1-240(3)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59" y="4809966"/>
            <a:ext cx="44608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96" name="Rectangle 116"/>
          <p:cNvSpPr>
            <a:spLocks noChangeArrowheads="1"/>
          </p:cNvSpPr>
          <p:nvPr/>
        </p:nvSpPr>
        <p:spPr bwMode="auto">
          <a:xfrm>
            <a:off x="4764027" y="479809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Физическая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культура и спорт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97" name="Прямоугольник 17496"/>
          <p:cNvSpPr/>
          <p:nvPr/>
        </p:nvSpPr>
        <p:spPr>
          <a:xfrm>
            <a:off x="4308606" y="5590344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498" name="Прямоугольник 17497"/>
          <p:cNvSpPr/>
          <p:nvPr/>
        </p:nvSpPr>
        <p:spPr>
          <a:xfrm>
            <a:off x="4308606" y="5887281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499" name="Прямоугольник 17498"/>
          <p:cNvSpPr/>
          <p:nvPr/>
        </p:nvSpPr>
        <p:spPr>
          <a:xfrm>
            <a:off x="4317178" y="6214542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500" name="Прямоугольник 17499"/>
          <p:cNvSpPr/>
          <p:nvPr/>
        </p:nvSpPr>
        <p:spPr>
          <a:xfrm>
            <a:off x="6275983" y="5315512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69,4</a:t>
            </a:r>
            <a:endParaRPr lang="ru-RU" sz="1000" dirty="0"/>
          </a:p>
        </p:txBody>
      </p:sp>
      <p:sp>
        <p:nvSpPr>
          <p:cNvPr id="17502" name="Прямоугольник 17501"/>
          <p:cNvSpPr/>
          <p:nvPr/>
        </p:nvSpPr>
        <p:spPr>
          <a:xfrm>
            <a:off x="6398706" y="5582341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76,3</a:t>
            </a:r>
            <a:endParaRPr lang="ru-RU" sz="1000" dirty="0"/>
          </a:p>
        </p:txBody>
      </p:sp>
      <p:sp>
        <p:nvSpPr>
          <p:cNvPr id="17503" name="Прямоугольник 17502"/>
          <p:cNvSpPr/>
          <p:nvPr/>
        </p:nvSpPr>
        <p:spPr>
          <a:xfrm>
            <a:off x="6398706" y="5899753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79,5</a:t>
            </a:r>
            <a:endParaRPr lang="ru-RU" sz="1000" dirty="0"/>
          </a:p>
        </p:txBody>
      </p:sp>
      <p:sp>
        <p:nvSpPr>
          <p:cNvPr id="17504" name="Прямоугольник 17503"/>
          <p:cNvSpPr/>
          <p:nvPr/>
        </p:nvSpPr>
        <p:spPr>
          <a:xfrm>
            <a:off x="6396991" y="6227885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76,3</a:t>
            </a:r>
            <a:endParaRPr lang="ru-RU" sz="1000" dirty="0"/>
          </a:p>
        </p:txBody>
      </p:sp>
      <p:sp>
        <p:nvSpPr>
          <p:cNvPr id="17505" name="Прямоугольник 17504"/>
          <p:cNvSpPr/>
          <p:nvPr/>
        </p:nvSpPr>
        <p:spPr>
          <a:xfrm>
            <a:off x="3756025" y="6889731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6795" marR="695325">
              <a:spcBef>
                <a:spcPts val="113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3B6996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Культура и</a:t>
            </a:r>
            <a:r>
              <a:rPr lang="ru-RU" sz="1100" b="1" spc="5" dirty="0">
                <a:solidFill>
                  <a:srgbClr val="3B6996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3B6996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кинематография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07" name="Rectangle 119"/>
          <p:cNvSpPr>
            <a:spLocks noChangeArrowheads="1"/>
          </p:cNvSpPr>
          <p:nvPr/>
        </p:nvSpPr>
        <p:spPr bwMode="auto">
          <a:xfrm>
            <a:off x="693928" y="669415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EF9D1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Социальная политика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08" name="Прямоугольник 17507"/>
          <p:cNvSpPr/>
          <p:nvPr/>
        </p:nvSpPr>
        <p:spPr>
          <a:xfrm>
            <a:off x="2382470" y="7166474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51,1</a:t>
            </a:r>
            <a:endParaRPr lang="ru-RU" sz="1000" dirty="0"/>
          </a:p>
        </p:txBody>
      </p:sp>
      <p:sp>
        <p:nvSpPr>
          <p:cNvPr id="17509" name="Прямоугольник 17508"/>
          <p:cNvSpPr/>
          <p:nvPr/>
        </p:nvSpPr>
        <p:spPr>
          <a:xfrm>
            <a:off x="2417980" y="7618054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54,5</a:t>
            </a:r>
            <a:endParaRPr lang="ru-RU" sz="1000" dirty="0"/>
          </a:p>
        </p:txBody>
      </p:sp>
      <p:sp>
        <p:nvSpPr>
          <p:cNvPr id="17510" name="Прямоугольник 17509"/>
          <p:cNvSpPr/>
          <p:nvPr/>
        </p:nvSpPr>
        <p:spPr>
          <a:xfrm>
            <a:off x="1666240" y="8098337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1660">
              <a:spcBef>
                <a:spcPts val="510"/>
              </a:spcBef>
              <a:spcAft>
                <a:spcPts val="0"/>
              </a:spcAft>
              <a:tabLst>
                <a:tab pos="2576830" algn="l"/>
              </a:tabLst>
            </a:pPr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49,5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17511" name="Прямоугольник 17510"/>
          <p:cNvSpPr/>
          <p:nvPr/>
        </p:nvSpPr>
        <p:spPr>
          <a:xfrm>
            <a:off x="2165503" y="8568015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47,4</a:t>
            </a:r>
            <a:endParaRPr lang="ru-RU" sz="1000" dirty="0"/>
          </a:p>
        </p:txBody>
      </p:sp>
      <p:sp>
        <p:nvSpPr>
          <p:cNvPr id="17512" name="Прямоугольник 17511"/>
          <p:cNvSpPr/>
          <p:nvPr/>
        </p:nvSpPr>
        <p:spPr>
          <a:xfrm>
            <a:off x="409745" y="715388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513" name="Прямоугольник 17512"/>
          <p:cNvSpPr/>
          <p:nvPr/>
        </p:nvSpPr>
        <p:spPr>
          <a:xfrm>
            <a:off x="397483" y="7616730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514" name="Прямоугольник 17513"/>
          <p:cNvSpPr/>
          <p:nvPr/>
        </p:nvSpPr>
        <p:spPr>
          <a:xfrm>
            <a:off x="409744" y="8082221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515" name="Прямоугольник 17514"/>
          <p:cNvSpPr/>
          <p:nvPr/>
        </p:nvSpPr>
        <p:spPr>
          <a:xfrm>
            <a:off x="383953" y="8574068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516" name="Прямоугольник 17515"/>
          <p:cNvSpPr/>
          <p:nvPr/>
        </p:nvSpPr>
        <p:spPr>
          <a:xfrm>
            <a:off x="4321305" y="7338229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517" name="Прямоугольник 17516"/>
          <p:cNvSpPr/>
          <p:nvPr/>
        </p:nvSpPr>
        <p:spPr>
          <a:xfrm>
            <a:off x="4321305" y="7776514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518" name="Прямоугольник 17517"/>
          <p:cNvSpPr/>
          <p:nvPr/>
        </p:nvSpPr>
        <p:spPr>
          <a:xfrm>
            <a:off x="4334640" y="822771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519" name="Прямоугольник 17518"/>
          <p:cNvSpPr/>
          <p:nvPr/>
        </p:nvSpPr>
        <p:spPr>
          <a:xfrm>
            <a:off x="4346702" y="859237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520" name="Прямоугольник 17519"/>
          <p:cNvSpPr/>
          <p:nvPr/>
        </p:nvSpPr>
        <p:spPr>
          <a:xfrm>
            <a:off x="5712413" y="7315989"/>
            <a:ext cx="11455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spcBef>
                <a:spcPts val="490"/>
              </a:spcBef>
              <a:spcAft>
                <a:spcPts val="0"/>
              </a:spcAft>
              <a:tabLst>
                <a:tab pos="2628265" algn="l"/>
              </a:tabLst>
            </a:pPr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157,5</a:t>
            </a:r>
            <a:endParaRPr lang="ru-RU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21" name="Прямоугольник 17520"/>
          <p:cNvSpPr/>
          <p:nvPr/>
        </p:nvSpPr>
        <p:spPr>
          <a:xfrm>
            <a:off x="6310959" y="7800998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164,8</a:t>
            </a:r>
            <a:endParaRPr lang="ru-RU" sz="1000" dirty="0"/>
          </a:p>
        </p:txBody>
      </p:sp>
      <p:sp>
        <p:nvSpPr>
          <p:cNvPr id="17523" name="Прямоугольник 17522"/>
          <p:cNvSpPr/>
          <p:nvPr/>
        </p:nvSpPr>
        <p:spPr>
          <a:xfrm>
            <a:off x="6317078" y="8240649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140,5</a:t>
            </a:r>
            <a:endParaRPr lang="ru-RU" sz="1000" dirty="0"/>
          </a:p>
        </p:txBody>
      </p:sp>
      <p:sp>
        <p:nvSpPr>
          <p:cNvPr id="307" name="Прямоугольник 306"/>
          <p:cNvSpPr/>
          <p:nvPr/>
        </p:nvSpPr>
        <p:spPr>
          <a:xfrm>
            <a:off x="6310959" y="8602547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140,5</a:t>
            </a:r>
            <a:endParaRPr lang="ru-RU" sz="1000" dirty="0"/>
          </a:p>
        </p:txBody>
      </p:sp>
      <p:sp>
        <p:nvSpPr>
          <p:cNvPr id="308" name="Text Box 883"/>
          <p:cNvSpPr txBox="1">
            <a:spLocks noChangeArrowheads="1"/>
          </p:cNvSpPr>
          <p:nvPr/>
        </p:nvSpPr>
        <p:spPr bwMode="auto">
          <a:xfrm>
            <a:off x="2496260" y="1119760"/>
            <a:ext cx="232410" cy="11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1162,8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9" name="Text Box 884"/>
          <p:cNvSpPr txBox="1">
            <a:spLocks noChangeArrowheads="1"/>
          </p:cNvSpPr>
          <p:nvPr/>
        </p:nvSpPr>
        <p:spPr bwMode="auto">
          <a:xfrm>
            <a:off x="1904876" y="1250702"/>
            <a:ext cx="197485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2208,3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0" name="Text Box 885"/>
          <p:cNvSpPr txBox="1">
            <a:spLocks noChangeArrowheads="1"/>
          </p:cNvSpPr>
          <p:nvPr/>
        </p:nvSpPr>
        <p:spPr bwMode="auto">
          <a:xfrm>
            <a:off x="1256703" y="1359712"/>
            <a:ext cx="197485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1244,2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1" name="Text Box 885"/>
          <p:cNvSpPr txBox="1">
            <a:spLocks noChangeArrowheads="1"/>
          </p:cNvSpPr>
          <p:nvPr/>
        </p:nvSpPr>
        <p:spPr bwMode="auto">
          <a:xfrm>
            <a:off x="671513" y="1721075"/>
            <a:ext cx="197485" cy="5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1066,2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863" y="14757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FD47F44-0B40-4C25-ADBF-0175583C0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10168"/>
              </p:ext>
            </p:extLst>
          </p:nvPr>
        </p:nvGraphicFramePr>
        <p:xfrm>
          <a:off x="152400" y="978568"/>
          <a:ext cx="6533147" cy="80619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10927952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47477453"/>
                    </a:ext>
                  </a:extLst>
                </a:gridCol>
                <a:gridCol w="690323">
                  <a:extLst>
                    <a:ext uri="{9D8B030D-6E8A-4147-A177-3AD203B41FA5}">
                      <a16:colId xmlns:a16="http://schemas.microsoft.com/office/drawing/2014/main" val="2261450595"/>
                    </a:ext>
                  </a:extLst>
                </a:gridCol>
                <a:gridCol w="681277">
                  <a:extLst>
                    <a:ext uri="{9D8B030D-6E8A-4147-A177-3AD203B41FA5}">
                      <a16:colId xmlns:a16="http://schemas.microsoft.com/office/drawing/2014/main" val="4601369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9210518"/>
                    </a:ext>
                  </a:extLst>
                </a:gridCol>
                <a:gridCol w="467354">
                  <a:extLst>
                    <a:ext uri="{9D8B030D-6E8A-4147-A177-3AD203B41FA5}">
                      <a16:colId xmlns:a16="http://schemas.microsoft.com/office/drawing/2014/main" val="2147336361"/>
                    </a:ext>
                  </a:extLst>
                </a:gridCol>
                <a:gridCol w="611477">
                  <a:extLst>
                    <a:ext uri="{9D8B030D-6E8A-4147-A177-3AD203B41FA5}">
                      <a16:colId xmlns:a16="http://schemas.microsoft.com/office/drawing/2014/main" val="3954196623"/>
                    </a:ext>
                  </a:extLst>
                </a:gridCol>
                <a:gridCol w="653716">
                  <a:extLst>
                    <a:ext uri="{9D8B030D-6E8A-4147-A177-3AD203B41FA5}">
                      <a16:colId xmlns:a16="http://schemas.microsoft.com/office/drawing/2014/main" val="2174387000"/>
                    </a:ext>
                  </a:extLst>
                </a:gridCol>
              </a:tblGrid>
              <a:tr h="494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4545" marR="572135" indent="-157480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расходов</a:t>
                      </a:r>
                      <a:r>
                        <a:rPr lang="ru-RU" sz="800" spc="-2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(раздел,</a:t>
                      </a:r>
                      <a:r>
                        <a:rPr lang="ru-RU" sz="800" spc="-7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подраздел)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84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Исполнено</a:t>
                      </a:r>
                    </a:p>
                    <a:p>
                      <a:pPr marL="190500" marR="124460" indent="-10096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2020</a:t>
                      </a:r>
                      <a:r>
                        <a:rPr lang="ru-RU" sz="800" spc="-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  <a:p>
                      <a:pPr marL="53340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292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Прогноз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2022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3048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ru-RU" sz="800" spc="1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</a:t>
                      </a:r>
                      <a:r>
                        <a:rPr lang="ru-RU" sz="800" spc="1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  <a:p>
                      <a:pPr marL="30480" marR="304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marR="80645" indent="-14351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Прогноз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</a:p>
                    <a:p>
                      <a:pPr marL="5461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r>
                        <a:rPr lang="ru-RU" sz="800" spc="3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 marR="85090" indent="-14351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Прогноз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</a:p>
                    <a:p>
                      <a:pPr marL="901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r>
                        <a:rPr lang="ru-RU" sz="800" spc="3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3564145"/>
                  </a:ext>
                </a:extLst>
              </a:tr>
              <a:tr h="282383">
                <a:tc>
                  <a:txBody>
                    <a:bodyPr/>
                    <a:lstStyle/>
                    <a:p>
                      <a:pPr marR="78740" algn="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b="1" spc="6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7493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116 597,8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413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117 785,0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984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117 969,7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117 810,7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85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117 825,3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27910"/>
                  </a:ext>
                </a:extLst>
              </a:tr>
              <a:tr h="520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5405">
                        <a:lnSpc>
                          <a:spcPct val="98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Функционирование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высшего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должностного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лица субъекта Российской Федерации и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40005" marR="7493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2 202,7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286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1 902,1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3500" marR="2984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1 921,4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69545" marR="895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1 921,4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31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1 921,4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88290"/>
                  </a:ext>
                </a:extLst>
              </a:tr>
              <a:tr h="54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Функционирование законодательных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(представительных)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 государственной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власти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представительных</a:t>
                      </a:r>
                      <a:r>
                        <a:rPr lang="ru-RU" sz="1000" b="0" spc="-4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</a:p>
                    <a:p>
                      <a:pPr marL="80645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муниципальных</a:t>
                      </a:r>
                      <a:r>
                        <a:rPr lang="ru-RU" sz="1000" b="0" spc="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39370" marR="7493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2 158,4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2 857,7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2865" marR="2984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3 092,4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2763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3 092,4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3 092,4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10396"/>
                  </a:ext>
                </a:extLst>
              </a:tr>
              <a:tr h="860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Функционирование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Правительства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Российской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Федерации,</a:t>
                      </a:r>
                      <a:r>
                        <a:rPr lang="ru-RU" sz="10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высших исполнительных</a:t>
                      </a: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</a:p>
                    <a:p>
                      <a:pPr marL="80645" marR="57213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государственной</a:t>
                      </a:r>
                      <a:r>
                        <a:rPr lang="ru-RU" sz="1000" b="0" spc="1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власти</a:t>
                      </a:r>
                      <a:r>
                        <a:rPr lang="ru-RU" sz="1000" b="0" spc="11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субъектов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Российской</a:t>
                      </a: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Федерации,</a:t>
                      </a:r>
                      <a:r>
                        <a:rPr lang="ru-RU" sz="1000" b="0" spc="3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местных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администраций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40005" marR="749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76 777,3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80 882,3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3500" marR="298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84 263,6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5938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84 263,6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84 263,6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60401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Судебная</a:t>
                      </a:r>
                      <a:r>
                        <a:rPr lang="ru-RU" sz="1000" b="0" spc="-8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588,0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4008"/>
                  </a:ext>
                </a:extLst>
              </a:tr>
              <a:tr h="415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  <a:r>
                        <a:rPr lang="ru-RU" sz="1000" b="0" spc="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деятельности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финансовых,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налоговых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таможенных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финансового (финансово-бюджетного)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надзора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39370" marR="7493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16 323,7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16 647,9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2865" marR="2984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16 040,1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2763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16 040,1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16 040,1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801"/>
                  </a:ext>
                </a:extLst>
              </a:tr>
              <a:tr h="382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  <a:r>
                        <a:rPr lang="ru-RU" sz="1000" b="0" spc="1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проведения</a:t>
                      </a:r>
                      <a:r>
                        <a:rPr lang="ru-RU" sz="1000" b="0" spc="1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выборов</a:t>
                      </a:r>
                      <a:r>
                        <a:rPr lang="ru-RU" sz="1000" b="0" spc="11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референдумов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437,5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984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77300"/>
                  </a:ext>
                </a:extLst>
              </a:tr>
              <a:tr h="20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Резервные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фонды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4930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1 841,7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184,2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2 000,0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2 000,0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702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7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-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b="0" spc="-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18 671,2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13 370,0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10 663,5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10 481,5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10 497,5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63472"/>
                  </a:ext>
                </a:extLst>
              </a:tr>
              <a:tr h="487803">
                <a:tc>
                  <a:txBody>
                    <a:bodyPr/>
                    <a:lstStyle/>
                    <a:p>
                      <a:pPr marR="7874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Национальная безопасность и</a:t>
                      </a:r>
                      <a:r>
                        <a:rPr lang="ru-RU" sz="1000" b="1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правоохранительная</a:t>
                      </a:r>
                      <a:r>
                        <a:rPr lang="ru-RU" sz="1000" b="1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7493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24 855,4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41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23 148,9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98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26 339,7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85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24955"/>
                  </a:ext>
                </a:extLst>
              </a:tr>
              <a:tr h="42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Гражданская оборона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39370" marR="7493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5 959,3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19 160,1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2865" marR="2984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26511"/>
                  </a:ext>
                </a:extLst>
              </a:tr>
              <a:tr h="600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населения и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территории от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чрезвычайных</a:t>
                      </a:r>
                      <a:r>
                        <a:rPr lang="ru-RU" sz="1000" b="0" spc="-4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ситуаций</a:t>
                      </a:r>
                      <a:r>
                        <a:rPr lang="ru-RU" sz="1000" b="0" spc="-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природного</a:t>
                      </a:r>
                      <a:r>
                        <a:rPr lang="ru-RU" sz="1000" b="0" spc="-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техногенного</a:t>
                      </a:r>
                      <a:r>
                        <a:rPr lang="ru-RU" sz="10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характера,</a:t>
                      </a:r>
                      <a:r>
                        <a:rPr lang="ru-RU" sz="1000" b="0" spc="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пожарная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безопасность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49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18 896,1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286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3 988,8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98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26 339,7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80586"/>
                  </a:ext>
                </a:extLst>
              </a:tr>
              <a:tr h="195121">
                <a:tc>
                  <a:txBody>
                    <a:bodyPr/>
                    <a:lstStyle/>
                    <a:p>
                      <a:pPr marR="78740" algn="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Национальная</a:t>
                      </a:r>
                      <a:r>
                        <a:rPr lang="ru-RU" sz="1000" b="1" spc="1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7493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342 601,2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41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86 164,4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98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127 318,1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104 711,0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85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104 530,1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9533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Сельское</a:t>
                      </a:r>
                      <a:r>
                        <a:rPr lang="ru-RU" sz="10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1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рыболовство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45 671,9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3 988,8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53 077,4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1 330,7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51 750,3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51 569,4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4671"/>
                  </a:ext>
                </a:extLst>
              </a:tr>
              <a:tr h="207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3541,5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3 600,0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3 600,0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81574"/>
                  </a:ext>
                </a:extLst>
              </a:tr>
              <a:tr h="141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Дорожное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  <a:r>
                        <a:rPr lang="ru-RU" sz="1000" b="0" spc="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(дорожные</a:t>
                      </a:r>
                      <a:r>
                        <a:rPr lang="ru-RU" sz="1000" b="0" spc="1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фонды)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250 610,0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34 513,5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52 397,2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38 117,2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38 117,2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20461"/>
                  </a:ext>
                </a:extLst>
              </a:tr>
              <a:tr h="8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Связь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информатика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4930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8 625,5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2865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1 215,2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9845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310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6206"/>
                  </a:ext>
                </a:extLst>
              </a:tr>
              <a:tr h="276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1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10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8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национальной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34 152,3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8 919,6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17 858,5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10 858,5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10 858,5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12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39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400" y="195496"/>
            <a:ext cx="6517932" cy="6806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Ч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229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2000" spc="-22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ОЕ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Л</a:t>
            </a:r>
            <a:r>
              <a:rPr sz="2000" spc="-1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Я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20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2000" spc="-17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АЖДАН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algn="just"/>
            <a:r>
              <a:rPr lang="ru-RU" sz="1600" spc="-100" dirty="0">
                <a:latin typeface="Franklin Gothic Medium"/>
                <a:cs typeface="Franklin Gothic Medium"/>
              </a:rPr>
              <a:t>              </a:t>
            </a:r>
            <a:r>
              <a:rPr sz="1600" spc="-100" dirty="0" err="1">
                <a:latin typeface="Franklin Gothic Medium"/>
                <a:cs typeface="Franklin Gothic Medium"/>
              </a:rPr>
              <a:t>Бюджет</a:t>
            </a:r>
            <a:r>
              <a:rPr sz="1600" spc="-95" dirty="0">
                <a:latin typeface="Franklin Gothic Medium"/>
                <a:cs typeface="Franklin Gothic Medium"/>
              </a:rPr>
              <a:t> </a:t>
            </a:r>
            <a:r>
              <a:rPr sz="1600" spc="-70" dirty="0" err="1">
                <a:latin typeface="Franklin Gothic Medium"/>
                <a:cs typeface="Franklin Gothic Medium"/>
              </a:rPr>
              <a:t>для</a:t>
            </a:r>
            <a:r>
              <a:rPr sz="1600" spc="-70" dirty="0">
                <a:latin typeface="Franklin Gothic Medium"/>
                <a:cs typeface="Franklin Gothic Medium"/>
              </a:rPr>
              <a:t> </a:t>
            </a:r>
            <a:r>
              <a:rPr sz="1600" spc="-95" dirty="0" err="1">
                <a:latin typeface="Franklin Gothic Medium"/>
                <a:cs typeface="Franklin Gothic Medium"/>
              </a:rPr>
              <a:t>граждан</a:t>
            </a:r>
            <a:r>
              <a:rPr sz="1600" spc="-90" dirty="0">
                <a:latin typeface="Franklin Gothic Medium"/>
                <a:cs typeface="Franklin Gothic Medium"/>
              </a:rPr>
              <a:t> </a:t>
            </a:r>
            <a:r>
              <a:rPr sz="1400" spc="10" dirty="0">
                <a:latin typeface="Franklin Gothic Medium"/>
                <a:cs typeface="Franklin Gothic Medium"/>
              </a:rPr>
              <a:t>- </a:t>
            </a:r>
            <a:r>
              <a:rPr lang="ru-RU" sz="1400" dirty="0">
                <a:latin typeface="Franklin Gothic Medium" panose="020B0603020102020204" pitchFamily="34" charset="0"/>
              </a:rPr>
              <a:t>информационный сборник, который познакомит население городского округа Семеновский с основными положениями главного финансового документа городского округа Семеновский – бюджета городского округа на 2022 год и на плановый период 2023 и 2024 годов.</a:t>
            </a:r>
          </a:p>
          <a:p>
            <a:pPr algn="just"/>
            <a:r>
              <a:rPr lang="ru-RU" sz="1400" dirty="0">
                <a:latin typeface="Franklin Gothic Medium" panose="020B0603020102020204" pitchFamily="34" charset="0"/>
              </a:rPr>
              <a:t>           </a:t>
            </a:r>
            <a:br>
              <a:rPr lang="ru-RU" sz="1400" dirty="0">
                <a:latin typeface="Franklin Gothic Medium" panose="020B0603020102020204" pitchFamily="34" charset="0"/>
              </a:rPr>
            </a:br>
            <a:r>
              <a:rPr lang="ru-RU" sz="1400" dirty="0">
                <a:latin typeface="Franklin Gothic Medium" panose="020B0603020102020204" pitchFamily="34" charset="0"/>
              </a:rPr>
              <a:t>    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algn="just"/>
            <a:br>
              <a:rPr lang="ru-RU" sz="1400" dirty="0">
                <a:latin typeface="Franklin Gothic Medium" panose="020B0603020102020204" pitchFamily="34" charset="0"/>
              </a:rPr>
            </a:br>
            <a:r>
              <a:rPr lang="ru-RU" sz="1400" dirty="0">
                <a:latin typeface="Franklin Gothic Medium" panose="020B0603020102020204" pitchFamily="34" charset="0"/>
              </a:rPr>
              <a:t>     Бюджет для граждан нацелен на широкий круг пользователей – всех граждан городского округа Семеновский, интересы которых в той или иной мере затронуты бюджетом городского округа.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br>
              <a:rPr lang="ru-RU" sz="2000" spc="-165" dirty="0">
                <a:solidFill>
                  <a:srgbClr val="3B6996"/>
                </a:solidFill>
                <a:latin typeface="Franklin Gothic Medium"/>
                <a:cs typeface="Franklin Gothic Medium"/>
              </a:rPr>
            </a:b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Ч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229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2000" spc="-22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ОЕ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ЕТ</a:t>
            </a:r>
            <a:endParaRPr lang="ru-RU" sz="2000" spc="-155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algn="just"/>
            <a:r>
              <a:rPr sz="1600" spc="-100" dirty="0" err="1">
                <a:latin typeface="Franklin Gothic Medium"/>
                <a:cs typeface="Franklin Gothic Medium"/>
              </a:rPr>
              <a:t>Бюджет</a:t>
            </a:r>
            <a:r>
              <a:rPr sz="1600" spc="-95" dirty="0">
                <a:latin typeface="Franklin Gothic Medium"/>
                <a:cs typeface="Franklin Gothic Medium"/>
              </a:rPr>
              <a:t> </a:t>
            </a:r>
            <a:r>
              <a:rPr lang="ru-RU" sz="1400" dirty="0"/>
              <a:t>(от старо нормандского buogette - сумка, кошелек, мешок с деньгами)</a:t>
            </a:r>
            <a:r>
              <a:rPr lang="ru-RU" dirty="0"/>
              <a:t> </a:t>
            </a:r>
            <a:r>
              <a:rPr sz="1800" b="1" spc="-150" dirty="0">
                <a:latin typeface="Arial"/>
                <a:cs typeface="Arial"/>
              </a:rPr>
              <a:t>-</a:t>
            </a:r>
            <a:r>
              <a:rPr sz="1800" b="1" spc="-145" dirty="0">
                <a:latin typeface="Arial"/>
                <a:cs typeface="Arial"/>
              </a:rPr>
              <a:t> </a:t>
            </a:r>
            <a:r>
              <a:rPr lang="ru-RU" sz="1400" dirty="0">
                <a:latin typeface="Franklin Gothic Medium" panose="020B0603020102020204" pitchFamily="34" charset="0"/>
              </a:rPr>
              <a:t>план 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  <a:p>
            <a:pPr marL="1228090" algn="just">
              <a:lnSpc>
                <a:spcPct val="100000"/>
              </a:lnSpc>
              <a:spcBef>
                <a:spcPts val="1010"/>
              </a:spcBef>
            </a:pPr>
            <a:r>
              <a:rPr lang="ru-RU" sz="17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1700" spc="-100" dirty="0" err="1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юджет</a:t>
            </a:r>
            <a:r>
              <a:rPr lang="ru-RU" sz="17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городского округа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1228090" marR="412750">
              <a:lnSpc>
                <a:spcPct val="100000"/>
              </a:lnSpc>
              <a:spcBef>
                <a:spcPts val="615"/>
              </a:spcBef>
              <a:tabLst>
                <a:tab pos="2662555" algn="l"/>
                <a:tab pos="4162425" algn="l"/>
                <a:tab pos="5394325" algn="l"/>
              </a:tabLst>
            </a:pPr>
            <a:r>
              <a:rPr lang="ru-RU" sz="1400" spc="-15" dirty="0">
                <a:latin typeface="Franklin Gothic Medium"/>
                <a:cs typeface="Franklin Gothic Medium"/>
              </a:rPr>
              <a:t>В</a:t>
            </a:r>
            <a:r>
              <a:rPr sz="1400" spc="-15" dirty="0" err="1">
                <a:latin typeface="Franklin Gothic Medium"/>
                <a:cs typeface="Franklin Gothic Medium"/>
              </a:rPr>
              <a:t>а</a:t>
            </a:r>
            <a:r>
              <a:rPr sz="1400" spc="-25" dirty="0" err="1">
                <a:latin typeface="Franklin Gothic Medium"/>
                <a:cs typeface="Franklin Gothic Medium"/>
              </a:rPr>
              <a:t>ж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r>
              <a:rPr sz="1400" spc="-25" dirty="0" err="1">
                <a:latin typeface="Franklin Gothic Medium"/>
                <a:cs typeface="Franklin Gothic Medium"/>
              </a:rPr>
              <a:t>ейший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40" dirty="0" err="1">
                <a:latin typeface="Franklin Gothic Medium"/>
                <a:cs typeface="Franklin Gothic Medium"/>
              </a:rPr>
              <a:t>ф</a:t>
            </a:r>
            <a:r>
              <a:rPr sz="1400" spc="-45" dirty="0" err="1">
                <a:latin typeface="Franklin Gothic Medium"/>
                <a:cs typeface="Franklin Gothic Medium"/>
              </a:rPr>
              <a:t>и</a:t>
            </a:r>
            <a:r>
              <a:rPr sz="1400" spc="-20" dirty="0" err="1">
                <a:latin typeface="Franklin Gothic Medium"/>
                <a:cs typeface="Franklin Gothic Medium"/>
              </a:rPr>
              <a:t>на</a:t>
            </a:r>
            <a:r>
              <a:rPr sz="1400" spc="-30" dirty="0" err="1">
                <a:latin typeface="Franklin Gothic Medium"/>
                <a:cs typeface="Franklin Gothic Medium"/>
              </a:rPr>
              <a:t>н</a:t>
            </a:r>
            <a:r>
              <a:rPr sz="1400" dirty="0" err="1">
                <a:latin typeface="Franklin Gothic Medium"/>
                <a:cs typeface="Franklin Gothic Medium"/>
              </a:rPr>
              <a:t>с</a:t>
            </a:r>
            <a:r>
              <a:rPr sz="1400" spc="-10" dirty="0" err="1">
                <a:latin typeface="Franklin Gothic Medium"/>
                <a:cs typeface="Franklin Gothic Medium"/>
              </a:rPr>
              <a:t>о</a:t>
            </a:r>
            <a:r>
              <a:rPr sz="1400" spc="-25" dirty="0" err="1">
                <a:latin typeface="Franklin Gothic Medium"/>
                <a:cs typeface="Franklin Gothic Medium"/>
              </a:rPr>
              <a:t>в</a:t>
            </a:r>
            <a:r>
              <a:rPr sz="1400" spc="-50" dirty="0" err="1">
                <a:latin typeface="Franklin Gothic Medium"/>
                <a:cs typeface="Franklin Gothic Medium"/>
              </a:rPr>
              <a:t>ы</a:t>
            </a:r>
            <a:r>
              <a:rPr sz="1400" spc="-35" dirty="0" err="1">
                <a:latin typeface="Franklin Gothic Medium"/>
                <a:cs typeface="Franklin Gothic Medium"/>
              </a:rPr>
              <a:t>й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30" dirty="0" err="1">
                <a:latin typeface="Franklin Gothic Medium"/>
                <a:cs typeface="Franklin Gothic Medium"/>
              </a:rPr>
              <a:t>док</a:t>
            </a:r>
            <a:r>
              <a:rPr sz="1400" spc="-35" dirty="0" err="1">
                <a:latin typeface="Franklin Gothic Medium"/>
                <a:cs typeface="Franklin Gothic Medium"/>
              </a:rPr>
              <a:t>у</a:t>
            </a:r>
            <a:r>
              <a:rPr sz="1400" spc="-50" dirty="0" err="1">
                <a:latin typeface="Franklin Gothic Medium"/>
                <a:cs typeface="Franklin Gothic Medium"/>
              </a:rPr>
              <a:t>м</a:t>
            </a:r>
            <a:r>
              <a:rPr sz="1400" spc="-10" dirty="0" err="1">
                <a:latin typeface="Franklin Gothic Medium"/>
                <a:cs typeface="Franklin Gothic Medium"/>
              </a:rPr>
              <a:t>е</a:t>
            </a:r>
            <a:r>
              <a:rPr sz="1400" spc="-25" dirty="0" err="1">
                <a:latin typeface="Franklin Gothic Medium"/>
                <a:cs typeface="Franklin Gothic Medium"/>
              </a:rPr>
              <a:t>н</a:t>
            </a:r>
            <a:r>
              <a:rPr sz="1400" spc="-30" dirty="0" err="1">
                <a:latin typeface="Franklin Gothic Medium"/>
                <a:cs typeface="Franklin Gothic Medium"/>
              </a:rPr>
              <a:t>т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lang="ru-RU" sz="1400" spc="-10" dirty="0">
                <a:latin typeface="Franklin Gothic Medium"/>
                <a:cs typeface="Franklin Gothic Medium"/>
              </a:rPr>
              <a:t>округа</a:t>
            </a:r>
            <a:r>
              <a:rPr sz="1400" spc="-25" dirty="0">
                <a:latin typeface="Franklin Gothic Medium"/>
                <a:cs typeface="Franklin Gothic Medium"/>
              </a:rPr>
              <a:t>,  предназначенный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для</a:t>
            </a:r>
            <a:r>
              <a:rPr sz="1400" spc="-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финансового</a:t>
            </a:r>
            <a:r>
              <a:rPr sz="1400" spc="-20" dirty="0">
                <a:latin typeface="Franklin Gothic Medium"/>
                <a:cs typeface="Franklin Gothic Medium"/>
              </a:rPr>
              <a:t> обеспечения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задач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40" dirty="0" err="1">
                <a:latin typeface="Franklin Gothic Medium"/>
                <a:cs typeface="Franklin Gothic Medium"/>
              </a:rPr>
              <a:t>функций</a:t>
            </a:r>
            <a:r>
              <a:rPr sz="1400" spc="35" dirty="0">
                <a:latin typeface="Franklin Gothic Medium"/>
                <a:cs typeface="Franklin Gothic Medium"/>
              </a:rPr>
              <a:t> 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местного самоуправления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Franklin Gothic Medium"/>
              <a:cs typeface="Franklin Gothic Medium"/>
            </a:endParaRPr>
          </a:p>
          <a:p>
            <a:pPr marL="1236980" algn="just">
              <a:lnSpc>
                <a:spcPct val="100000"/>
              </a:lnSpc>
            </a:pPr>
            <a:r>
              <a:rPr sz="1700" spc="-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1700" spc="-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17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мейн</a:t>
            </a:r>
            <a:r>
              <a:rPr sz="17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ы</a:t>
            </a:r>
            <a:r>
              <a:rPr sz="17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й</a:t>
            </a:r>
            <a:r>
              <a:rPr sz="1700" spc="-11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7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бюджет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3426" y="7549669"/>
            <a:ext cx="182181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Бюдж</a:t>
            </a:r>
            <a:r>
              <a:rPr sz="1700" spc="-6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ет</a:t>
            </a:r>
            <a:r>
              <a:rPr sz="1700" spc="-12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7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ор</a:t>
            </a:r>
            <a:r>
              <a:rPr sz="1700" spc="-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17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аниза</a:t>
            </a:r>
            <a:r>
              <a:rPr sz="17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ции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2664" y="7831911"/>
            <a:ext cx="1638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6825" algn="l"/>
              </a:tabLst>
            </a:pPr>
            <a:r>
              <a:rPr lang="ru-RU" sz="1400" spc="-20" dirty="0">
                <a:latin typeface="Franklin Gothic Medium"/>
                <a:cs typeface="Franklin Gothic Medium"/>
              </a:rPr>
              <a:t>К</a:t>
            </a:r>
            <a:r>
              <a:rPr sz="1400" spc="-20" dirty="0" err="1">
                <a:latin typeface="Franklin Gothic Medium"/>
                <a:cs typeface="Franklin Gothic Medium"/>
              </a:rPr>
              <a:t>а</a:t>
            </a:r>
            <a:r>
              <a:rPr sz="1400" spc="-25" dirty="0" err="1">
                <a:latin typeface="Franklin Gothic Medium"/>
                <a:cs typeface="Franklin Gothic Medium"/>
              </a:rPr>
              <a:t>л</a:t>
            </a:r>
            <a:r>
              <a:rPr sz="1400" spc="-15" dirty="0" err="1">
                <a:latin typeface="Franklin Gothic Medium"/>
                <a:cs typeface="Franklin Gothic Medium"/>
              </a:rPr>
              <a:t>енда</a:t>
            </a:r>
            <a:r>
              <a:rPr sz="1400" spc="-20" dirty="0" err="1">
                <a:latin typeface="Franklin Gothic Medium"/>
                <a:cs typeface="Franklin Gothic Medium"/>
              </a:rPr>
              <a:t>р</a:t>
            </a:r>
            <a:r>
              <a:rPr sz="1400" spc="-30" dirty="0" err="1">
                <a:latin typeface="Franklin Gothic Medium"/>
                <a:cs typeface="Franklin Gothic Medium"/>
              </a:rPr>
              <a:t>н</a:t>
            </a:r>
            <a:r>
              <a:rPr sz="1400" spc="-50" dirty="0" err="1">
                <a:latin typeface="Franklin Gothic Medium"/>
                <a:cs typeface="Franklin Gothic Medium"/>
              </a:rPr>
              <a:t>ы</a:t>
            </a:r>
            <a:r>
              <a:rPr sz="1400" spc="-35" dirty="0" err="1">
                <a:latin typeface="Franklin Gothic Medium"/>
                <a:cs typeface="Franklin Gothic Medium"/>
              </a:rPr>
              <a:t>й</a:t>
            </a:r>
            <a:r>
              <a:rPr lang="ru-RU" sz="1400" dirty="0">
                <a:latin typeface="Franklin Gothic Medium"/>
                <a:cs typeface="Franklin Gothic Medium"/>
              </a:rPr>
              <a:t>   </a:t>
            </a:r>
            <a:r>
              <a:rPr sz="1400" spc="-15" dirty="0" err="1">
                <a:latin typeface="Franklin Gothic Medium"/>
                <a:cs typeface="Franklin Gothic Medium"/>
              </a:rPr>
              <a:t>п</a:t>
            </a:r>
            <a:r>
              <a:rPr sz="1400" spc="5" dirty="0" err="1">
                <a:latin typeface="Franklin Gothic Medium"/>
                <a:cs typeface="Franklin Gothic Medium"/>
              </a:rPr>
              <a:t>л</a:t>
            </a:r>
            <a:r>
              <a:rPr sz="1400" spc="-30" dirty="0" err="1">
                <a:latin typeface="Franklin Gothic Medium"/>
                <a:cs typeface="Franklin Gothic Medium"/>
              </a:rPr>
              <a:t>а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3426" y="8075601"/>
            <a:ext cx="49497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3875" algn="l"/>
                <a:tab pos="2141855" algn="l"/>
                <a:tab pos="3378200" algn="l"/>
              </a:tabLst>
            </a:pPr>
            <a:r>
              <a:rPr lang="ru-RU" sz="1400" dirty="0">
                <a:latin typeface="Franklin Gothic Medium"/>
                <a:cs typeface="Franklin Gothic Medium"/>
              </a:rPr>
              <a:t>с</a:t>
            </a:r>
            <a:r>
              <a:rPr sz="1400" spc="-70" dirty="0" err="1">
                <a:latin typeface="Franklin Gothic Medium"/>
                <a:cs typeface="Franklin Gothic Medium"/>
              </a:rPr>
              <a:t>ф</a:t>
            </a:r>
            <a:r>
              <a:rPr sz="1400" spc="-20" dirty="0" err="1">
                <a:latin typeface="Franklin Gothic Medium"/>
                <a:cs typeface="Franklin Gothic Medium"/>
              </a:rPr>
              <a:t>ор</a:t>
            </a:r>
            <a:r>
              <a:rPr sz="1400" spc="-40" dirty="0" err="1">
                <a:latin typeface="Franklin Gothic Medium"/>
                <a:cs typeface="Franklin Gothic Medium"/>
              </a:rPr>
              <a:t>м</a:t>
            </a:r>
            <a:r>
              <a:rPr sz="1400" spc="-60" dirty="0" err="1">
                <a:latin typeface="Franklin Gothic Medium"/>
                <a:cs typeface="Franklin Gothic Medium"/>
              </a:rPr>
              <a:t>у</a:t>
            </a:r>
            <a:r>
              <a:rPr sz="1400" spc="5" dirty="0" err="1">
                <a:latin typeface="Franklin Gothic Medium"/>
                <a:cs typeface="Franklin Gothic Medium"/>
              </a:rPr>
              <a:t>л</a:t>
            </a:r>
            <a:r>
              <a:rPr sz="1400" spc="-20" dirty="0" err="1">
                <a:latin typeface="Franklin Gothic Medium"/>
                <a:cs typeface="Franklin Gothic Medium"/>
              </a:rPr>
              <a:t>и</a:t>
            </a:r>
            <a:r>
              <a:rPr sz="1400" spc="-25" dirty="0" err="1">
                <a:latin typeface="Franklin Gothic Medium"/>
                <a:cs typeface="Franklin Gothic Medium"/>
              </a:rPr>
              <a:t>р</a:t>
            </a:r>
            <a:r>
              <a:rPr sz="1400" spc="-15" dirty="0" err="1">
                <a:latin typeface="Franklin Gothic Medium"/>
                <a:cs typeface="Franklin Gothic Medium"/>
              </a:rPr>
              <a:t>ован</a:t>
            </a:r>
            <a:r>
              <a:rPr sz="1400" spc="-30" dirty="0" err="1">
                <a:latin typeface="Franklin Gothic Medium"/>
                <a:cs typeface="Franklin Gothic Medium"/>
              </a:rPr>
              <a:t>н</a:t>
            </a:r>
            <a:r>
              <a:rPr sz="1400" spc="-50" dirty="0" err="1">
                <a:latin typeface="Franklin Gothic Medium"/>
                <a:cs typeface="Franklin Gothic Medium"/>
              </a:rPr>
              <a:t>ы</a:t>
            </a:r>
            <a:r>
              <a:rPr sz="1400" spc="-35" dirty="0" err="1">
                <a:latin typeface="Franklin Gothic Medium"/>
                <a:cs typeface="Franklin Gothic Medium"/>
              </a:rPr>
              <a:t>й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в</a:t>
            </a:r>
            <a:r>
              <a:rPr sz="1400" dirty="0">
                <a:latin typeface="Franklin Gothic Medium"/>
                <a:cs typeface="Franklin Gothic Medium"/>
              </a:rPr>
              <a:t>	</a:t>
            </a:r>
            <a:r>
              <a:rPr sz="1400" dirty="0" err="1">
                <a:latin typeface="Franklin Gothic Medium"/>
                <a:cs typeface="Franklin Gothic Medium"/>
              </a:rPr>
              <a:t>с</a:t>
            </a:r>
            <a:r>
              <a:rPr sz="1400" spc="-60" dirty="0" err="1">
                <a:latin typeface="Franklin Gothic Medium"/>
                <a:cs typeface="Franklin Gothic Medium"/>
              </a:rPr>
              <a:t>т</a:t>
            </a:r>
            <a:r>
              <a:rPr sz="1400" spc="-25" dirty="0" err="1">
                <a:latin typeface="Franklin Gothic Medium"/>
                <a:cs typeface="Franklin Gothic Medium"/>
              </a:rPr>
              <a:t>ои</a:t>
            </a:r>
            <a:r>
              <a:rPr sz="1400" spc="-40" dirty="0" err="1">
                <a:latin typeface="Franklin Gothic Medium"/>
                <a:cs typeface="Franklin Gothic Medium"/>
              </a:rPr>
              <a:t>м</a:t>
            </a:r>
            <a:r>
              <a:rPr sz="1400" spc="-5" dirty="0" err="1">
                <a:latin typeface="Franklin Gothic Medium"/>
                <a:cs typeface="Franklin Gothic Medium"/>
              </a:rPr>
              <a:t>о</a:t>
            </a:r>
            <a:r>
              <a:rPr sz="1400" spc="-10" dirty="0" err="1">
                <a:latin typeface="Franklin Gothic Medium"/>
                <a:cs typeface="Franklin Gothic Medium"/>
              </a:rPr>
              <a:t>с</a:t>
            </a:r>
            <a:r>
              <a:rPr sz="1400" spc="-20" dirty="0" err="1">
                <a:latin typeface="Franklin Gothic Medium"/>
                <a:cs typeface="Franklin Gothic Medium"/>
              </a:rPr>
              <a:t>т</a:t>
            </a:r>
            <a:r>
              <a:rPr sz="1400" spc="-40" dirty="0" err="1">
                <a:latin typeface="Franklin Gothic Medium"/>
                <a:cs typeface="Franklin Gothic Medium"/>
              </a:rPr>
              <a:t>н</a:t>
            </a:r>
            <a:r>
              <a:rPr sz="1400" spc="-70" dirty="0" err="1">
                <a:latin typeface="Franklin Gothic Medium"/>
                <a:cs typeface="Franklin Gothic Medium"/>
              </a:rPr>
              <a:t>ы</a:t>
            </a:r>
            <a:r>
              <a:rPr sz="1400" spc="-25" dirty="0" err="1">
                <a:latin typeface="Franklin Gothic Medium"/>
                <a:cs typeface="Franklin Gothic Medium"/>
              </a:rPr>
              <a:t>х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lang="ru-RU" sz="1400" spc="-25" dirty="0">
                <a:latin typeface="Franklin Gothic Medium"/>
                <a:cs typeface="Franklin Gothic Medium"/>
              </a:rPr>
              <a:t> количественных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9948" y="7830760"/>
            <a:ext cx="3145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835025" algn="l"/>
                <a:tab pos="1155065" algn="l"/>
                <a:tab pos="2084705" algn="l"/>
              </a:tabLst>
            </a:pPr>
            <a:r>
              <a:rPr sz="1400" spc="-20" dirty="0" err="1">
                <a:latin typeface="Franklin Gothic Medium"/>
                <a:cs typeface="Franklin Gothic Medium"/>
              </a:rPr>
              <a:t>доходов</a:t>
            </a:r>
            <a:r>
              <a:rPr sz="1400" spc="-20" dirty="0">
                <a:latin typeface="Franklin Gothic Medium"/>
                <a:cs typeface="Franklin Gothic Medium"/>
              </a:rPr>
              <a:t>	</a:t>
            </a:r>
            <a:r>
              <a:rPr sz="1400" spc="-25" dirty="0">
                <a:latin typeface="Franklin Gothic Medium"/>
                <a:cs typeface="Franklin Gothic Medium"/>
              </a:rPr>
              <a:t>и	</a:t>
            </a:r>
            <a:r>
              <a:rPr sz="1400" spc="-20" dirty="0" err="1">
                <a:latin typeface="Franklin Gothic Medium"/>
                <a:cs typeface="Franklin Gothic Medium"/>
              </a:rPr>
              <a:t>расходов</a:t>
            </a:r>
            <a:r>
              <a:rPr sz="1400" spc="-20" dirty="0">
                <a:latin typeface="Franklin Gothic Medium"/>
                <a:cs typeface="Franklin Gothic Medium"/>
              </a:rPr>
              <a:t>	</a:t>
            </a:r>
            <a:r>
              <a:rPr sz="1400" spc="-25" dirty="0" err="1">
                <a:latin typeface="Franklin Gothic Medium"/>
                <a:cs typeface="Franklin Gothic Medium"/>
              </a:rPr>
              <a:t>организации</a:t>
            </a:r>
            <a:r>
              <a:rPr sz="1400" spc="-25" dirty="0">
                <a:latin typeface="Franklin Gothic Medium"/>
                <a:cs typeface="Franklin Gothic Medium"/>
              </a:rPr>
              <a:t>,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5138" y="8282850"/>
            <a:ext cx="4981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Franklin Gothic Medium"/>
                <a:cs typeface="Franklin Gothic Medium"/>
              </a:rPr>
              <a:t>величинах</a:t>
            </a:r>
            <a:r>
              <a:rPr sz="1400" spc="16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для</a:t>
            </a:r>
            <a:r>
              <a:rPr sz="1400" spc="15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принятия</a:t>
            </a:r>
            <a:r>
              <a:rPr sz="1400" spc="16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решений,</a:t>
            </a:r>
            <a:r>
              <a:rPr sz="1400" spc="15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планирования</a:t>
            </a:r>
            <a:r>
              <a:rPr sz="1400" spc="16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sz="1400" spc="15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контроля</a:t>
            </a:r>
            <a:r>
              <a:rPr sz="1400" spc="15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в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процессе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управления </a:t>
            </a:r>
            <a:r>
              <a:rPr sz="1400" spc="-25" dirty="0">
                <a:latin typeface="Franklin Gothic Medium"/>
                <a:cs typeface="Franklin Gothic Medium"/>
              </a:rPr>
              <a:t>деятельностью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компании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3200" y="6899898"/>
            <a:ext cx="3114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1585595" algn="l"/>
                <a:tab pos="1972310" algn="l"/>
              </a:tabLst>
            </a:pPr>
            <a:r>
              <a:rPr lang="ru-RU" sz="1400" spc="-15" dirty="0">
                <a:latin typeface="Franklin Gothic Medium"/>
                <a:cs typeface="Franklin Gothic Medium"/>
              </a:rPr>
              <a:t>р</a:t>
            </a:r>
            <a:r>
              <a:rPr sz="1400" spc="-10" dirty="0" err="1">
                <a:latin typeface="Franklin Gothic Medium"/>
                <a:cs typeface="Franklin Gothic Medium"/>
              </a:rPr>
              <a:t>а</a:t>
            </a:r>
            <a:r>
              <a:rPr sz="1400" spc="-30" dirty="0" err="1">
                <a:latin typeface="Franklin Gothic Medium"/>
                <a:cs typeface="Franklin Gothic Medium"/>
              </a:rPr>
              <a:t>с</a:t>
            </a:r>
            <a:r>
              <a:rPr sz="1400" spc="-45" dirty="0" err="1">
                <a:latin typeface="Franklin Gothic Medium"/>
                <a:cs typeface="Franklin Gothic Medium"/>
              </a:rPr>
              <a:t>х</a:t>
            </a:r>
            <a:r>
              <a:rPr sz="1400" spc="-10" dirty="0" err="1">
                <a:latin typeface="Franklin Gothic Medium"/>
                <a:cs typeface="Franklin Gothic Medium"/>
              </a:rPr>
              <a:t>одов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10" dirty="0" err="1">
                <a:latin typeface="Franklin Gothic Medium"/>
                <a:cs typeface="Franklin Gothic Medium"/>
              </a:rPr>
              <a:t>с</a:t>
            </a:r>
            <a:r>
              <a:rPr sz="1400" spc="-20" dirty="0" err="1">
                <a:latin typeface="Franklin Gothic Medium"/>
                <a:cs typeface="Franklin Gothic Medium"/>
              </a:rPr>
              <a:t>е</a:t>
            </a:r>
            <a:r>
              <a:rPr sz="1400" spc="-50" dirty="0" err="1">
                <a:latin typeface="Franklin Gothic Medium"/>
                <a:cs typeface="Franklin Gothic Medium"/>
              </a:rPr>
              <a:t>м</a:t>
            </a:r>
            <a:r>
              <a:rPr sz="1400" spc="-40" dirty="0" err="1">
                <a:latin typeface="Franklin Gothic Medium"/>
                <a:cs typeface="Franklin Gothic Medium"/>
              </a:rPr>
              <a:t>ь</a:t>
            </a:r>
            <a:r>
              <a:rPr sz="1400" spc="-25" dirty="0" err="1">
                <a:latin typeface="Franklin Gothic Medium"/>
                <a:cs typeface="Franklin Gothic Medium"/>
              </a:rPr>
              <a:t>и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20" dirty="0" err="1">
                <a:latin typeface="Franklin Gothic Medium"/>
                <a:cs typeface="Franklin Gothic Medium"/>
              </a:rPr>
              <a:t>на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15" dirty="0" err="1">
                <a:latin typeface="Franklin Gothic Medium"/>
                <a:cs typeface="Franklin Gothic Medium"/>
              </a:rPr>
              <a:t>о</a:t>
            </a:r>
            <a:r>
              <a:rPr sz="1400" spc="-10" dirty="0" err="1">
                <a:latin typeface="Franklin Gothic Medium"/>
                <a:cs typeface="Franklin Gothic Medium"/>
              </a:rPr>
              <a:t>п</a:t>
            </a:r>
            <a:r>
              <a:rPr sz="1400" spc="-15" dirty="0" err="1">
                <a:latin typeface="Franklin Gothic Medium"/>
                <a:cs typeface="Franklin Gothic Medium"/>
              </a:rPr>
              <a:t>р</a:t>
            </a:r>
            <a:r>
              <a:rPr sz="1400" dirty="0" err="1">
                <a:latin typeface="Franklin Gothic Medium"/>
                <a:cs typeface="Franklin Gothic Medium"/>
              </a:rPr>
              <a:t>еде</a:t>
            </a:r>
            <a:r>
              <a:rPr sz="1400" spc="-15" dirty="0" err="1">
                <a:latin typeface="Franklin Gothic Medium"/>
                <a:cs typeface="Franklin Gothic Medium"/>
              </a:rPr>
              <a:t>л</a:t>
            </a:r>
            <a:r>
              <a:rPr sz="1400" spc="-10" dirty="0" err="1">
                <a:latin typeface="Franklin Gothic Medium"/>
                <a:cs typeface="Franklin Gothic Medium"/>
              </a:rPr>
              <a:t>е</a:t>
            </a:r>
            <a:r>
              <a:rPr sz="1400" spc="-25" dirty="0" err="1">
                <a:latin typeface="Franklin Gothic Medium"/>
                <a:cs typeface="Franklin Gothic Medium"/>
              </a:rPr>
              <a:t>н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r>
              <a:rPr sz="1400" spc="-45" dirty="0" err="1">
                <a:latin typeface="Franklin Gothic Medium"/>
                <a:cs typeface="Franklin Gothic Medium"/>
              </a:rPr>
              <a:t>ый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9903" y="6908912"/>
            <a:ext cx="16764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Franklin Gothic Medium"/>
                <a:cs typeface="Franklin Gothic Medium"/>
              </a:rPr>
              <a:t>П</a:t>
            </a:r>
            <a:r>
              <a:rPr sz="1400" spc="-15" dirty="0" err="1">
                <a:latin typeface="Franklin Gothic Medium"/>
                <a:cs typeface="Franklin Gothic Medium"/>
              </a:rPr>
              <a:t>лан</a:t>
            </a:r>
            <a:r>
              <a:rPr lang="ru-RU" sz="1400" spc="-15" dirty="0">
                <a:latin typeface="Franklin Gothic Medium"/>
                <a:cs typeface="Franklin Gothic Medium"/>
              </a:rPr>
              <a:t> </a:t>
            </a:r>
            <a:r>
              <a:rPr sz="1400" spc="-20" dirty="0" err="1">
                <a:latin typeface="Franklin Gothic Medium"/>
                <a:cs typeface="Franklin Gothic Medium"/>
              </a:rPr>
              <a:t>доходов</a:t>
            </a:r>
            <a:r>
              <a:rPr lang="ru-RU" sz="1400" spc="-2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15" dirty="0" err="1">
                <a:latin typeface="Franklin Gothic Medium"/>
                <a:cs typeface="Franklin Gothic Medium"/>
              </a:rPr>
              <a:t>пр</a:t>
            </a:r>
            <a:r>
              <a:rPr sz="1400" spc="-25" dirty="0" err="1">
                <a:latin typeface="Franklin Gothic Medium"/>
                <a:cs typeface="Franklin Gothic Medium"/>
              </a:rPr>
              <a:t>ом</a:t>
            </a:r>
            <a:r>
              <a:rPr sz="1400" spc="-20" dirty="0" err="1">
                <a:latin typeface="Franklin Gothic Medium"/>
                <a:cs typeface="Franklin Gothic Medium"/>
              </a:rPr>
              <a:t>е</a:t>
            </a:r>
            <a:r>
              <a:rPr sz="1400" spc="-25" dirty="0" err="1">
                <a:latin typeface="Franklin Gothic Medium"/>
                <a:cs typeface="Franklin Gothic Medium"/>
              </a:rPr>
              <a:t>ж</a:t>
            </a:r>
            <a:r>
              <a:rPr sz="1400" spc="-5" dirty="0" err="1">
                <a:latin typeface="Franklin Gothic Medium"/>
                <a:cs typeface="Franklin Gothic Medium"/>
              </a:rPr>
              <a:t>у</a:t>
            </a:r>
            <a:r>
              <a:rPr sz="1400" spc="-60" dirty="0" err="1">
                <a:latin typeface="Franklin Gothic Medium"/>
                <a:cs typeface="Franklin Gothic Medium"/>
              </a:rPr>
              <a:t>т</a:t>
            </a:r>
            <a:r>
              <a:rPr sz="1400" spc="-25" dirty="0" err="1">
                <a:latin typeface="Franklin Gothic Medium"/>
                <a:cs typeface="Franklin Gothic Medium"/>
              </a:rPr>
              <a:t>ок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10" dirty="0" err="1">
                <a:latin typeface="Franklin Gothic Medium"/>
                <a:cs typeface="Franklin Gothic Medium"/>
              </a:rPr>
              <a:t>в</a:t>
            </a:r>
            <a:r>
              <a:rPr sz="1400" spc="-20" dirty="0" err="1">
                <a:latin typeface="Franklin Gothic Medium"/>
                <a:cs typeface="Franklin Gothic Medium"/>
              </a:rPr>
              <a:t>р</a:t>
            </a:r>
            <a:r>
              <a:rPr sz="1400" spc="-15" dirty="0" err="1">
                <a:latin typeface="Franklin Gothic Medium"/>
                <a:cs typeface="Franklin Gothic Medium"/>
              </a:rPr>
              <a:t>еме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r>
              <a:rPr sz="1400" spc="-25" dirty="0" err="1">
                <a:latin typeface="Franklin Gothic Medium"/>
                <a:cs typeface="Franklin Gothic Medium"/>
              </a:rPr>
              <a:t>и</a:t>
            </a:r>
            <a:endParaRPr lang="ru-RU" sz="1400" spc="-25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642" y="492251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42" y="44196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3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2" y="7683988"/>
            <a:ext cx="914400" cy="914400"/>
          </a:xfrm>
          <a:prstGeom prst="rect">
            <a:avLst/>
          </a:prstGeom>
          <a:effectLst>
            <a:outerShdw blurRad="76200" dist="101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" y="5610182"/>
            <a:ext cx="703336" cy="749711"/>
          </a:xfrm>
          <a:prstGeom prst="rect">
            <a:avLst/>
          </a:prstGeom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9" y="6687540"/>
            <a:ext cx="676757" cy="67675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04" y="304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3A5EE1D-A8CB-40A1-8809-7231E617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32121"/>
              </p:ext>
            </p:extLst>
          </p:nvPr>
        </p:nvGraphicFramePr>
        <p:xfrm>
          <a:off x="152400" y="1600198"/>
          <a:ext cx="6553202" cy="7391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395893794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123454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721752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421090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2388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796248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4788824"/>
                    </a:ext>
                  </a:extLst>
                </a:gridCol>
                <a:gridCol w="685802">
                  <a:extLst>
                    <a:ext uri="{9D8B030D-6E8A-4147-A177-3AD203B41FA5}">
                      <a16:colId xmlns:a16="http://schemas.microsoft.com/office/drawing/2014/main" val="2813804176"/>
                    </a:ext>
                  </a:extLst>
                </a:gridCol>
              </a:tblGrid>
              <a:tr h="73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r>
                        <a:rPr lang="ru-RU" sz="900" spc="-28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(раздел,</a:t>
                      </a:r>
                      <a:r>
                        <a:rPr lang="ru-RU" sz="900" spc="-7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подраздел)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Исполнено за 2020</a:t>
                      </a:r>
                      <a:r>
                        <a:rPr lang="ru-RU" sz="900" spc="-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2022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900" spc="1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 marR="74930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6350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71755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774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5785071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R="90805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Жилищно-коммунальное</a:t>
                      </a:r>
                      <a:r>
                        <a:rPr lang="ru-RU" sz="1000" b="1" spc="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348 822,4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416 654,8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254 874,7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161 091,3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187 986,2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24216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Жилищное</a:t>
                      </a:r>
                      <a:r>
                        <a:rPr lang="ru-RU" sz="1000" b="0" spc="-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23 086,6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3 472,0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61 888,1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1 782,5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8 264,4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12 712,0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45798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Коммунальное</a:t>
                      </a:r>
                      <a:r>
                        <a:rPr lang="ru-RU" sz="1000" b="0" spc="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181 335,5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198 153,3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49 499,6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44 792,7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65 833,8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19044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125 417,8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105 155,7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100 720,9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100 513,3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101 919,5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17245"/>
                  </a:ext>
                </a:extLst>
              </a:tr>
              <a:tr h="707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жилищно-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коммунального</a:t>
                      </a:r>
                      <a:r>
                        <a:rPr lang="ru-RU" sz="1000" b="0" spc="-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18 982,5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109 873,8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42 766,1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7 520,9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7 520,9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07297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Охрана</a:t>
                      </a:r>
                      <a:r>
                        <a:rPr lang="ru-RU" sz="1000" b="1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окружающей</a:t>
                      </a:r>
                      <a:r>
                        <a:rPr lang="ru-RU" sz="1000" b="1" spc="3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246 870,6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336 483,3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221 937,5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5467"/>
                  </a:ext>
                </a:extLst>
              </a:tr>
              <a:tr h="35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Сбор,</a:t>
                      </a:r>
                      <a:r>
                        <a:rPr lang="ru-RU" sz="1000" b="0" spc="6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удаление</a:t>
                      </a:r>
                      <a:r>
                        <a:rPr lang="ru-RU" sz="1000" b="0" spc="8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отходов</a:t>
                      </a:r>
                      <a:r>
                        <a:rPr lang="ru-RU" sz="1000" b="0" spc="7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очистка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сточных</a:t>
                      </a:r>
                      <a:r>
                        <a:rPr lang="ru-RU" sz="1000" b="0" spc="-7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вод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245 957,0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335 681,2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221 144,7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65261"/>
                  </a:ext>
                </a:extLst>
              </a:tr>
              <a:tr h="707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Охрана объектов растительного и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животного</a:t>
                      </a:r>
                      <a:r>
                        <a:rPr lang="ru-RU" sz="1000" b="0" spc="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мира</a:t>
                      </a:r>
                      <a:r>
                        <a:rPr lang="ru-RU" sz="1000" b="0" spc="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среды</a:t>
                      </a:r>
                      <a:r>
                        <a:rPr lang="ru-RU" sz="1000" b="0" spc="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их</a:t>
                      </a:r>
                      <a:r>
                        <a:rPr lang="ru-RU" sz="1000" b="0" spc="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обитания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913,6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802,1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85446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840 665,4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788 432,1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948 609,7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1 938 806,9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898 567,0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38216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Дошкольное</a:t>
                      </a:r>
                      <a:r>
                        <a:rPr lang="ru-RU" sz="1000" b="0" spc="-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317 249,7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313 028,0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323 398,0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319 581,5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319 581,5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58164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Общее</a:t>
                      </a:r>
                      <a:r>
                        <a:rPr lang="ru-RU" sz="1000" b="0" spc="-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399 568,0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370 681,5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001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500 430,2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1 493 269,6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451 827,2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85033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Дополнительное</a:t>
                      </a:r>
                      <a:r>
                        <a:rPr lang="ru-RU" sz="1000" b="0" spc="1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  <a:r>
                        <a:rPr lang="ru-RU" sz="1000" b="0" spc="1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детей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56 436,2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41 678,0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45 394,5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46 568,8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47 771,3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03499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Молодежная</a:t>
                      </a:r>
                      <a:r>
                        <a:rPr lang="ru-RU" sz="1000" b="0" spc="4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15 539,9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11 085,1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16 686,7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16 686,7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16 686,7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57630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51 871,6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51 959,5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62 700,3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62 700,3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62 700,3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008940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R="90805" algn="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Культура,</a:t>
                      </a:r>
                      <a:r>
                        <a:rPr lang="ru-RU" sz="1000" b="1" spc="19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кинематография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157 280,9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157 549,5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164 814,7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140 999,2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140 999,2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68835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128 555,5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127 455,3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132 104,4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108 288,9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108 288,9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63275"/>
                  </a:ext>
                </a:extLst>
              </a:tr>
              <a:tr h="50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675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-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-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-3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культуры,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кинематографии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28 725,4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30 094,2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32 710,3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32 710,3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32 710,3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15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61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04" y="304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214BC33-EF37-459B-8ABE-5464CF1B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85161"/>
              </p:ext>
            </p:extLst>
          </p:nvPr>
        </p:nvGraphicFramePr>
        <p:xfrm>
          <a:off x="70104" y="2377858"/>
          <a:ext cx="6705600" cy="57584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896">
                  <a:extLst>
                    <a:ext uri="{9D8B030D-6E8A-4147-A177-3AD203B41FA5}">
                      <a16:colId xmlns:a16="http://schemas.microsoft.com/office/drawing/2014/main" val="3225059168"/>
                    </a:ext>
                  </a:extLst>
                </a:gridCol>
                <a:gridCol w="1864874">
                  <a:extLst>
                    <a:ext uri="{9D8B030D-6E8A-4147-A177-3AD203B41FA5}">
                      <a16:colId xmlns:a16="http://schemas.microsoft.com/office/drawing/2014/main" val="3257768670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1793154158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1739683623"/>
                    </a:ext>
                  </a:extLst>
                </a:gridCol>
                <a:gridCol w="822024">
                  <a:extLst>
                    <a:ext uri="{9D8B030D-6E8A-4147-A177-3AD203B41FA5}">
                      <a16:colId xmlns:a16="http://schemas.microsoft.com/office/drawing/2014/main" val="485213194"/>
                    </a:ext>
                  </a:extLst>
                </a:gridCol>
                <a:gridCol w="552226">
                  <a:extLst>
                    <a:ext uri="{9D8B030D-6E8A-4147-A177-3AD203B41FA5}">
                      <a16:colId xmlns:a16="http://schemas.microsoft.com/office/drawing/2014/main" val="185602873"/>
                    </a:ext>
                  </a:extLst>
                </a:gridCol>
                <a:gridCol w="710004">
                  <a:extLst>
                    <a:ext uri="{9D8B030D-6E8A-4147-A177-3AD203B41FA5}">
                      <a16:colId xmlns:a16="http://schemas.microsoft.com/office/drawing/2014/main" val="541777642"/>
                    </a:ext>
                  </a:extLst>
                </a:gridCol>
                <a:gridCol w="867788">
                  <a:extLst>
                    <a:ext uri="{9D8B030D-6E8A-4147-A177-3AD203B41FA5}">
                      <a16:colId xmlns:a16="http://schemas.microsoft.com/office/drawing/2014/main" val="627790697"/>
                    </a:ext>
                  </a:extLst>
                </a:gridCol>
              </a:tblGrid>
              <a:tr h="279399">
                <a:tc>
                  <a:txBody>
                    <a:bodyPr/>
                    <a:lstStyle/>
                    <a:p>
                      <a:pPr marR="57150" algn="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just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Социальная</a:t>
                      </a:r>
                      <a:r>
                        <a:rPr lang="ru-RU" sz="1000" b="1" spc="7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политика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just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49 710,1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51 092,9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54 484,6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8763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49 493,6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87630" algn="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900" b="0" spc="-5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47 400,7 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71297"/>
                  </a:ext>
                </a:extLst>
              </a:tr>
              <a:tr h="51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Пенсионное</a:t>
                      </a:r>
                      <a:r>
                        <a:rPr lang="ru-RU" sz="10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876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8 557,5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8 688,4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9 800,0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9 800,0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9 800,0 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20651"/>
                  </a:ext>
                </a:extLst>
              </a:tr>
              <a:tr h="461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Социальное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  <a:r>
                        <a:rPr lang="ru-RU" sz="1000" spc="-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3 765,1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3 695,5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6 487,7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7 711,9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5 638,2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54856"/>
                  </a:ext>
                </a:extLst>
              </a:tr>
              <a:tr h="29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Охрана</a:t>
                      </a:r>
                      <a:r>
                        <a:rPr lang="ru-RU" sz="1000" spc="-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семьи</a:t>
                      </a:r>
                      <a:r>
                        <a:rPr lang="ru-RU" sz="1000" spc="-4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spc="-2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35 628,7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37 075,9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36 580,1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30 364,9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30 345,7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34677"/>
                  </a:ext>
                </a:extLst>
              </a:tr>
              <a:tr h="3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108585">
                        <a:lnSpc>
                          <a:spcPct val="9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spc="-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spc="-8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социальной</a:t>
                      </a:r>
                      <a:r>
                        <a:rPr lang="ru-RU" sz="1000" spc="-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8763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1 758,7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1 633,1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1 616,8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1 616,8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1 616,8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54366"/>
                  </a:ext>
                </a:extLst>
              </a:tr>
              <a:tr h="315463">
                <a:tc>
                  <a:txBody>
                    <a:bodyPr/>
                    <a:lstStyle/>
                    <a:p>
                      <a:pPr marR="57150"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Физическая</a:t>
                      </a:r>
                      <a:r>
                        <a:rPr lang="ru-RU" sz="1000" b="1" spc="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</a:t>
                      </a:r>
                      <a:r>
                        <a:rPr lang="ru-RU" sz="1000" b="1" spc="8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1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8763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76 226,3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69 371,1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76 254,2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8763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79 467,2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76 254,2 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62157"/>
                  </a:ext>
                </a:extLst>
              </a:tr>
              <a:tr h="31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Массовый</a:t>
                      </a:r>
                      <a:r>
                        <a:rPr lang="ru-RU" sz="1000" spc="1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45 736,9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40 618,2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46 110,6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49 323,6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46 110,6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97271"/>
                  </a:ext>
                </a:extLst>
              </a:tr>
              <a:tr h="396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</a:t>
                      </a:r>
                      <a:r>
                        <a:rPr lang="ru-RU" sz="1000" spc="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высших</a:t>
                      </a:r>
                      <a:r>
                        <a:rPr lang="ru-RU" sz="1000" spc="8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достижений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25 928,9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24 437,7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25 233,7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25 233,7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25 233,7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97978"/>
                  </a:ext>
                </a:extLst>
              </a:tr>
              <a:tr h="456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93980">
                        <a:lnSpc>
                          <a:spcPct val="98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spc="-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spc="-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физической</a:t>
                      </a:r>
                      <a:r>
                        <a:rPr lang="ru-RU" sz="1000" spc="-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spc="-8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8763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4 560,4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4 315,2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4 909,9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4 909,9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4 909,9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8171"/>
                  </a:ext>
                </a:extLst>
              </a:tr>
              <a:tr h="310443">
                <a:tc>
                  <a:txBody>
                    <a:bodyPr/>
                    <a:lstStyle/>
                    <a:p>
                      <a:pPr marR="57150" algn="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</a:t>
                      </a:r>
                      <a:r>
                        <a:rPr lang="ru-RU" sz="1000" b="1" spc="1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массовой</a:t>
                      </a:r>
                      <a:r>
                        <a:rPr lang="ru-RU" sz="1000" b="1" spc="1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2 549,0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2 377,3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2 443,6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232"/>
                  </a:ext>
                </a:extLst>
              </a:tr>
              <a:tr h="310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Периодическая</a:t>
                      </a:r>
                      <a:r>
                        <a:rPr lang="ru-RU" sz="1000" spc="-3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печать</a:t>
                      </a:r>
                      <a:r>
                        <a:rPr lang="ru-RU" sz="1000" spc="-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spc="-2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издательства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2 549,0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2 377,3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102,8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03362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R="57150"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287020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</a:t>
                      </a:r>
                      <a:r>
                        <a:rPr lang="ru-RU" sz="1000" b="1" spc="-4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государственного</a:t>
                      </a:r>
                      <a:r>
                        <a:rPr lang="ru-RU" sz="1000" b="1" spc="-3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1" spc="-2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</a:t>
                      </a:r>
                      <a:r>
                        <a:rPr lang="ru-RU" sz="1000" b="1" spc="-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428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R="1504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100,0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5240" marR="279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41910" marR="742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59413"/>
                  </a:ext>
                </a:extLst>
              </a:tr>
              <a:tr h="310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</a:t>
                      </a:r>
                      <a:r>
                        <a:rPr lang="ru-RU" sz="10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государственного</a:t>
                      </a:r>
                      <a:r>
                        <a:rPr lang="ru-RU" sz="10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68687"/>
                  </a:ext>
                </a:extLst>
              </a:tr>
              <a:tr h="31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Условно</a:t>
                      </a:r>
                      <a:r>
                        <a:rPr lang="ru-RU" sz="10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утверждаемые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23 355,2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48 630,1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84581"/>
                  </a:ext>
                </a:extLst>
              </a:tr>
              <a:tr h="41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2 206 179,1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2 049 159,3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1 995 046,5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97,4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2 644 832,7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1 651 290,4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133674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37CEA79-BBD5-4BBC-B3ED-825FED99B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02960"/>
              </p:ext>
            </p:extLst>
          </p:nvPr>
        </p:nvGraphicFramePr>
        <p:xfrm>
          <a:off x="69060" y="1676400"/>
          <a:ext cx="6699506" cy="685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1940">
                  <a:extLst>
                    <a:ext uri="{9D8B030D-6E8A-4147-A177-3AD203B41FA5}">
                      <a16:colId xmlns:a16="http://schemas.microsoft.com/office/drawing/2014/main" val="118173347"/>
                    </a:ext>
                  </a:extLst>
                </a:gridCol>
                <a:gridCol w="1871420">
                  <a:extLst>
                    <a:ext uri="{9D8B030D-6E8A-4147-A177-3AD203B41FA5}">
                      <a16:colId xmlns:a16="http://schemas.microsoft.com/office/drawing/2014/main" val="514135551"/>
                    </a:ext>
                  </a:extLst>
                </a:gridCol>
                <a:gridCol w="779721">
                  <a:extLst>
                    <a:ext uri="{9D8B030D-6E8A-4147-A177-3AD203B41FA5}">
                      <a16:colId xmlns:a16="http://schemas.microsoft.com/office/drawing/2014/main" val="3894081181"/>
                    </a:ext>
                  </a:extLst>
                </a:gridCol>
                <a:gridCol w="770719">
                  <a:extLst>
                    <a:ext uri="{9D8B030D-6E8A-4147-A177-3AD203B41FA5}">
                      <a16:colId xmlns:a16="http://schemas.microsoft.com/office/drawing/2014/main" val="17566251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883415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391770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2519616"/>
                    </a:ext>
                  </a:extLst>
                </a:gridCol>
                <a:gridCol w="832106">
                  <a:extLst>
                    <a:ext uri="{9D8B030D-6E8A-4147-A177-3AD203B41FA5}">
                      <a16:colId xmlns:a16="http://schemas.microsoft.com/office/drawing/2014/main" val="41135704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r>
                        <a:rPr lang="ru-RU" sz="900" spc="-28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(раздел,</a:t>
                      </a:r>
                      <a:r>
                        <a:rPr lang="ru-RU" sz="900" spc="-7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Исполнено за 2020</a:t>
                      </a:r>
                      <a:r>
                        <a:rPr lang="ru-RU" sz="900" spc="-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2022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900" spc="1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6350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774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067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183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463301" y="3774947"/>
            <a:ext cx="2557780" cy="1051560"/>
            <a:chOff x="463301" y="3774947"/>
            <a:chExt cx="2557780" cy="105156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301" y="3774947"/>
              <a:ext cx="2557261" cy="1051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3813047"/>
              <a:ext cx="2008632" cy="8808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0098" y="3788155"/>
              <a:ext cx="2468880" cy="972185"/>
            </a:xfrm>
            <a:custGeom>
              <a:avLst/>
              <a:gdLst/>
              <a:ahLst/>
              <a:cxnLst/>
              <a:rect l="l" t="t" r="r" b="b"/>
              <a:pathLst>
                <a:path w="2468880" h="972185">
                  <a:moveTo>
                    <a:pt x="2468841" y="0"/>
                  </a:moveTo>
                  <a:lnTo>
                    <a:pt x="0" y="0"/>
                  </a:lnTo>
                  <a:lnTo>
                    <a:pt x="0" y="486029"/>
                  </a:lnTo>
                  <a:lnTo>
                    <a:pt x="1234401" y="972185"/>
                  </a:lnTo>
                  <a:lnTo>
                    <a:pt x="2468841" y="486029"/>
                  </a:lnTo>
                  <a:lnTo>
                    <a:pt x="2468841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3236" y="3778136"/>
            <a:ext cx="1720850" cy="6985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ог</a:t>
            </a:r>
            <a:r>
              <a:rPr sz="1100" spc="7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ммн</a:t>
            </a:r>
            <a:r>
              <a:rPr sz="1100" spc="7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1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100" spc="1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100" spc="-13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endParaRPr sz="110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1125"/>
              </a:spcBef>
            </a:pP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800" b="1" spc="-120" dirty="0">
                <a:solidFill>
                  <a:srgbClr val="FFFFFF"/>
                </a:solidFill>
                <a:latin typeface="Tahoma"/>
                <a:cs typeface="Tahoma"/>
              </a:rPr>
              <a:t>3,5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92301" y="3774947"/>
            <a:ext cx="2557780" cy="1051560"/>
            <a:chOff x="3892301" y="3774947"/>
            <a:chExt cx="2557780" cy="10515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2301" y="3774947"/>
              <a:ext cx="2557261" cy="10515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8036" y="3813047"/>
              <a:ext cx="2183891" cy="880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09314" y="3788155"/>
              <a:ext cx="2468880" cy="972185"/>
            </a:xfrm>
            <a:custGeom>
              <a:avLst/>
              <a:gdLst/>
              <a:ahLst/>
              <a:cxnLst/>
              <a:rect l="l" t="t" r="r" b="b"/>
              <a:pathLst>
                <a:path w="2468879" h="972185">
                  <a:moveTo>
                    <a:pt x="2468626" y="0"/>
                  </a:moveTo>
                  <a:lnTo>
                    <a:pt x="0" y="0"/>
                  </a:lnTo>
                  <a:lnTo>
                    <a:pt x="0" y="486029"/>
                  </a:lnTo>
                  <a:lnTo>
                    <a:pt x="1234313" y="972185"/>
                  </a:lnTo>
                  <a:lnTo>
                    <a:pt x="2468626" y="486029"/>
                  </a:lnTo>
                  <a:lnTo>
                    <a:pt x="24686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6334" y="3778136"/>
            <a:ext cx="1895475" cy="6985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100" spc="40" dirty="0">
                <a:solidFill>
                  <a:srgbClr val="FFFFFF"/>
                </a:solidFill>
                <a:latin typeface="Verdana"/>
                <a:cs typeface="Verdana"/>
              </a:rPr>
              <a:t>програ</a:t>
            </a:r>
            <a:r>
              <a:rPr sz="1100" spc="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мн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1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100" spc="1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100" spc="-13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endParaRPr sz="1100" dirty="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1125"/>
              </a:spcBef>
            </a:pPr>
            <a:r>
              <a:rPr lang="ru-RU" sz="1800" b="1" spc="-110" dirty="0">
                <a:solidFill>
                  <a:srgbClr val="FFFFFF"/>
                </a:solidFill>
                <a:latin typeface="Tahoma"/>
                <a:cs typeface="Tahoma"/>
              </a:rPr>
              <a:t>    6,5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92301" y="1301091"/>
            <a:ext cx="2406650" cy="2412619"/>
            <a:chOff x="3893895" y="1266189"/>
            <a:chExt cx="2406650" cy="2412619"/>
          </a:xfrm>
        </p:grpSpPr>
        <p:sp>
          <p:nvSpPr>
            <p:cNvPr id="21" name="object 21"/>
            <p:cNvSpPr/>
            <p:nvPr/>
          </p:nvSpPr>
          <p:spPr>
            <a:xfrm>
              <a:off x="3893895" y="1272793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1202689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94936" y="1566798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902080" y="0"/>
                  </a:moveTo>
                  <a:lnTo>
                    <a:pt x="854171" y="1250"/>
                  </a:lnTo>
                  <a:lnTo>
                    <a:pt x="806912" y="4959"/>
                  </a:lnTo>
                  <a:lnTo>
                    <a:pt x="760367" y="11066"/>
                  </a:lnTo>
                  <a:lnTo>
                    <a:pt x="714599" y="19507"/>
                  </a:lnTo>
                  <a:lnTo>
                    <a:pt x="669669" y="30220"/>
                  </a:lnTo>
                  <a:lnTo>
                    <a:pt x="625639" y="43142"/>
                  </a:lnTo>
                  <a:lnTo>
                    <a:pt x="582573" y="58213"/>
                  </a:lnTo>
                  <a:lnTo>
                    <a:pt x="540533" y="75368"/>
                  </a:lnTo>
                  <a:lnTo>
                    <a:pt x="499580" y="94547"/>
                  </a:lnTo>
                  <a:lnTo>
                    <a:pt x="459777" y="115685"/>
                  </a:lnTo>
                  <a:lnTo>
                    <a:pt x="421187" y="138722"/>
                  </a:lnTo>
                  <a:lnTo>
                    <a:pt x="383872" y="163595"/>
                  </a:lnTo>
                  <a:lnTo>
                    <a:pt x="347894" y="190241"/>
                  </a:lnTo>
                  <a:lnTo>
                    <a:pt x="313315" y="218599"/>
                  </a:lnTo>
                  <a:lnTo>
                    <a:pt x="280198" y="248605"/>
                  </a:lnTo>
                  <a:lnTo>
                    <a:pt x="248605" y="280198"/>
                  </a:lnTo>
                  <a:lnTo>
                    <a:pt x="218599" y="313315"/>
                  </a:lnTo>
                  <a:lnTo>
                    <a:pt x="190241" y="347894"/>
                  </a:lnTo>
                  <a:lnTo>
                    <a:pt x="163595" y="383872"/>
                  </a:lnTo>
                  <a:lnTo>
                    <a:pt x="138722" y="421187"/>
                  </a:lnTo>
                  <a:lnTo>
                    <a:pt x="115685" y="459777"/>
                  </a:lnTo>
                  <a:lnTo>
                    <a:pt x="94547" y="499580"/>
                  </a:lnTo>
                  <a:lnTo>
                    <a:pt x="75368" y="540533"/>
                  </a:lnTo>
                  <a:lnTo>
                    <a:pt x="58213" y="582573"/>
                  </a:lnTo>
                  <a:lnTo>
                    <a:pt x="43142" y="625639"/>
                  </a:lnTo>
                  <a:lnTo>
                    <a:pt x="30220" y="669669"/>
                  </a:lnTo>
                  <a:lnTo>
                    <a:pt x="19507" y="714599"/>
                  </a:lnTo>
                  <a:lnTo>
                    <a:pt x="11066" y="760367"/>
                  </a:lnTo>
                  <a:lnTo>
                    <a:pt x="4959" y="806912"/>
                  </a:lnTo>
                  <a:lnTo>
                    <a:pt x="1250" y="854171"/>
                  </a:lnTo>
                  <a:lnTo>
                    <a:pt x="0" y="902080"/>
                  </a:lnTo>
                  <a:lnTo>
                    <a:pt x="1250" y="949990"/>
                  </a:lnTo>
                  <a:lnTo>
                    <a:pt x="4959" y="997249"/>
                  </a:lnTo>
                  <a:lnTo>
                    <a:pt x="11066" y="1043794"/>
                  </a:lnTo>
                  <a:lnTo>
                    <a:pt x="19507" y="1089562"/>
                  </a:lnTo>
                  <a:lnTo>
                    <a:pt x="30220" y="1134492"/>
                  </a:lnTo>
                  <a:lnTo>
                    <a:pt x="43142" y="1178522"/>
                  </a:lnTo>
                  <a:lnTo>
                    <a:pt x="58213" y="1221588"/>
                  </a:lnTo>
                  <a:lnTo>
                    <a:pt x="75368" y="1263628"/>
                  </a:lnTo>
                  <a:lnTo>
                    <a:pt x="94547" y="1304581"/>
                  </a:lnTo>
                  <a:lnTo>
                    <a:pt x="115685" y="1344384"/>
                  </a:lnTo>
                  <a:lnTo>
                    <a:pt x="138722" y="1382974"/>
                  </a:lnTo>
                  <a:lnTo>
                    <a:pt x="163595" y="1420289"/>
                  </a:lnTo>
                  <a:lnTo>
                    <a:pt x="190241" y="1456267"/>
                  </a:lnTo>
                  <a:lnTo>
                    <a:pt x="218599" y="1490846"/>
                  </a:lnTo>
                  <a:lnTo>
                    <a:pt x="248605" y="1523963"/>
                  </a:lnTo>
                  <a:lnTo>
                    <a:pt x="280198" y="1555556"/>
                  </a:lnTo>
                  <a:lnTo>
                    <a:pt x="313315" y="1585562"/>
                  </a:lnTo>
                  <a:lnTo>
                    <a:pt x="347894" y="1613920"/>
                  </a:lnTo>
                  <a:lnTo>
                    <a:pt x="383872" y="1640566"/>
                  </a:lnTo>
                  <a:lnTo>
                    <a:pt x="421187" y="1665439"/>
                  </a:lnTo>
                  <a:lnTo>
                    <a:pt x="459777" y="1688476"/>
                  </a:lnTo>
                  <a:lnTo>
                    <a:pt x="499580" y="1709614"/>
                  </a:lnTo>
                  <a:lnTo>
                    <a:pt x="540533" y="1728793"/>
                  </a:lnTo>
                  <a:lnTo>
                    <a:pt x="582573" y="1745948"/>
                  </a:lnTo>
                  <a:lnTo>
                    <a:pt x="625639" y="1761019"/>
                  </a:lnTo>
                  <a:lnTo>
                    <a:pt x="669669" y="1773941"/>
                  </a:lnTo>
                  <a:lnTo>
                    <a:pt x="714599" y="1784654"/>
                  </a:lnTo>
                  <a:lnTo>
                    <a:pt x="760367" y="1793095"/>
                  </a:lnTo>
                  <a:lnTo>
                    <a:pt x="806912" y="1799202"/>
                  </a:lnTo>
                  <a:lnTo>
                    <a:pt x="854171" y="1802911"/>
                  </a:lnTo>
                  <a:lnTo>
                    <a:pt x="902080" y="1804162"/>
                  </a:lnTo>
                  <a:lnTo>
                    <a:pt x="949990" y="1802911"/>
                  </a:lnTo>
                  <a:lnTo>
                    <a:pt x="997249" y="1799202"/>
                  </a:lnTo>
                  <a:lnTo>
                    <a:pt x="1043794" y="1793095"/>
                  </a:lnTo>
                  <a:lnTo>
                    <a:pt x="1089562" y="1784654"/>
                  </a:lnTo>
                  <a:lnTo>
                    <a:pt x="1134492" y="1773941"/>
                  </a:lnTo>
                  <a:lnTo>
                    <a:pt x="1178522" y="1761019"/>
                  </a:lnTo>
                  <a:lnTo>
                    <a:pt x="1221588" y="1745948"/>
                  </a:lnTo>
                  <a:lnTo>
                    <a:pt x="1263628" y="1728793"/>
                  </a:lnTo>
                  <a:lnTo>
                    <a:pt x="1304581" y="1709614"/>
                  </a:lnTo>
                  <a:lnTo>
                    <a:pt x="1344384" y="1688476"/>
                  </a:lnTo>
                  <a:lnTo>
                    <a:pt x="1382974" y="1665439"/>
                  </a:lnTo>
                  <a:lnTo>
                    <a:pt x="1420289" y="1640566"/>
                  </a:lnTo>
                  <a:lnTo>
                    <a:pt x="1456267" y="1613920"/>
                  </a:lnTo>
                  <a:lnTo>
                    <a:pt x="1490846" y="1585562"/>
                  </a:lnTo>
                  <a:lnTo>
                    <a:pt x="1523963" y="1555556"/>
                  </a:lnTo>
                  <a:lnTo>
                    <a:pt x="1555556" y="1523963"/>
                  </a:lnTo>
                  <a:lnTo>
                    <a:pt x="1574049" y="1503552"/>
                  </a:lnTo>
                  <a:lnTo>
                    <a:pt x="902080" y="1503552"/>
                  </a:lnTo>
                  <a:lnTo>
                    <a:pt x="855070" y="1501743"/>
                  </a:lnTo>
                  <a:lnTo>
                    <a:pt x="809049" y="1496404"/>
                  </a:lnTo>
                  <a:lnTo>
                    <a:pt x="764153" y="1487670"/>
                  </a:lnTo>
                  <a:lnTo>
                    <a:pt x="720515" y="1475673"/>
                  </a:lnTo>
                  <a:lnTo>
                    <a:pt x="678269" y="1460547"/>
                  </a:lnTo>
                  <a:lnTo>
                    <a:pt x="637547" y="1442427"/>
                  </a:lnTo>
                  <a:lnTo>
                    <a:pt x="598485" y="1421445"/>
                  </a:lnTo>
                  <a:lnTo>
                    <a:pt x="561214" y="1397735"/>
                  </a:lnTo>
                  <a:lnTo>
                    <a:pt x="525870" y="1371431"/>
                  </a:lnTo>
                  <a:lnTo>
                    <a:pt x="492586" y="1342667"/>
                  </a:lnTo>
                  <a:lnTo>
                    <a:pt x="461494" y="1311575"/>
                  </a:lnTo>
                  <a:lnTo>
                    <a:pt x="432730" y="1278291"/>
                  </a:lnTo>
                  <a:lnTo>
                    <a:pt x="406426" y="1242947"/>
                  </a:lnTo>
                  <a:lnTo>
                    <a:pt x="382716" y="1205676"/>
                  </a:lnTo>
                  <a:lnTo>
                    <a:pt x="361734" y="1166614"/>
                  </a:lnTo>
                  <a:lnTo>
                    <a:pt x="343614" y="1125892"/>
                  </a:lnTo>
                  <a:lnTo>
                    <a:pt x="328488" y="1083646"/>
                  </a:lnTo>
                  <a:lnTo>
                    <a:pt x="316491" y="1040008"/>
                  </a:lnTo>
                  <a:lnTo>
                    <a:pt x="307757" y="995112"/>
                  </a:lnTo>
                  <a:lnTo>
                    <a:pt x="302418" y="949091"/>
                  </a:lnTo>
                  <a:lnTo>
                    <a:pt x="300609" y="902080"/>
                  </a:lnTo>
                  <a:lnTo>
                    <a:pt x="302418" y="855087"/>
                  </a:lnTo>
                  <a:lnTo>
                    <a:pt x="307757" y="809082"/>
                  </a:lnTo>
                  <a:lnTo>
                    <a:pt x="316491" y="764200"/>
                  </a:lnTo>
                  <a:lnTo>
                    <a:pt x="328488" y="720575"/>
                  </a:lnTo>
                  <a:lnTo>
                    <a:pt x="343614" y="678340"/>
                  </a:lnTo>
                  <a:lnTo>
                    <a:pt x="361734" y="637628"/>
                  </a:lnTo>
                  <a:lnTo>
                    <a:pt x="382716" y="598574"/>
                  </a:lnTo>
                  <a:lnTo>
                    <a:pt x="406426" y="561311"/>
                  </a:lnTo>
                  <a:lnTo>
                    <a:pt x="432730" y="525974"/>
                  </a:lnTo>
                  <a:lnTo>
                    <a:pt x="461494" y="492694"/>
                  </a:lnTo>
                  <a:lnTo>
                    <a:pt x="492586" y="461608"/>
                  </a:lnTo>
                  <a:lnTo>
                    <a:pt x="525870" y="432847"/>
                  </a:lnTo>
                  <a:lnTo>
                    <a:pt x="561214" y="406546"/>
                  </a:lnTo>
                  <a:lnTo>
                    <a:pt x="598485" y="382839"/>
                  </a:lnTo>
                  <a:lnTo>
                    <a:pt x="637547" y="361858"/>
                  </a:lnTo>
                  <a:lnTo>
                    <a:pt x="678269" y="343739"/>
                  </a:lnTo>
                  <a:lnTo>
                    <a:pt x="720515" y="328614"/>
                  </a:lnTo>
                  <a:lnTo>
                    <a:pt x="764153" y="316618"/>
                  </a:lnTo>
                  <a:lnTo>
                    <a:pt x="809049" y="307883"/>
                  </a:lnTo>
                  <a:lnTo>
                    <a:pt x="855070" y="302545"/>
                  </a:lnTo>
                  <a:lnTo>
                    <a:pt x="902080" y="300735"/>
                  </a:lnTo>
                  <a:lnTo>
                    <a:pt x="1574164" y="300735"/>
                  </a:lnTo>
                  <a:lnTo>
                    <a:pt x="1555556" y="280198"/>
                  </a:lnTo>
                  <a:lnTo>
                    <a:pt x="1523963" y="248605"/>
                  </a:lnTo>
                  <a:lnTo>
                    <a:pt x="1490846" y="218599"/>
                  </a:lnTo>
                  <a:lnTo>
                    <a:pt x="1456267" y="190241"/>
                  </a:lnTo>
                  <a:lnTo>
                    <a:pt x="1420289" y="163595"/>
                  </a:lnTo>
                  <a:lnTo>
                    <a:pt x="1382974" y="138722"/>
                  </a:lnTo>
                  <a:lnTo>
                    <a:pt x="1344384" y="115685"/>
                  </a:lnTo>
                  <a:lnTo>
                    <a:pt x="1304581" y="94547"/>
                  </a:lnTo>
                  <a:lnTo>
                    <a:pt x="1263628" y="75368"/>
                  </a:lnTo>
                  <a:lnTo>
                    <a:pt x="1221588" y="58213"/>
                  </a:lnTo>
                  <a:lnTo>
                    <a:pt x="1178522" y="43142"/>
                  </a:lnTo>
                  <a:lnTo>
                    <a:pt x="1134492" y="30220"/>
                  </a:lnTo>
                  <a:lnTo>
                    <a:pt x="1089562" y="19507"/>
                  </a:lnTo>
                  <a:lnTo>
                    <a:pt x="1043794" y="11066"/>
                  </a:lnTo>
                  <a:lnTo>
                    <a:pt x="997249" y="4959"/>
                  </a:lnTo>
                  <a:lnTo>
                    <a:pt x="949990" y="1250"/>
                  </a:lnTo>
                  <a:lnTo>
                    <a:pt x="902080" y="0"/>
                  </a:lnTo>
                  <a:close/>
                </a:path>
                <a:path w="1804670" h="1804670">
                  <a:moveTo>
                    <a:pt x="1574164" y="300735"/>
                  </a:moveTo>
                  <a:lnTo>
                    <a:pt x="902080" y="300735"/>
                  </a:lnTo>
                  <a:lnTo>
                    <a:pt x="949074" y="302545"/>
                  </a:lnTo>
                  <a:lnTo>
                    <a:pt x="995079" y="307883"/>
                  </a:lnTo>
                  <a:lnTo>
                    <a:pt x="1039961" y="316618"/>
                  </a:lnTo>
                  <a:lnTo>
                    <a:pt x="1083586" y="328614"/>
                  </a:lnTo>
                  <a:lnTo>
                    <a:pt x="1125821" y="343739"/>
                  </a:lnTo>
                  <a:lnTo>
                    <a:pt x="1166533" y="361858"/>
                  </a:lnTo>
                  <a:lnTo>
                    <a:pt x="1205587" y="382839"/>
                  </a:lnTo>
                  <a:lnTo>
                    <a:pt x="1242850" y="406546"/>
                  </a:lnTo>
                  <a:lnTo>
                    <a:pt x="1278187" y="432847"/>
                  </a:lnTo>
                  <a:lnTo>
                    <a:pt x="1311467" y="461608"/>
                  </a:lnTo>
                  <a:lnTo>
                    <a:pt x="1342553" y="492694"/>
                  </a:lnTo>
                  <a:lnTo>
                    <a:pt x="1371314" y="525974"/>
                  </a:lnTo>
                  <a:lnTo>
                    <a:pt x="1397615" y="561311"/>
                  </a:lnTo>
                  <a:lnTo>
                    <a:pt x="1421322" y="598574"/>
                  </a:lnTo>
                  <a:lnTo>
                    <a:pt x="1442303" y="637628"/>
                  </a:lnTo>
                  <a:lnTo>
                    <a:pt x="1460422" y="678340"/>
                  </a:lnTo>
                  <a:lnTo>
                    <a:pt x="1475547" y="720575"/>
                  </a:lnTo>
                  <a:lnTo>
                    <a:pt x="1487543" y="764200"/>
                  </a:lnTo>
                  <a:lnTo>
                    <a:pt x="1496278" y="809082"/>
                  </a:lnTo>
                  <a:lnTo>
                    <a:pt x="1501616" y="855087"/>
                  </a:lnTo>
                  <a:lnTo>
                    <a:pt x="1503426" y="902080"/>
                  </a:lnTo>
                  <a:lnTo>
                    <a:pt x="1501616" y="949091"/>
                  </a:lnTo>
                  <a:lnTo>
                    <a:pt x="1496278" y="995112"/>
                  </a:lnTo>
                  <a:lnTo>
                    <a:pt x="1487543" y="1040008"/>
                  </a:lnTo>
                  <a:lnTo>
                    <a:pt x="1475547" y="1083646"/>
                  </a:lnTo>
                  <a:lnTo>
                    <a:pt x="1460422" y="1125892"/>
                  </a:lnTo>
                  <a:lnTo>
                    <a:pt x="1442303" y="1166614"/>
                  </a:lnTo>
                  <a:lnTo>
                    <a:pt x="1421322" y="1205676"/>
                  </a:lnTo>
                  <a:lnTo>
                    <a:pt x="1397615" y="1242947"/>
                  </a:lnTo>
                  <a:lnTo>
                    <a:pt x="1371314" y="1278291"/>
                  </a:lnTo>
                  <a:lnTo>
                    <a:pt x="1342553" y="1311575"/>
                  </a:lnTo>
                  <a:lnTo>
                    <a:pt x="1311467" y="1342667"/>
                  </a:lnTo>
                  <a:lnTo>
                    <a:pt x="1278187" y="1371431"/>
                  </a:lnTo>
                  <a:lnTo>
                    <a:pt x="1242850" y="1397735"/>
                  </a:lnTo>
                  <a:lnTo>
                    <a:pt x="1205587" y="1421445"/>
                  </a:lnTo>
                  <a:lnTo>
                    <a:pt x="1166533" y="1442427"/>
                  </a:lnTo>
                  <a:lnTo>
                    <a:pt x="1125821" y="1460547"/>
                  </a:lnTo>
                  <a:lnTo>
                    <a:pt x="1083586" y="1475673"/>
                  </a:lnTo>
                  <a:lnTo>
                    <a:pt x="1039961" y="1487670"/>
                  </a:lnTo>
                  <a:lnTo>
                    <a:pt x="995079" y="1496404"/>
                  </a:lnTo>
                  <a:lnTo>
                    <a:pt x="949074" y="1501743"/>
                  </a:lnTo>
                  <a:lnTo>
                    <a:pt x="902080" y="1503552"/>
                  </a:lnTo>
                  <a:lnTo>
                    <a:pt x="1574049" y="1503552"/>
                  </a:lnTo>
                  <a:lnTo>
                    <a:pt x="1613920" y="1456267"/>
                  </a:lnTo>
                  <a:lnTo>
                    <a:pt x="1640566" y="1420289"/>
                  </a:lnTo>
                  <a:lnTo>
                    <a:pt x="1665439" y="1382974"/>
                  </a:lnTo>
                  <a:lnTo>
                    <a:pt x="1688476" y="1344384"/>
                  </a:lnTo>
                  <a:lnTo>
                    <a:pt x="1709614" y="1304581"/>
                  </a:lnTo>
                  <a:lnTo>
                    <a:pt x="1728793" y="1263628"/>
                  </a:lnTo>
                  <a:lnTo>
                    <a:pt x="1745948" y="1221588"/>
                  </a:lnTo>
                  <a:lnTo>
                    <a:pt x="1761019" y="1178522"/>
                  </a:lnTo>
                  <a:lnTo>
                    <a:pt x="1773941" y="1134492"/>
                  </a:lnTo>
                  <a:lnTo>
                    <a:pt x="1784654" y="1089562"/>
                  </a:lnTo>
                  <a:lnTo>
                    <a:pt x="1793095" y="1043794"/>
                  </a:lnTo>
                  <a:lnTo>
                    <a:pt x="1799202" y="997249"/>
                  </a:lnTo>
                  <a:lnTo>
                    <a:pt x="1802911" y="949990"/>
                  </a:lnTo>
                  <a:lnTo>
                    <a:pt x="1804162" y="902080"/>
                  </a:lnTo>
                  <a:lnTo>
                    <a:pt x="1802911" y="854171"/>
                  </a:lnTo>
                  <a:lnTo>
                    <a:pt x="1799202" y="806912"/>
                  </a:lnTo>
                  <a:lnTo>
                    <a:pt x="1793095" y="760367"/>
                  </a:lnTo>
                  <a:lnTo>
                    <a:pt x="1784654" y="714599"/>
                  </a:lnTo>
                  <a:lnTo>
                    <a:pt x="1773941" y="669669"/>
                  </a:lnTo>
                  <a:lnTo>
                    <a:pt x="1761019" y="625639"/>
                  </a:lnTo>
                  <a:lnTo>
                    <a:pt x="1745948" y="582573"/>
                  </a:lnTo>
                  <a:lnTo>
                    <a:pt x="1728793" y="540533"/>
                  </a:lnTo>
                  <a:lnTo>
                    <a:pt x="1709614" y="499580"/>
                  </a:lnTo>
                  <a:lnTo>
                    <a:pt x="1688476" y="459777"/>
                  </a:lnTo>
                  <a:lnTo>
                    <a:pt x="1665439" y="421187"/>
                  </a:lnTo>
                  <a:lnTo>
                    <a:pt x="1640566" y="383872"/>
                  </a:lnTo>
                  <a:lnTo>
                    <a:pt x="1613920" y="347894"/>
                  </a:lnTo>
                  <a:lnTo>
                    <a:pt x="1585562" y="313315"/>
                  </a:lnTo>
                  <a:lnTo>
                    <a:pt x="1574164" y="300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4823" y="1266189"/>
              <a:ext cx="282575" cy="1202690"/>
            </a:xfrm>
            <a:custGeom>
              <a:avLst/>
              <a:gdLst/>
              <a:ahLst/>
              <a:cxnLst/>
              <a:rect l="l" t="t" r="r" b="b"/>
              <a:pathLst>
                <a:path w="282575" h="1202689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282193" y="1202689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93895" y="1266189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300608"/>
                  </a:lnTo>
                  <a:lnTo>
                    <a:pt x="1251032" y="301859"/>
                  </a:lnTo>
                  <a:lnTo>
                    <a:pt x="1298290" y="305568"/>
                  </a:lnTo>
                  <a:lnTo>
                    <a:pt x="1344835" y="311675"/>
                  </a:lnTo>
                  <a:lnTo>
                    <a:pt x="1390603" y="320116"/>
                  </a:lnTo>
                  <a:lnTo>
                    <a:pt x="1435534" y="330829"/>
                  </a:lnTo>
                  <a:lnTo>
                    <a:pt x="1479563" y="343751"/>
                  </a:lnTo>
                  <a:lnTo>
                    <a:pt x="1522629" y="358822"/>
                  </a:lnTo>
                  <a:lnTo>
                    <a:pt x="1564670" y="375977"/>
                  </a:lnTo>
                  <a:lnTo>
                    <a:pt x="1605622" y="395156"/>
                  </a:lnTo>
                  <a:lnTo>
                    <a:pt x="1645425" y="416294"/>
                  </a:lnTo>
                  <a:lnTo>
                    <a:pt x="1684015" y="439331"/>
                  </a:lnTo>
                  <a:lnTo>
                    <a:pt x="1721331" y="464204"/>
                  </a:lnTo>
                  <a:lnTo>
                    <a:pt x="1757309" y="490850"/>
                  </a:lnTo>
                  <a:lnTo>
                    <a:pt x="1791887" y="519208"/>
                  </a:lnTo>
                  <a:lnTo>
                    <a:pt x="1825004" y="549214"/>
                  </a:lnTo>
                  <a:lnTo>
                    <a:pt x="1856597" y="580807"/>
                  </a:lnTo>
                  <a:lnTo>
                    <a:pt x="1886603" y="613924"/>
                  </a:lnTo>
                  <a:lnTo>
                    <a:pt x="1914961" y="648503"/>
                  </a:lnTo>
                  <a:lnTo>
                    <a:pt x="1941607" y="684481"/>
                  </a:lnTo>
                  <a:lnTo>
                    <a:pt x="1966480" y="721796"/>
                  </a:lnTo>
                  <a:lnTo>
                    <a:pt x="1989517" y="760386"/>
                  </a:lnTo>
                  <a:lnTo>
                    <a:pt x="2010656" y="800189"/>
                  </a:lnTo>
                  <a:lnTo>
                    <a:pt x="2029834" y="841142"/>
                  </a:lnTo>
                  <a:lnTo>
                    <a:pt x="2046989" y="883182"/>
                  </a:lnTo>
                  <a:lnTo>
                    <a:pt x="2062060" y="926248"/>
                  </a:lnTo>
                  <a:lnTo>
                    <a:pt x="2074983" y="970278"/>
                  </a:lnTo>
                  <a:lnTo>
                    <a:pt x="2085696" y="1015208"/>
                  </a:lnTo>
                  <a:lnTo>
                    <a:pt x="2094137" y="1060976"/>
                  </a:lnTo>
                  <a:lnTo>
                    <a:pt x="2100243" y="1107521"/>
                  </a:lnTo>
                  <a:lnTo>
                    <a:pt x="2103952" y="1154780"/>
                  </a:lnTo>
                  <a:lnTo>
                    <a:pt x="2105203" y="1202689"/>
                  </a:lnTo>
                  <a:lnTo>
                    <a:pt x="2103952" y="1250599"/>
                  </a:lnTo>
                  <a:lnTo>
                    <a:pt x="2100243" y="1297858"/>
                  </a:lnTo>
                  <a:lnTo>
                    <a:pt x="2094137" y="1344403"/>
                  </a:lnTo>
                  <a:lnTo>
                    <a:pt x="2085696" y="1390171"/>
                  </a:lnTo>
                  <a:lnTo>
                    <a:pt x="2074983" y="1435101"/>
                  </a:lnTo>
                  <a:lnTo>
                    <a:pt x="2062060" y="1479131"/>
                  </a:lnTo>
                  <a:lnTo>
                    <a:pt x="2046989" y="1522197"/>
                  </a:lnTo>
                  <a:lnTo>
                    <a:pt x="2029834" y="1564237"/>
                  </a:lnTo>
                  <a:lnTo>
                    <a:pt x="2010656" y="1605190"/>
                  </a:lnTo>
                  <a:lnTo>
                    <a:pt x="1989517" y="1644993"/>
                  </a:lnTo>
                  <a:lnTo>
                    <a:pt x="1966480" y="1683583"/>
                  </a:lnTo>
                  <a:lnTo>
                    <a:pt x="1941607" y="1720898"/>
                  </a:lnTo>
                  <a:lnTo>
                    <a:pt x="1914961" y="1756876"/>
                  </a:lnTo>
                  <a:lnTo>
                    <a:pt x="1886603" y="1791455"/>
                  </a:lnTo>
                  <a:lnTo>
                    <a:pt x="1856597" y="1824572"/>
                  </a:lnTo>
                  <a:lnTo>
                    <a:pt x="1825004" y="1856165"/>
                  </a:lnTo>
                  <a:lnTo>
                    <a:pt x="1791887" y="1886171"/>
                  </a:lnTo>
                  <a:lnTo>
                    <a:pt x="1757309" y="1914529"/>
                  </a:lnTo>
                  <a:lnTo>
                    <a:pt x="1721331" y="1941175"/>
                  </a:lnTo>
                  <a:lnTo>
                    <a:pt x="1684015" y="1966048"/>
                  </a:lnTo>
                  <a:lnTo>
                    <a:pt x="1645425" y="1989085"/>
                  </a:lnTo>
                  <a:lnTo>
                    <a:pt x="1605622" y="2010223"/>
                  </a:lnTo>
                  <a:lnTo>
                    <a:pt x="1564670" y="2029402"/>
                  </a:lnTo>
                  <a:lnTo>
                    <a:pt x="1522629" y="2046557"/>
                  </a:lnTo>
                  <a:lnTo>
                    <a:pt x="1479563" y="2061628"/>
                  </a:lnTo>
                  <a:lnTo>
                    <a:pt x="1435534" y="2074550"/>
                  </a:lnTo>
                  <a:lnTo>
                    <a:pt x="1390603" y="2085263"/>
                  </a:lnTo>
                  <a:lnTo>
                    <a:pt x="1344835" y="2093704"/>
                  </a:lnTo>
                  <a:lnTo>
                    <a:pt x="1298290" y="2099811"/>
                  </a:lnTo>
                  <a:lnTo>
                    <a:pt x="1251032" y="2103520"/>
                  </a:lnTo>
                  <a:lnTo>
                    <a:pt x="1203122" y="2104770"/>
                  </a:lnTo>
                  <a:lnTo>
                    <a:pt x="1155212" y="2103520"/>
                  </a:lnTo>
                  <a:lnTo>
                    <a:pt x="1107953" y="2099811"/>
                  </a:lnTo>
                  <a:lnTo>
                    <a:pt x="1061409" y="2093704"/>
                  </a:lnTo>
                  <a:lnTo>
                    <a:pt x="1015640" y="2085263"/>
                  </a:lnTo>
                  <a:lnTo>
                    <a:pt x="970710" y="2074550"/>
                  </a:lnTo>
                  <a:lnTo>
                    <a:pt x="926681" y="2061628"/>
                  </a:lnTo>
                  <a:lnTo>
                    <a:pt x="883615" y="2046557"/>
                  </a:lnTo>
                  <a:lnTo>
                    <a:pt x="841574" y="2029402"/>
                  </a:lnTo>
                  <a:lnTo>
                    <a:pt x="800621" y="2010223"/>
                  </a:lnTo>
                  <a:lnTo>
                    <a:pt x="760819" y="1989085"/>
                  </a:lnTo>
                  <a:lnTo>
                    <a:pt x="722228" y="1966048"/>
                  </a:lnTo>
                  <a:lnTo>
                    <a:pt x="684913" y="1941175"/>
                  </a:lnTo>
                  <a:lnTo>
                    <a:pt x="648935" y="1914529"/>
                  </a:lnTo>
                  <a:lnTo>
                    <a:pt x="614356" y="1886171"/>
                  </a:lnTo>
                  <a:lnTo>
                    <a:pt x="581239" y="1856165"/>
                  </a:lnTo>
                  <a:lnTo>
                    <a:pt x="549646" y="1824572"/>
                  </a:lnTo>
                  <a:lnTo>
                    <a:pt x="519640" y="1791455"/>
                  </a:lnTo>
                  <a:lnTo>
                    <a:pt x="491283" y="1756876"/>
                  </a:lnTo>
                  <a:lnTo>
                    <a:pt x="464636" y="1720898"/>
                  </a:lnTo>
                  <a:lnTo>
                    <a:pt x="439764" y="1683583"/>
                  </a:lnTo>
                  <a:lnTo>
                    <a:pt x="416727" y="1644993"/>
                  </a:lnTo>
                  <a:lnTo>
                    <a:pt x="395588" y="1605190"/>
                  </a:lnTo>
                  <a:lnTo>
                    <a:pt x="376410" y="1564237"/>
                  </a:lnTo>
                  <a:lnTo>
                    <a:pt x="359254" y="1522197"/>
                  </a:lnTo>
                  <a:lnTo>
                    <a:pt x="344184" y="1479131"/>
                  </a:lnTo>
                  <a:lnTo>
                    <a:pt x="331261" y="1435101"/>
                  </a:lnTo>
                  <a:lnTo>
                    <a:pt x="320548" y="1390171"/>
                  </a:lnTo>
                  <a:lnTo>
                    <a:pt x="312107" y="1344403"/>
                  </a:lnTo>
                  <a:lnTo>
                    <a:pt x="306001" y="1297858"/>
                  </a:lnTo>
                  <a:lnTo>
                    <a:pt x="302291" y="1250599"/>
                  </a:lnTo>
                  <a:lnTo>
                    <a:pt x="301041" y="1202689"/>
                  </a:lnTo>
                  <a:lnTo>
                    <a:pt x="302400" y="1152961"/>
                  </a:lnTo>
                  <a:lnTo>
                    <a:pt x="306435" y="1103834"/>
                  </a:lnTo>
                  <a:lnTo>
                    <a:pt x="313083" y="1055389"/>
                  </a:lnTo>
                  <a:lnTo>
                    <a:pt x="322279" y="1007706"/>
                  </a:lnTo>
                  <a:lnTo>
                    <a:pt x="333960" y="960868"/>
                  </a:lnTo>
                  <a:lnTo>
                    <a:pt x="348063" y="914955"/>
                  </a:lnTo>
                  <a:lnTo>
                    <a:pt x="364524" y="870047"/>
                  </a:lnTo>
                  <a:lnTo>
                    <a:pt x="383279" y="826225"/>
                  </a:lnTo>
                  <a:lnTo>
                    <a:pt x="404266" y="783570"/>
                  </a:lnTo>
                  <a:lnTo>
                    <a:pt x="427419" y="742163"/>
                  </a:lnTo>
                  <a:lnTo>
                    <a:pt x="452676" y="702085"/>
                  </a:lnTo>
                  <a:lnTo>
                    <a:pt x="479973" y="663416"/>
                  </a:lnTo>
                  <a:lnTo>
                    <a:pt x="509246" y="626238"/>
                  </a:lnTo>
                  <a:lnTo>
                    <a:pt x="540433" y="590630"/>
                  </a:lnTo>
                  <a:lnTo>
                    <a:pt x="573468" y="556675"/>
                  </a:lnTo>
                  <a:lnTo>
                    <a:pt x="608289" y="524452"/>
                  </a:lnTo>
                  <a:lnTo>
                    <a:pt x="644832" y="494043"/>
                  </a:lnTo>
                  <a:lnTo>
                    <a:pt x="683034" y="465528"/>
                  </a:lnTo>
                  <a:lnTo>
                    <a:pt x="722830" y="438989"/>
                  </a:lnTo>
                  <a:lnTo>
                    <a:pt x="764158" y="414505"/>
                  </a:lnTo>
                  <a:lnTo>
                    <a:pt x="806953" y="392158"/>
                  </a:lnTo>
                  <a:lnTo>
                    <a:pt x="851153" y="372029"/>
                  </a:lnTo>
                  <a:lnTo>
                    <a:pt x="896693" y="354198"/>
                  </a:lnTo>
                  <a:lnTo>
                    <a:pt x="943510" y="338746"/>
                  </a:lnTo>
                  <a:lnTo>
                    <a:pt x="991540" y="325754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14823" y="1266189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5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70612" y="325754"/>
                  </a:lnTo>
                  <a:lnTo>
                    <a:pt x="122834" y="314807"/>
                  </a:lnTo>
                  <a:lnTo>
                    <a:pt x="175593" y="306943"/>
                  </a:lnTo>
                  <a:lnTo>
                    <a:pt x="228756" y="302198"/>
                  </a:lnTo>
                  <a:lnTo>
                    <a:pt x="282193" y="300608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80098" y="6940422"/>
            <a:ext cx="1577340" cy="150241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674620" y="6940422"/>
            <a:ext cx="1722120" cy="1502410"/>
            <a:chOff x="2674620" y="6940422"/>
            <a:chExt cx="1722120" cy="1502410"/>
          </a:xfrm>
        </p:grpSpPr>
        <p:sp>
          <p:nvSpPr>
            <p:cNvPr id="28" name="object 28"/>
            <p:cNvSpPr/>
            <p:nvPr/>
          </p:nvSpPr>
          <p:spPr>
            <a:xfrm>
              <a:off x="2674620" y="6940422"/>
              <a:ext cx="1577340" cy="1502410"/>
            </a:xfrm>
            <a:custGeom>
              <a:avLst/>
              <a:gdLst/>
              <a:ahLst/>
              <a:cxnLst/>
              <a:rect l="l" t="t" r="r" b="b"/>
              <a:pathLst>
                <a:path w="1577339" h="1502409">
                  <a:moveTo>
                    <a:pt x="788669" y="0"/>
                  </a:moveTo>
                  <a:lnTo>
                    <a:pt x="738789" y="1477"/>
                  </a:lnTo>
                  <a:lnTo>
                    <a:pt x="689733" y="5852"/>
                  </a:lnTo>
                  <a:lnTo>
                    <a:pt x="641594" y="13035"/>
                  </a:lnTo>
                  <a:lnTo>
                    <a:pt x="594465" y="22940"/>
                  </a:lnTo>
                  <a:lnTo>
                    <a:pt x="548439" y="35477"/>
                  </a:lnTo>
                  <a:lnTo>
                    <a:pt x="503606" y="50559"/>
                  </a:lnTo>
                  <a:lnTo>
                    <a:pt x="460061" y="68098"/>
                  </a:lnTo>
                  <a:lnTo>
                    <a:pt x="417894" y="88005"/>
                  </a:lnTo>
                  <a:lnTo>
                    <a:pt x="377199" y="110194"/>
                  </a:lnTo>
                  <a:lnTo>
                    <a:pt x="338068" y="134575"/>
                  </a:lnTo>
                  <a:lnTo>
                    <a:pt x="300593" y="161061"/>
                  </a:lnTo>
                  <a:lnTo>
                    <a:pt x="264866" y="189564"/>
                  </a:lnTo>
                  <a:lnTo>
                    <a:pt x="230981" y="219995"/>
                  </a:lnTo>
                  <a:lnTo>
                    <a:pt x="199028" y="252268"/>
                  </a:lnTo>
                  <a:lnTo>
                    <a:pt x="169101" y="286293"/>
                  </a:lnTo>
                  <a:lnTo>
                    <a:pt x="141292" y="321982"/>
                  </a:lnTo>
                  <a:lnTo>
                    <a:pt x="115693" y="359249"/>
                  </a:lnTo>
                  <a:lnTo>
                    <a:pt x="92397" y="398004"/>
                  </a:lnTo>
                  <a:lnTo>
                    <a:pt x="71495" y="438160"/>
                  </a:lnTo>
                  <a:lnTo>
                    <a:pt x="53081" y="479628"/>
                  </a:lnTo>
                  <a:lnTo>
                    <a:pt x="37246" y="522321"/>
                  </a:lnTo>
                  <a:lnTo>
                    <a:pt x="24084" y="566151"/>
                  </a:lnTo>
                  <a:lnTo>
                    <a:pt x="13685" y="611030"/>
                  </a:lnTo>
                  <a:lnTo>
                    <a:pt x="6144" y="656869"/>
                  </a:lnTo>
                  <a:lnTo>
                    <a:pt x="1551" y="703581"/>
                  </a:lnTo>
                  <a:lnTo>
                    <a:pt x="0" y="751077"/>
                  </a:lnTo>
                  <a:lnTo>
                    <a:pt x="1551" y="798577"/>
                  </a:lnTo>
                  <a:lnTo>
                    <a:pt x="6144" y="845291"/>
                  </a:lnTo>
                  <a:lnTo>
                    <a:pt x="13685" y="891132"/>
                  </a:lnTo>
                  <a:lnTo>
                    <a:pt x="24084" y="936012"/>
                  </a:lnTo>
                  <a:lnTo>
                    <a:pt x="37246" y="979843"/>
                  </a:lnTo>
                  <a:lnTo>
                    <a:pt x="53081" y="1022537"/>
                  </a:lnTo>
                  <a:lnTo>
                    <a:pt x="71495" y="1064006"/>
                  </a:lnTo>
                  <a:lnTo>
                    <a:pt x="92397" y="1104162"/>
                  </a:lnTo>
                  <a:lnTo>
                    <a:pt x="115693" y="1142918"/>
                  </a:lnTo>
                  <a:lnTo>
                    <a:pt x="141292" y="1180184"/>
                  </a:lnTo>
                  <a:lnTo>
                    <a:pt x="169101" y="1215873"/>
                  </a:lnTo>
                  <a:lnTo>
                    <a:pt x="199028" y="1249898"/>
                  </a:lnTo>
                  <a:lnTo>
                    <a:pt x="230981" y="1282169"/>
                  </a:lnTo>
                  <a:lnTo>
                    <a:pt x="264866" y="1312600"/>
                  </a:lnTo>
                  <a:lnTo>
                    <a:pt x="300593" y="1341102"/>
                  </a:lnTo>
                  <a:lnTo>
                    <a:pt x="338068" y="1367587"/>
                  </a:lnTo>
                  <a:lnTo>
                    <a:pt x="377199" y="1391967"/>
                  </a:lnTo>
                  <a:lnTo>
                    <a:pt x="417894" y="1414155"/>
                  </a:lnTo>
                  <a:lnTo>
                    <a:pt x="460061" y="1434061"/>
                  </a:lnTo>
                  <a:lnTo>
                    <a:pt x="503606" y="1451599"/>
                  </a:lnTo>
                  <a:lnTo>
                    <a:pt x="548439" y="1466680"/>
                  </a:lnTo>
                  <a:lnTo>
                    <a:pt x="594465" y="1479217"/>
                  </a:lnTo>
                  <a:lnTo>
                    <a:pt x="641594" y="1489121"/>
                  </a:lnTo>
                  <a:lnTo>
                    <a:pt x="689733" y="1496304"/>
                  </a:lnTo>
                  <a:lnTo>
                    <a:pt x="738789" y="1500678"/>
                  </a:lnTo>
                  <a:lnTo>
                    <a:pt x="788669" y="1502156"/>
                  </a:lnTo>
                  <a:lnTo>
                    <a:pt x="838550" y="1500678"/>
                  </a:lnTo>
                  <a:lnTo>
                    <a:pt x="887606" y="1496304"/>
                  </a:lnTo>
                  <a:lnTo>
                    <a:pt x="935745" y="1489121"/>
                  </a:lnTo>
                  <a:lnTo>
                    <a:pt x="982874" y="1479217"/>
                  </a:lnTo>
                  <a:lnTo>
                    <a:pt x="1028900" y="1466680"/>
                  </a:lnTo>
                  <a:lnTo>
                    <a:pt x="1073733" y="1451599"/>
                  </a:lnTo>
                  <a:lnTo>
                    <a:pt x="1117278" y="1434061"/>
                  </a:lnTo>
                  <a:lnTo>
                    <a:pt x="1159445" y="1414155"/>
                  </a:lnTo>
                  <a:lnTo>
                    <a:pt x="1200140" y="1391967"/>
                  </a:lnTo>
                  <a:lnTo>
                    <a:pt x="1239271" y="1367587"/>
                  </a:lnTo>
                  <a:lnTo>
                    <a:pt x="1276746" y="1341102"/>
                  </a:lnTo>
                  <a:lnTo>
                    <a:pt x="1312473" y="1312600"/>
                  </a:lnTo>
                  <a:lnTo>
                    <a:pt x="1346358" y="1282169"/>
                  </a:lnTo>
                  <a:lnTo>
                    <a:pt x="1378311" y="1249898"/>
                  </a:lnTo>
                  <a:lnTo>
                    <a:pt x="1408238" y="1215873"/>
                  </a:lnTo>
                  <a:lnTo>
                    <a:pt x="1436047" y="1180184"/>
                  </a:lnTo>
                  <a:lnTo>
                    <a:pt x="1461646" y="1142918"/>
                  </a:lnTo>
                  <a:lnTo>
                    <a:pt x="1484942" y="1104162"/>
                  </a:lnTo>
                  <a:lnTo>
                    <a:pt x="1505844" y="1064006"/>
                  </a:lnTo>
                  <a:lnTo>
                    <a:pt x="1524258" y="1022537"/>
                  </a:lnTo>
                  <a:lnTo>
                    <a:pt x="1540093" y="979843"/>
                  </a:lnTo>
                  <a:lnTo>
                    <a:pt x="1553255" y="936012"/>
                  </a:lnTo>
                  <a:lnTo>
                    <a:pt x="1563654" y="891132"/>
                  </a:lnTo>
                  <a:lnTo>
                    <a:pt x="1571195" y="845291"/>
                  </a:lnTo>
                  <a:lnTo>
                    <a:pt x="1575788" y="798577"/>
                  </a:lnTo>
                  <a:lnTo>
                    <a:pt x="1577340" y="751077"/>
                  </a:lnTo>
                  <a:lnTo>
                    <a:pt x="788669" y="751077"/>
                  </a:lnTo>
                  <a:lnTo>
                    <a:pt x="1357630" y="230885"/>
                  </a:lnTo>
                  <a:lnTo>
                    <a:pt x="1322324" y="198004"/>
                  </a:lnTo>
                  <a:lnTo>
                    <a:pt x="1285133" y="167449"/>
                  </a:lnTo>
                  <a:lnTo>
                    <a:pt x="1246186" y="139272"/>
                  </a:lnTo>
                  <a:lnTo>
                    <a:pt x="1205612" y="113526"/>
                  </a:lnTo>
                  <a:lnTo>
                    <a:pt x="1163542" y="90266"/>
                  </a:lnTo>
                  <a:lnTo>
                    <a:pt x="1120105" y="69543"/>
                  </a:lnTo>
                  <a:lnTo>
                    <a:pt x="1075431" y="51411"/>
                  </a:lnTo>
                  <a:lnTo>
                    <a:pt x="1029649" y="35923"/>
                  </a:lnTo>
                  <a:lnTo>
                    <a:pt x="982890" y="23132"/>
                  </a:lnTo>
                  <a:lnTo>
                    <a:pt x="935283" y="13091"/>
                  </a:lnTo>
                  <a:lnTo>
                    <a:pt x="886957" y="5853"/>
                  </a:lnTo>
                  <a:lnTo>
                    <a:pt x="838043" y="1472"/>
                  </a:lnTo>
                  <a:lnTo>
                    <a:pt x="788669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7562" y="7115936"/>
              <a:ext cx="788670" cy="520065"/>
            </a:xfrm>
            <a:custGeom>
              <a:avLst/>
              <a:gdLst/>
              <a:ahLst/>
              <a:cxnLst/>
              <a:rect l="l" t="t" r="r" b="b"/>
              <a:pathLst>
                <a:path w="788670" h="520065">
                  <a:moveTo>
                    <a:pt x="568960" y="0"/>
                  </a:moveTo>
                  <a:lnTo>
                    <a:pt x="0" y="519938"/>
                  </a:lnTo>
                  <a:lnTo>
                    <a:pt x="788670" y="519811"/>
                  </a:lnTo>
                  <a:lnTo>
                    <a:pt x="787039" y="471539"/>
                  </a:lnTo>
                  <a:lnTo>
                    <a:pt x="782184" y="423715"/>
                  </a:lnTo>
                  <a:lnTo>
                    <a:pt x="774164" y="376475"/>
                  </a:lnTo>
                  <a:lnTo>
                    <a:pt x="763034" y="329955"/>
                  </a:lnTo>
                  <a:lnTo>
                    <a:pt x="748853" y="284290"/>
                  </a:lnTo>
                  <a:lnTo>
                    <a:pt x="731678" y="239617"/>
                  </a:lnTo>
                  <a:lnTo>
                    <a:pt x="711566" y="196070"/>
                  </a:lnTo>
                  <a:lnTo>
                    <a:pt x="688575" y="153787"/>
                  </a:lnTo>
                  <a:lnTo>
                    <a:pt x="662761" y="112903"/>
                  </a:lnTo>
                  <a:lnTo>
                    <a:pt x="634182" y="73552"/>
                  </a:lnTo>
                  <a:lnTo>
                    <a:pt x="602896" y="35873"/>
                  </a:lnTo>
                  <a:lnTo>
                    <a:pt x="568960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869179" y="6940422"/>
            <a:ext cx="1726564" cy="1502410"/>
            <a:chOff x="4869179" y="6940422"/>
            <a:chExt cx="1726564" cy="1502410"/>
          </a:xfrm>
        </p:grpSpPr>
        <p:sp>
          <p:nvSpPr>
            <p:cNvPr id="31" name="object 31"/>
            <p:cNvSpPr/>
            <p:nvPr/>
          </p:nvSpPr>
          <p:spPr>
            <a:xfrm>
              <a:off x="4869179" y="6940422"/>
              <a:ext cx="1577340" cy="1502410"/>
            </a:xfrm>
            <a:custGeom>
              <a:avLst/>
              <a:gdLst/>
              <a:ahLst/>
              <a:cxnLst/>
              <a:rect l="l" t="t" r="r" b="b"/>
              <a:pathLst>
                <a:path w="1577339" h="1502409">
                  <a:moveTo>
                    <a:pt x="788670" y="0"/>
                  </a:moveTo>
                  <a:lnTo>
                    <a:pt x="738789" y="1477"/>
                  </a:lnTo>
                  <a:lnTo>
                    <a:pt x="689733" y="5852"/>
                  </a:lnTo>
                  <a:lnTo>
                    <a:pt x="641594" y="13035"/>
                  </a:lnTo>
                  <a:lnTo>
                    <a:pt x="594465" y="22940"/>
                  </a:lnTo>
                  <a:lnTo>
                    <a:pt x="548439" y="35477"/>
                  </a:lnTo>
                  <a:lnTo>
                    <a:pt x="503606" y="50559"/>
                  </a:lnTo>
                  <a:lnTo>
                    <a:pt x="460061" y="68098"/>
                  </a:lnTo>
                  <a:lnTo>
                    <a:pt x="417894" y="88005"/>
                  </a:lnTo>
                  <a:lnTo>
                    <a:pt x="377199" y="110194"/>
                  </a:lnTo>
                  <a:lnTo>
                    <a:pt x="338068" y="134575"/>
                  </a:lnTo>
                  <a:lnTo>
                    <a:pt x="300593" y="161061"/>
                  </a:lnTo>
                  <a:lnTo>
                    <a:pt x="264866" y="189564"/>
                  </a:lnTo>
                  <a:lnTo>
                    <a:pt x="230981" y="219995"/>
                  </a:lnTo>
                  <a:lnTo>
                    <a:pt x="199028" y="252268"/>
                  </a:lnTo>
                  <a:lnTo>
                    <a:pt x="169101" y="286293"/>
                  </a:lnTo>
                  <a:lnTo>
                    <a:pt x="141292" y="321982"/>
                  </a:lnTo>
                  <a:lnTo>
                    <a:pt x="115693" y="359249"/>
                  </a:lnTo>
                  <a:lnTo>
                    <a:pt x="92397" y="398004"/>
                  </a:lnTo>
                  <a:lnTo>
                    <a:pt x="71495" y="438160"/>
                  </a:lnTo>
                  <a:lnTo>
                    <a:pt x="53081" y="479628"/>
                  </a:lnTo>
                  <a:lnTo>
                    <a:pt x="37246" y="522321"/>
                  </a:lnTo>
                  <a:lnTo>
                    <a:pt x="24084" y="566151"/>
                  </a:lnTo>
                  <a:lnTo>
                    <a:pt x="13685" y="611030"/>
                  </a:lnTo>
                  <a:lnTo>
                    <a:pt x="6144" y="656869"/>
                  </a:lnTo>
                  <a:lnTo>
                    <a:pt x="1551" y="703581"/>
                  </a:lnTo>
                  <a:lnTo>
                    <a:pt x="0" y="751077"/>
                  </a:lnTo>
                  <a:lnTo>
                    <a:pt x="1551" y="798577"/>
                  </a:lnTo>
                  <a:lnTo>
                    <a:pt x="6144" y="845291"/>
                  </a:lnTo>
                  <a:lnTo>
                    <a:pt x="13685" y="891132"/>
                  </a:lnTo>
                  <a:lnTo>
                    <a:pt x="24084" y="936012"/>
                  </a:lnTo>
                  <a:lnTo>
                    <a:pt x="37246" y="979843"/>
                  </a:lnTo>
                  <a:lnTo>
                    <a:pt x="53081" y="1022537"/>
                  </a:lnTo>
                  <a:lnTo>
                    <a:pt x="71495" y="1064006"/>
                  </a:lnTo>
                  <a:lnTo>
                    <a:pt x="92397" y="1104162"/>
                  </a:lnTo>
                  <a:lnTo>
                    <a:pt x="115693" y="1142918"/>
                  </a:lnTo>
                  <a:lnTo>
                    <a:pt x="141292" y="1180184"/>
                  </a:lnTo>
                  <a:lnTo>
                    <a:pt x="169101" y="1215873"/>
                  </a:lnTo>
                  <a:lnTo>
                    <a:pt x="199028" y="1249898"/>
                  </a:lnTo>
                  <a:lnTo>
                    <a:pt x="230981" y="1282169"/>
                  </a:lnTo>
                  <a:lnTo>
                    <a:pt x="264866" y="1312600"/>
                  </a:lnTo>
                  <a:lnTo>
                    <a:pt x="300593" y="1341102"/>
                  </a:lnTo>
                  <a:lnTo>
                    <a:pt x="338068" y="1367587"/>
                  </a:lnTo>
                  <a:lnTo>
                    <a:pt x="377199" y="1391967"/>
                  </a:lnTo>
                  <a:lnTo>
                    <a:pt x="417894" y="1414155"/>
                  </a:lnTo>
                  <a:lnTo>
                    <a:pt x="460061" y="1434061"/>
                  </a:lnTo>
                  <a:lnTo>
                    <a:pt x="503606" y="1451599"/>
                  </a:lnTo>
                  <a:lnTo>
                    <a:pt x="548439" y="1466680"/>
                  </a:lnTo>
                  <a:lnTo>
                    <a:pt x="594465" y="1479217"/>
                  </a:lnTo>
                  <a:lnTo>
                    <a:pt x="641594" y="1489121"/>
                  </a:lnTo>
                  <a:lnTo>
                    <a:pt x="689733" y="1496304"/>
                  </a:lnTo>
                  <a:lnTo>
                    <a:pt x="738789" y="1500678"/>
                  </a:lnTo>
                  <a:lnTo>
                    <a:pt x="788670" y="1502156"/>
                  </a:lnTo>
                  <a:lnTo>
                    <a:pt x="838537" y="1500678"/>
                  </a:lnTo>
                  <a:lnTo>
                    <a:pt x="887581" y="1496304"/>
                  </a:lnTo>
                  <a:lnTo>
                    <a:pt x="935711" y="1489121"/>
                  </a:lnTo>
                  <a:lnTo>
                    <a:pt x="982832" y="1479217"/>
                  </a:lnTo>
                  <a:lnTo>
                    <a:pt x="1028853" y="1466680"/>
                  </a:lnTo>
                  <a:lnTo>
                    <a:pt x="1073681" y="1451599"/>
                  </a:lnTo>
                  <a:lnTo>
                    <a:pt x="1117224" y="1434061"/>
                  </a:lnTo>
                  <a:lnTo>
                    <a:pt x="1159389" y="1414155"/>
                  </a:lnTo>
                  <a:lnTo>
                    <a:pt x="1200083" y="1391967"/>
                  </a:lnTo>
                  <a:lnTo>
                    <a:pt x="1239215" y="1367587"/>
                  </a:lnTo>
                  <a:lnTo>
                    <a:pt x="1276692" y="1341102"/>
                  </a:lnTo>
                  <a:lnTo>
                    <a:pt x="1312422" y="1312600"/>
                  </a:lnTo>
                  <a:lnTo>
                    <a:pt x="1346311" y="1282169"/>
                  </a:lnTo>
                  <a:lnTo>
                    <a:pt x="1378267" y="1249898"/>
                  </a:lnTo>
                  <a:lnTo>
                    <a:pt x="1408198" y="1215873"/>
                  </a:lnTo>
                  <a:lnTo>
                    <a:pt x="1436012" y="1180184"/>
                  </a:lnTo>
                  <a:lnTo>
                    <a:pt x="1461616" y="1142918"/>
                  </a:lnTo>
                  <a:lnTo>
                    <a:pt x="1484917" y="1104162"/>
                  </a:lnTo>
                  <a:lnTo>
                    <a:pt x="1505824" y="1064006"/>
                  </a:lnTo>
                  <a:lnTo>
                    <a:pt x="1524242" y="1022537"/>
                  </a:lnTo>
                  <a:lnTo>
                    <a:pt x="1540081" y="979843"/>
                  </a:lnTo>
                  <a:lnTo>
                    <a:pt x="1553248" y="936012"/>
                  </a:lnTo>
                  <a:lnTo>
                    <a:pt x="1563649" y="891132"/>
                  </a:lnTo>
                  <a:lnTo>
                    <a:pt x="1571193" y="845291"/>
                  </a:lnTo>
                  <a:lnTo>
                    <a:pt x="1575788" y="798577"/>
                  </a:lnTo>
                  <a:lnTo>
                    <a:pt x="1577340" y="751077"/>
                  </a:lnTo>
                  <a:lnTo>
                    <a:pt x="788670" y="751077"/>
                  </a:lnTo>
                  <a:lnTo>
                    <a:pt x="1408684" y="286893"/>
                  </a:lnTo>
                  <a:lnTo>
                    <a:pt x="1375442" y="249249"/>
                  </a:lnTo>
                  <a:lnTo>
                    <a:pt x="1339929" y="213977"/>
                  </a:lnTo>
                  <a:lnTo>
                    <a:pt x="1302287" y="181144"/>
                  </a:lnTo>
                  <a:lnTo>
                    <a:pt x="1262661" y="150817"/>
                  </a:lnTo>
                  <a:lnTo>
                    <a:pt x="1221192" y="123061"/>
                  </a:lnTo>
                  <a:lnTo>
                    <a:pt x="1178024" y="97944"/>
                  </a:lnTo>
                  <a:lnTo>
                    <a:pt x="1133300" y="75533"/>
                  </a:lnTo>
                  <a:lnTo>
                    <a:pt x="1087162" y="55893"/>
                  </a:lnTo>
                  <a:lnTo>
                    <a:pt x="1039755" y="39092"/>
                  </a:lnTo>
                  <a:lnTo>
                    <a:pt x="991220" y="25197"/>
                  </a:lnTo>
                  <a:lnTo>
                    <a:pt x="941701" y="14273"/>
                  </a:lnTo>
                  <a:lnTo>
                    <a:pt x="891341" y="6388"/>
                  </a:lnTo>
                  <a:lnTo>
                    <a:pt x="840283" y="1608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06693" y="7168641"/>
              <a:ext cx="788670" cy="467359"/>
            </a:xfrm>
            <a:custGeom>
              <a:avLst/>
              <a:gdLst/>
              <a:ahLst/>
              <a:cxnLst/>
              <a:rect l="l" t="t" r="r" b="b"/>
              <a:pathLst>
                <a:path w="788670" h="467359">
                  <a:moveTo>
                    <a:pt x="617346" y="0"/>
                  </a:moveTo>
                  <a:lnTo>
                    <a:pt x="0" y="467232"/>
                  </a:lnTo>
                  <a:lnTo>
                    <a:pt x="788542" y="466851"/>
                  </a:lnTo>
                  <a:lnTo>
                    <a:pt x="786743" y="416164"/>
                  </a:lnTo>
                  <a:lnTo>
                    <a:pt x="781382" y="365934"/>
                  </a:lnTo>
                  <a:lnTo>
                    <a:pt x="772519" y="316325"/>
                  </a:lnTo>
                  <a:lnTo>
                    <a:pt x="760212" y="267498"/>
                  </a:lnTo>
                  <a:lnTo>
                    <a:pt x="744521" y="219614"/>
                  </a:lnTo>
                  <a:lnTo>
                    <a:pt x="725504" y="172835"/>
                  </a:lnTo>
                  <a:lnTo>
                    <a:pt x="703219" y="127323"/>
                  </a:lnTo>
                  <a:lnTo>
                    <a:pt x="677725" y="83238"/>
                  </a:lnTo>
                  <a:lnTo>
                    <a:pt x="649082" y="40743"/>
                  </a:lnTo>
                  <a:lnTo>
                    <a:pt x="617346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34618" y="8522919"/>
            <a:ext cx="614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solidFill>
                  <a:srgbClr val="6C99C5"/>
                </a:solidFill>
                <a:latin typeface="Tahoma"/>
                <a:cs typeface="Tahoma"/>
              </a:rPr>
              <a:t>2022</a:t>
            </a:r>
            <a:r>
              <a:rPr sz="1100" b="1" spc="-50" dirty="0">
                <a:solidFill>
                  <a:srgbClr val="6C99C5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6C99C5"/>
                </a:solidFill>
                <a:latin typeface="Tahoma"/>
                <a:cs typeface="Tahoma"/>
              </a:rPr>
              <a:t>год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58744" y="8522919"/>
            <a:ext cx="614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solidFill>
                  <a:srgbClr val="6C99C5"/>
                </a:solidFill>
                <a:latin typeface="Tahoma"/>
                <a:cs typeface="Tahoma"/>
              </a:rPr>
              <a:t>2023</a:t>
            </a:r>
            <a:r>
              <a:rPr sz="1100" b="1" spc="-50" dirty="0">
                <a:solidFill>
                  <a:srgbClr val="6C99C5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6C99C5"/>
                </a:solidFill>
                <a:latin typeface="Tahoma"/>
                <a:cs typeface="Tahoma"/>
              </a:rPr>
              <a:t>год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4038" y="8522919"/>
            <a:ext cx="614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solidFill>
                  <a:srgbClr val="6C99C5"/>
                </a:solidFill>
                <a:latin typeface="Tahoma"/>
                <a:cs typeface="Tahoma"/>
              </a:rPr>
              <a:t>2024</a:t>
            </a:r>
            <a:r>
              <a:rPr sz="1100" b="1" spc="-50" dirty="0">
                <a:solidFill>
                  <a:srgbClr val="6C99C5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6C99C5"/>
                </a:solidFill>
                <a:latin typeface="Tahoma"/>
                <a:cs typeface="Tahoma"/>
              </a:rPr>
              <a:t>год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05889" y="7116191"/>
            <a:ext cx="788670" cy="520065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82723" y="6557898"/>
            <a:ext cx="81316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ru-RU" sz="1700" b="1" spc="-114" dirty="0">
                <a:solidFill>
                  <a:schemeClr val="accent5"/>
                </a:solidFill>
                <a:latin typeface="Tahoma"/>
                <a:cs typeface="Tahoma"/>
              </a:rPr>
              <a:t>2 506,3</a:t>
            </a:r>
            <a:endParaRPr sz="1700" dirty="0">
              <a:solidFill>
                <a:schemeClr val="accent5"/>
              </a:solidFill>
              <a:latin typeface="Tahoma"/>
              <a:cs typeface="Tahoma"/>
            </a:endParaRPr>
          </a:p>
          <a:p>
            <a:pPr marL="12700">
              <a:lnSpc>
                <a:spcPts val="835"/>
              </a:lnSpc>
            </a:pPr>
            <a:r>
              <a:rPr lang="ru-RU" sz="700" b="1" spc="-20" dirty="0">
                <a:solidFill>
                  <a:schemeClr val="accent5"/>
                </a:solidFill>
                <a:latin typeface="Tahoma"/>
                <a:cs typeface="Tahoma"/>
              </a:rPr>
              <a:t>млн</a:t>
            </a:r>
            <a:r>
              <a:rPr sz="700" b="1" spc="-20" dirty="0">
                <a:solidFill>
                  <a:schemeClr val="accent5"/>
                </a:solidFill>
                <a:latin typeface="Tahoma"/>
                <a:cs typeface="Tahoma"/>
              </a:rPr>
              <a:t>.</a:t>
            </a:r>
            <a:r>
              <a:rPr sz="700" b="1" spc="-30" dirty="0">
                <a:solidFill>
                  <a:schemeClr val="accent5"/>
                </a:solidFill>
                <a:latin typeface="Tahoma"/>
                <a:cs typeface="Tahoma"/>
              </a:rPr>
              <a:t> </a:t>
            </a:r>
            <a:r>
              <a:rPr sz="700" b="1" spc="-15" dirty="0">
                <a:solidFill>
                  <a:schemeClr val="accent5"/>
                </a:solidFill>
                <a:latin typeface="Tahoma"/>
                <a:cs typeface="Tahoma"/>
              </a:rPr>
              <a:t>рублей</a:t>
            </a:r>
            <a:endParaRPr sz="700" dirty="0">
              <a:solidFill>
                <a:schemeClr val="accent5"/>
              </a:solidFill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92301" y="4881363"/>
            <a:ext cx="2557780" cy="1562735"/>
            <a:chOff x="3892301" y="4881363"/>
            <a:chExt cx="2557780" cy="1562735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2301" y="4881363"/>
              <a:ext cx="2557261" cy="156211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5636" y="4920996"/>
              <a:ext cx="2488691" cy="144017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909060" y="4898644"/>
              <a:ext cx="2469515" cy="1474470"/>
            </a:xfrm>
            <a:custGeom>
              <a:avLst/>
              <a:gdLst/>
              <a:ahLst/>
              <a:cxnLst/>
              <a:rect l="l" t="t" r="r" b="b"/>
              <a:pathLst>
                <a:path w="2469515" h="1474470">
                  <a:moveTo>
                    <a:pt x="2317495" y="0"/>
                  </a:moveTo>
                  <a:lnTo>
                    <a:pt x="151637" y="0"/>
                  </a:lnTo>
                  <a:lnTo>
                    <a:pt x="103729" y="7723"/>
                  </a:lnTo>
                  <a:lnTo>
                    <a:pt x="62106" y="29236"/>
                  </a:lnTo>
                  <a:lnTo>
                    <a:pt x="29272" y="62051"/>
                  </a:lnTo>
                  <a:lnTo>
                    <a:pt x="7735" y="103680"/>
                  </a:lnTo>
                  <a:lnTo>
                    <a:pt x="0" y="151637"/>
                  </a:lnTo>
                  <a:lnTo>
                    <a:pt x="0" y="1322577"/>
                  </a:lnTo>
                  <a:lnTo>
                    <a:pt x="7735" y="1370486"/>
                  </a:lnTo>
                  <a:lnTo>
                    <a:pt x="29272" y="1412109"/>
                  </a:lnTo>
                  <a:lnTo>
                    <a:pt x="62106" y="1444943"/>
                  </a:lnTo>
                  <a:lnTo>
                    <a:pt x="103729" y="1466480"/>
                  </a:lnTo>
                  <a:lnTo>
                    <a:pt x="151637" y="1474215"/>
                  </a:lnTo>
                  <a:lnTo>
                    <a:pt x="2317495" y="1474215"/>
                  </a:lnTo>
                  <a:lnTo>
                    <a:pt x="2365404" y="1466480"/>
                  </a:lnTo>
                  <a:lnTo>
                    <a:pt x="2407027" y="1444943"/>
                  </a:lnTo>
                  <a:lnTo>
                    <a:pt x="2439861" y="1412109"/>
                  </a:lnTo>
                  <a:lnTo>
                    <a:pt x="2461398" y="1370486"/>
                  </a:lnTo>
                  <a:lnTo>
                    <a:pt x="2469134" y="1322577"/>
                  </a:lnTo>
                  <a:lnTo>
                    <a:pt x="2469134" y="151637"/>
                  </a:lnTo>
                  <a:lnTo>
                    <a:pt x="2461398" y="103680"/>
                  </a:lnTo>
                  <a:lnTo>
                    <a:pt x="2439861" y="62051"/>
                  </a:lnTo>
                  <a:lnTo>
                    <a:pt x="2407027" y="29236"/>
                  </a:lnTo>
                  <a:lnTo>
                    <a:pt x="2365404" y="7723"/>
                  </a:lnTo>
                  <a:lnTo>
                    <a:pt x="23174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63301" y="4881363"/>
            <a:ext cx="2557780" cy="1562735"/>
            <a:chOff x="463301" y="4881363"/>
            <a:chExt cx="2557780" cy="1562735"/>
          </a:xfrm>
        </p:grpSpPr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301" y="4881363"/>
              <a:ext cx="2557261" cy="156211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4" y="4920996"/>
              <a:ext cx="2403348" cy="113537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0098" y="4898644"/>
              <a:ext cx="2469515" cy="1474470"/>
            </a:xfrm>
            <a:custGeom>
              <a:avLst/>
              <a:gdLst/>
              <a:ahLst/>
              <a:cxnLst/>
              <a:rect l="l" t="t" r="r" b="b"/>
              <a:pathLst>
                <a:path w="2469515" h="1474470">
                  <a:moveTo>
                    <a:pt x="2317457" y="0"/>
                  </a:moveTo>
                  <a:lnTo>
                    <a:pt x="151676" y="0"/>
                  </a:lnTo>
                  <a:lnTo>
                    <a:pt x="103734" y="7723"/>
                  </a:lnTo>
                  <a:lnTo>
                    <a:pt x="62097" y="29236"/>
                  </a:lnTo>
                  <a:lnTo>
                    <a:pt x="29264" y="62051"/>
                  </a:lnTo>
                  <a:lnTo>
                    <a:pt x="7732" y="103680"/>
                  </a:lnTo>
                  <a:lnTo>
                    <a:pt x="0" y="151637"/>
                  </a:lnTo>
                  <a:lnTo>
                    <a:pt x="0" y="1322577"/>
                  </a:lnTo>
                  <a:lnTo>
                    <a:pt x="7732" y="1370486"/>
                  </a:lnTo>
                  <a:lnTo>
                    <a:pt x="29264" y="1412109"/>
                  </a:lnTo>
                  <a:lnTo>
                    <a:pt x="62097" y="1444943"/>
                  </a:lnTo>
                  <a:lnTo>
                    <a:pt x="103734" y="1466480"/>
                  </a:lnTo>
                  <a:lnTo>
                    <a:pt x="151676" y="1474215"/>
                  </a:lnTo>
                  <a:lnTo>
                    <a:pt x="2317457" y="1474215"/>
                  </a:lnTo>
                  <a:lnTo>
                    <a:pt x="2365415" y="1466480"/>
                  </a:lnTo>
                  <a:lnTo>
                    <a:pt x="2407044" y="1444943"/>
                  </a:lnTo>
                  <a:lnTo>
                    <a:pt x="2439859" y="1412109"/>
                  </a:lnTo>
                  <a:lnTo>
                    <a:pt x="2461372" y="1370486"/>
                  </a:lnTo>
                  <a:lnTo>
                    <a:pt x="2469095" y="1322577"/>
                  </a:lnTo>
                  <a:lnTo>
                    <a:pt x="2469095" y="151637"/>
                  </a:lnTo>
                  <a:lnTo>
                    <a:pt x="2461372" y="103680"/>
                  </a:lnTo>
                  <a:lnTo>
                    <a:pt x="2439859" y="62051"/>
                  </a:lnTo>
                  <a:lnTo>
                    <a:pt x="2407044" y="29236"/>
                  </a:lnTo>
                  <a:lnTo>
                    <a:pt x="2365415" y="7723"/>
                  </a:lnTo>
                  <a:lnTo>
                    <a:pt x="2317457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468410" y="2524517"/>
            <a:ext cx="45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500" dirty="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</a:pP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79085" y="2482722"/>
            <a:ext cx="45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500" dirty="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</a:pP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97253" y="7726477"/>
            <a:ext cx="516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6,5</a:t>
            </a:r>
            <a:r>
              <a:rPr sz="1700" b="1" spc="-57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</a:t>
            </a:r>
            <a:endParaRPr sz="1700" dirty="0">
              <a:solidFill>
                <a:schemeClr val="accent3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15690" y="7726477"/>
            <a:ext cx="516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4</a:t>
            </a:r>
            <a:r>
              <a:rPr sz="1700" b="1" spc="-6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sz="1700" b="1" spc="-12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4</a:t>
            </a:r>
            <a:r>
              <a:rPr sz="1700" b="1" spc="-57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</a:t>
            </a:r>
            <a:endParaRPr sz="1700" dirty="0">
              <a:solidFill>
                <a:schemeClr val="accent3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25109" y="7726477"/>
            <a:ext cx="516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7,2</a:t>
            </a:r>
            <a:r>
              <a:rPr sz="1700" b="1" spc="-57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</a:t>
            </a:r>
            <a:endParaRPr sz="1700" dirty="0">
              <a:solidFill>
                <a:schemeClr val="accent3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3729" y="7080250"/>
            <a:ext cx="637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700" b="1" spc="-130" dirty="0">
                <a:solidFill>
                  <a:srgbClr val="FFFFFF"/>
                </a:solidFill>
                <a:latin typeface="Tahoma"/>
                <a:cs typeface="Tahoma"/>
              </a:rPr>
              <a:t>3,5</a:t>
            </a:r>
            <a:r>
              <a:rPr sz="1700" b="1" spc="-57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33776" y="7080250"/>
            <a:ext cx="637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700" b="1" spc="-13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00" b="1" spc="-12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700" b="1" spc="-57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3509" y="7080250"/>
            <a:ext cx="637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700" b="1" spc="-130" dirty="0">
                <a:solidFill>
                  <a:srgbClr val="FFFFFF"/>
                </a:solidFill>
                <a:latin typeface="Tahoma"/>
                <a:cs typeface="Tahoma"/>
              </a:rPr>
              <a:t>2,8</a:t>
            </a:r>
            <a:r>
              <a:rPr sz="1700" b="1" spc="-57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58267" y="96773"/>
            <a:ext cx="63414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chemeClr val="accent3">
                    <a:lumMod val="50000"/>
                  </a:schemeClr>
                </a:solidFill>
              </a:rPr>
              <a:t>ПРОГ</a:t>
            </a:r>
            <a:r>
              <a:rPr spc="-165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spc="-130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spc="-120" dirty="0">
                <a:solidFill>
                  <a:schemeClr val="accent3">
                    <a:lumMod val="50000"/>
                  </a:schemeClr>
                </a:solidFill>
              </a:rPr>
              <a:t>МНЫЕ</a:t>
            </a:r>
            <a:r>
              <a:rPr spc="-12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135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spc="-14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spc="-105" dirty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spc="-110" dirty="0">
                <a:solidFill>
                  <a:schemeClr val="accent3">
                    <a:lumMod val="50000"/>
                  </a:schemeClr>
                </a:solidFill>
              </a:rPr>
              <a:t>ПРОГ</a:t>
            </a:r>
            <a:r>
              <a:rPr spc="-165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spc="-130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spc="-120" dirty="0">
                <a:solidFill>
                  <a:schemeClr val="accent3">
                    <a:lumMod val="50000"/>
                  </a:schemeClr>
                </a:solidFill>
              </a:rPr>
              <a:t>МНЫЕ</a:t>
            </a:r>
            <a:r>
              <a:rPr spc="-13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29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spc="-204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spc="-85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spc="-190" dirty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spc="-155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spc="-130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Ы</a:t>
            </a:r>
            <a:r>
              <a:rPr spc="-14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БЮДЖЕТА</a:t>
            </a:r>
            <a:r>
              <a:rPr lang="ru-RU" spc="-175" dirty="0">
                <a:solidFill>
                  <a:schemeClr val="accent3">
                    <a:lumMod val="50000"/>
                  </a:schemeClr>
                </a:solidFill>
              </a:rPr>
              <a:t> ГОРОДСКОГО ОКРУГА</a:t>
            </a:r>
            <a:endParaRPr spc="-1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6743" y="74752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Прямоугольник 63"/>
          <p:cNvSpPr/>
          <p:nvPr/>
        </p:nvSpPr>
        <p:spPr>
          <a:xfrm>
            <a:off x="-157887" y="765379"/>
            <a:ext cx="689544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420">
              <a:lnSpc>
                <a:spcPts val="132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2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"Муниципальная</a:t>
            </a:r>
            <a:r>
              <a:rPr lang="ru-RU" sz="1200" b="1" spc="-5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программа"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2420">
              <a:lnSpc>
                <a:spcPts val="121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</a:t>
            </a:r>
            <a:r>
              <a:rPr lang="ru-RU" sz="1200" spc="-3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</a:t>
            </a:r>
            <a:r>
              <a:rPr lang="ru-RU" sz="1200" spc="-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мероприятий,</a:t>
            </a:r>
            <a:r>
              <a:rPr lang="ru-RU" sz="12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взаимоувязанных по</a:t>
            </a:r>
            <a:r>
              <a:rPr lang="ru-RU" sz="1200" spc="-3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задачам,</a:t>
            </a:r>
            <a:r>
              <a:rPr lang="ru-RU" sz="1200" spc="-1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срокам</a:t>
            </a:r>
            <a:r>
              <a:rPr lang="ru-RU" sz="1200" spc="-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осуществления</a:t>
            </a:r>
            <a:r>
              <a:rPr lang="ru-RU" sz="1200" spc="4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200" spc="-3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ресурсам</a:t>
            </a:r>
            <a:endParaRPr lang="ru-RU" sz="12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 Box 786"/>
          <p:cNvSpPr txBox="1">
            <a:spLocks noChangeArrowheads="1"/>
          </p:cNvSpPr>
          <p:nvPr/>
        </p:nvSpPr>
        <p:spPr bwMode="auto">
          <a:xfrm>
            <a:off x="434771" y="5076443"/>
            <a:ext cx="2557780" cy="15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341630" marR="390525" indent="101600">
              <a:lnSpc>
                <a:spcPct val="98000"/>
              </a:lnSpc>
              <a:spcBef>
                <a:spcPts val="815"/>
              </a:spcBef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распределены</a:t>
            </a:r>
            <a:r>
              <a:rPr lang="ru-RU" sz="1000" spc="6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исходя</a:t>
            </a:r>
            <a:r>
              <a:rPr lang="ru-RU" sz="1000" spc="2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ru-RU" sz="1000" spc="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spc="-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</a:t>
            </a:r>
            <a:r>
              <a:rPr lang="ru-RU" sz="1000" spc="-7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достижения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6850" marR="250190" algn="ctr">
              <a:lnSpc>
                <a:spcPct val="98000"/>
              </a:lnSpc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запланированных</a:t>
            </a:r>
            <a:r>
              <a:rPr lang="ru-RU" sz="1000" spc="2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индикаторов</a:t>
            </a:r>
            <a:r>
              <a:rPr lang="ru-RU" sz="1000" spc="1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000" spc="-32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конечных</a:t>
            </a:r>
            <a:r>
              <a:rPr lang="ru-RU" sz="1000" spc="-3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результатов</a:t>
            </a:r>
            <a:r>
              <a:rPr lang="ru-RU" sz="1000" spc="1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6850" marR="250190" algn="ctr">
              <a:lnSpc>
                <a:spcPts val="1195"/>
              </a:lnSpc>
              <a:spcAft>
                <a:spcPts val="0"/>
              </a:spcAft>
            </a:pPr>
            <a:r>
              <a:rPr lang="ru-RU" sz="1000" spc="-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</a:t>
            </a:r>
            <a:r>
              <a:rPr lang="ru-RU" sz="1000" spc="-8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программам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4945" marR="250190" algn="ctr">
              <a:lnSpc>
                <a:spcPts val="1210"/>
              </a:lnSpc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Text Box 781"/>
          <p:cNvSpPr txBox="1">
            <a:spLocks noChangeArrowheads="1"/>
          </p:cNvSpPr>
          <p:nvPr/>
        </p:nvSpPr>
        <p:spPr bwMode="auto">
          <a:xfrm>
            <a:off x="3881357" y="5086275"/>
            <a:ext cx="2557780" cy="15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96850" marR="250190" algn="ctr">
              <a:lnSpc>
                <a:spcPts val="1210"/>
              </a:lnSpc>
              <a:spcBef>
                <a:spcPts val="805"/>
              </a:spcBef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spc="-6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</a:t>
            </a:r>
            <a:r>
              <a:rPr lang="ru-RU" sz="1000" spc="-8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вошедшие</a:t>
            </a:r>
            <a:r>
              <a:rPr lang="ru-RU" sz="1000" spc="-7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5580" marR="250190" algn="ctr">
              <a:lnSpc>
                <a:spcPct val="98000"/>
              </a:lnSpc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</a:t>
            </a:r>
            <a:r>
              <a:rPr lang="ru-RU" sz="1000" spc="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r>
              <a:rPr lang="ru-RU" sz="1000" spc="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24720" y="6512942"/>
            <a:ext cx="3429000" cy="4719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2105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115,2</a:t>
            </a:r>
          </a:p>
          <a:p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млн.</a:t>
            </a:r>
            <a:r>
              <a:rPr lang="ru-RU" sz="800" b="1" spc="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43857" y="6498486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7015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1487,5</a:t>
            </a:r>
          </a:p>
          <a:p>
            <a:pPr marL="247015">
              <a:lnSpc>
                <a:spcPts val="835"/>
              </a:lnSpc>
              <a:spcAft>
                <a:spcPts val="0"/>
              </a:spcAft>
            </a:pPr>
            <a:r>
              <a:rPr lang="ru-RU" sz="800" b="1" spc="-5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млн.</a:t>
            </a:r>
            <a:r>
              <a:rPr lang="ru-RU" sz="800" b="1" spc="-40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spc="-5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32305" y="6498025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2105" marR="240030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115,2</a:t>
            </a:r>
          </a:p>
          <a:p>
            <a:pPr marR="240665">
              <a:lnSpc>
                <a:spcPts val="835"/>
              </a:lnSpc>
              <a:spcAft>
                <a:spcPts val="0"/>
              </a:spcAft>
            </a:pPr>
            <a:r>
              <a:rPr lang="ru-RU" sz="800" b="1" spc="-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млн.</a:t>
            </a:r>
            <a:r>
              <a:rPr lang="ru-RU" sz="800" b="1" spc="-4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spc="-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255906" y="6523201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40"/>
              </a:lnSpc>
              <a:spcBef>
                <a:spcPts val="460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1866,9</a:t>
            </a:r>
            <a:endParaRPr lang="ru-RU" sz="17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1470">
              <a:lnSpc>
                <a:spcPts val="835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800" b="1" spc="100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64009" y="6495635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2105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             </a:t>
            </a:r>
            <a:r>
              <a:rPr lang="ru-RU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128,1</a:t>
            </a:r>
          </a:p>
          <a:p>
            <a:pPr marL="331470" algn="ctr">
              <a:lnSpc>
                <a:spcPts val="835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800" b="1" spc="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2" name="object 20"/>
          <p:cNvGrpSpPr/>
          <p:nvPr/>
        </p:nvGrpSpPr>
        <p:grpSpPr>
          <a:xfrm>
            <a:off x="463301" y="1266189"/>
            <a:ext cx="2411349" cy="2422850"/>
            <a:chOff x="3889196" y="1266189"/>
            <a:chExt cx="2411349" cy="2422850"/>
          </a:xfrm>
        </p:grpSpPr>
        <p:sp>
          <p:nvSpPr>
            <p:cNvPr id="73" name="object 21"/>
            <p:cNvSpPr/>
            <p:nvPr/>
          </p:nvSpPr>
          <p:spPr>
            <a:xfrm>
              <a:off x="3889196" y="1283024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1202689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3"/>
            <p:cNvSpPr/>
            <p:nvPr/>
          </p:nvSpPr>
          <p:spPr>
            <a:xfrm>
              <a:off x="4194936" y="1566798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902080" y="0"/>
                  </a:moveTo>
                  <a:lnTo>
                    <a:pt x="854171" y="1250"/>
                  </a:lnTo>
                  <a:lnTo>
                    <a:pt x="806912" y="4959"/>
                  </a:lnTo>
                  <a:lnTo>
                    <a:pt x="760367" y="11066"/>
                  </a:lnTo>
                  <a:lnTo>
                    <a:pt x="714599" y="19507"/>
                  </a:lnTo>
                  <a:lnTo>
                    <a:pt x="669669" y="30220"/>
                  </a:lnTo>
                  <a:lnTo>
                    <a:pt x="625639" y="43142"/>
                  </a:lnTo>
                  <a:lnTo>
                    <a:pt x="582573" y="58213"/>
                  </a:lnTo>
                  <a:lnTo>
                    <a:pt x="540533" y="75368"/>
                  </a:lnTo>
                  <a:lnTo>
                    <a:pt x="499580" y="94547"/>
                  </a:lnTo>
                  <a:lnTo>
                    <a:pt x="459777" y="115685"/>
                  </a:lnTo>
                  <a:lnTo>
                    <a:pt x="421187" y="138722"/>
                  </a:lnTo>
                  <a:lnTo>
                    <a:pt x="383872" y="163595"/>
                  </a:lnTo>
                  <a:lnTo>
                    <a:pt x="347894" y="190241"/>
                  </a:lnTo>
                  <a:lnTo>
                    <a:pt x="313315" y="218599"/>
                  </a:lnTo>
                  <a:lnTo>
                    <a:pt x="280198" y="248605"/>
                  </a:lnTo>
                  <a:lnTo>
                    <a:pt x="248605" y="280198"/>
                  </a:lnTo>
                  <a:lnTo>
                    <a:pt x="218599" y="313315"/>
                  </a:lnTo>
                  <a:lnTo>
                    <a:pt x="190241" y="347894"/>
                  </a:lnTo>
                  <a:lnTo>
                    <a:pt x="163595" y="383872"/>
                  </a:lnTo>
                  <a:lnTo>
                    <a:pt x="138722" y="421187"/>
                  </a:lnTo>
                  <a:lnTo>
                    <a:pt x="115685" y="459777"/>
                  </a:lnTo>
                  <a:lnTo>
                    <a:pt x="94547" y="499580"/>
                  </a:lnTo>
                  <a:lnTo>
                    <a:pt x="75368" y="540533"/>
                  </a:lnTo>
                  <a:lnTo>
                    <a:pt x="58213" y="582573"/>
                  </a:lnTo>
                  <a:lnTo>
                    <a:pt x="43142" y="625639"/>
                  </a:lnTo>
                  <a:lnTo>
                    <a:pt x="30220" y="669669"/>
                  </a:lnTo>
                  <a:lnTo>
                    <a:pt x="19507" y="714599"/>
                  </a:lnTo>
                  <a:lnTo>
                    <a:pt x="11066" y="760367"/>
                  </a:lnTo>
                  <a:lnTo>
                    <a:pt x="4959" y="806912"/>
                  </a:lnTo>
                  <a:lnTo>
                    <a:pt x="1250" y="854171"/>
                  </a:lnTo>
                  <a:lnTo>
                    <a:pt x="0" y="902080"/>
                  </a:lnTo>
                  <a:lnTo>
                    <a:pt x="1250" y="949990"/>
                  </a:lnTo>
                  <a:lnTo>
                    <a:pt x="4959" y="997249"/>
                  </a:lnTo>
                  <a:lnTo>
                    <a:pt x="11066" y="1043794"/>
                  </a:lnTo>
                  <a:lnTo>
                    <a:pt x="19507" y="1089562"/>
                  </a:lnTo>
                  <a:lnTo>
                    <a:pt x="30220" y="1134492"/>
                  </a:lnTo>
                  <a:lnTo>
                    <a:pt x="43142" y="1178522"/>
                  </a:lnTo>
                  <a:lnTo>
                    <a:pt x="58213" y="1221588"/>
                  </a:lnTo>
                  <a:lnTo>
                    <a:pt x="75368" y="1263628"/>
                  </a:lnTo>
                  <a:lnTo>
                    <a:pt x="94547" y="1304581"/>
                  </a:lnTo>
                  <a:lnTo>
                    <a:pt x="115685" y="1344384"/>
                  </a:lnTo>
                  <a:lnTo>
                    <a:pt x="138722" y="1382974"/>
                  </a:lnTo>
                  <a:lnTo>
                    <a:pt x="163595" y="1420289"/>
                  </a:lnTo>
                  <a:lnTo>
                    <a:pt x="190241" y="1456267"/>
                  </a:lnTo>
                  <a:lnTo>
                    <a:pt x="218599" y="1490846"/>
                  </a:lnTo>
                  <a:lnTo>
                    <a:pt x="248605" y="1523963"/>
                  </a:lnTo>
                  <a:lnTo>
                    <a:pt x="280198" y="1555556"/>
                  </a:lnTo>
                  <a:lnTo>
                    <a:pt x="313315" y="1585562"/>
                  </a:lnTo>
                  <a:lnTo>
                    <a:pt x="347894" y="1613920"/>
                  </a:lnTo>
                  <a:lnTo>
                    <a:pt x="383872" y="1640566"/>
                  </a:lnTo>
                  <a:lnTo>
                    <a:pt x="421187" y="1665439"/>
                  </a:lnTo>
                  <a:lnTo>
                    <a:pt x="459777" y="1688476"/>
                  </a:lnTo>
                  <a:lnTo>
                    <a:pt x="499580" y="1709614"/>
                  </a:lnTo>
                  <a:lnTo>
                    <a:pt x="540533" y="1728793"/>
                  </a:lnTo>
                  <a:lnTo>
                    <a:pt x="582573" y="1745948"/>
                  </a:lnTo>
                  <a:lnTo>
                    <a:pt x="625639" y="1761019"/>
                  </a:lnTo>
                  <a:lnTo>
                    <a:pt x="669669" y="1773941"/>
                  </a:lnTo>
                  <a:lnTo>
                    <a:pt x="714599" y="1784654"/>
                  </a:lnTo>
                  <a:lnTo>
                    <a:pt x="760367" y="1793095"/>
                  </a:lnTo>
                  <a:lnTo>
                    <a:pt x="806912" y="1799202"/>
                  </a:lnTo>
                  <a:lnTo>
                    <a:pt x="854171" y="1802911"/>
                  </a:lnTo>
                  <a:lnTo>
                    <a:pt x="902080" y="1804162"/>
                  </a:lnTo>
                  <a:lnTo>
                    <a:pt x="949990" y="1802911"/>
                  </a:lnTo>
                  <a:lnTo>
                    <a:pt x="997249" y="1799202"/>
                  </a:lnTo>
                  <a:lnTo>
                    <a:pt x="1043794" y="1793095"/>
                  </a:lnTo>
                  <a:lnTo>
                    <a:pt x="1089562" y="1784654"/>
                  </a:lnTo>
                  <a:lnTo>
                    <a:pt x="1134492" y="1773941"/>
                  </a:lnTo>
                  <a:lnTo>
                    <a:pt x="1178522" y="1761019"/>
                  </a:lnTo>
                  <a:lnTo>
                    <a:pt x="1221588" y="1745948"/>
                  </a:lnTo>
                  <a:lnTo>
                    <a:pt x="1263628" y="1728793"/>
                  </a:lnTo>
                  <a:lnTo>
                    <a:pt x="1304581" y="1709614"/>
                  </a:lnTo>
                  <a:lnTo>
                    <a:pt x="1344384" y="1688476"/>
                  </a:lnTo>
                  <a:lnTo>
                    <a:pt x="1382974" y="1665439"/>
                  </a:lnTo>
                  <a:lnTo>
                    <a:pt x="1420289" y="1640566"/>
                  </a:lnTo>
                  <a:lnTo>
                    <a:pt x="1456267" y="1613920"/>
                  </a:lnTo>
                  <a:lnTo>
                    <a:pt x="1490846" y="1585562"/>
                  </a:lnTo>
                  <a:lnTo>
                    <a:pt x="1523963" y="1555556"/>
                  </a:lnTo>
                  <a:lnTo>
                    <a:pt x="1555556" y="1523963"/>
                  </a:lnTo>
                  <a:lnTo>
                    <a:pt x="1574049" y="1503552"/>
                  </a:lnTo>
                  <a:lnTo>
                    <a:pt x="902080" y="1503552"/>
                  </a:lnTo>
                  <a:lnTo>
                    <a:pt x="855070" y="1501743"/>
                  </a:lnTo>
                  <a:lnTo>
                    <a:pt x="809049" y="1496404"/>
                  </a:lnTo>
                  <a:lnTo>
                    <a:pt x="764153" y="1487670"/>
                  </a:lnTo>
                  <a:lnTo>
                    <a:pt x="720515" y="1475673"/>
                  </a:lnTo>
                  <a:lnTo>
                    <a:pt x="678269" y="1460547"/>
                  </a:lnTo>
                  <a:lnTo>
                    <a:pt x="637547" y="1442427"/>
                  </a:lnTo>
                  <a:lnTo>
                    <a:pt x="598485" y="1421445"/>
                  </a:lnTo>
                  <a:lnTo>
                    <a:pt x="561214" y="1397735"/>
                  </a:lnTo>
                  <a:lnTo>
                    <a:pt x="525870" y="1371431"/>
                  </a:lnTo>
                  <a:lnTo>
                    <a:pt x="492586" y="1342667"/>
                  </a:lnTo>
                  <a:lnTo>
                    <a:pt x="461494" y="1311575"/>
                  </a:lnTo>
                  <a:lnTo>
                    <a:pt x="432730" y="1278291"/>
                  </a:lnTo>
                  <a:lnTo>
                    <a:pt x="406426" y="1242947"/>
                  </a:lnTo>
                  <a:lnTo>
                    <a:pt x="382716" y="1205676"/>
                  </a:lnTo>
                  <a:lnTo>
                    <a:pt x="361734" y="1166614"/>
                  </a:lnTo>
                  <a:lnTo>
                    <a:pt x="343614" y="1125892"/>
                  </a:lnTo>
                  <a:lnTo>
                    <a:pt x="328488" y="1083646"/>
                  </a:lnTo>
                  <a:lnTo>
                    <a:pt x="316491" y="1040008"/>
                  </a:lnTo>
                  <a:lnTo>
                    <a:pt x="307757" y="995112"/>
                  </a:lnTo>
                  <a:lnTo>
                    <a:pt x="302418" y="949091"/>
                  </a:lnTo>
                  <a:lnTo>
                    <a:pt x="300609" y="902080"/>
                  </a:lnTo>
                  <a:lnTo>
                    <a:pt x="302418" y="855087"/>
                  </a:lnTo>
                  <a:lnTo>
                    <a:pt x="307757" y="809082"/>
                  </a:lnTo>
                  <a:lnTo>
                    <a:pt x="316491" y="764200"/>
                  </a:lnTo>
                  <a:lnTo>
                    <a:pt x="328488" y="720575"/>
                  </a:lnTo>
                  <a:lnTo>
                    <a:pt x="343614" y="678340"/>
                  </a:lnTo>
                  <a:lnTo>
                    <a:pt x="361734" y="637628"/>
                  </a:lnTo>
                  <a:lnTo>
                    <a:pt x="382716" y="598574"/>
                  </a:lnTo>
                  <a:lnTo>
                    <a:pt x="406426" y="561311"/>
                  </a:lnTo>
                  <a:lnTo>
                    <a:pt x="432730" y="525974"/>
                  </a:lnTo>
                  <a:lnTo>
                    <a:pt x="461494" y="492694"/>
                  </a:lnTo>
                  <a:lnTo>
                    <a:pt x="492586" y="461608"/>
                  </a:lnTo>
                  <a:lnTo>
                    <a:pt x="525870" y="432847"/>
                  </a:lnTo>
                  <a:lnTo>
                    <a:pt x="561214" y="406546"/>
                  </a:lnTo>
                  <a:lnTo>
                    <a:pt x="598485" y="382839"/>
                  </a:lnTo>
                  <a:lnTo>
                    <a:pt x="637547" y="361858"/>
                  </a:lnTo>
                  <a:lnTo>
                    <a:pt x="678269" y="343739"/>
                  </a:lnTo>
                  <a:lnTo>
                    <a:pt x="720515" y="328614"/>
                  </a:lnTo>
                  <a:lnTo>
                    <a:pt x="764153" y="316618"/>
                  </a:lnTo>
                  <a:lnTo>
                    <a:pt x="809049" y="307883"/>
                  </a:lnTo>
                  <a:lnTo>
                    <a:pt x="855070" y="302545"/>
                  </a:lnTo>
                  <a:lnTo>
                    <a:pt x="902080" y="300735"/>
                  </a:lnTo>
                  <a:lnTo>
                    <a:pt x="1574164" y="300735"/>
                  </a:lnTo>
                  <a:lnTo>
                    <a:pt x="1555556" y="280198"/>
                  </a:lnTo>
                  <a:lnTo>
                    <a:pt x="1523963" y="248605"/>
                  </a:lnTo>
                  <a:lnTo>
                    <a:pt x="1490846" y="218599"/>
                  </a:lnTo>
                  <a:lnTo>
                    <a:pt x="1456267" y="190241"/>
                  </a:lnTo>
                  <a:lnTo>
                    <a:pt x="1420289" y="163595"/>
                  </a:lnTo>
                  <a:lnTo>
                    <a:pt x="1382974" y="138722"/>
                  </a:lnTo>
                  <a:lnTo>
                    <a:pt x="1344384" y="115685"/>
                  </a:lnTo>
                  <a:lnTo>
                    <a:pt x="1304581" y="94547"/>
                  </a:lnTo>
                  <a:lnTo>
                    <a:pt x="1263628" y="75368"/>
                  </a:lnTo>
                  <a:lnTo>
                    <a:pt x="1221588" y="58213"/>
                  </a:lnTo>
                  <a:lnTo>
                    <a:pt x="1178522" y="43142"/>
                  </a:lnTo>
                  <a:lnTo>
                    <a:pt x="1134492" y="30220"/>
                  </a:lnTo>
                  <a:lnTo>
                    <a:pt x="1089562" y="19507"/>
                  </a:lnTo>
                  <a:lnTo>
                    <a:pt x="1043794" y="11066"/>
                  </a:lnTo>
                  <a:lnTo>
                    <a:pt x="997249" y="4959"/>
                  </a:lnTo>
                  <a:lnTo>
                    <a:pt x="949990" y="1250"/>
                  </a:lnTo>
                  <a:lnTo>
                    <a:pt x="902080" y="0"/>
                  </a:lnTo>
                  <a:close/>
                </a:path>
                <a:path w="1804670" h="1804670">
                  <a:moveTo>
                    <a:pt x="1574164" y="300735"/>
                  </a:moveTo>
                  <a:lnTo>
                    <a:pt x="902080" y="300735"/>
                  </a:lnTo>
                  <a:lnTo>
                    <a:pt x="949074" y="302545"/>
                  </a:lnTo>
                  <a:lnTo>
                    <a:pt x="995079" y="307883"/>
                  </a:lnTo>
                  <a:lnTo>
                    <a:pt x="1039961" y="316618"/>
                  </a:lnTo>
                  <a:lnTo>
                    <a:pt x="1083586" y="328614"/>
                  </a:lnTo>
                  <a:lnTo>
                    <a:pt x="1125821" y="343739"/>
                  </a:lnTo>
                  <a:lnTo>
                    <a:pt x="1166533" y="361858"/>
                  </a:lnTo>
                  <a:lnTo>
                    <a:pt x="1205587" y="382839"/>
                  </a:lnTo>
                  <a:lnTo>
                    <a:pt x="1242850" y="406546"/>
                  </a:lnTo>
                  <a:lnTo>
                    <a:pt x="1278187" y="432847"/>
                  </a:lnTo>
                  <a:lnTo>
                    <a:pt x="1311467" y="461608"/>
                  </a:lnTo>
                  <a:lnTo>
                    <a:pt x="1342553" y="492694"/>
                  </a:lnTo>
                  <a:lnTo>
                    <a:pt x="1371314" y="525974"/>
                  </a:lnTo>
                  <a:lnTo>
                    <a:pt x="1397615" y="561311"/>
                  </a:lnTo>
                  <a:lnTo>
                    <a:pt x="1421322" y="598574"/>
                  </a:lnTo>
                  <a:lnTo>
                    <a:pt x="1442303" y="637628"/>
                  </a:lnTo>
                  <a:lnTo>
                    <a:pt x="1460422" y="678340"/>
                  </a:lnTo>
                  <a:lnTo>
                    <a:pt x="1475547" y="720575"/>
                  </a:lnTo>
                  <a:lnTo>
                    <a:pt x="1487543" y="764200"/>
                  </a:lnTo>
                  <a:lnTo>
                    <a:pt x="1496278" y="809082"/>
                  </a:lnTo>
                  <a:lnTo>
                    <a:pt x="1501616" y="855087"/>
                  </a:lnTo>
                  <a:lnTo>
                    <a:pt x="1503426" y="902080"/>
                  </a:lnTo>
                  <a:lnTo>
                    <a:pt x="1501616" y="949091"/>
                  </a:lnTo>
                  <a:lnTo>
                    <a:pt x="1496278" y="995112"/>
                  </a:lnTo>
                  <a:lnTo>
                    <a:pt x="1487543" y="1040008"/>
                  </a:lnTo>
                  <a:lnTo>
                    <a:pt x="1475547" y="1083646"/>
                  </a:lnTo>
                  <a:lnTo>
                    <a:pt x="1460422" y="1125892"/>
                  </a:lnTo>
                  <a:lnTo>
                    <a:pt x="1442303" y="1166614"/>
                  </a:lnTo>
                  <a:lnTo>
                    <a:pt x="1421322" y="1205676"/>
                  </a:lnTo>
                  <a:lnTo>
                    <a:pt x="1397615" y="1242947"/>
                  </a:lnTo>
                  <a:lnTo>
                    <a:pt x="1371314" y="1278291"/>
                  </a:lnTo>
                  <a:lnTo>
                    <a:pt x="1342553" y="1311575"/>
                  </a:lnTo>
                  <a:lnTo>
                    <a:pt x="1311467" y="1342667"/>
                  </a:lnTo>
                  <a:lnTo>
                    <a:pt x="1278187" y="1371431"/>
                  </a:lnTo>
                  <a:lnTo>
                    <a:pt x="1242850" y="1397735"/>
                  </a:lnTo>
                  <a:lnTo>
                    <a:pt x="1205587" y="1421445"/>
                  </a:lnTo>
                  <a:lnTo>
                    <a:pt x="1166533" y="1442427"/>
                  </a:lnTo>
                  <a:lnTo>
                    <a:pt x="1125821" y="1460547"/>
                  </a:lnTo>
                  <a:lnTo>
                    <a:pt x="1083586" y="1475673"/>
                  </a:lnTo>
                  <a:lnTo>
                    <a:pt x="1039961" y="1487670"/>
                  </a:lnTo>
                  <a:lnTo>
                    <a:pt x="995079" y="1496404"/>
                  </a:lnTo>
                  <a:lnTo>
                    <a:pt x="949074" y="1501743"/>
                  </a:lnTo>
                  <a:lnTo>
                    <a:pt x="902080" y="1503552"/>
                  </a:lnTo>
                  <a:lnTo>
                    <a:pt x="1574049" y="1503552"/>
                  </a:lnTo>
                  <a:lnTo>
                    <a:pt x="1613920" y="1456267"/>
                  </a:lnTo>
                  <a:lnTo>
                    <a:pt x="1640566" y="1420289"/>
                  </a:lnTo>
                  <a:lnTo>
                    <a:pt x="1665439" y="1382974"/>
                  </a:lnTo>
                  <a:lnTo>
                    <a:pt x="1688476" y="1344384"/>
                  </a:lnTo>
                  <a:lnTo>
                    <a:pt x="1709614" y="1304581"/>
                  </a:lnTo>
                  <a:lnTo>
                    <a:pt x="1728793" y="1263628"/>
                  </a:lnTo>
                  <a:lnTo>
                    <a:pt x="1745948" y="1221588"/>
                  </a:lnTo>
                  <a:lnTo>
                    <a:pt x="1761019" y="1178522"/>
                  </a:lnTo>
                  <a:lnTo>
                    <a:pt x="1773941" y="1134492"/>
                  </a:lnTo>
                  <a:lnTo>
                    <a:pt x="1784654" y="1089562"/>
                  </a:lnTo>
                  <a:lnTo>
                    <a:pt x="1793095" y="1043794"/>
                  </a:lnTo>
                  <a:lnTo>
                    <a:pt x="1799202" y="997249"/>
                  </a:lnTo>
                  <a:lnTo>
                    <a:pt x="1802911" y="949990"/>
                  </a:lnTo>
                  <a:lnTo>
                    <a:pt x="1804162" y="902080"/>
                  </a:lnTo>
                  <a:lnTo>
                    <a:pt x="1802911" y="854171"/>
                  </a:lnTo>
                  <a:lnTo>
                    <a:pt x="1799202" y="806912"/>
                  </a:lnTo>
                  <a:lnTo>
                    <a:pt x="1793095" y="760367"/>
                  </a:lnTo>
                  <a:lnTo>
                    <a:pt x="1784654" y="714599"/>
                  </a:lnTo>
                  <a:lnTo>
                    <a:pt x="1773941" y="669669"/>
                  </a:lnTo>
                  <a:lnTo>
                    <a:pt x="1761019" y="625639"/>
                  </a:lnTo>
                  <a:lnTo>
                    <a:pt x="1745948" y="582573"/>
                  </a:lnTo>
                  <a:lnTo>
                    <a:pt x="1728793" y="540533"/>
                  </a:lnTo>
                  <a:lnTo>
                    <a:pt x="1709614" y="499580"/>
                  </a:lnTo>
                  <a:lnTo>
                    <a:pt x="1688476" y="459777"/>
                  </a:lnTo>
                  <a:lnTo>
                    <a:pt x="1665439" y="421187"/>
                  </a:lnTo>
                  <a:lnTo>
                    <a:pt x="1640566" y="383872"/>
                  </a:lnTo>
                  <a:lnTo>
                    <a:pt x="1613920" y="347894"/>
                  </a:lnTo>
                  <a:lnTo>
                    <a:pt x="1585562" y="313315"/>
                  </a:lnTo>
                  <a:lnTo>
                    <a:pt x="1574164" y="300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2"/>
            <p:cNvSpPr/>
            <p:nvPr/>
          </p:nvSpPr>
          <p:spPr>
            <a:xfrm>
              <a:off x="4814823" y="1266189"/>
              <a:ext cx="282575" cy="1202690"/>
            </a:xfrm>
            <a:custGeom>
              <a:avLst/>
              <a:gdLst/>
              <a:ahLst/>
              <a:cxnLst/>
              <a:rect l="l" t="t" r="r" b="b"/>
              <a:pathLst>
                <a:path w="282575" h="1202689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282193" y="1202689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4"/>
            <p:cNvSpPr/>
            <p:nvPr/>
          </p:nvSpPr>
          <p:spPr>
            <a:xfrm>
              <a:off x="3893895" y="1266189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300608"/>
                  </a:lnTo>
                  <a:lnTo>
                    <a:pt x="1251032" y="301859"/>
                  </a:lnTo>
                  <a:lnTo>
                    <a:pt x="1298290" y="305568"/>
                  </a:lnTo>
                  <a:lnTo>
                    <a:pt x="1344835" y="311675"/>
                  </a:lnTo>
                  <a:lnTo>
                    <a:pt x="1390603" y="320116"/>
                  </a:lnTo>
                  <a:lnTo>
                    <a:pt x="1435534" y="330829"/>
                  </a:lnTo>
                  <a:lnTo>
                    <a:pt x="1479563" y="343751"/>
                  </a:lnTo>
                  <a:lnTo>
                    <a:pt x="1522629" y="358822"/>
                  </a:lnTo>
                  <a:lnTo>
                    <a:pt x="1564670" y="375977"/>
                  </a:lnTo>
                  <a:lnTo>
                    <a:pt x="1605622" y="395156"/>
                  </a:lnTo>
                  <a:lnTo>
                    <a:pt x="1645425" y="416294"/>
                  </a:lnTo>
                  <a:lnTo>
                    <a:pt x="1684015" y="439331"/>
                  </a:lnTo>
                  <a:lnTo>
                    <a:pt x="1721331" y="464204"/>
                  </a:lnTo>
                  <a:lnTo>
                    <a:pt x="1757309" y="490850"/>
                  </a:lnTo>
                  <a:lnTo>
                    <a:pt x="1791887" y="519208"/>
                  </a:lnTo>
                  <a:lnTo>
                    <a:pt x="1825004" y="549214"/>
                  </a:lnTo>
                  <a:lnTo>
                    <a:pt x="1856597" y="580807"/>
                  </a:lnTo>
                  <a:lnTo>
                    <a:pt x="1886603" y="613924"/>
                  </a:lnTo>
                  <a:lnTo>
                    <a:pt x="1914961" y="648503"/>
                  </a:lnTo>
                  <a:lnTo>
                    <a:pt x="1941607" y="684481"/>
                  </a:lnTo>
                  <a:lnTo>
                    <a:pt x="1966480" y="721796"/>
                  </a:lnTo>
                  <a:lnTo>
                    <a:pt x="1989517" y="760386"/>
                  </a:lnTo>
                  <a:lnTo>
                    <a:pt x="2010656" y="800189"/>
                  </a:lnTo>
                  <a:lnTo>
                    <a:pt x="2029834" y="841142"/>
                  </a:lnTo>
                  <a:lnTo>
                    <a:pt x="2046989" y="883182"/>
                  </a:lnTo>
                  <a:lnTo>
                    <a:pt x="2062060" y="926248"/>
                  </a:lnTo>
                  <a:lnTo>
                    <a:pt x="2074983" y="970278"/>
                  </a:lnTo>
                  <a:lnTo>
                    <a:pt x="2085696" y="1015208"/>
                  </a:lnTo>
                  <a:lnTo>
                    <a:pt x="2094137" y="1060976"/>
                  </a:lnTo>
                  <a:lnTo>
                    <a:pt x="2100243" y="1107521"/>
                  </a:lnTo>
                  <a:lnTo>
                    <a:pt x="2103952" y="1154780"/>
                  </a:lnTo>
                  <a:lnTo>
                    <a:pt x="2105203" y="1202689"/>
                  </a:lnTo>
                  <a:lnTo>
                    <a:pt x="2103952" y="1250599"/>
                  </a:lnTo>
                  <a:lnTo>
                    <a:pt x="2100243" y="1297858"/>
                  </a:lnTo>
                  <a:lnTo>
                    <a:pt x="2094137" y="1344403"/>
                  </a:lnTo>
                  <a:lnTo>
                    <a:pt x="2085696" y="1390171"/>
                  </a:lnTo>
                  <a:lnTo>
                    <a:pt x="2074983" y="1435101"/>
                  </a:lnTo>
                  <a:lnTo>
                    <a:pt x="2062060" y="1479131"/>
                  </a:lnTo>
                  <a:lnTo>
                    <a:pt x="2046989" y="1522197"/>
                  </a:lnTo>
                  <a:lnTo>
                    <a:pt x="2029834" y="1564237"/>
                  </a:lnTo>
                  <a:lnTo>
                    <a:pt x="2010656" y="1605190"/>
                  </a:lnTo>
                  <a:lnTo>
                    <a:pt x="1989517" y="1644993"/>
                  </a:lnTo>
                  <a:lnTo>
                    <a:pt x="1966480" y="1683583"/>
                  </a:lnTo>
                  <a:lnTo>
                    <a:pt x="1941607" y="1720898"/>
                  </a:lnTo>
                  <a:lnTo>
                    <a:pt x="1914961" y="1756876"/>
                  </a:lnTo>
                  <a:lnTo>
                    <a:pt x="1886603" y="1791455"/>
                  </a:lnTo>
                  <a:lnTo>
                    <a:pt x="1856597" y="1824572"/>
                  </a:lnTo>
                  <a:lnTo>
                    <a:pt x="1825004" y="1856165"/>
                  </a:lnTo>
                  <a:lnTo>
                    <a:pt x="1791887" y="1886171"/>
                  </a:lnTo>
                  <a:lnTo>
                    <a:pt x="1757309" y="1914529"/>
                  </a:lnTo>
                  <a:lnTo>
                    <a:pt x="1721331" y="1941175"/>
                  </a:lnTo>
                  <a:lnTo>
                    <a:pt x="1684015" y="1966048"/>
                  </a:lnTo>
                  <a:lnTo>
                    <a:pt x="1645425" y="1989085"/>
                  </a:lnTo>
                  <a:lnTo>
                    <a:pt x="1605622" y="2010223"/>
                  </a:lnTo>
                  <a:lnTo>
                    <a:pt x="1564670" y="2029402"/>
                  </a:lnTo>
                  <a:lnTo>
                    <a:pt x="1522629" y="2046557"/>
                  </a:lnTo>
                  <a:lnTo>
                    <a:pt x="1479563" y="2061628"/>
                  </a:lnTo>
                  <a:lnTo>
                    <a:pt x="1435534" y="2074550"/>
                  </a:lnTo>
                  <a:lnTo>
                    <a:pt x="1390603" y="2085263"/>
                  </a:lnTo>
                  <a:lnTo>
                    <a:pt x="1344835" y="2093704"/>
                  </a:lnTo>
                  <a:lnTo>
                    <a:pt x="1298290" y="2099811"/>
                  </a:lnTo>
                  <a:lnTo>
                    <a:pt x="1251032" y="2103520"/>
                  </a:lnTo>
                  <a:lnTo>
                    <a:pt x="1203122" y="2104770"/>
                  </a:lnTo>
                  <a:lnTo>
                    <a:pt x="1155212" y="2103520"/>
                  </a:lnTo>
                  <a:lnTo>
                    <a:pt x="1107953" y="2099811"/>
                  </a:lnTo>
                  <a:lnTo>
                    <a:pt x="1061409" y="2093704"/>
                  </a:lnTo>
                  <a:lnTo>
                    <a:pt x="1015640" y="2085263"/>
                  </a:lnTo>
                  <a:lnTo>
                    <a:pt x="970710" y="2074550"/>
                  </a:lnTo>
                  <a:lnTo>
                    <a:pt x="926681" y="2061628"/>
                  </a:lnTo>
                  <a:lnTo>
                    <a:pt x="883615" y="2046557"/>
                  </a:lnTo>
                  <a:lnTo>
                    <a:pt x="841574" y="2029402"/>
                  </a:lnTo>
                  <a:lnTo>
                    <a:pt x="800621" y="2010223"/>
                  </a:lnTo>
                  <a:lnTo>
                    <a:pt x="760819" y="1989085"/>
                  </a:lnTo>
                  <a:lnTo>
                    <a:pt x="722228" y="1966048"/>
                  </a:lnTo>
                  <a:lnTo>
                    <a:pt x="684913" y="1941175"/>
                  </a:lnTo>
                  <a:lnTo>
                    <a:pt x="648935" y="1914529"/>
                  </a:lnTo>
                  <a:lnTo>
                    <a:pt x="614356" y="1886171"/>
                  </a:lnTo>
                  <a:lnTo>
                    <a:pt x="581239" y="1856165"/>
                  </a:lnTo>
                  <a:lnTo>
                    <a:pt x="549646" y="1824572"/>
                  </a:lnTo>
                  <a:lnTo>
                    <a:pt x="519640" y="1791455"/>
                  </a:lnTo>
                  <a:lnTo>
                    <a:pt x="491283" y="1756876"/>
                  </a:lnTo>
                  <a:lnTo>
                    <a:pt x="464636" y="1720898"/>
                  </a:lnTo>
                  <a:lnTo>
                    <a:pt x="439764" y="1683583"/>
                  </a:lnTo>
                  <a:lnTo>
                    <a:pt x="416727" y="1644993"/>
                  </a:lnTo>
                  <a:lnTo>
                    <a:pt x="395588" y="1605190"/>
                  </a:lnTo>
                  <a:lnTo>
                    <a:pt x="376410" y="1564237"/>
                  </a:lnTo>
                  <a:lnTo>
                    <a:pt x="359254" y="1522197"/>
                  </a:lnTo>
                  <a:lnTo>
                    <a:pt x="344184" y="1479131"/>
                  </a:lnTo>
                  <a:lnTo>
                    <a:pt x="331261" y="1435101"/>
                  </a:lnTo>
                  <a:lnTo>
                    <a:pt x="320548" y="1390171"/>
                  </a:lnTo>
                  <a:lnTo>
                    <a:pt x="312107" y="1344403"/>
                  </a:lnTo>
                  <a:lnTo>
                    <a:pt x="306001" y="1297858"/>
                  </a:lnTo>
                  <a:lnTo>
                    <a:pt x="302291" y="1250599"/>
                  </a:lnTo>
                  <a:lnTo>
                    <a:pt x="301041" y="1202689"/>
                  </a:lnTo>
                  <a:lnTo>
                    <a:pt x="302400" y="1152961"/>
                  </a:lnTo>
                  <a:lnTo>
                    <a:pt x="306435" y="1103834"/>
                  </a:lnTo>
                  <a:lnTo>
                    <a:pt x="313083" y="1055389"/>
                  </a:lnTo>
                  <a:lnTo>
                    <a:pt x="322279" y="1007706"/>
                  </a:lnTo>
                  <a:lnTo>
                    <a:pt x="333960" y="960868"/>
                  </a:lnTo>
                  <a:lnTo>
                    <a:pt x="348063" y="914955"/>
                  </a:lnTo>
                  <a:lnTo>
                    <a:pt x="364524" y="870047"/>
                  </a:lnTo>
                  <a:lnTo>
                    <a:pt x="383279" y="826225"/>
                  </a:lnTo>
                  <a:lnTo>
                    <a:pt x="404266" y="783570"/>
                  </a:lnTo>
                  <a:lnTo>
                    <a:pt x="427419" y="742163"/>
                  </a:lnTo>
                  <a:lnTo>
                    <a:pt x="452676" y="702085"/>
                  </a:lnTo>
                  <a:lnTo>
                    <a:pt x="479973" y="663416"/>
                  </a:lnTo>
                  <a:lnTo>
                    <a:pt x="509246" y="626238"/>
                  </a:lnTo>
                  <a:lnTo>
                    <a:pt x="540433" y="590630"/>
                  </a:lnTo>
                  <a:lnTo>
                    <a:pt x="573468" y="556675"/>
                  </a:lnTo>
                  <a:lnTo>
                    <a:pt x="608289" y="524452"/>
                  </a:lnTo>
                  <a:lnTo>
                    <a:pt x="644832" y="494043"/>
                  </a:lnTo>
                  <a:lnTo>
                    <a:pt x="683034" y="465528"/>
                  </a:lnTo>
                  <a:lnTo>
                    <a:pt x="722830" y="438989"/>
                  </a:lnTo>
                  <a:lnTo>
                    <a:pt x="764158" y="414505"/>
                  </a:lnTo>
                  <a:lnTo>
                    <a:pt x="806953" y="392158"/>
                  </a:lnTo>
                  <a:lnTo>
                    <a:pt x="851153" y="372029"/>
                  </a:lnTo>
                  <a:lnTo>
                    <a:pt x="896693" y="354198"/>
                  </a:lnTo>
                  <a:lnTo>
                    <a:pt x="943510" y="338746"/>
                  </a:lnTo>
                  <a:lnTo>
                    <a:pt x="991540" y="325754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5"/>
            <p:cNvSpPr/>
            <p:nvPr/>
          </p:nvSpPr>
          <p:spPr>
            <a:xfrm>
              <a:off x="4814823" y="1266189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5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70612" y="325754"/>
                  </a:lnTo>
                  <a:lnTo>
                    <a:pt x="122834" y="314807"/>
                  </a:lnTo>
                  <a:lnTo>
                    <a:pt x="175593" y="306943"/>
                  </a:lnTo>
                  <a:lnTo>
                    <a:pt x="228756" y="302198"/>
                  </a:lnTo>
                  <a:lnTo>
                    <a:pt x="282193" y="300608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54"/>
          <p:cNvSpPr txBox="1"/>
          <p:nvPr/>
        </p:nvSpPr>
        <p:spPr>
          <a:xfrm>
            <a:off x="1487601" y="2457018"/>
            <a:ext cx="45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500" dirty="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</a:pP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258266" y="51054"/>
            <a:ext cx="52281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7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И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1800" spc="-10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ОСНО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0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Н</a:t>
            </a:r>
            <a:r>
              <a:rPr sz="1800" spc="-12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Ы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Е </a:t>
            </a:r>
            <a:r>
              <a:rPr lang="ru-RU" sz="1800" spc="6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МУНИЦИПАЛЬНЫЕ</a:t>
            </a:r>
            <a:r>
              <a:rPr sz="1800" spc="-10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П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1800" spc="-19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АМ</a:t>
            </a:r>
            <a:r>
              <a:rPr sz="1800" spc="-14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М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Ы  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1800" spc="-16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1800" spc="-17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1800" spc="-9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1800" spc="-12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1800" spc="-8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ЛИЗ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1800" spc="-12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Ы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21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ТЬСЯ</a:t>
            </a:r>
            <a:r>
              <a:rPr sz="1800" spc="-1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2</a:t>
            </a:r>
            <a:r>
              <a:rPr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0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2</a:t>
            </a:r>
            <a:r>
              <a:rPr sz="1800" spc="-14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2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6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ДУ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6743" y="68567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33</a:t>
            </a:fld>
            <a:endParaRPr spc="-100" dirty="0"/>
          </a:p>
        </p:txBody>
      </p:sp>
      <p:pic>
        <p:nvPicPr>
          <p:cNvPr id="3109" name="image422.png" descr="iconmonstr-education-1-240(5)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" y="1256667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image423.png" descr="iconmonstr-user-29-240(5)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" y="1959349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image426.png" descr="iconmonstr-calculator-9-24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" y="5899106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429.png" descr="iconmonstr-flower-3-24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" y="7972271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427.png" descr="iconmonstr-building-40-24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" y="7296858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image425.png" descr="iconmonstr-share-7-240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" y="3521910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image428.png" descr="iconmonstr-building-4-240(1)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" y="5160903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762"/>
          <p:cNvGrpSpPr>
            <a:grpSpLocks/>
          </p:cNvGrpSpPr>
          <p:nvPr/>
        </p:nvGrpSpPr>
        <p:grpSpPr bwMode="auto">
          <a:xfrm>
            <a:off x="681588" y="1305022"/>
            <a:ext cx="2831465" cy="522605"/>
            <a:chOff x="1321" y="-120"/>
            <a:chExt cx="4459" cy="823"/>
          </a:xfrm>
        </p:grpSpPr>
        <p:sp>
          <p:nvSpPr>
            <p:cNvPr id="63" name="Freeform 764"/>
            <p:cNvSpPr>
              <a:spLocks/>
            </p:cNvSpPr>
            <p:nvPr/>
          </p:nvSpPr>
          <p:spPr bwMode="auto">
            <a:xfrm>
              <a:off x="1321" y="-120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09 -120"/>
                <a:gd name="T3" fmla="*/ 209 h 668"/>
                <a:gd name="T4" fmla="+- 0 5611 1322"/>
                <a:gd name="T5" fmla="*/ T4 w 4326"/>
                <a:gd name="T6" fmla="+- 0 153 -120"/>
                <a:gd name="T7" fmla="*/ 153 h 668"/>
                <a:gd name="T8" fmla="+- 0 5587 1322"/>
                <a:gd name="T9" fmla="*/ T8 w 4326"/>
                <a:gd name="T10" fmla="+- 0 149 -120"/>
                <a:gd name="T11" fmla="*/ 149 h 668"/>
                <a:gd name="T12" fmla="+- 0 5564 1322"/>
                <a:gd name="T13" fmla="*/ T12 w 4326"/>
                <a:gd name="T14" fmla="+- 0 153 -120"/>
                <a:gd name="T15" fmla="*/ 153 h 668"/>
                <a:gd name="T16" fmla="+- 0 5545 1322"/>
                <a:gd name="T17" fmla="*/ T16 w 4326"/>
                <a:gd name="T18" fmla="+- 0 166 -120"/>
                <a:gd name="T19" fmla="*/ 166 h 668"/>
                <a:gd name="T20" fmla="+- 0 5532 1322"/>
                <a:gd name="T21" fmla="*/ T20 w 4326"/>
                <a:gd name="T22" fmla="+- 0 185 -120"/>
                <a:gd name="T23" fmla="*/ 185 h 668"/>
                <a:gd name="T24" fmla="+- 0 5530 1322"/>
                <a:gd name="T25" fmla="*/ T24 w 4326"/>
                <a:gd name="T26" fmla="+- 0 197 -120"/>
                <a:gd name="T27" fmla="*/ 197 h 668"/>
                <a:gd name="T28" fmla="+- 0 5477 1322"/>
                <a:gd name="T29" fmla="*/ T28 w 4326"/>
                <a:gd name="T30" fmla="+- 0 197 -120"/>
                <a:gd name="T31" fmla="*/ 197 h 668"/>
                <a:gd name="T32" fmla="+- 0 5446 1322"/>
                <a:gd name="T33" fmla="*/ T32 w 4326"/>
                <a:gd name="T34" fmla="+- 0 84 -120"/>
                <a:gd name="T35" fmla="*/ 84 h 668"/>
                <a:gd name="T36" fmla="+- 0 5407 1322"/>
                <a:gd name="T37" fmla="*/ T36 w 4326"/>
                <a:gd name="T38" fmla="+- 0 28 -120"/>
                <a:gd name="T39" fmla="*/ 28 h 668"/>
                <a:gd name="T40" fmla="+- 0 5356 1322"/>
                <a:gd name="T41" fmla="*/ T40 w 4326"/>
                <a:gd name="T42" fmla="+- 0 -22 -120"/>
                <a:gd name="T43" fmla="*/ -22 h 668"/>
                <a:gd name="T44" fmla="+- 0 5293 1322"/>
                <a:gd name="T45" fmla="*/ T44 w 4326"/>
                <a:gd name="T46" fmla="+- 0 -63 -120"/>
                <a:gd name="T47" fmla="*/ -63 h 668"/>
                <a:gd name="T48" fmla="+- 0 5222 1322"/>
                <a:gd name="T49" fmla="*/ T48 w 4326"/>
                <a:gd name="T50" fmla="+- 0 -93 -120"/>
                <a:gd name="T51" fmla="*/ -93 h 668"/>
                <a:gd name="T52" fmla="+- 0 5143 1322"/>
                <a:gd name="T53" fmla="*/ T52 w 4326"/>
                <a:gd name="T54" fmla="+- 0 -113 -120"/>
                <a:gd name="T55" fmla="*/ -113 h 668"/>
                <a:gd name="T56" fmla="+- 0 5058 1322"/>
                <a:gd name="T57" fmla="*/ T56 w 4326"/>
                <a:gd name="T58" fmla="+- 0 -120 -120"/>
                <a:gd name="T59" fmla="*/ -120 h 668"/>
                <a:gd name="T60" fmla="+- 0 1743 1322"/>
                <a:gd name="T61" fmla="*/ T60 w 4326"/>
                <a:gd name="T62" fmla="+- 0 -120 -120"/>
                <a:gd name="T63" fmla="*/ -120 h 668"/>
                <a:gd name="T64" fmla="+- 0 1658 1322"/>
                <a:gd name="T65" fmla="*/ T64 w 4326"/>
                <a:gd name="T66" fmla="+- 0 -113 -120"/>
                <a:gd name="T67" fmla="*/ -113 h 668"/>
                <a:gd name="T68" fmla="+- 0 1579 1322"/>
                <a:gd name="T69" fmla="*/ T68 w 4326"/>
                <a:gd name="T70" fmla="+- 0 -93 -120"/>
                <a:gd name="T71" fmla="*/ -93 h 668"/>
                <a:gd name="T72" fmla="+- 0 1508 1322"/>
                <a:gd name="T73" fmla="*/ T72 w 4326"/>
                <a:gd name="T74" fmla="+- 0 -63 -120"/>
                <a:gd name="T75" fmla="*/ -63 h 668"/>
                <a:gd name="T76" fmla="+- 0 1445 1322"/>
                <a:gd name="T77" fmla="*/ T76 w 4326"/>
                <a:gd name="T78" fmla="+- 0 -22 -120"/>
                <a:gd name="T79" fmla="*/ -22 h 668"/>
                <a:gd name="T80" fmla="+- 0 1394 1322"/>
                <a:gd name="T81" fmla="*/ T80 w 4326"/>
                <a:gd name="T82" fmla="+- 0 28 -120"/>
                <a:gd name="T83" fmla="*/ 28 h 668"/>
                <a:gd name="T84" fmla="+- 0 1355 1322"/>
                <a:gd name="T85" fmla="*/ T84 w 4326"/>
                <a:gd name="T86" fmla="+- 0 84 -120"/>
                <a:gd name="T87" fmla="*/ 84 h 668"/>
                <a:gd name="T88" fmla="+- 0 1330 1322"/>
                <a:gd name="T89" fmla="*/ T88 w 4326"/>
                <a:gd name="T90" fmla="+- 0 147 -120"/>
                <a:gd name="T91" fmla="*/ 147 h 668"/>
                <a:gd name="T92" fmla="+- 0 1322 1322"/>
                <a:gd name="T93" fmla="*/ T92 w 4326"/>
                <a:gd name="T94" fmla="+- 0 214 -120"/>
                <a:gd name="T95" fmla="*/ 214 h 668"/>
                <a:gd name="T96" fmla="+- 0 1330 1322"/>
                <a:gd name="T97" fmla="*/ T96 w 4326"/>
                <a:gd name="T98" fmla="+- 0 281 -120"/>
                <a:gd name="T99" fmla="*/ 281 h 668"/>
                <a:gd name="T100" fmla="+- 0 1355 1322"/>
                <a:gd name="T101" fmla="*/ T100 w 4326"/>
                <a:gd name="T102" fmla="+- 0 344 -120"/>
                <a:gd name="T103" fmla="*/ 344 h 668"/>
                <a:gd name="T104" fmla="+- 0 1394 1322"/>
                <a:gd name="T105" fmla="*/ T104 w 4326"/>
                <a:gd name="T106" fmla="+- 0 401 -120"/>
                <a:gd name="T107" fmla="*/ 401 h 668"/>
                <a:gd name="T108" fmla="+- 0 1445 1322"/>
                <a:gd name="T109" fmla="*/ T108 w 4326"/>
                <a:gd name="T110" fmla="+- 0 450 -120"/>
                <a:gd name="T111" fmla="*/ 450 h 668"/>
                <a:gd name="T112" fmla="+- 0 1508 1322"/>
                <a:gd name="T113" fmla="*/ T112 w 4326"/>
                <a:gd name="T114" fmla="+- 0 491 -120"/>
                <a:gd name="T115" fmla="*/ 491 h 668"/>
                <a:gd name="T116" fmla="+- 0 1579 1322"/>
                <a:gd name="T117" fmla="*/ T116 w 4326"/>
                <a:gd name="T118" fmla="+- 0 522 -120"/>
                <a:gd name="T119" fmla="*/ 522 h 668"/>
                <a:gd name="T120" fmla="+- 0 1658 1322"/>
                <a:gd name="T121" fmla="*/ T120 w 4326"/>
                <a:gd name="T122" fmla="+- 0 541 -120"/>
                <a:gd name="T123" fmla="*/ 541 h 668"/>
                <a:gd name="T124" fmla="+- 0 1743 1322"/>
                <a:gd name="T125" fmla="*/ T124 w 4326"/>
                <a:gd name="T126" fmla="+- 0 548 -120"/>
                <a:gd name="T127" fmla="*/ 548 h 668"/>
                <a:gd name="T128" fmla="+- 0 5058 1322"/>
                <a:gd name="T129" fmla="*/ T128 w 4326"/>
                <a:gd name="T130" fmla="+- 0 548 -120"/>
                <a:gd name="T131" fmla="*/ 548 h 668"/>
                <a:gd name="T132" fmla="+- 0 5143 1322"/>
                <a:gd name="T133" fmla="*/ T132 w 4326"/>
                <a:gd name="T134" fmla="+- 0 541 -120"/>
                <a:gd name="T135" fmla="*/ 541 h 668"/>
                <a:gd name="T136" fmla="+- 0 5222 1322"/>
                <a:gd name="T137" fmla="*/ T136 w 4326"/>
                <a:gd name="T138" fmla="+- 0 522 -120"/>
                <a:gd name="T139" fmla="*/ 522 h 668"/>
                <a:gd name="T140" fmla="+- 0 5293 1322"/>
                <a:gd name="T141" fmla="*/ T140 w 4326"/>
                <a:gd name="T142" fmla="+- 0 491 -120"/>
                <a:gd name="T143" fmla="*/ 491 h 668"/>
                <a:gd name="T144" fmla="+- 0 5356 1322"/>
                <a:gd name="T145" fmla="*/ T144 w 4326"/>
                <a:gd name="T146" fmla="+- 0 450 -120"/>
                <a:gd name="T147" fmla="*/ 450 h 668"/>
                <a:gd name="T148" fmla="+- 0 5407 1322"/>
                <a:gd name="T149" fmla="*/ T148 w 4326"/>
                <a:gd name="T150" fmla="+- 0 401 -120"/>
                <a:gd name="T151" fmla="*/ 401 h 668"/>
                <a:gd name="T152" fmla="+- 0 5446 1322"/>
                <a:gd name="T153" fmla="*/ T152 w 4326"/>
                <a:gd name="T154" fmla="+- 0 344 -120"/>
                <a:gd name="T155" fmla="*/ 344 h 668"/>
                <a:gd name="T156" fmla="+- 0 5471 1322"/>
                <a:gd name="T157" fmla="*/ T156 w 4326"/>
                <a:gd name="T158" fmla="+- 0 281 -120"/>
                <a:gd name="T159" fmla="*/ 281 h 668"/>
                <a:gd name="T160" fmla="+- 0 5478 1322"/>
                <a:gd name="T161" fmla="*/ T160 w 4326"/>
                <a:gd name="T162" fmla="+- 0 221 -120"/>
                <a:gd name="T163" fmla="*/ 221 h 668"/>
                <a:gd name="T164" fmla="+- 0 5530 1322"/>
                <a:gd name="T165" fmla="*/ T164 w 4326"/>
                <a:gd name="T166" fmla="+- 0 221 -120"/>
                <a:gd name="T167" fmla="*/ 221 h 668"/>
                <a:gd name="T168" fmla="+- 0 5532 1322"/>
                <a:gd name="T169" fmla="*/ T168 w 4326"/>
                <a:gd name="T170" fmla="+- 0 232 -120"/>
                <a:gd name="T171" fmla="*/ 232 h 668"/>
                <a:gd name="T172" fmla="+- 0 5545 1322"/>
                <a:gd name="T173" fmla="*/ T172 w 4326"/>
                <a:gd name="T174" fmla="+- 0 251 -120"/>
                <a:gd name="T175" fmla="*/ 251 h 668"/>
                <a:gd name="T176" fmla="+- 0 5564 1322"/>
                <a:gd name="T177" fmla="*/ T176 w 4326"/>
                <a:gd name="T178" fmla="+- 0 264 -120"/>
                <a:gd name="T179" fmla="*/ 264 h 668"/>
                <a:gd name="T180" fmla="+- 0 5587 1322"/>
                <a:gd name="T181" fmla="*/ T180 w 4326"/>
                <a:gd name="T182" fmla="+- 0 269 -120"/>
                <a:gd name="T183" fmla="*/ 269 h 668"/>
                <a:gd name="T184" fmla="+- 0 5611 1322"/>
                <a:gd name="T185" fmla="*/ T184 w 4326"/>
                <a:gd name="T186" fmla="+- 0 264 -120"/>
                <a:gd name="T187" fmla="*/ 264 h 668"/>
                <a:gd name="T188" fmla="+- 0 5630 1322"/>
                <a:gd name="T189" fmla="*/ T188 w 4326"/>
                <a:gd name="T190" fmla="+- 0 251 -120"/>
                <a:gd name="T191" fmla="*/ 251 h 668"/>
                <a:gd name="T192" fmla="+- 0 5642 1322"/>
                <a:gd name="T193" fmla="*/ T192 w 4326"/>
                <a:gd name="T194" fmla="+- 0 232 -120"/>
                <a:gd name="T195" fmla="*/ 232 h 668"/>
                <a:gd name="T196" fmla="+- 0 5645 1322"/>
                <a:gd name="T197" fmla="*/ T196 w 4326"/>
                <a:gd name="T198" fmla="+- 0 221 -120"/>
                <a:gd name="T199" fmla="*/ 221 h 668"/>
                <a:gd name="T200" fmla="+- 0 5647 1322"/>
                <a:gd name="T201" fmla="*/ T200 w 4326"/>
                <a:gd name="T202" fmla="+- 0 209 -120"/>
                <a:gd name="T203" fmla="*/ 209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26" h="668">
                  <a:moveTo>
                    <a:pt x="4325" y="329"/>
                  </a:moveTo>
                  <a:lnTo>
                    <a:pt x="4289" y="273"/>
                  </a:lnTo>
                  <a:lnTo>
                    <a:pt x="4265" y="269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7"/>
                  </a:lnTo>
                  <a:lnTo>
                    <a:pt x="4155" y="317"/>
                  </a:lnTo>
                  <a:lnTo>
                    <a:pt x="4124" y="204"/>
                  </a:lnTo>
                  <a:lnTo>
                    <a:pt x="4085" y="148"/>
                  </a:lnTo>
                  <a:lnTo>
                    <a:pt x="4034" y="98"/>
                  </a:lnTo>
                  <a:lnTo>
                    <a:pt x="3971" y="57"/>
                  </a:lnTo>
                  <a:lnTo>
                    <a:pt x="3900" y="27"/>
                  </a:lnTo>
                  <a:lnTo>
                    <a:pt x="3821" y="7"/>
                  </a:lnTo>
                  <a:lnTo>
                    <a:pt x="3736" y="0"/>
                  </a:lnTo>
                  <a:lnTo>
                    <a:pt x="421" y="0"/>
                  </a:lnTo>
                  <a:lnTo>
                    <a:pt x="336" y="7"/>
                  </a:lnTo>
                  <a:lnTo>
                    <a:pt x="257" y="27"/>
                  </a:lnTo>
                  <a:lnTo>
                    <a:pt x="186" y="57"/>
                  </a:lnTo>
                  <a:lnTo>
                    <a:pt x="123" y="98"/>
                  </a:lnTo>
                  <a:lnTo>
                    <a:pt x="72" y="148"/>
                  </a:lnTo>
                  <a:lnTo>
                    <a:pt x="33" y="204"/>
                  </a:lnTo>
                  <a:lnTo>
                    <a:pt x="8" y="267"/>
                  </a:lnTo>
                  <a:lnTo>
                    <a:pt x="0" y="334"/>
                  </a:lnTo>
                  <a:lnTo>
                    <a:pt x="8" y="401"/>
                  </a:lnTo>
                  <a:lnTo>
                    <a:pt x="33" y="464"/>
                  </a:lnTo>
                  <a:lnTo>
                    <a:pt x="72" y="521"/>
                  </a:lnTo>
                  <a:lnTo>
                    <a:pt x="123" y="570"/>
                  </a:lnTo>
                  <a:lnTo>
                    <a:pt x="186" y="611"/>
                  </a:lnTo>
                  <a:lnTo>
                    <a:pt x="257" y="642"/>
                  </a:lnTo>
                  <a:lnTo>
                    <a:pt x="336" y="661"/>
                  </a:lnTo>
                  <a:lnTo>
                    <a:pt x="421" y="668"/>
                  </a:lnTo>
                  <a:lnTo>
                    <a:pt x="3736" y="668"/>
                  </a:lnTo>
                  <a:lnTo>
                    <a:pt x="3821" y="661"/>
                  </a:lnTo>
                  <a:lnTo>
                    <a:pt x="3900" y="642"/>
                  </a:lnTo>
                  <a:lnTo>
                    <a:pt x="3971" y="611"/>
                  </a:lnTo>
                  <a:lnTo>
                    <a:pt x="4034" y="570"/>
                  </a:lnTo>
                  <a:lnTo>
                    <a:pt x="4085" y="521"/>
                  </a:lnTo>
                  <a:lnTo>
                    <a:pt x="4124" y="464"/>
                  </a:lnTo>
                  <a:lnTo>
                    <a:pt x="4149" y="401"/>
                  </a:lnTo>
                  <a:lnTo>
                    <a:pt x="4156" y="341"/>
                  </a:lnTo>
                  <a:lnTo>
                    <a:pt x="4208" y="341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4"/>
                  </a:lnTo>
                  <a:lnTo>
                    <a:pt x="4265" y="389"/>
                  </a:lnTo>
                  <a:lnTo>
                    <a:pt x="4289" y="384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1"/>
                  </a:lnTo>
                  <a:lnTo>
                    <a:pt x="4325" y="3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4" name="Text Box 763"/>
            <p:cNvSpPr txBox="1">
              <a:spLocks noChangeArrowheads="1"/>
            </p:cNvSpPr>
            <p:nvPr/>
          </p:nvSpPr>
          <p:spPr bwMode="auto">
            <a:xfrm>
              <a:off x="1454" y="35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987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873 984,3</a:t>
              </a:r>
              <a:r>
                <a:rPr lang="ru-RU" sz="1000" b="1" spc="-20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759"/>
          <p:cNvGrpSpPr>
            <a:grpSpLocks/>
          </p:cNvGrpSpPr>
          <p:nvPr/>
        </p:nvGrpSpPr>
        <p:grpSpPr bwMode="auto">
          <a:xfrm>
            <a:off x="683175" y="1994024"/>
            <a:ext cx="2820035" cy="509270"/>
            <a:chOff x="1321" y="-116"/>
            <a:chExt cx="4441" cy="802"/>
          </a:xfrm>
        </p:grpSpPr>
        <p:sp>
          <p:nvSpPr>
            <p:cNvPr id="66" name="Freeform 761"/>
            <p:cNvSpPr>
              <a:spLocks/>
            </p:cNvSpPr>
            <p:nvPr/>
          </p:nvSpPr>
          <p:spPr bwMode="auto">
            <a:xfrm>
              <a:off x="1321" y="-116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28 -115"/>
                <a:gd name="T3" fmla="*/ 228 h 668"/>
                <a:gd name="T4" fmla="+- 0 5611 1322"/>
                <a:gd name="T5" fmla="*/ T4 w 4326"/>
                <a:gd name="T6" fmla="+- 0 173 -115"/>
                <a:gd name="T7" fmla="*/ 173 h 668"/>
                <a:gd name="T8" fmla="+- 0 5587 1322"/>
                <a:gd name="T9" fmla="*/ T8 w 4326"/>
                <a:gd name="T10" fmla="+- 0 168 -115"/>
                <a:gd name="T11" fmla="*/ 168 h 668"/>
                <a:gd name="T12" fmla="+- 0 5564 1322"/>
                <a:gd name="T13" fmla="*/ T12 w 4326"/>
                <a:gd name="T14" fmla="+- 0 173 -115"/>
                <a:gd name="T15" fmla="*/ 173 h 668"/>
                <a:gd name="T16" fmla="+- 0 5545 1322"/>
                <a:gd name="T17" fmla="*/ T16 w 4326"/>
                <a:gd name="T18" fmla="+- 0 186 -115"/>
                <a:gd name="T19" fmla="*/ 186 h 668"/>
                <a:gd name="T20" fmla="+- 0 5532 1322"/>
                <a:gd name="T21" fmla="*/ T20 w 4326"/>
                <a:gd name="T22" fmla="+- 0 205 -115"/>
                <a:gd name="T23" fmla="*/ 205 h 668"/>
                <a:gd name="T24" fmla="+- 0 5530 1322"/>
                <a:gd name="T25" fmla="*/ T24 w 4326"/>
                <a:gd name="T26" fmla="+- 0 216 -115"/>
                <a:gd name="T27" fmla="*/ 216 h 668"/>
                <a:gd name="T28" fmla="+- 0 5101 1322"/>
                <a:gd name="T29" fmla="*/ T28 w 4326"/>
                <a:gd name="T30" fmla="+- 0 216 -115"/>
                <a:gd name="T31" fmla="*/ 216 h 668"/>
                <a:gd name="T32" fmla="+- 0 5093 1322"/>
                <a:gd name="T33" fmla="*/ T32 w 4326"/>
                <a:gd name="T34" fmla="+- 0 151 -115"/>
                <a:gd name="T35" fmla="*/ 151 h 668"/>
                <a:gd name="T36" fmla="+- 0 5071 1322"/>
                <a:gd name="T37" fmla="*/ T36 w 4326"/>
                <a:gd name="T38" fmla="+- 0 88 -115"/>
                <a:gd name="T39" fmla="*/ 88 h 668"/>
                <a:gd name="T40" fmla="+- 0 5036 1322"/>
                <a:gd name="T41" fmla="*/ T40 w 4326"/>
                <a:gd name="T42" fmla="+- 0 32 -115"/>
                <a:gd name="T43" fmla="*/ 32 h 668"/>
                <a:gd name="T44" fmla="+- 0 4989 1322"/>
                <a:gd name="T45" fmla="*/ T44 w 4326"/>
                <a:gd name="T46" fmla="+- 0 -18 -115"/>
                <a:gd name="T47" fmla="*/ -18 h 668"/>
                <a:gd name="T48" fmla="+- 0 4932 1322"/>
                <a:gd name="T49" fmla="*/ T48 w 4326"/>
                <a:gd name="T50" fmla="+- 0 -58 -115"/>
                <a:gd name="T51" fmla="*/ -58 h 668"/>
                <a:gd name="T52" fmla="+- 0 4867 1322"/>
                <a:gd name="T53" fmla="*/ T52 w 4326"/>
                <a:gd name="T54" fmla="+- 0 -89 -115"/>
                <a:gd name="T55" fmla="*/ -89 h 668"/>
                <a:gd name="T56" fmla="+- 0 4795 1322"/>
                <a:gd name="T57" fmla="*/ T56 w 4326"/>
                <a:gd name="T58" fmla="+- 0 -109 -115"/>
                <a:gd name="T59" fmla="*/ -109 h 668"/>
                <a:gd name="T60" fmla="+- 0 4718 1322"/>
                <a:gd name="T61" fmla="*/ T60 w 4326"/>
                <a:gd name="T62" fmla="+- 0 -115 -115"/>
                <a:gd name="T63" fmla="*/ -115 h 668"/>
                <a:gd name="T64" fmla="+- 0 1705 1322"/>
                <a:gd name="T65" fmla="*/ T64 w 4326"/>
                <a:gd name="T66" fmla="+- 0 -115 -115"/>
                <a:gd name="T67" fmla="*/ -115 h 668"/>
                <a:gd name="T68" fmla="+- 0 1628 1322"/>
                <a:gd name="T69" fmla="*/ T68 w 4326"/>
                <a:gd name="T70" fmla="+- 0 -109 -115"/>
                <a:gd name="T71" fmla="*/ -109 h 668"/>
                <a:gd name="T72" fmla="+- 0 1556 1322"/>
                <a:gd name="T73" fmla="*/ T72 w 4326"/>
                <a:gd name="T74" fmla="+- 0 -89 -115"/>
                <a:gd name="T75" fmla="*/ -89 h 668"/>
                <a:gd name="T76" fmla="+- 0 1491 1322"/>
                <a:gd name="T77" fmla="*/ T76 w 4326"/>
                <a:gd name="T78" fmla="+- 0 -58 -115"/>
                <a:gd name="T79" fmla="*/ -58 h 668"/>
                <a:gd name="T80" fmla="+- 0 1434 1322"/>
                <a:gd name="T81" fmla="*/ T80 w 4326"/>
                <a:gd name="T82" fmla="+- 0 -18 -115"/>
                <a:gd name="T83" fmla="*/ -18 h 668"/>
                <a:gd name="T84" fmla="+- 0 1387 1322"/>
                <a:gd name="T85" fmla="*/ T84 w 4326"/>
                <a:gd name="T86" fmla="+- 0 32 -115"/>
                <a:gd name="T87" fmla="*/ 32 h 668"/>
                <a:gd name="T88" fmla="+- 0 1352 1322"/>
                <a:gd name="T89" fmla="*/ T88 w 4326"/>
                <a:gd name="T90" fmla="+- 0 88 -115"/>
                <a:gd name="T91" fmla="*/ 88 h 668"/>
                <a:gd name="T92" fmla="+- 0 1330 1322"/>
                <a:gd name="T93" fmla="*/ T92 w 4326"/>
                <a:gd name="T94" fmla="+- 0 151 -115"/>
                <a:gd name="T95" fmla="*/ 151 h 668"/>
                <a:gd name="T96" fmla="+- 0 1322 1322"/>
                <a:gd name="T97" fmla="*/ T96 w 4326"/>
                <a:gd name="T98" fmla="+- 0 218 -115"/>
                <a:gd name="T99" fmla="*/ 218 h 668"/>
                <a:gd name="T100" fmla="+- 0 1330 1322"/>
                <a:gd name="T101" fmla="*/ T100 w 4326"/>
                <a:gd name="T102" fmla="+- 0 285 -115"/>
                <a:gd name="T103" fmla="*/ 285 h 668"/>
                <a:gd name="T104" fmla="+- 0 1352 1322"/>
                <a:gd name="T105" fmla="*/ T104 w 4326"/>
                <a:gd name="T106" fmla="+- 0 348 -115"/>
                <a:gd name="T107" fmla="*/ 348 h 668"/>
                <a:gd name="T108" fmla="+- 0 1387 1322"/>
                <a:gd name="T109" fmla="*/ T108 w 4326"/>
                <a:gd name="T110" fmla="+- 0 405 -115"/>
                <a:gd name="T111" fmla="*/ 405 h 668"/>
                <a:gd name="T112" fmla="+- 0 1434 1322"/>
                <a:gd name="T113" fmla="*/ T112 w 4326"/>
                <a:gd name="T114" fmla="+- 0 454 -115"/>
                <a:gd name="T115" fmla="*/ 454 h 668"/>
                <a:gd name="T116" fmla="+- 0 1491 1322"/>
                <a:gd name="T117" fmla="*/ T116 w 4326"/>
                <a:gd name="T118" fmla="+- 0 495 -115"/>
                <a:gd name="T119" fmla="*/ 495 h 668"/>
                <a:gd name="T120" fmla="+- 0 1556 1322"/>
                <a:gd name="T121" fmla="*/ T120 w 4326"/>
                <a:gd name="T122" fmla="+- 0 526 -115"/>
                <a:gd name="T123" fmla="*/ 526 h 668"/>
                <a:gd name="T124" fmla="+- 0 1628 1322"/>
                <a:gd name="T125" fmla="*/ T124 w 4326"/>
                <a:gd name="T126" fmla="+- 0 545 -115"/>
                <a:gd name="T127" fmla="*/ 545 h 668"/>
                <a:gd name="T128" fmla="+- 0 1705 1322"/>
                <a:gd name="T129" fmla="*/ T128 w 4326"/>
                <a:gd name="T130" fmla="+- 0 552 -115"/>
                <a:gd name="T131" fmla="*/ 552 h 668"/>
                <a:gd name="T132" fmla="+- 0 4718 1322"/>
                <a:gd name="T133" fmla="*/ T132 w 4326"/>
                <a:gd name="T134" fmla="+- 0 552 -115"/>
                <a:gd name="T135" fmla="*/ 552 h 668"/>
                <a:gd name="T136" fmla="+- 0 4795 1322"/>
                <a:gd name="T137" fmla="*/ T136 w 4326"/>
                <a:gd name="T138" fmla="+- 0 545 -115"/>
                <a:gd name="T139" fmla="*/ 545 h 668"/>
                <a:gd name="T140" fmla="+- 0 4867 1322"/>
                <a:gd name="T141" fmla="*/ T140 w 4326"/>
                <a:gd name="T142" fmla="+- 0 526 -115"/>
                <a:gd name="T143" fmla="*/ 526 h 668"/>
                <a:gd name="T144" fmla="+- 0 4932 1322"/>
                <a:gd name="T145" fmla="*/ T144 w 4326"/>
                <a:gd name="T146" fmla="+- 0 495 -115"/>
                <a:gd name="T147" fmla="*/ 495 h 668"/>
                <a:gd name="T148" fmla="+- 0 4989 1322"/>
                <a:gd name="T149" fmla="*/ T148 w 4326"/>
                <a:gd name="T150" fmla="+- 0 454 -115"/>
                <a:gd name="T151" fmla="*/ 454 h 668"/>
                <a:gd name="T152" fmla="+- 0 5036 1322"/>
                <a:gd name="T153" fmla="*/ T152 w 4326"/>
                <a:gd name="T154" fmla="+- 0 405 -115"/>
                <a:gd name="T155" fmla="*/ 405 h 668"/>
                <a:gd name="T156" fmla="+- 0 5071 1322"/>
                <a:gd name="T157" fmla="*/ T156 w 4326"/>
                <a:gd name="T158" fmla="+- 0 348 -115"/>
                <a:gd name="T159" fmla="*/ 348 h 668"/>
                <a:gd name="T160" fmla="+- 0 5093 1322"/>
                <a:gd name="T161" fmla="*/ T160 w 4326"/>
                <a:gd name="T162" fmla="+- 0 285 -115"/>
                <a:gd name="T163" fmla="*/ 285 h 668"/>
                <a:gd name="T164" fmla="+- 0 5099 1322"/>
                <a:gd name="T165" fmla="*/ T164 w 4326"/>
                <a:gd name="T166" fmla="+- 0 240 -115"/>
                <a:gd name="T167" fmla="*/ 240 h 668"/>
                <a:gd name="T168" fmla="+- 0 5530 1322"/>
                <a:gd name="T169" fmla="*/ T168 w 4326"/>
                <a:gd name="T170" fmla="+- 0 240 -115"/>
                <a:gd name="T171" fmla="*/ 240 h 668"/>
                <a:gd name="T172" fmla="+- 0 5532 1322"/>
                <a:gd name="T173" fmla="*/ T172 w 4326"/>
                <a:gd name="T174" fmla="+- 0 251 -115"/>
                <a:gd name="T175" fmla="*/ 251 h 668"/>
                <a:gd name="T176" fmla="+- 0 5545 1322"/>
                <a:gd name="T177" fmla="*/ T176 w 4326"/>
                <a:gd name="T178" fmla="+- 0 270 -115"/>
                <a:gd name="T179" fmla="*/ 270 h 668"/>
                <a:gd name="T180" fmla="+- 0 5564 1322"/>
                <a:gd name="T181" fmla="*/ T180 w 4326"/>
                <a:gd name="T182" fmla="+- 0 283 -115"/>
                <a:gd name="T183" fmla="*/ 283 h 668"/>
                <a:gd name="T184" fmla="+- 0 5587 1322"/>
                <a:gd name="T185" fmla="*/ T184 w 4326"/>
                <a:gd name="T186" fmla="+- 0 288 -115"/>
                <a:gd name="T187" fmla="*/ 288 h 668"/>
                <a:gd name="T188" fmla="+- 0 5611 1322"/>
                <a:gd name="T189" fmla="*/ T188 w 4326"/>
                <a:gd name="T190" fmla="+- 0 283 -115"/>
                <a:gd name="T191" fmla="*/ 283 h 668"/>
                <a:gd name="T192" fmla="+- 0 5630 1322"/>
                <a:gd name="T193" fmla="*/ T192 w 4326"/>
                <a:gd name="T194" fmla="+- 0 270 -115"/>
                <a:gd name="T195" fmla="*/ 270 h 668"/>
                <a:gd name="T196" fmla="+- 0 5642 1322"/>
                <a:gd name="T197" fmla="*/ T196 w 4326"/>
                <a:gd name="T198" fmla="+- 0 251 -115"/>
                <a:gd name="T199" fmla="*/ 251 h 668"/>
                <a:gd name="T200" fmla="+- 0 5645 1322"/>
                <a:gd name="T201" fmla="*/ T200 w 4326"/>
                <a:gd name="T202" fmla="+- 0 240 -115"/>
                <a:gd name="T203" fmla="*/ 240 h 668"/>
                <a:gd name="T204" fmla="+- 0 5647 1322"/>
                <a:gd name="T205" fmla="*/ T204 w 4326"/>
                <a:gd name="T206" fmla="+- 0 228 -115"/>
                <a:gd name="T207" fmla="*/ 228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4326" h="668">
                  <a:moveTo>
                    <a:pt x="4325" y="343"/>
                  </a:moveTo>
                  <a:lnTo>
                    <a:pt x="4289" y="288"/>
                  </a:lnTo>
                  <a:lnTo>
                    <a:pt x="4265" y="283"/>
                  </a:lnTo>
                  <a:lnTo>
                    <a:pt x="4242" y="288"/>
                  </a:lnTo>
                  <a:lnTo>
                    <a:pt x="4223" y="301"/>
                  </a:lnTo>
                  <a:lnTo>
                    <a:pt x="4210" y="320"/>
                  </a:lnTo>
                  <a:lnTo>
                    <a:pt x="4208" y="331"/>
                  </a:lnTo>
                  <a:lnTo>
                    <a:pt x="3779" y="331"/>
                  </a:lnTo>
                  <a:lnTo>
                    <a:pt x="3771" y="266"/>
                  </a:lnTo>
                  <a:lnTo>
                    <a:pt x="3749" y="203"/>
                  </a:lnTo>
                  <a:lnTo>
                    <a:pt x="3714" y="147"/>
                  </a:lnTo>
                  <a:lnTo>
                    <a:pt x="3667" y="97"/>
                  </a:lnTo>
                  <a:lnTo>
                    <a:pt x="3610" y="57"/>
                  </a:lnTo>
                  <a:lnTo>
                    <a:pt x="3545" y="26"/>
                  </a:lnTo>
                  <a:lnTo>
                    <a:pt x="3473" y="6"/>
                  </a:lnTo>
                  <a:lnTo>
                    <a:pt x="3396" y="0"/>
                  </a:lnTo>
                  <a:lnTo>
                    <a:pt x="383" y="0"/>
                  </a:lnTo>
                  <a:lnTo>
                    <a:pt x="306" y="6"/>
                  </a:lnTo>
                  <a:lnTo>
                    <a:pt x="234" y="26"/>
                  </a:lnTo>
                  <a:lnTo>
                    <a:pt x="169" y="57"/>
                  </a:lnTo>
                  <a:lnTo>
                    <a:pt x="112" y="97"/>
                  </a:lnTo>
                  <a:lnTo>
                    <a:pt x="65" y="147"/>
                  </a:lnTo>
                  <a:lnTo>
                    <a:pt x="30" y="203"/>
                  </a:lnTo>
                  <a:lnTo>
                    <a:pt x="8" y="266"/>
                  </a:lnTo>
                  <a:lnTo>
                    <a:pt x="0" y="333"/>
                  </a:lnTo>
                  <a:lnTo>
                    <a:pt x="8" y="400"/>
                  </a:lnTo>
                  <a:lnTo>
                    <a:pt x="30" y="463"/>
                  </a:lnTo>
                  <a:lnTo>
                    <a:pt x="65" y="520"/>
                  </a:lnTo>
                  <a:lnTo>
                    <a:pt x="112" y="569"/>
                  </a:lnTo>
                  <a:lnTo>
                    <a:pt x="169" y="610"/>
                  </a:lnTo>
                  <a:lnTo>
                    <a:pt x="234" y="641"/>
                  </a:lnTo>
                  <a:lnTo>
                    <a:pt x="306" y="660"/>
                  </a:lnTo>
                  <a:lnTo>
                    <a:pt x="383" y="667"/>
                  </a:lnTo>
                  <a:lnTo>
                    <a:pt x="3396" y="667"/>
                  </a:lnTo>
                  <a:lnTo>
                    <a:pt x="3473" y="660"/>
                  </a:lnTo>
                  <a:lnTo>
                    <a:pt x="3545" y="641"/>
                  </a:lnTo>
                  <a:lnTo>
                    <a:pt x="3610" y="610"/>
                  </a:lnTo>
                  <a:lnTo>
                    <a:pt x="3667" y="569"/>
                  </a:lnTo>
                  <a:lnTo>
                    <a:pt x="3714" y="520"/>
                  </a:lnTo>
                  <a:lnTo>
                    <a:pt x="3749" y="463"/>
                  </a:lnTo>
                  <a:lnTo>
                    <a:pt x="3771" y="400"/>
                  </a:lnTo>
                  <a:lnTo>
                    <a:pt x="3777" y="355"/>
                  </a:lnTo>
                  <a:lnTo>
                    <a:pt x="4208" y="355"/>
                  </a:lnTo>
                  <a:lnTo>
                    <a:pt x="4210" y="366"/>
                  </a:lnTo>
                  <a:lnTo>
                    <a:pt x="4223" y="385"/>
                  </a:lnTo>
                  <a:lnTo>
                    <a:pt x="4242" y="398"/>
                  </a:lnTo>
                  <a:lnTo>
                    <a:pt x="4265" y="403"/>
                  </a:lnTo>
                  <a:lnTo>
                    <a:pt x="4289" y="398"/>
                  </a:lnTo>
                  <a:lnTo>
                    <a:pt x="4308" y="385"/>
                  </a:lnTo>
                  <a:lnTo>
                    <a:pt x="4320" y="366"/>
                  </a:lnTo>
                  <a:lnTo>
                    <a:pt x="4323" y="355"/>
                  </a:lnTo>
                  <a:lnTo>
                    <a:pt x="4325" y="34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7" name="Text Box 760"/>
            <p:cNvSpPr txBox="1">
              <a:spLocks noChangeArrowheads="1"/>
            </p:cNvSpPr>
            <p:nvPr/>
          </p:nvSpPr>
          <p:spPr bwMode="auto">
            <a:xfrm>
              <a:off x="1436" y="18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20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331 655,1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230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8" name="Group 756"/>
          <p:cNvGrpSpPr>
            <a:grpSpLocks/>
          </p:cNvGrpSpPr>
          <p:nvPr/>
        </p:nvGrpSpPr>
        <p:grpSpPr bwMode="auto">
          <a:xfrm>
            <a:off x="701958" y="2733549"/>
            <a:ext cx="2795270" cy="508000"/>
            <a:chOff x="1321" y="-158"/>
            <a:chExt cx="4402" cy="800"/>
          </a:xfrm>
        </p:grpSpPr>
        <p:sp>
          <p:nvSpPr>
            <p:cNvPr id="69" name="Freeform 758"/>
            <p:cNvSpPr>
              <a:spLocks/>
            </p:cNvSpPr>
            <p:nvPr/>
          </p:nvSpPr>
          <p:spPr bwMode="auto">
            <a:xfrm>
              <a:off x="1321" y="-158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22 -157"/>
                <a:gd name="T3" fmla="*/ 222 h 668"/>
                <a:gd name="T4" fmla="+- 0 5645 1322"/>
                <a:gd name="T5" fmla="*/ T4 w 4326"/>
                <a:gd name="T6" fmla="+- 0 210 -157"/>
                <a:gd name="T7" fmla="*/ 210 h 668"/>
                <a:gd name="T8" fmla="+- 0 5642 1322"/>
                <a:gd name="T9" fmla="*/ T8 w 4326"/>
                <a:gd name="T10" fmla="+- 0 199 -157"/>
                <a:gd name="T11" fmla="*/ 199 h 668"/>
                <a:gd name="T12" fmla="+- 0 5630 1322"/>
                <a:gd name="T13" fmla="*/ T12 w 4326"/>
                <a:gd name="T14" fmla="+- 0 180 -157"/>
                <a:gd name="T15" fmla="*/ 180 h 668"/>
                <a:gd name="T16" fmla="+- 0 5611 1322"/>
                <a:gd name="T17" fmla="*/ T16 w 4326"/>
                <a:gd name="T18" fmla="+- 0 167 -157"/>
                <a:gd name="T19" fmla="*/ 167 h 668"/>
                <a:gd name="T20" fmla="+- 0 5587 1322"/>
                <a:gd name="T21" fmla="*/ T20 w 4326"/>
                <a:gd name="T22" fmla="+- 0 162 -157"/>
                <a:gd name="T23" fmla="*/ 162 h 668"/>
                <a:gd name="T24" fmla="+- 0 5564 1322"/>
                <a:gd name="T25" fmla="*/ T24 w 4326"/>
                <a:gd name="T26" fmla="+- 0 167 -157"/>
                <a:gd name="T27" fmla="*/ 167 h 668"/>
                <a:gd name="T28" fmla="+- 0 5545 1322"/>
                <a:gd name="T29" fmla="*/ T28 w 4326"/>
                <a:gd name="T30" fmla="+- 0 180 -157"/>
                <a:gd name="T31" fmla="*/ 180 h 668"/>
                <a:gd name="T32" fmla="+- 0 5532 1322"/>
                <a:gd name="T33" fmla="*/ T32 w 4326"/>
                <a:gd name="T34" fmla="+- 0 199 -157"/>
                <a:gd name="T35" fmla="*/ 199 h 668"/>
                <a:gd name="T36" fmla="+- 0 5530 1322"/>
                <a:gd name="T37" fmla="*/ T36 w 4326"/>
                <a:gd name="T38" fmla="+- 0 210 -157"/>
                <a:gd name="T39" fmla="*/ 210 h 668"/>
                <a:gd name="T40" fmla="+- 0 4827 1322"/>
                <a:gd name="T41" fmla="*/ T40 w 4326"/>
                <a:gd name="T42" fmla="+- 0 210 -157"/>
                <a:gd name="T43" fmla="*/ 210 h 668"/>
                <a:gd name="T44" fmla="+- 0 4822 1322"/>
                <a:gd name="T45" fmla="*/ T44 w 4326"/>
                <a:gd name="T46" fmla="+- 0 100 -157"/>
                <a:gd name="T47" fmla="*/ 100 h 668"/>
                <a:gd name="T48" fmla="+- 0 4795 1322"/>
                <a:gd name="T49" fmla="*/ T48 w 4326"/>
                <a:gd name="T50" fmla="+- 0 30 -157"/>
                <a:gd name="T51" fmla="*/ 30 h 668"/>
                <a:gd name="T52" fmla="+- 0 4753 1322"/>
                <a:gd name="T53" fmla="*/ T52 w 4326"/>
                <a:gd name="T54" fmla="+- 0 -32 -157"/>
                <a:gd name="T55" fmla="*/ -32 h 668"/>
                <a:gd name="T56" fmla="+- 0 4698 1322"/>
                <a:gd name="T57" fmla="*/ T56 w 4326"/>
                <a:gd name="T58" fmla="+- 0 -84 -157"/>
                <a:gd name="T59" fmla="*/ -84 h 668"/>
                <a:gd name="T60" fmla="+- 0 4632 1322"/>
                <a:gd name="T61" fmla="*/ T60 w 4326"/>
                <a:gd name="T62" fmla="+- 0 -123 -157"/>
                <a:gd name="T63" fmla="*/ -123 h 668"/>
                <a:gd name="T64" fmla="+- 0 4557 1322"/>
                <a:gd name="T65" fmla="*/ T64 w 4326"/>
                <a:gd name="T66" fmla="+- 0 -148 -157"/>
                <a:gd name="T67" fmla="*/ -148 h 668"/>
                <a:gd name="T68" fmla="+- 0 4476 1322"/>
                <a:gd name="T69" fmla="*/ T68 w 4326"/>
                <a:gd name="T70" fmla="+- 0 -157 -157"/>
                <a:gd name="T71" fmla="*/ -157 h 668"/>
                <a:gd name="T72" fmla="+- 0 1678 1322"/>
                <a:gd name="T73" fmla="*/ T72 w 4326"/>
                <a:gd name="T74" fmla="+- 0 -157 -157"/>
                <a:gd name="T75" fmla="*/ -157 h 668"/>
                <a:gd name="T76" fmla="+- 0 1596 1322"/>
                <a:gd name="T77" fmla="*/ T76 w 4326"/>
                <a:gd name="T78" fmla="+- 0 -148 -157"/>
                <a:gd name="T79" fmla="*/ -148 h 668"/>
                <a:gd name="T80" fmla="+- 0 1521 1322"/>
                <a:gd name="T81" fmla="*/ T80 w 4326"/>
                <a:gd name="T82" fmla="+- 0 -123 -157"/>
                <a:gd name="T83" fmla="*/ -123 h 668"/>
                <a:gd name="T84" fmla="+- 0 1455 1322"/>
                <a:gd name="T85" fmla="*/ T84 w 4326"/>
                <a:gd name="T86" fmla="+- 0 -84 -157"/>
                <a:gd name="T87" fmla="*/ -84 h 668"/>
                <a:gd name="T88" fmla="+- 0 1400 1322"/>
                <a:gd name="T89" fmla="*/ T88 w 4326"/>
                <a:gd name="T90" fmla="+- 0 -32 -157"/>
                <a:gd name="T91" fmla="*/ -32 h 668"/>
                <a:gd name="T92" fmla="+- 0 1358 1322"/>
                <a:gd name="T93" fmla="*/ T92 w 4326"/>
                <a:gd name="T94" fmla="+- 0 30 -157"/>
                <a:gd name="T95" fmla="*/ 30 h 668"/>
                <a:gd name="T96" fmla="+- 0 1331 1322"/>
                <a:gd name="T97" fmla="*/ T96 w 4326"/>
                <a:gd name="T98" fmla="+- 0 100 -157"/>
                <a:gd name="T99" fmla="*/ 100 h 668"/>
                <a:gd name="T100" fmla="+- 0 1322 1322"/>
                <a:gd name="T101" fmla="*/ T100 w 4326"/>
                <a:gd name="T102" fmla="+- 0 177 -157"/>
                <a:gd name="T103" fmla="*/ 177 h 668"/>
                <a:gd name="T104" fmla="+- 0 1331 1322"/>
                <a:gd name="T105" fmla="*/ T104 w 4326"/>
                <a:gd name="T106" fmla="+- 0 253 -157"/>
                <a:gd name="T107" fmla="*/ 253 h 668"/>
                <a:gd name="T108" fmla="+- 0 1358 1322"/>
                <a:gd name="T109" fmla="*/ T108 w 4326"/>
                <a:gd name="T110" fmla="+- 0 323 -157"/>
                <a:gd name="T111" fmla="*/ 323 h 668"/>
                <a:gd name="T112" fmla="+- 0 1400 1322"/>
                <a:gd name="T113" fmla="*/ T112 w 4326"/>
                <a:gd name="T114" fmla="+- 0 385 -157"/>
                <a:gd name="T115" fmla="*/ 385 h 668"/>
                <a:gd name="T116" fmla="+- 0 1455 1322"/>
                <a:gd name="T117" fmla="*/ T116 w 4326"/>
                <a:gd name="T118" fmla="+- 0 437 -157"/>
                <a:gd name="T119" fmla="*/ 437 h 668"/>
                <a:gd name="T120" fmla="+- 0 1521 1322"/>
                <a:gd name="T121" fmla="*/ T120 w 4326"/>
                <a:gd name="T122" fmla="+- 0 477 -157"/>
                <a:gd name="T123" fmla="*/ 477 h 668"/>
                <a:gd name="T124" fmla="+- 0 1596 1322"/>
                <a:gd name="T125" fmla="*/ T124 w 4326"/>
                <a:gd name="T126" fmla="+- 0 502 -157"/>
                <a:gd name="T127" fmla="*/ 502 h 668"/>
                <a:gd name="T128" fmla="+- 0 1678 1322"/>
                <a:gd name="T129" fmla="*/ T128 w 4326"/>
                <a:gd name="T130" fmla="+- 0 510 -157"/>
                <a:gd name="T131" fmla="*/ 510 h 668"/>
                <a:gd name="T132" fmla="+- 0 4476 1322"/>
                <a:gd name="T133" fmla="*/ T132 w 4326"/>
                <a:gd name="T134" fmla="+- 0 510 -157"/>
                <a:gd name="T135" fmla="*/ 510 h 668"/>
                <a:gd name="T136" fmla="+- 0 4557 1322"/>
                <a:gd name="T137" fmla="*/ T136 w 4326"/>
                <a:gd name="T138" fmla="+- 0 502 -157"/>
                <a:gd name="T139" fmla="*/ 502 h 668"/>
                <a:gd name="T140" fmla="+- 0 4632 1322"/>
                <a:gd name="T141" fmla="*/ T140 w 4326"/>
                <a:gd name="T142" fmla="+- 0 477 -157"/>
                <a:gd name="T143" fmla="*/ 477 h 668"/>
                <a:gd name="T144" fmla="+- 0 4698 1322"/>
                <a:gd name="T145" fmla="*/ T144 w 4326"/>
                <a:gd name="T146" fmla="+- 0 437 -157"/>
                <a:gd name="T147" fmla="*/ 437 h 668"/>
                <a:gd name="T148" fmla="+- 0 4753 1322"/>
                <a:gd name="T149" fmla="*/ T148 w 4326"/>
                <a:gd name="T150" fmla="+- 0 385 -157"/>
                <a:gd name="T151" fmla="*/ 385 h 668"/>
                <a:gd name="T152" fmla="+- 0 4795 1322"/>
                <a:gd name="T153" fmla="*/ T152 w 4326"/>
                <a:gd name="T154" fmla="+- 0 323 -157"/>
                <a:gd name="T155" fmla="*/ 323 h 668"/>
                <a:gd name="T156" fmla="+- 0 4822 1322"/>
                <a:gd name="T157" fmla="*/ T156 w 4326"/>
                <a:gd name="T158" fmla="+- 0 253 -157"/>
                <a:gd name="T159" fmla="*/ 253 h 668"/>
                <a:gd name="T160" fmla="+- 0 4824 1322"/>
                <a:gd name="T161" fmla="*/ T160 w 4326"/>
                <a:gd name="T162" fmla="+- 0 234 -157"/>
                <a:gd name="T163" fmla="*/ 234 h 668"/>
                <a:gd name="T164" fmla="+- 0 5530 1322"/>
                <a:gd name="T165" fmla="*/ T164 w 4326"/>
                <a:gd name="T166" fmla="+- 0 234 -157"/>
                <a:gd name="T167" fmla="*/ 234 h 668"/>
                <a:gd name="T168" fmla="+- 0 5532 1322"/>
                <a:gd name="T169" fmla="*/ T168 w 4326"/>
                <a:gd name="T170" fmla="+- 0 246 -157"/>
                <a:gd name="T171" fmla="*/ 246 h 668"/>
                <a:gd name="T172" fmla="+- 0 5545 1322"/>
                <a:gd name="T173" fmla="*/ T172 w 4326"/>
                <a:gd name="T174" fmla="+- 0 265 -157"/>
                <a:gd name="T175" fmla="*/ 265 h 668"/>
                <a:gd name="T176" fmla="+- 0 5564 1322"/>
                <a:gd name="T177" fmla="*/ T176 w 4326"/>
                <a:gd name="T178" fmla="+- 0 278 -157"/>
                <a:gd name="T179" fmla="*/ 278 h 668"/>
                <a:gd name="T180" fmla="+- 0 5587 1322"/>
                <a:gd name="T181" fmla="*/ T180 w 4326"/>
                <a:gd name="T182" fmla="+- 0 282 -157"/>
                <a:gd name="T183" fmla="*/ 282 h 668"/>
                <a:gd name="T184" fmla="+- 0 5611 1322"/>
                <a:gd name="T185" fmla="*/ T184 w 4326"/>
                <a:gd name="T186" fmla="+- 0 278 -157"/>
                <a:gd name="T187" fmla="*/ 278 h 668"/>
                <a:gd name="T188" fmla="+- 0 5630 1322"/>
                <a:gd name="T189" fmla="*/ T188 w 4326"/>
                <a:gd name="T190" fmla="+- 0 265 -157"/>
                <a:gd name="T191" fmla="*/ 265 h 668"/>
                <a:gd name="T192" fmla="+- 0 5642 1322"/>
                <a:gd name="T193" fmla="*/ T192 w 4326"/>
                <a:gd name="T194" fmla="+- 0 246 -157"/>
                <a:gd name="T195" fmla="*/ 246 h 668"/>
                <a:gd name="T196" fmla="+- 0 5645 1322"/>
                <a:gd name="T197" fmla="*/ T196 w 4326"/>
                <a:gd name="T198" fmla="+- 0 234 -157"/>
                <a:gd name="T199" fmla="*/ 234 h 668"/>
                <a:gd name="T200" fmla="+- 0 5647 1322"/>
                <a:gd name="T201" fmla="*/ T200 w 4326"/>
                <a:gd name="T202" fmla="+- 0 222 -157"/>
                <a:gd name="T203" fmla="*/ 222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26" h="668">
                  <a:moveTo>
                    <a:pt x="4325" y="379"/>
                  </a:moveTo>
                  <a:lnTo>
                    <a:pt x="4323" y="367"/>
                  </a:lnTo>
                  <a:lnTo>
                    <a:pt x="4320" y="356"/>
                  </a:lnTo>
                  <a:lnTo>
                    <a:pt x="4308" y="337"/>
                  </a:lnTo>
                  <a:lnTo>
                    <a:pt x="4289" y="324"/>
                  </a:lnTo>
                  <a:lnTo>
                    <a:pt x="4265" y="319"/>
                  </a:lnTo>
                  <a:lnTo>
                    <a:pt x="4242" y="324"/>
                  </a:lnTo>
                  <a:lnTo>
                    <a:pt x="4223" y="337"/>
                  </a:lnTo>
                  <a:lnTo>
                    <a:pt x="4210" y="356"/>
                  </a:lnTo>
                  <a:lnTo>
                    <a:pt x="4208" y="367"/>
                  </a:lnTo>
                  <a:lnTo>
                    <a:pt x="3505" y="367"/>
                  </a:lnTo>
                  <a:lnTo>
                    <a:pt x="3500" y="257"/>
                  </a:lnTo>
                  <a:lnTo>
                    <a:pt x="3473" y="187"/>
                  </a:lnTo>
                  <a:lnTo>
                    <a:pt x="3431" y="125"/>
                  </a:lnTo>
                  <a:lnTo>
                    <a:pt x="3376" y="73"/>
                  </a:lnTo>
                  <a:lnTo>
                    <a:pt x="3310" y="34"/>
                  </a:lnTo>
                  <a:lnTo>
                    <a:pt x="3235" y="9"/>
                  </a:lnTo>
                  <a:lnTo>
                    <a:pt x="3154" y="0"/>
                  </a:lnTo>
                  <a:lnTo>
                    <a:pt x="356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3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7"/>
                  </a:lnTo>
                  <a:lnTo>
                    <a:pt x="0" y="334"/>
                  </a:lnTo>
                  <a:lnTo>
                    <a:pt x="9" y="410"/>
                  </a:lnTo>
                  <a:lnTo>
                    <a:pt x="36" y="480"/>
                  </a:lnTo>
                  <a:lnTo>
                    <a:pt x="78" y="542"/>
                  </a:lnTo>
                  <a:lnTo>
                    <a:pt x="133" y="594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6" y="667"/>
                  </a:lnTo>
                  <a:lnTo>
                    <a:pt x="3154" y="667"/>
                  </a:lnTo>
                  <a:lnTo>
                    <a:pt x="3235" y="659"/>
                  </a:lnTo>
                  <a:lnTo>
                    <a:pt x="3310" y="634"/>
                  </a:lnTo>
                  <a:lnTo>
                    <a:pt x="3376" y="594"/>
                  </a:lnTo>
                  <a:lnTo>
                    <a:pt x="3431" y="542"/>
                  </a:lnTo>
                  <a:lnTo>
                    <a:pt x="3473" y="480"/>
                  </a:lnTo>
                  <a:lnTo>
                    <a:pt x="3500" y="410"/>
                  </a:lnTo>
                  <a:lnTo>
                    <a:pt x="3502" y="391"/>
                  </a:lnTo>
                  <a:lnTo>
                    <a:pt x="4208" y="391"/>
                  </a:lnTo>
                  <a:lnTo>
                    <a:pt x="4210" y="403"/>
                  </a:lnTo>
                  <a:lnTo>
                    <a:pt x="4223" y="422"/>
                  </a:lnTo>
                  <a:lnTo>
                    <a:pt x="4242" y="435"/>
                  </a:lnTo>
                  <a:lnTo>
                    <a:pt x="4265" y="439"/>
                  </a:lnTo>
                  <a:lnTo>
                    <a:pt x="4289" y="435"/>
                  </a:lnTo>
                  <a:lnTo>
                    <a:pt x="4308" y="422"/>
                  </a:lnTo>
                  <a:lnTo>
                    <a:pt x="4320" y="403"/>
                  </a:lnTo>
                  <a:lnTo>
                    <a:pt x="4323" y="391"/>
                  </a:lnTo>
                  <a:lnTo>
                    <a:pt x="4325" y="37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0" name="Text Box 757"/>
            <p:cNvSpPr txBox="1">
              <a:spLocks noChangeArrowheads="1"/>
            </p:cNvSpPr>
            <p:nvPr/>
          </p:nvSpPr>
          <p:spPr bwMode="auto">
            <a:xfrm>
              <a:off x="1397" y="-26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190 603,3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 750"/>
          <p:cNvGrpSpPr>
            <a:grpSpLocks/>
          </p:cNvGrpSpPr>
          <p:nvPr/>
        </p:nvGrpSpPr>
        <p:grpSpPr bwMode="auto">
          <a:xfrm>
            <a:off x="685798" y="5917818"/>
            <a:ext cx="2898775" cy="527050"/>
            <a:chOff x="1254" y="-115"/>
            <a:chExt cx="4565" cy="830"/>
          </a:xfrm>
        </p:grpSpPr>
        <p:sp>
          <p:nvSpPr>
            <p:cNvPr id="72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3" name="Text Box 751"/>
            <p:cNvSpPr txBox="1">
              <a:spLocks noChangeArrowheads="1"/>
            </p:cNvSpPr>
            <p:nvPr/>
          </p:nvSpPr>
          <p:spPr bwMode="auto">
            <a:xfrm>
              <a:off x="1254" y="47"/>
              <a:ext cx="4565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50 050,9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7" name="Group 744"/>
          <p:cNvGrpSpPr>
            <a:grpSpLocks/>
          </p:cNvGrpSpPr>
          <p:nvPr/>
        </p:nvGrpSpPr>
        <p:grpSpPr bwMode="auto">
          <a:xfrm>
            <a:off x="756199" y="8004656"/>
            <a:ext cx="2924810" cy="523240"/>
            <a:chOff x="1310" y="247"/>
            <a:chExt cx="4606" cy="824"/>
          </a:xfrm>
        </p:grpSpPr>
        <p:sp>
          <p:nvSpPr>
            <p:cNvPr id="78" name="Freeform 746"/>
            <p:cNvSpPr>
              <a:spLocks/>
            </p:cNvSpPr>
            <p:nvPr/>
          </p:nvSpPr>
          <p:spPr bwMode="auto">
            <a:xfrm>
              <a:off x="1310" y="247"/>
              <a:ext cx="4326" cy="668"/>
            </a:xfrm>
            <a:custGeom>
              <a:avLst/>
              <a:gdLst>
                <a:gd name="T0" fmla="+- 0 5636 1310"/>
                <a:gd name="T1" fmla="*/ T0 w 4326"/>
                <a:gd name="T2" fmla="+- 0 576 248"/>
                <a:gd name="T3" fmla="*/ 576 h 668"/>
                <a:gd name="T4" fmla="+- 0 5633 1310"/>
                <a:gd name="T5" fmla="*/ T4 w 4326"/>
                <a:gd name="T6" fmla="+- 0 565 248"/>
                <a:gd name="T7" fmla="*/ 565 h 668"/>
                <a:gd name="T8" fmla="+- 0 5631 1310"/>
                <a:gd name="T9" fmla="*/ T8 w 4326"/>
                <a:gd name="T10" fmla="+- 0 553 248"/>
                <a:gd name="T11" fmla="*/ 553 h 668"/>
                <a:gd name="T12" fmla="+- 0 5618 1310"/>
                <a:gd name="T13" fmla="*/ T12 w 4326"/>
                <a:gd name="T14" fmla="+- 0 534 248"/>
                <a:gd name="T15" fmla="*/ 534 h 668"/>
                <a:gd name="T16" fmla="+- 0 5599 1310"/>
                <a:gd name="T17" fmla="*/ T16 w 4326"/>
                <a:gd name="T18" fmla="+- 0 521 248"/>
                <a:gd name="T19" fmla="*/ 521 h 668"/>
                <a:gd name="T20" fmla="+- 0 5576 1310"/>
                <a:gd name="T21" fmla="*/ T20 w 4326"/>
                <a:gd name="T22" fmla="+- 0 516 248"/>
                <a:gd name="T23" fmla="*/ 516 h 668"/>
                <a:gd name="T24" fmla="+- 0 5552 1310"/>
                <a:gd name="T25" fmla="*/ T24 w 4326"/>
                <a:gd name="T26" fmla="+- 0 521 248"/>
                <a:gd name="T27" fmla="*/ 521 h 668"/>
                <a:gd name="T28" fmla="+- 0 5533 1310"/>
                <a:gd name="T29" fmla="*/ T28 w 4326"/>
                <a:gd name="T30" fmla="+- 0 534 248"/>
                <a:gd name="T31" fmla="*/ 534 h 668"/>
                <a:gd name="T32" fmla="+- 0 5521 1310"/>
                <a:gd name="T33" fmla="*/ T32 w 4326"/>
                <a:gd name="T34" fmla="+- 0 553 248"/>
                <a:gd name="T35" fmla="*/ 553 h 668"/>
                <a:gd name="T36" fmla="+- 0 5518 1310"/>
                <a:gd name="T37" fmla="*/ T36 w 4326"/>
                <a:gd name="T38" fmla="+- 0 565 248"/>
                <a:gd name="T39" fmla="*/ 565 h 668"/>
                <a:gd name="T40" fmla="+- 0 3210 1310"/>
                <a:gd name="T41" fmla="*/ T40 w 4326"/>
                <a:gd name="T42" fmla="+- 0 565 248"/>
                <a:gd name="T43" fmla="*/ 565 h 668"/>
                <a:gd name="T44" fmla="+- 0 3204 1310"/>
                <a:gd name="T45" fmla="*/ T44 w 4326"/>
                <a:gd name="T46" fmla="+- 0 493 248"/>
                <a:gd name="T47" fmla="*/ 493 h 668"/>
                <a:gd name="T48" fmla="+- 0 3181 1310"/>
                <a:gd name="T49" fmla="*/ T48 w 4326"/>
                <a:gd name="T50" fmla="+- 0 413 248"/>
                <a:gd name="T51" fmla="*/ 413 h 668"/>
                <a:gd name="T52" fmla="+- 0 3146 1310"/>
                <a:gd name="T53" fmla="*/ T52 w 4326"/>
                <a:gd name="T54" fmla="+- 0 345 248"/>
                <a:gd name="T55" fmla="*/ 345 h 668"/>
                <a:gd name="T56" fmla="+- 0 3101 1310"/>
                <a:gd name="T57" fmla="*/ T56 w 4326"/>
                <a:gd name="T58" fmla="+- 0 293 248"/>
                <a:gd name="T59" fmla="*/ 293 h 668"/>
                <a:gd name="T60" fmla="+- 0 3047 1310"/>
                <a:gd name="T61" fmla="*/ T60 w 4326"/>
                <a:gd name="T62" fmla="+- 0 260 248"/>
                <a:gd name="T63" fmla="*/ 260 h 668"/>
                <a:gd name="T64" fmla="+- 0 2988 1310"/>
                <a:gd name="T65" fmla="*/ T64 w 4326"/>
                <a:gd name="T66" fmla="+- 0 248 248"/>
                <a:gd name="T67" fmla="*/ 248 h 668"/>
                <a:gd name="T68" fmla="+- 0 1534 1310"/>
                <a:gd name="T69" fmla="*/ T68 w 4326"/>
                <a:gd name="T70" fmla="+- 0 248 248"/>
                <a:gd name="T71" fmla="*/ 248 h 668"/>
                <a:gd name="T72" fmla="+- 0 1474 1310"/>
                <a:gd name="T73" fmla="*/ T72 w 4326"/>
                <a:gd name="T74" fmla="+- 0 260 248"/>
                <a:gd name="T75" fmla="*/ 260 h 668"/>
                <a:gd name="T76" fmla="+- 0 1421 1310"/>
                <a:gd name="T77" fmla="*/ T76 w 4326"/>
                <a:gd name="T78" fmla="+- 0 293 248"/>
                <a:gd name="T79" fmla="*/ 293 h 668"/>
                <a:gd name="T80" fmla="+- 0 1376 1310"/>
                <a:gd name="T81" fmla="*/ T80 w 4326"/>
                <a:gd name="T82" fmla="+- 0 345 248"/>
                <a:gd name="T83" fmla="*/ 345 h 668"/>
                <a:gd name="T84" fmla="+- 0 1341 1310"/>
                <a:gd name="T85" fmla="*/ T84 w 4326"/>
                <a:gd name="T86" fmla="+- 0 413 248"/>
                <a:gd name="T87" fmla="*/ 413 h 668"/>
                <a:gd name="T88" fmla="+- 0 1318 1310"/>
                <a:gd name="T89" fmla="*/ T88 w 4326"/>
                <a:gd name="T90" fmla="+- 0 493 248"/>
                <a:gd name="T91" fmla="*/ 493 h 668"/>
                <a:gd name="T92" fmla="+- 0 1310 1310"/>
                <a:gd name="T93" fmla="*/ T92 w 4326"/>
                <a:gd name="T94" fmla="+- 0 581 248"/>
                <a:gd name="T95" fmla="*/ 581 h 668"/>
                <a:gd name="T96" fmla="+- 0 1318 1310"/>
                <a:gd name="T97" fmla="*/ T96 w 4326"/>
                <a:gd name="T98" fmla="+- 0 670 248"/>
                <a:gd name="T99" fmla="*/ 670 h 668"/>
                <a:gd name="T100" fmla="+- 0 1341 1310"/>
                <a:gd name="T101" fmla="*/ T100 w 4326"/>
                <a:gd name="T102" fmla="+- 0 750 248"/>
                <a:gd name="T103" fmla="*/ 750 h 668"/>
                <a:gd name="T104" fmla="+- 0 1376 1310"/>
                <a:gd name="T105" fmla="*/ T104 w 4326"/>
                <a:gd name="T106" fmla="+- 0 817 248"/>
                <a:gd name="T107" fmla="*/ 817 h 668"/>
                <a:gd name="T108" fmla="+- 0 1421 1310"/>
                <a:gd name="T109" fmla="*/ T108 w 4326"/>
                <a:gd name="T110" fmla="+- 0 870 248"/>
                <a:gd name="T111" fmla="*/ 870 h 668"/>
                <a:gd name="T112" fmla="+- 0 1474 1310"/>
                <a:gd name="T113" fmla="*/ T112 w 4326"/>
                <a:gd name="T114" fmla="+- 0 903 248"/>
                <a:gd name="T115" fmla="*/ 903 h 668"/>
                <a:gd name="T116" fmla="+- 0 1534 1310"/>
                <a:gd name="T117" fmla="*/ T116 w 4326"/>
                <a:gd name="T118" fmla="+- 0 915 248"/>
                <a:gd name="T119" fmla="*/ 915 h 668"/>
                <a:gd name="T120" fmla="+- 0 2988 1310"/>
                <a:gd name="T121" fmla="*/ T120 w 4326"/>
                <a:gd name="T122" fmla="+- 0 915 248"/>
                <a:gd name="T123" fmla="*/ 915 h 668"/>
                <a:gd name="T124" fmla="+- 0 3047 1310"/>
                <a:gd name="T125" fmla="*/ T124 w 4326"/>
                <a:gd name="T126" fmla="+- 0 903 248"/>
                <a:gd name="T127" fmla="*/ 903 h 668"/>
                <a:gd name="T128" fmla="+- 0 3101 1310"/>
                <a:gd name="T129" fmla="*/ T128 w 4326"/>
                <a:gd name="T130" fmla="+- 0 870 248"/>
                <a:gd name="T131" fmla="*/ 870 h 668"/>
                <a:gd name="T132" fmla="+- 0 3146 1310"/>
                <a:gd name="T133" fmla="*/ T132 w 4326"/>
                <a:gd name="T134" fmla="+- 0 817 248"/>
                <a:gd name="T135" fmla="*/ 817 h 668"/>
                <a:gd name="T136" fmla="+- 0 3181 1310"/>
                <a:gd name="T137" fmla="*/ T136 w 4326"/>
                <a:gd name="T138" fmla="+- 0 750 248"/>
                <a:gd name="T139" fmla="*/ 750 h 668"/>
                <a:gd name="T140" fmla="+- 0 3204 1310"/>
                <a:gd name="T141" fmla="*/ T140 w 4326"/>
                <a:gd name="T142" fmla="+- 0 670 248"/>
                <a:gd name="T143" fmla="*/ 670 h 668"/>
                <a:gd name="T144" fmla="+- 0 3211 1310"/>
                <a:gd name="T145" fmla="*/ T144 w 4326"/>
                <a:gd name="T146" fmla="+- 0 588 248"/>
                <a:gd name="T147" fmla="*/ 588 h 668"/>
                <a:gd name="T148" fmla="+- 0 5518 1310"/>
                <a:gd name="T149" fmla="*/ T148 w 4326"/>
                <a:gd name="T150" fmla="+- 0 588 248"/>
                <a:gd name="T151" fmla="*/ 588 h 668"/>
                <a:gd name="T152" fmla="+- 0 5521 1310"/>
                <a:gd name="T153" fmla="*/ T152 w 4326"/>
                <a:gd name="T154" fmla="+- 0 600 248"/>
                <a:gd name="T155" fmla="*/ 600 h 668"/>
                <a:gd name="T156" fmla="+- 0 5533 1310"/>
                <a:gd name="T157" fmla="*/ T156 w 4326"/>
                <a:gd name="T158" fmla="+- 0 619 248"/>
                <a:gd name="T159" fmla="*/ 619 h 668"/>
                <a:gd name="T160" fmla="+- 0 5552 1310"/>
                <a:gd name="T161" fmla="*/ T160 w 4326"/>
                <a:gd name="T162" fmla="+- 0 632 248"/>
                <a:gd name="T163" fmla="*/ 632 h 668"/>
                <a:gd name="T164" fmla="+- 0 5576 1310"/>
                <a:gd name="T165" fmla="*/ T164 w 4326"/>
                <a:gd name="T166" fmla="+- 0 636 248"/>
                <a:gd name="T167" fmla="*/ 636 h 668"/>
                <a:gd name="T168" fmla="+- 0 5599 1310"/>
                <a:gd name="T169" fmla="*/ T168 w 4326"/>
                <a:gd name="T170" fmla="+- 0 632 248"/>
                <a:gd name="T171" fmla="*/ 632 h 668"/>
                <a:gd name="T172" fmla="+- 0 5618 1310"/>
                <a:gd name="T173" fmla="*/ T172 w 4326"/>
                <a:gd name="T174" fmla="+- 0 619 248"/>
                <a:gd name="T175" fmla="*/ 619 h 668"/>
                <a:gd name="T176" fmla="+- 0 5631 1310"/>
                <a:gd name="T177" fmla="*/ T176 w 4326"/>
                <a:gd name="T178" fmla="+- 0 600 248"/>
                <a:gd name="T179" fmla="*/ 600 h 668"/>
                <a:gd name="T180" fmla="+- 0 5633 1310"/>
                <a:gd name="T181" fmla="*/ T180 w 4326"/>
                <a:gd name="T182" fmla="+- 0 588 248"/>
                <a:gd name="T183" fmla="*/ 588 h 668"/>
                <a:gd name="T184" fmla="+- 0 5636 1310"/>
                <a:gd name="T185" fmla="*/ T184 w 4326"/>
                <a:gd name="T186" fmla="+- 0 576 248"/>
                <a:gd name="T187" fmla="*/ 576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326" h="668">
                  <a:moveTo>
                    <a:pt x="4326" y="328"/>
                  </a:moveTo>
                  <a:lnTo>
                    <a:pt x="4323" y="317"/>
                  </a:lnTo>
                  <a:lnTo>
                    <a:pt x="4321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6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1" y="305"/>
                  </a:lnTo>
                  <a:lnTo>
                    <a:pt x="4208" y="317"/>
                  </a:lnTo>
                  <a:lnTo>
                    <a:pt x="1900" y="317"/>
                  </a:lnTo>
                  <a:lnTo>
                    <a:pt x="1894" y="245"/>
                  </a:lnTo>
                  <a:lnTo>
                    <a:pt x="1871" y="165"/>
                  </a:lnTo>
                  <a:lnTo>
                    <a:pt x="1836" y="97"/>
                  </a:lnTo>
                  <a:lnTo>
                    <a:pt x="1791" y="45"/>
                  </a:lnTo>
                  <a:lnTo>
                    <a:pt x="1737" y="12"/>
                  </a:lnTo>
                  <a:lnTo>
                    <a:pt x="1678" y="0"/>
                  </a:lnTo>
                  <a:lnTo>
                    <a:pt x="224" y="0"/>
                  </a:lnTo>
                  <a:lnTo>
                    <a:pt x="164" y="12"/>
                  </a:lnTo>
                  <a:lnTo>
                    <a:pt x="111" y="45"/>
                  </a:lnTo>
                  <a:lnTo>
                    <a:pt x="66" y="97"/>
                  </a:lnTo>
                  <a:lnTo>
                    <a:pt x="31" y="165"/>
                  </a:lnTo>
                  <a:lnTo>
                    <a:pt x="8" y="245"/>
                  </a:lnTo>
                  <a:lnTo>
                    <a:pt x="0" y="333"/>
                  </a:lnTo>
                  <a:lnTo>
                    <a:pt x="8" y="422"/>
                  </a:lnTo>
                  <a:lnTo>
                    <a:pt x="31" y="502"/>
                  </a:lnTo>
                  <a:lnTo>
                    <a:pt x="66" y="569"/>
                  </a:lnTo>
                  <a:lnTo>
                    <a:pt x="111" y="622"/>
                  </a:lnTo>
                  <a:lnTo>
                    <a:pt x="164" y="655"/>
                  </a:lnTo>
                  <a:lnTo>
                    <a:pt x="224" y="667"/>
                  </a:lnTo>
                  <a:lnTo>
                    <a:pt x="1678" y="667"/>
                  </a:lnTo>
                  <a:lnTo>
                    <a:pt x="1737" y="655"/>
                  </a:lnTo>
                  <a:lnTo>
                    <a:pt x="1791" y="622"/>
                  </a:lnTo>
                  <a:lnTo>
                    <a:pt x="1836" y="569"/>
                  </a:lnTo>
                  <a:lnTo>
                    <a:pt x="1871" y="502"/>
                  </a:lnTo>
                  <a:lnTo>
                    <a:pt x="1894" y="422"/>
                  </a:lnTo>
                  <a:lnTo>
                    <a:pt x="1901" y="340"/>
                  </a:lnTo>
                  <a:lnTo>
                    <a:pt x="4208" y="340"/>
                  </a:lnTo>
                  <a:lnTo>
                    <a:pt x="4211" y="352"/>
                  </a:lnTo>
                  <a:lnTo>
                    <a:pt x="4223" y="371"/>
                  </a:lnTo>
                  <a:lnTo>
                    <a:pt x="4242" y="384"/>
                  </a:lnTo>
                  <a:lnTo>
                    <a:pt x="4266" y="388"/>
                  </a:lnTo>
                  <a:lnTo>
                    <a:pt x="4289" y="384"/>
                  </a:lnTo>
                  <a:lnTo>
                    <a:pt x="4308" y="371"/>
                  </a:lnTo>
                  <a:lnTo>
                    <a:pt x="4321" y="352"/>
                  </a:lnTo>
                  <a:lnTo>
                    <a:pt x="4323" y="340"/>
                  </a:lnTo>
                  <a:lnTo>
                    <a:pt x="4326" y="328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9" name="Text Box 745"/>
            <p:cNvSpPr txBox="1">
              <a:spLocks noChangeArrowheads="1"/>
            </p:cNvSpPr>
            <p:nvPr/>
          </p:nvSpPr>
          <p:spPr bwMode="auto">
            <a:xfrm>
              <a:off x="1326" y="314"/>
              <a:ext cx="4590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290" marR="1986280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</a:pPr>
              <a:r>
                <a:rPr lang="ru-RU" sz="1000" b="1" spc="-10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26 724,7</a:t>
              </a:r>
              <a:endParaRPr lang="ru-RU" sz="10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986280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</a:pPr>
              <a:r>
                <a:rPr lang="ru-RU" sz="800" b="1" spc="-10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ТЫС.РУБЛЕЙ</a:t>
              </a:r>
              <a:endParaRPr lang="ru-RU" sz="8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54940" marR="1986280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101" name="image430.png" descr="iconmonstr-building-33-240(3)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" y="2698697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753"/>
          <p:cNvGrpSpPr>
            <a:grpSpLocks/>
          </p:cNvGrpSpPr>
          <p:nvPr/>
        </p:nvGrpSpPr>
        <p:grpSpPr bwMode="auto">
          <a:xfrm>
            <a:off x="684528" y="3554295"/>
            <a:ext cx="2796540" cy="508635"/>
            <a:chOff x="1301" y="-111"/>
            <a:chExt cx="4404" cy="801"/>
          </a:xfrm>
        </p:grpSpPr>
        <p:sp>
          <p:nvSpPr>
            <p:cNvPr id="82" name="Freeform 755"/>
            <p:cNvSpPr>
              <a:spLocks/>
            </p:cNvSpPr>
            <p:nvPr/>
          </p:nvSpPr>
          <p:spPr bwMode="auto">
            <a:xfrm>
              <a:off x="1301" y="-111"/>
              <a:ext cx="4305" cy="668"/>
            </a:xfrm>
            <a:custGeom>
              <a:avLst/>
              <a:gdLst>
                <a:gd name="T0" fmla="+- 0 5607 1302"/>
                <a:gd name="T1" fmla="*/ T0 w 4305"/>
                <a:gd name="T2" fmla="+- 0 220 -110"/>
                <a:gd name="T3" fmla="*/ 220 h 668"/>
                <a:gd name="T4" fmla="+- 0 5570 1302"/>
                <a:gd name="T5" fmla="*/ T4 w 4305"/>
                <a:gd name="T6" fmla="+- 0 165 -110"/>
                <a:gd name="T7" fmla="*/ 165 h 668"/>
                <a:gd name="T8" fmla="+- 0 5547 1302"/>
                <a:gd name="T9" fmla="*/ T8 w 4305"/>
                <a:gd name="T10" fmla="+- 0 160 -110"/>
                <a:gd name="T11" fmla="*/ 160 h 668"/>
                <a:gd name="T12" fmla="+- 0 5523 1302"/>
                <a:gd name="T13" fmla="*/ T12 w 4305"/>
                <a:gd name="T14" fmla="+- 0 165 -110"/>
                <a:gd name="T15" fmla="*/ 165 h 668"/>
                <a:gd name="T16" fmla="+- 0 5504 1302"/>
                <a:gd name="T17" fmla="*/ T16 w 4305"/>
                <a:gd name="T18" fmla="+- 0 178 -110"/>
                <a:gd name="T19" fmla="*/ 178 h 668"/>
                <a:gd name="T20" fmla="+- 0 5491 1302"/>
                <a:gd name="T21" fmla="*/ T20 w 4305"/>
                <a:gd name="T22" fmla="+- 0 197 -110"/>
                <a:gd name="T23" fmla="*/ 197 h 668"/>
                <a:gd name="T24" fmla="+- 0 5489 1302"/>
                <a:gd name="T25" fmla="*/ T24 w 4305"/>
                <a:gd name="T26" fmla="+- 0 208 -110"/>
                <a:gd name="T27" fmla="*/ 208 h 668"/>
                <a:gd name="T28" fmla="+- 0 4648 1302"/>
                <a:gd name="T29" fmla="*/ T28 w 4305"/>
                <a:gd name="T30" fmla="+- 0 208 -110"/>
                <a:gd name="T31" fmla="*/ 208 h 668"/>
                <a:gd name="T32" fmla="+- 0 4619 1302"/>
                <a:gd name="T33" fmla="*/ T32 w 4305"/>
                <a:gd name="T34" fmla="+- 0 94 -110"/>
                <a:gd name="T35" fmla="*/ 94 h 668"/>
                <a:gd name="T36" fmla="+- 0 4582 1302"/>
                <a:gd name="T37" fmla="*/ T36 w 4305"/>
                <a:gd name="T38" fmla="+- 0 37 -110"/>
                <a:gd name="T39" fmla="*/ 37 h 668"/>
                <a:gd name="T40" fmla="+- 0 4534 1302"/>
                <a:gd name="T41" fmla="*/ T40 w 4305"/>
                <a:gd name="T42" fmla="+- 0 -13 -110"/>
                <a:gd name="T43" fmla="*/ -13 h 668"/>
                <a:gd name="T44" fmla="+- 0 4476 1302"/>
                <a:gd name="T45" fmla="*/ T44 w 4305"/>
                <a:gd name="T46" fmla="+- 0 -53 -110"/>
                <a:gd name="T47" fmla="*/ -53 h 668"/>
                <a:gd name="T48" fmla="+- 0 4409 1302"/>
                <a:gd name="T49" fmla="*/ T48 w 4305"/>
                <a:gd name="T50" fmla="+- 0 -84 -110"/>
                <a:gd name="T51" fmla="*/ -84 h 668"/>
                <a:gd name="T52" fmla="+- 0 4335 1302"/>
                <a:gd name="T53" fmla="*/ T52 w 4305"/>
                <a:gd name="T54" fmla="+- 0 -103 -110"/>
                <a:gd name="T55" fmla="*/ -103 h 668"/>
                <a:gd name="T56" fmla="+- 0 4256 1302"/>
                <a:gd name="T57" fmla="*/ T56 w 4305"/>
                <a:gd name="T58" fmla="+- 0 -110 -110"/>
                <a:gd name="T59" fmla="*/ -110 h 668"/>
                <a:gd name="T60" fmla="+- 0 1696 1302"/>
                <a:gd name="T61" fmla="*/ T60 w 4305"/>
                <a:gd name="T62" fmla="+- 0 -110 -110"/>
                <a:gd name="T63" fmla="*/ -110 h 668"/>
                <a:gd name="T64" fmla="+- 0 1616 1302"/>
                <a:gd name="T65" fmla="*/ T64 w 4305"/>
                <a:gd name="T66" fmla="+- 0 -103 -110"/>
                <a:gd name="T67" fmla="*/ -103 h 668"/>
                <a:gd name="T68" fmla="+- 0 1542 1302"/>
                <a:gd name="T69" fmla="*/ T68 w 4305"/>
                <a:gd name="T70" fmla="+- 0 -84 -110"/>
                <a:gd name="T71" fmla="*/ -84 h 668"/>
                <a:gd name="T72" fmla="+- 0 1475 1302"/>
                <a:gd name="T73" fmla="*/ T72 w 4305"/>
                <a:gd name="T74" fmla="+- 0 -53 -110"/>
                <a:gd name="T75" fmla="*/ -53 h 668"/>
                <a:gd name="T76" fmla="+- 0 1417 1302"/>
                <a:gd name="T77" fmla="*/ T76 w 4305"/>
                <a:gd name="T78" fmla="+- 0 -13 -110"/>
                <a:gd name="T79" fmla="*/ -13 h 668"/>
                <a:gd name="T80" fmla="+- 0 1369 1302"/>
                <a:gd name="T81" fmla="*/ T80 w 4305"/>
                <a:gd name="T82" fmla="+- 0 37 -110"/>
                <a:gd name="T83" fmla="*/ 37 h 668"/>
                <a:gd name="T84" fmla="+- 0 1333 1302"/>
                <a:gd name="T85" fmla="*/ T84 w 4305"/>
                <a:gd name="T86" fmla="+- 0 94 -110"/>
                <a:gd name="T87" fmla="*/ 94 h 668"/>
                <a:gd name="T88" fmla="+- 0 1310 1302"/>
                <a:gd name="T89" fmla="*/ T88 w 4305"/>
                <a:gd name="T90" fmla="+- 0 156 -110"/>
                <a:gd name="T91" fmla="*/ 156 h 668"/>
                <a:gd name="T92" fmla="+- 0 1302 1302"/>
                <a:gd name="T93" fmla="*/ T92 w 4305"/>
                <a:gd name="T94" fmla="+- 0 223 -110"/>
                <a:gd name="T95" fmla="*/ 223 h 668"/>
                <a:gd name="T96" fmla="+- 0 1310 1302"/>
                <a:gd name="T97" fmla="*/ T96 w 4305"/>
                <a:gd name="T98" fmla="+- 0 291 -110"/>
                <a:gd name="T99" fmla="*/ 291 h 668"/>
                <a:gd name="T100" fmla="+- 0 1333 1302"/>
                <a:gd name="T101" fmla="*/ T100 w 4305"/>
                <a:gd name="T102" fmla="+- 0 353 -110"/>
                <a:gd name="T103" fmla="*/ 353 h 668"/>
                <a:gd name="T104" fmla="+- 0 1369 1302"/>
                <a:gd name="T105" fmla="*/ T104 w 4305"/>
                <a:gd name="T106" fmla="+- 0 410 -110"/>
                <a:gd name="T107" fmla="*/ 410 h 668"/>
                <a:gd name="T108" fmla="+- 0 1417 1302"/>
                <a:gd name="T109" fmla="*/ T108 w 4305"/>
                <a:gd name="T110" fmla="+- 0 459 -110"/>
                <a:gd name="T111" fmla="*/ 459 h 668"/>
                <a:gd name="T112" fmla="+- 0 1475 1302"/>
                <a:gd name="T113" fmla="*/ T112 w 4305"/>
                <a:gd name="T114" fmla="+- 0 500 -110"/>
                <a:gd name="T115" fmla="*/ 500 h 668"/>
                <a:gd name="T116" fmla="+- 0 1542 1302"/>
                <a:gd name="T117" fmla="*/ T116 w 4305"/>
                <a:gd name="T118" fmla="+- 0 531 -110"/>
                <a:gd name="T119" fmla="*/ 531 h 668"/>
                <a:gd name="T120" fmla="+- 0 1616 1302"/>
                <a:gd name="T121" fmla="*/ T120 w 4305"/>
                <a:gd name="T122" fmla="+- 0 550 -110"/>
                <a:gd name="T123" fmla="*/ 550 h 668"/>
                <a:gd name="T124" fmla="+- 0 1696 1302"/>
                <a:gd name="T125" fmla="*/ T124 w 4305"/>
                <a:gd name="T126" fmla="+- 0 557 -110"/>
                <a:gd name="T127" fmla="*/ 557 h 668"/>
                <a:gd name="T128" fmla="+- 0 4256 1302"/>
                <a:gd name="T129" fmla="*/ T128 w 4305"/>
                <a:gd name="T130" fmla="+- 0 557 -110"/>
                <a:gd name="T131" fmla="*/ 557 h 668"/>
                <a:gd name="T132" fmla="+- 0 4335 1302"/>
                <a:gd name="T133" fmla="*/ T132 w 4305"/>
                <a:gd name="T134" fmla="+- 0 550 -110"/>
                <a:gd name="T135" fmla="*/ 550 h 668"/>
                <a:gd name="T136" fmla="+- 0 4409 1302"/>
                <a:gd name="T137" fmla="*/ T136 w 4305"/>
                <a:gd name="T138" fmla="+- 0 531 -110"/>
                <a:gd name="T139" fmla="*/ 531 h 668"/>
                <a:gd name="T140" fmla="+- 0 4476 1302"/>
                <a:gd name="T141" fmla="*/ T140 w 4305"/>
                <a:gd name="T142" fmla="+- 0 500 -110"/>
                <a:gd name="T143" fmla="*/ 500 h 668"/>
                <a:gd name="T144" fmla="+- 0 4534 1302"/>
                <a:gd name="T145" fmla="*/ T144 w 4305"/>
                <a:gd name="T146" fmla="+- 0 459 -110"/>
                <a:gd name="T147" fmla="*/ 459 h 668"/>
                <a:gd name="T148" fmla="+- 0 4582 1302"/>
                <a:gd name="T149" fmla="*/ T148 w 4305"/>
                <a:gd name="T150" fmla="+- 0 410 -110"/>
                <a:gd name="T151" fmla="*/ 410 h 668"/>
                <a:gd name="T152" fmla="+- 0 4619 1302"/>
                <a:gd name="T153" fmla="*/ T152 w 4305"/>
                <a:gd name="T154" fmla="+- 0 353 -110"/>
                <a:gd name="T155" fmla="*/ 353 h 668"/>
                <a:gd name="T156" fmla="+- 0 4642 1302"/>
                <a:gd name="T157" fmla="*/ T156 w 4305"/>
                <a:gd name="T158" fmla="+- 0 291 -110"/>
                <a:gd name="T159" fmla="*/ 291 h 668"/>
                <a:gd name="T160" fmla="+- 0 4649 1302"/>
                <a:gd name="T161" fmla="*/ T160 w 4305"/>
                <a:gd name="T162" fmla="+- 0 232 -110"/>
                <a:gd name="T163" fmla="*/ 232 h 668"/>
                <a:gd name="T164" fmla="+- 0 5489 1302"/>
                <a:gd name="T165" fmla="*/ T164 w 4305"/>
                <a:gd name="T166" fmla="+- 0 232 -110"/>
                <a:gd name="T167" fmla="*/ 232 h 668"/>
                <a:gd name="T168" fmla="+- 0 5491 1302"/>
                <a:gd name="T169" fmla="*/ T168 w 4305"/>
                <a:gd name="T170" fmla="+- 0 243 -110"/>
                <a:gd name="T171" fmla="*/ 243 h 668"/>
                <a:gd name="T172" fmla="+- 0 5504 1302"/>
                <a:gd name="T173" fmla="*/ T172 w 4305"/>
                <a:gd name="T174" fmla="+- 0 262 -110"/>
                <a:gd name="T175" fmla="*/ 262 h 668"/>
                <a:gd name="T176" fmla="+- 0 5523 1302"/>
                <a:gd name="T177" fmla="*/ T176 w 4305"/>
                <a:gd name="T178" fmla="+- 0 275 -110"/>
                <a:gd name="T179" fmla="*/ 275 h 668"/>
                <a:gd name="T180" fmla="+- 0 5547 1302"/>
                <a:gd name="T181" fmla="*/ T180 w 4305"/>
                <a:gd name="T182" fmla="+- 0 280 -110"/>
                <a:gd name="T183" fmla="*/ 280 h 668"/>
                <a:gd name="T184" fmla="+- 0 5570 1302"/>
                <a:gd name="T185" fmla="*/ T184 w 4305"/>
                <a:gd name="T186" fmla="+- 0 275 -110"/>
                <a:gd name="T187" fmla="*/ 275 h 668"/>
                <a:gd name="T188" fmla="+- 0 5589 1302"/>
                <a:gd name="T189" fmla="*/ T188 w 4305"/>
                <a:gd name="T190" fmla="+- 0 262 -110"/>
                <a:gd name="T191" fmla="*/ 262 h 668"/>
                <a:gd name="T192" fmla="+- 0 5602 1302"/>
                <a:gd name="T193" fmla="*/ T192 w 4305"/>
                <a:gd name="T194" fmla="+- 0 243 -110"/>
                <a:gd name="T195" fmla="*/ 243 h 668"/>
                <a:gd name="T196" fmla="+- 0 5604 1302"/>
                <a:gd name="T197" fmla="*/ T196 w 4305"/>
                <a:gd name="T198" fmla="+- 0 232 -110"/>
                <a:gd name="T199" fmla="*/ 232 h 668"/>
                <a:gd name="T200" fmla="+- 0 5607 1302"/>
                <a:gd name="T201" fmla="*/ T200 w 4305"/>
                <a:gd name="T202" fmla="+- 0 220 -110"/>
                <a:gd name="T203" fmla="*/ 220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05" h="668">
                  <a:moveTo>
                    <a:pt x="4305" y="330"/>
                  </a:moveTo>
                  <a:lnTo>
                    <a:pt x="4268" y="275"/>
                  </a:lnTo>
                  <a:lnTo>
                    <a:pt x="4245" y="270"/>
                  </a:lnTo>
                  <a:lnTo>
                    <a:pt x="4221" y="275"/>
                  </a:lnTo>
                  <a:lnTo>
                    <a:pt x="4202" y="288"/>
                  </a:lnTo>
                  <a:lnTo>
                    <a:pt x="4189" y="307"/>
                  </a:lnTo>
                  <a:lnTo>
                    <a:pt x="4187" y="318"/>
                  </a:lnTo>
                  <a:lnTo>
                    <a:pt x="3346" y="318"/>
                  </a:lnTo>
                  <a:lnTo>
                    <a:pt x="3317" y="204"/>
                  </a:lnTo>
                  <a:lnTo>
                    <a:pt x="3280" y="147"/>
                  </a:lnTo>
                  <a:lnTo>
                    <a:pt x="3232" y="97"/>
                  </a:lnTo>
                  <a:lnTo>
                    <a:pt x="3174" y="57"/>
                  </a:lnTo>
                  <a:lnTo>
                    <a:pt x="3107" y="26"/>
                  </a:lnTo>
                  <a:lnTo>
                    <a:pt x="3033" y="7"/>
                  </a:lnTo>
                  <a:lnTo>
                    <a:pt x="2954" y="0"/>
                  </a:lnTo>
                  <a:lnTo>
                    <a:pt x="394" y="0"/>
                  </a:lnTo>
                  <a:lnTo>
                    <a:pt x="314" y="7"/>
                  </a:lnTo>
                  <a:lnTo>
                    <a:pt x="240" y="26"/>
                  </a:lnTo>
                  <a:lnTo>
                    <a:pt x="173" y="57"/>
                  </a:lnTo>
                  <a:lnTo>
                    <a:pt x="115" y="97"/>
                  </a:lnTo>
                  <a:lnTo>
                    <a:pt x="67" y="147"/>
                  </a:lnTo>
                  <a:lnTo>
                    <a:pt x="31" y="204"/>
                  </a:lnTo>
                  <a:lnTo>
                    <a:pt x="8" y="266"/>
                  </a:lnTo>
                  <a:lnTo>
                    <a:pt x="0" y="333"/>
                  </a:lnTo>
                  <a:lnTo>
                    <a:pt x="8" y="401"/>
                  </a:lnTo>
                  <a:lnTo>
                    <a:pt x="31" y="463"/>
                  </a:lnTo>
                  <a:lnTo>
                    <a:pt x="67" y="520"/>
                  </a:lnTo>
                  <a:lnTo>
                    <a:pt x="115" y="569"/>
                  </a:lnTo>
                  <a:lnTo>
                    <a:pt x="173" y="610"/>
                  </a:lnTo>
                  <a:lnTo>
                    <a:pt x="240" y="641"/>
                  </a:lnTo>
                  <a:lnTo>
                    <a:pt x="314" y="660"/>
                  </a:lnTo>
                  <a:lnTo>
                    <a:pt x="394" y="667"/>
                  </a:lnTo>
                  <a:lnTo>
                    <a:pt x="2954" y="667"/>
                  </a:lnTo>
                  <a:lnTo>
                    <a:pt x="3033" y="660"/>
                  </a:lnTo>
                  <a:lnTo>
                    <a:pt x="3107" y="641"/>
                  </a:lnTo>
                  <a:lnTo>
                    <a:pt x="3174" y="610"/>
                  </a:lnTo>
                  <a:lnTo>
                    <a:pt x="3232" y="569"/>
                  </a:lnTo>
                  <a:lnTo>
                    <a:pt x="3280" y="520"/>
                  </a:lnTo>
                  <a:lnTo>
                    <a:pt x="3317" y="463"/>
                  </a:lnTo>
                  <a:lnTo>
                    <a:pt x="3340" y="401"/>
                  </a:lnTo>
                  <a:lnTo>
                    <a:pt x="3347" y="342"/>
                  </a:lnTo>
                  <a:lnTo>
                    <a:pt x="4187" y="342"/>
                  </a:lnTo>
                  <a:lnTo>
                    <a:pt x="4189" y="353"/>
                  </a:lnTo>
                  <a:lnTo>
                    <a:pt x="4202" y="372"/>
                  </a:lnTo>
                  <a:lnTo>
                    <a:pt x="4221" y="385"/>
                  </a:lnTo>
                  <a:lnTo>
                    <a:pt x="4245" y="390"/>
                  </a:lnTo>
                  <a:lnTo>
                    <a:pt x="4268" y="385"/>
                  </a:lnTo>
                  <a:lnTo>
                    <a:pt x="4287" y="372"/>
                  </a:lnTo>
                  <a:lnTo>
                    <a:pt x="4300" y="353"/>
                  </a:lnTo>
                  <a:lnTo>
                    <a:pt x="4302" y="342"/>
                  </a:lnTo>
                  <a:lnTo>
                    <a:pt x="4305" y="33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3" name="Text Box 754"/>
            <p:cNvSpPr txBox="1">
              <a:spLocks noChangeArrowheads="1"/>
            </p:cNvSpPr>
            <p:nvPr/>
          </p:nvSpPr>
          <p:spPr bwMode="auto">
            <a:xfrm>
              <a:off x="1400" y="22"/>
              <a:ext cx="4305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137 606,3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4" name="Group 753"/>
          <p:cNvGrpSpPr>
            <a:grpSpLocks/>
          </p:cNvGrpSpPr>
          <p:nvPr/>
        </p:nvGrpSpPr>
        <p:grpSpPr bwMode="auto">
          <a:xfrm>
            <a:off x="684528" y="4292728"/>
            <a:ext cx="2861389" cy="556895"/>
            <a:chOff x="1301" y="-111"/>
            <a:chExt cx="4377" cy="877"/>
          </a:xfrm>
        </p:grpSpPr>
        <p:sp>
          <p:nvSpPr>
            <p:cNvPr id="85" name="Freeform 755"/>
            <p:cNvSpPr>
              <a:spLocks/>
            </p:cNvSpPr>
            <p:nvPr/>
          </p:nvSpPr>
          <p:spPr bwMode="auto">
            <a:xfrm>
              <a:off x="1301" y="-111"/>
              <a:ext cx="4305" cy="668"/>
            </a:xfrm>
            <a:custGeom>
              <a:avLst/>
              <a:gdLst>
                <a:gd name="T0" fmla="+- 0 5607 1302"/>
                <a:gd name="T1" fmla="*/ T0 w 4305"/>
                <a:gd name="T2" fmla="+- 0 220 -110"/>
                <a:gd name="T3" fmla="*/ 220 h 668"/>
                <a:gd name="T4" fmla="+- 0 5570 1302"/>
                <a:gd name="T5" fmla="*/ T4 w 4305"/>
                <a:gd name="T6" fmla="+- 0 165 -110"/>
                <a:gd name="T7" fmla="*/ 165 h 668"/>
                <a:gd name="T8" fmla="+- 0 5547 1302"/>
                <a:gd name="T9" fmla="*/ T8 w 4305"/>
                <a:gd name="T10" fmla="+- 0 160 -110"/>
                <a:gd name="T11" fmla="*/ 160 h 668"/>
                <a:gd name="T12" fmla="+- 0 5523 1302"/>
                <a:gd name="T13" fmla="*/ T12 w 4305"/>
                <a:gd name="T14" fmla="+- 0 165 -110"/>
                <a:gd name="T15" fmla="*/ 165 h 668"/>
                <a:gd name="T16" fmla="+- 0 5504 1302"/>
                <a:gd name="T17" fmla="*/ T16 w 4305"/>
                <a:gd name="T18" fmla="+- 0 178 -110"/>
                <a:gd name="T19" fmla="*/ 178 h 668"/>
                <a:gd name="T20" fmla="+- 0 5491 1302"/>
                <a:gd name="T21" fmla="*/ T20 w 4305"/>
                <a:gd name="T22" fmla="+- 0 197 -110"/>
                <a:gd name="T23" fmla="*/ 197 h 668"/>
                <a:gd name="T24" fmla="+- 0 5489 1302"/>
                <a:gd name="T25" fmla="*/ T24 w 4305"/>
                <a:gd name="T26" fmla="+- 0 208 -110"/>
                <a:gd name="T27" fmla="*/ 208 h 668"/>
                <a:gd name="T28" fmla="+- 0 4648 1302"/>
                <a:gd name="T29" fmla="*/ T28 w 4305"/>
                <a:gd name="T30" fmla="+- 0 208 -110"/>
                <a:gd name="T31" fmla="*/ 208 h 668"/>
                <a:gd name="T32" fmla="+- 0 4619 1302"/>
                <a:gd name="T33" fmla="*/ T32 w 4305"/>
                <a:gd name="T34" fmla="+- 0 94 -110"/>
                <a:gd name="T35" fmla="*/ 94 h 668"/>
                <a:gd name="T36" fmla="+- 0 4582 1302"/>
                <a:gd name="T37" fmla="*/ T36 w 4305"/>
                <a:gd name="T38" fmla="+- 0 37 -110"/>
                <a:gd name="T39" fmla="*/ 37 h 668"/>
                <a:gd name="T40" fmla="+- 0 4534 1302"/>
                <a:gd name="T41" fmla="*/ T40 w 4305"/>
                <a:gd name="T42" fmla="+- 0 -13 -110"/>
                <a:gd name="T43" fmla="*/ -13 h 668"/>
                <a:gd name="T44" fmla="+- 0 4476 1302"/>
                <a:gd name="T45" fmla="*/ T44 w 4305"/>
                <a:gd name="T46" fmla="+- 0 -53 -110"/>
                <a:gd name="T47" fmla="*/ -53 h 668"/>
                <a:gd name="T48" fmla="+- 0 4409 1302"/>
                <a:gd name="T49" fmla="*/ T48 w 4305"/>
                <a:gd name="T50" fmla="+- 0 -84 -110"/>
                <a:gd name="T51" fmla="*/ -84 h 668"/>
                <a:gd name="T52" fmla="+- 0 4335 1302"/>
                <a:gd name="T53" fmla="*/ T52 w 4305"/>
                <a:gd name="T54" fmla="+- 0 -103 -110"/>
                <a:gd name="T55" fmla="*/ -103 h 668"/>
                <a:gd name="T56" fmla="+- 0 4256 1302"/>
                <a:gd name="T57" fmla="*/ T56 w 4305"/>
                <a:gd name="T58" fmla="+- 0 -110 -110"/>
                <a:gd name="T59" fmla="*/ -110 h 668"/>
                <a:gd name="T60" fmla="+- 0 1696 1302"/>
                <a:gd name="T61" fmla="*/ T60 w 4305"/>
                <a:gd name="T62" fmla="+- 0 -110 -110"/>
                <a:gd name="T63" fmla="*/ -110 h 668"/>
                <a:gd name="T64" fmla="+- 0 1616 1302"/>
                <a:gd name="T65" fmla="*/ T64 w 4305"/>
                <a:gd name="T66" fmla="+- 0 -103 -110"/>
                <a:gd name="T67" fmla="*/ -103 h 668"/>
                <a:gd name="T68" fmla="+- 0 1542 1302"/>
                <a:gd name="T69" fmla="*/ T68 w 4305"/>
                <a:gd name="T70" fmla="+- 0 -84 -110"/>
                <a:gd name="T71" fmla="*/ -84 h 668"/>
                <a:gd name="T72" fmla="+- 0 1475 1302"/>
                <a:gd name="T73" fmla="*/ T72 w 4305"/>
                <a:gd name="T74" fmla="+- 0 -53 -110"/>
                <a:gd name="T75" fmla="*/ -53 h 668"/>
                <a:gd name="T76" fmla="+- 0 1417 1302"/>
                <a:gd name="T77" fmla="*/ T76 w 4305"/>
                <a:gd name="T78" fmla="+- 0 -13 -110"/>
                <a:gd name="T79" fmla="*/ -13 h 668"/>
                <a:gd name="T80" fmla="+- 0 1369 1302"/>
                <a:gd name="T81" fmla="*/ T80 w 4305"/>
                <a:gd name="T82" fmla="+- 0 37 -110"/>
                <a:gd name="T83" fmla="*/ 37 h 668"/>
                <a:gd name="T84" fmla="+- 0 1333 1302"/>
                <a:gd name="T85" fmla="*/ T84 w 4305"/>
                <a:gd name="T86" fmla="+- 0 94 -110"/>
                <a:gd name="T87" fmla="*/ 94 h 668"/>
                <a:gd name="T88" fmla="+- 0 1310 1302"/>
                <a:gd name="T89" fmla="*/ T88 w 4305"/>
                <a:gd name="T90" fmla="+- 0 156 -110"/>
                <a:gd name="T91" fmla="*/ 156 h 668"/>
                <a:gd name="T92" fmla="+- 0 1302 1302"/>
                <a:gd name="T93" fmla="*/ T92 w 4305"/>
                <a:gd name="T94" fmla="+- 0 223 -110"/>
                <a:gd name="T95" fmla="*/ 223 h 668"/>
                <a:gd name="T96" fmla="+- 0 1310 1302"/>
                <a:gd name="T97" fmla="*/ T96 w 4305"/>
                <a:gd name="T98" fmla="+- 0 291 -110"/>
                <a:gd name="T99" fmla="*/ 291 h 668"/>
                <a:gd name="T100" fmla="+- 0 1333 1302"/>
                <a:gd name="T101" fmla="*/ T100 w 4305"/>
                <a:gd name="T102" fmla="+- 0 353 -110"/>
                <a:gd name="T103" fmla="*/ 353 h 668"/>
                <a:gd name="T104" fmla="+- 0 1369 1302"/>
                <a:gd name="T105" fmla="*/ T104 w 4305"/>
                <a:gd name="T106" fmla="+- 0 410 -110"/>
                <a:gd name="T107" fmla="*/ 410 h 668"/>
                <a:gd name="T108" fmla="+- 0 1417 1302"/>
                <a:gd name="T109" fmla="*/ T108 w 4305"/>
                <a:gd name="T110" fmla="+- 0 459 -110"/>
                <a:gd name="T111" fmla="*/ 459 h 668"/>
                <a:gd name="T112" fmla="+- 0 1475 1302"/>
                <a:gd name="T113" fmla="*/ T112 w 4305"/>
                <a:gd name="T114" fmla="+- 0 500 -110"/>
                <a:gd name="T115" fmla="*/ 500 h 668"/>
                <a:gd name="T116" fmla="+- 0 1542 1302"/>
                <a:gd name="T117" fmla="*/ T116 w 4305"/>
                <a:gd name="T118" fmla="+- 0 531 -110"/>
                <a:gd name="T119" fmla="*/ 531 h 668"/>
                <a:gd name="T120" fmla="+- 0 1616 1302"/>
                <a:gd name="T121" fmla="*/ T120 w 4305"/>
                <a:gd name="T122" fmla="+- 0 550 -110"/>
                <a:gd name="T123" fmla="*/ 550 h 668"/>
                <a:gd name="T124" fmla="+- 0 1696 1302"/>
                <a:gd name="T125" fmla="*/ T124 w 4305"/>
                <a:gd name="T126" fmla="+- 0 557 -110"/>
                <a:gd name="T127" fmla="*/ 557 h 668"/>
                <a:gd name="T128" fmla="+- 0 4256 1302"/>
                <a:gd name="T129" fmla="*/ T128 w 4305"/>
                <a:gd name="T130" fmla="+- 0 557 -110"/>
                <a:gd name="T131" fmla="*/ 557 h 668"/>
                <a:gd name="T132" fmla="+- 0 4335 1302"/>
                <a:gd name="T133" fmla="*/ T132 w 4305"/>
                <a:gd name="T134" fmla="+- 0 550 -110"/>
                <a:gd name="T135" fmla="*/ 550 h 668"/>
                <a:gd name="T136" fmla="+- 0 4409 1302"/>
                <a:gd name="T137" fmla="*/ T136 w 4305"/>
                <a:gd name="T138" fmla="+- 0 531 -110"/>
                <a:gd name="T139" fmla="*/ 531 h 668"/>
                <a:gd name="T140" fmla="+- 0 4476 1302"/>
                <a:gd name="T141" fmla="*/ T140 w 4305"/>
                <a:gd name="T142" fmla="+- 0 500 -110"/>
                <a:gd name="T143" fmla="*/ 500 h 668"/>
                <a:gd name="T144" fmla="+- 0 4534 1302"/>
                <a:gd name="T145" fmla="*/ T144 w 4305"/>
                <a:gd name="T146" fmla="+- 0 459 -110"/>
                <a:gd name="T147" fmla="*/ 459 h 668"/>
                <a:gd name="T148" fmla="+- 0 4582 1302"/>
                <a:gd name="T149" fmla="*/ T148 w 4305"/>
                <a:gd name="T150" fmla="+- 0 410 -110"/>
                <a:gd name="T151" fmla="*/ 410 h 668"/>
                <a:gd name="T152" fmla="+- 0 4619 1302"/>
                <a:gd name="T153" fmla="*/ T152 w 4305"/>
                <a:gd name="T154" fmla="+- 0 353 -110"/>
                <a:gd name="T155" fmla="*/ 353 h 668"/>
                <a:gd name="T156" fmla="+- 0 4642 1302"/>
                <a:gd name="T157" fmla="*/ T156 w 4305"/>
                <a:gd name="T158" fmla="+- 0 291 -110"/>
                <a:gd name="T159" fmla="*/ 291 h 668"/>
                <a:gd name="T160" fmla="+- 0 4649 1302"/>
                <a:gd name="T161" fmla="*/ T160 w 4305"/>
                <a:gd name="T162" fmla="+- 0 232 -110"/>
                <a:gd name="T163" fmla="*/ 232 h 668"/>
                <a:gd name="T164" fmla="+- 0 5489 1302"/>
                <a:gd name="T165" fmla="*/ T164 w 4305"/>
                <a:gd name="T166" fmla="+- 0 232 -110"/>
                <a:gd name="T167" fmla="*/ 232 h 668"/>
                <a:gd name="T168" fmla="+- 0 5491 1302"/>
                <a:gd name="T169" fmla="*/ T168 w 4305"/>
                <a:gd name="T170" fmla="+- 0 243 -110"/>
                <a:gd name="T171" fmla="*/ 243 h 668"/>
                <a:gd name="T172" fmla="+- 0 5504 1302"/>
                <a:gd name="T173" fmla="*/ T172 w 4305"/>
                <a:gd name="T174" fmla="+- 0 262 -110"/>
                <a:gd name="T175" fmla="*/ 262 h 668"/>
                <a:gd name="T176" fmla="+- 0 5523 1302"/>
                <a:gd name="T177" fmla="*/ T176 w 4305"/>
                <a:gd name="T178" fmla="+- 0 275 -110"/>
                <a:gd name="T179" fmla="*/ 275 h 668"/>
                <a:gd name="T180" fmla="+- 0 5547 1302"/>
                <a:gd name="T181" fmla="*/ T180 w 4305"/>
                <a:gd name="T182" fmla="+- 0 280 -110"/>
                <a:gd name="T183" fmla="*/ 280 h 668"/>
                <a:gd name="T184" fmla="+- 0 5570 1302"/>
                <a:gd name="T185" fmla="*/ T184 w 4305"/>
                <a:gd name="T186" fmla="+- 0 275 -110"/>
                <a:gd name="T187" fmla="*/ 275 h 668"/>
                <a:gd name="T188" fmla="+- 0 5589 1302"/>
                <a:gd name="T189" fmla="*/ T188 w 4305"/>
                <a:gd name="T190" fmla="+- 0 262 -110"/>
                <a:gd name="T191" fmla="*/ 262 h 668"/>
                <a:gd name="T192" fmla="+- 0 5602 1302"/>
                <a:gd name="T193" fmla="*/ T192 w 4305"/>
                <a:gd name="T194" fmla="+- 0 243 -110"/>
                <a:gd name="T195" fmla="*/ 243 h 668"/>
                <a:gd name="T196" fmla="+- 0 5604 1302"/>
                <a:gd name="T197" fmla="*/ T196 w 4305"/>
                <a:gd name="T198" fmla="+- 0 232 -110"/>
                <a:gd name="T199" fmla="*/ 232 h 668"/>
                <a:gd name="T200" fmla="+- 0 5607 1302"/>
                <a:gd name="T201" fmla="*/ T200 w 4305"/>
                <a:gd name="T202" fmla="+- 0 220 -110"/>
                <a:gd name="T203" fmla="*/ 220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05" h="668">
                  <a:moveTo>
                    <a:pt x="4305" y="330"/>
                  </a:moveTo>
                  <a:lnTo>
                    <a:pt x="4268" y="275"/>
                  </a:lnTo>
                  <a:lnTo>
                    <a:pt x="4245" y="270"/>
                  </a:lnTo>
                  <a:lnTo>
                    <a:pt x="4221" y="275"/>
                  </a:lnTo>
                  <a:lnTo>
                    <a:pt x="4202" y="288"/>
                  </a:lnTo>
                  <a:lnTo>
                    <a:pt x="4189" y="307"/>
                  </a:lnTo>
                  <a:lnTo>
                    <a:pt x="4187" y="318"/>
                  </a:lnTo>
                  <a:lnTo>
                    <a:pt x="3346" y="318"/>
                  </a:lnTo>
                  <a:lnTo>
                    <a:pt x="3317" y="204"/>
                  </a:lnTo>
                  <a:lnTo>
                    <a:pt x="3280" y="147"/>
                  </a:lnTo>
                  <a:lnTo>
                    <a:pt x="3232" y="97"/>
                  </a:lnTo>
                  <a:lnTo>
                    <a:pt x="3174" y="57"/>
                  </a:lnTo>
                  <a:lnTo>
                    <a:pt x="3107" y="26"/>
                  </a:lnTo>
                  <a:lnTo>
                    <a:pt x="3033" y="7"/>
                  </a:lnTo>
                  <a:lnTo>
                    <a:pt x="2954" y="0"/>
                  </a:lnTo>
                  <a:lnTo>
                    <a:pt x="394" y="0"/>
                  </a:lnTo>
                  <a:lnTo>
                    <a:pt x="314" y="7"/>
                  </a:lnTo>
                  <a:lnTo>
                    <a:pt x="240" y="26"/>
                  </a:lnTo>
                  <a:lnTo>
                    <a:pt x="173" y="57"/>
                  </a:lnTo>
                  <a:lnTo>
                    <a:pt x="115" y="97"/>
                  </a:lnTo>
                  <a:lnTo>
                    <a:pt x="67" y="147"/>
                  </a:lnTo>
                  <a:lnTo>
                    <a:pt x="31" y="204"/>
                  </a:lnTo>
                  <a:lnTo>
                    <a:pt x="8" y="266"/>
                  </a:lnTo>
                  <a:lnTo>
                    <a:pt x="0" y="333"/>
                  </a:lnTo>
                  <a:lnTo>
                    <a:pt x="8" y="401"/>
                  </a:lnTo>
                  <a:lnTo>
                    <a:pt x="31" y="463"/>
                  </a:lnTo>
                  <a:lnTo>
                    <a:pt x="67" y="520"/>
                  </a:lnTo>
                  <a:lnTo>
                    <a:pt x="115" y="569"/>
                  </a:lnTo>
                  <a:lnTo>
                    <a:pt x="173" y="610"/>
                  </a:lnTo>
                  <a:lnTo>
                    <a:pt x="240" y="641"/>
                  </a:lnTo>
                  <a:lnTo>
                    <a:pt x="314" y="660"/>
                  </a:lnTo>
                  <a:lnTo>
                    <a:pt x="394" y="667"/>
                  </a:lnTo>
                  <a:lnTo>
                    <a:pt x="2954" y="667"/>
                  </a:lnTo>
                  <a:lnTo>
                    <a:pt x="3033" y="660"/>
                  </a:lnTo>
                  <a:lnTo>
                    <a:pt x="3107" y="641"/>
                  </a:lnTo>
                  <a:lnTo>
                    <a:pt x="3174" y="610"/>
                  </a:lnTo>
                  <a:lnTo>
                    <a:pt x="3232" y="569"/>
                  </a:lnTo>
                  <a:lnTo>
                    <a:pt x="3280" y="520"/>
                  </a:lnTo>
                  <a:lnTo>
                    <a:pt x="3317" y="463"/>
                  </a:lnTo>
                  <a:lnTo>
                    <a:pt x="3340" y="401"/>
                  </a:lnTo>
                  <a:lnTo>
                    <a:pt x="3347" y="342"/>
                  </a:lnTo>
                  <a:lnTo>
                    <a:pt x="4187" y="342"/>
                  </a:lnTo>
                  <a:lnTo>
                    <a:pt x="4189" y="353"/>
                  </a:lnTo>
                  <a:lnTo>
                    <a:pt x="4202" y="372"/>
                  </a:lnTo>
                  <a:lnTo>
                    <a:pt x="4221" y="385"/>
                  </a:lnTo>
                  <a:lnTo>
                    <a:pt x="4245" y="390"/>
                  </a:lnTo>
                  <a:lnTo>
                    <a:pt x="4268" y="385"/>
                  </a:lnTo>
                  <a:lnTo>
                    <a:pt x="4287" y="372"/>
                  </a:lnTo>
                  <a:lnTo>
                    <a:pt x="4300" y="353"/>
                  </a:lnTo>
                  <a:lnTo>
                    <a:pt x="4302" y="342"/>
                  </a:lnTo>
                  <a:lnTo>
                    <a:pt x="4305" y="33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6" name="Text Box 754"/>
            <p:cNvSpPr txBox="1">
              <a:spLocks noChangeArrowheads="1"/>
            </p:cNvSpPr>
            <p:nvPr/>
          </p:nvSpPr>
          <p:spPr bwMode="auto">
            <a:xfrm>
              <a:off x="1373" y="21"/>
              <a:ext cx="4305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81 285,5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7" name="Group 750"/>
          <p:cNvGrpSpPr>
            <a:grpSpLocks/>
          </p:cNvGrpSpPr>
          <p:nvPr/>
        </p:nvGrpSpPr>
        <p:grpSpPr bwMode="auto">
          <a:xfrm>
            <a:off x="706120" y="6595499"/>
            <a:ext cx="2747010" cy="508635"/>
            <a:chOff x="1321" y="-115"/>
            <a:chExt cx="4326" cy="801"/>
          </a:xfrm>
        </p:grpSpPr>
        <p:sp>
          <p:nvSpPr>
            <p:cNvPr id="88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9" name="Text Box 751"/>
            <p:cNvSpPr txBox="1">
              <a:spLocks noChangeArrowheads="1"/>
            </p:cNvSpPr>
            <p:nvPr/>
          </p:nvSpPr>
          <p:spPr bwMode="auto">
            <a:xfrm>
              <a:off x="1321" y="18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35 560,4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084" name="image431.png" descr="iconmonstr-building-14-24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" y="6550414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image432.png" descr="iconmonstr-bicycle-3-240(3)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" y="4260343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750"/>
          <p:cNvGrpSpPr>
            <a:grpSpLocks/>
          </p:cNvGrpSpPr>
          <p:nvPr/>
        </p:nvGrpSpPr>
        <p:grpSpPr bwMode="auto">
          <a:xfrm>
            <a:off x="697863" y="5196077"/>
            <a:ext cx="2898775" cy="503555"/>
            <a:chOff x="1273" y="-115"/>
            <a:chExt cx="4565" cy="793"/>
          </a:xfrm>
        </p:grpSpPr>
        <p:sp>
          <p:nvSpPr>
            <p:cNvPr id="93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4" name="Text Box 751"/>
            <p:cNvSpPr txBox="1">
              <a:spLocks noChangeArrowheads="1"/>
            </p:cNvSpPr>
            <p:nvPr/>
          </p:nvSpPr>
          <p:spPr bwMode="auto">
            <a:xfrm>
              <a:off x="1273" y="10"/>
              <a:ext cx="4565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53 395,0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-262423" y="3878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-262423" y="8450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2" name="Rectangle 59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4" name="Rectangle 63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9" name="Прямоугольник 3078"/>
          <p:cNvSpPr/>
          <p:nvPr/>
        </p:nvSpPr>
        <p:spPr>
          <a:xfrm>
            <a:off x="3497148" y="1336555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Tahoma" panose="020B0604030504040204" pitchFamily="34" charset="0"/>
                <a:ea typeface="Verdana" panose="020B0604030504040204" pitchFamily="34" charset="0"/>
              </a:rPr>
              <a:t>"Развитие образования городского округа Семеновский на 2018-2023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0" name="Прямоугольник 3079"/>
          <p:cNvSpPr/>
          <p:nvPr/>
        </p:nvSpPr>
        <p:spPr>
          <a:xfrm>
            <a:off x="3485063" y="1937837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 и строительство социальной и инженерной инфраструктуры на территории городского округа Семеновский на 2021-2023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1" name="Прямоугольник 3080"/>
          <p:cNvSpPr/>
          <p:nvPr/>
        </p:nvSpPr>
        <p:spPr>
          <a:xfrm>
            <a:off x="3511414" y="2829404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 культуры городского округа Семеновский на 2018-2023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2" name="Прямоугольник 3081"/>
          <p:cNvSpPr/>
          <p:nvPr/>
        </p:nvSpPr>
        <p:spPr>
          <a:xfrm>
            <a:off x="3511414" y="3439452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Комплексное благоустройство и развитие транспортной инфраструктуры городского округа Семеновский Нижегородской области на 2018-2023 годы»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7" name="Прямоугольник 3086"/>
          <p:cNvSpPr/>
          <p:nvPr/>
        </p:nvSpPr>
        <p:spPr>
          <a:xfrm>
            <a:off x="3513190" y="4303001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на 2018-2023 годы»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8" name="Прямоугольник 3087"/>
          <p:cNvSpPr/>
          <p:nvPr/>
        </p:nvSpPr>
        <p:spPr>
          <a:xfrm>
            <a:off x="3513053" y="5160268"/>
            <a:ext cx="3562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0">
              <a:spcAft>
                <a:spcPts val="0"/>
              </a:spcAft>
            </a:pP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 на территории городского округа Семеновский Нижегородской области на 2020 2025 годы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9" name="Rectangle 68"/>
          <p:cNvSpPr>
            <a:spLocks noChangeArrowheads="1"/>
          </p:cNvSpPr>
          <p:nvPr/>
        </p:nvSpPr>
        <p:spPr bwMode="auto">
          <a:xfrm>
            <a:off x="2925279" y="587413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69"/>
          <p:cNvSpPr>
            <a:spLocks noChangeArrowheads="1"/>
          </p:cNvSpPr>
          <p:nvPr/>
        </p:nvSpPr>
        <p:spPr bwMode="auto">
          <a:xfrm>
            <a:off x="3511414" y="5872562"/>
            <a:ext cx="29920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72BF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 агропромышленного комплекса городского округа Семеновский Нижегородской области" на 2015-2023 годы</a:t>
            </a:r>
          </a:p>
        </p:txBody>
      </p:sp>
      <p:sp>
        <p:nvSpPr>
          <p:cNvPr id="3091" name="Прямоугольник 3090"/>
          <p:cNvSpPr/>
          <p:nvPr/>
        </p:nvSpPr>
        <p:spPr>
          <a:xfrm>
            <a:off x="3511414" y="6573283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R="196850">
              <a:spcAft>
                <a:spcPts val="0"/>
              </a:spcAft>
              <a:tabLst>
                <a:tab pos="3931920" algn="l"/>
              </a:tabLst>
            </a:pP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муниципальным имуществом и</a:t>
            </a:r>
            <a:r>
              <a:rPr lang="en-US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земельными ресурсами городского округа                   Семеновский Нижегородской области</a:t>
            </a:r>
            <a:r>
              <a:rPr lang="en-US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2021-2023 годы"</a:t>
            </a:r>
            <a:endParaRPr lang="ru-RU" sz="1000" dirty="0">
              <a:solidFill>
                <a:srgbClr val="72BF6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94" name="Прямоугольник 3093"/>
          <p:cNvSpPr/>
          <p:nvPr/>
        </p:nvSpPr>
        <p:spPr>
          <a:xfrm>
            <a:off x="3555851" y="7295733"/>
            <a:ext cx="2722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«Формирование современной городской среды на территории городского округа Семеновский на 2018-2024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95" name="Прямоугольник 3094"/>
          <p:cNvSpPr/>
          <p:nvPr/>
        </p:nvSpPr>
        <p:spPr>
          <a:xfrm>
            <a:off x="3579929" y="7981890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spc="5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"Защита населения и территорий от чрезвычайных ситуаций, обеспечение пожарной безопасности городского округа Семеновский на 2018-2023 годы»</a:t>
            </a:r>
            <a:endParaRPr lang="ru-RU" sz="1000" dirty="0">
              <a:solidFill>
                <a:srgbClr val="72BF66"/>
              </a:solidFill>
            </a:endParaRPr>
          </a:p>
        </p:txBody>
      </p:sp>
      <p:grpSp>
        <p:nvGrpSpPr>
          <p:cNvPr id="61" name="Group 750"/>
          <p:cNvGrpSpPr>
            <a:grpSpLocks/>
          </p:cNvGrpSpPr>
          <p:nvPr/>
        </p:nvGrpSpPr>
        <p:grpSpPr bwMode="auto">
          <a:xfrm>
            <a:off x="701958" y="7324778"/>
            <a:ext cx="2750185" cy="547370"/>
            <a:chOff x="1321" y="-176"/>
            <a:chExt cx="4331" cy="862"/>
          </a:xfrm>
        </p:grpSpPr>
        <p:sp>
          <p:nvSpPr>
            <p:cNvPr id="80" name="Freeform 752"/>
            <p:cNvSpPr>
              <a:spLocks/>
            </p:cNvSpPr>
            <p:nvPr/>
          </p:nvSpPr>
          <p:spPr bwMode="auto">
            <a:xfrm>
              <a:off x="1326" y="-176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0" name="Text Box 751"/>
            <p:cNvSpPr txBox="1">
              <a:spLocks noChangeArrowheads="1"/>
            </p:cNvSpPr>
            <p:nvPr/>
          </p:nvSpPr>
          <p:spPr bwMode="auto">
            <a:xfrm>
              <a:off x="1321" y="18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</a:pPr>
              <a:r>
                <a:rPr lang="ru-RU" sz="10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29 629,5</a:t>
              </a:r>
              <a:r>
                <a:rPr lang="ru-RU" sz="1000" b="1" spc="-55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27953" y="1241584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solidFill>
                  <a:srgbClr val="1F487C"/>
                </a:solidFill>
                <a:latin typeface="Verdana"/>
                <a:cs typeface="Verdana"/>
              </a:rPr>
              <a:t>(</a:t>
            </a:r>
            <a:r>
              <a:rPr lang="ru-RU" sz="1100" spc="-5" dirty="0" err="1">
                <a:solidFill>
                  <a:srgbClr val="1F487C"/>
                </a:solidFill>
                <a:latin typeface="Verdana"/>
                <a:cs typeface="Verdana"/>
              </a:rPr>
              <a:t>тыс</a:t>
            </a:r>
            <a:r>
              <a:rPr sz="1100" spc="-5" dirty="0">
                <a:solidFill>
                  <a:srgbClr val="1F487C"/>
                </a:solidFill>
                <a:latin typeface="Verdana"/>
                <a:cs typeface="Verdana"/>
              </a:rPr>
              <a:t>.</a:t>
            </a:r>
            <a:r>
              <a:rPr sz="1100" spc="-114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1F487C"/>
                </a:solidFill>
                <a:latin typeface="Verdana"/>
                <a:cs typeface="Verdana"/>
              </a:rPr>
              <a:t>ру</a:t>
            </a:r>
            <a:r>
              <a:rPr sz="1100" spc="20" dirty="0">
                <a:solidFill>
                  <a:srgbClr val="1F487C"/>
                </a:solidFill>
                <a:latin typeface="Verdana"/>
                <a:cs typeface="Verdana"/>
              </a:rPr>
              <a:t>б</a:t>
            </a:r>
            <a:r>
              <a:rPr sz="1100" spc="-10" dirty="0">
                <a:solidFill>
                  <a:srgbClr val="1F487C"/>
                </a:solidFill>
                <a:latin typeface="Verdana"/>
                <a:cs typeface="Verdana"/>
              </a:rPr>
              <a:t>л</a:t>
            </a:r>
            <a:r>
              <a:rPr sz="1100" spc="-15" dirty="0">
                <a:solidFill>
                  <a:srgbClr val="1F487C"/>
                </a:solidFill>
                <a:latin typeface="Verdana"/>
                <a:cs typeface="Verdana"/>
              </a:rPr>
              <a:t>е</a:t>
            </a:r>
            <a:r>
              <a:rPr sz="1100" spc="-35" dirty="0">
                <a:solidFill>
                  <a:srgbClr val="1F487C"/>
                </a:solidFill>
                <a:latin typeface="Verdana"/>
                <a:cs typeface="Verdana"/>
              </a:rPr>
              <a:t>й</a:t>
            </a:r>
            <a:r>
              <a:rPr sz="1100" spc="-95" dirty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904" y="493409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ИЗМЕНИТСЯ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ФИНАНСИРОВАНИЕ</a:t>
            </a:r>
            <a:r>
              <a:rPr sz="1800" spc="-8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МУНИЦИПАЛЬНЫХ</a:t>
            </a:r>
            <a:r>
              <a:rPr sz="1800" spc="-9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ПРОГРАММ </a:t>
            </a:r>
            <a:r>
              <a:rPr sz="1800" spc="-43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2020-2024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ГОДАХ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808" y="12192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99284"/>
              </p:ext>
            </p:extLst>
          </p:nvPr>
        </p:nvGraphicFramePr>
        <p:xfrm>
          <a:off x="219424" y="1446068"/>
          <a:ext cx="6437563" cy="73256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6772">
                  <a:extLst>
                    <a:ext uri="{9D8B030D-6E8A-4147-A177-3AD203B41FA5}">
                      <a16:colId xmlns:a16="http://schemas.microsoft.com/office/drawing/2014/main" val="276523103"/>
                    </a:ext>
                  </a:extLst>
                </a:gridCol>
                <a:gridCol w="710044">
                  <a:extLst>
                    <a:ext uri="{9D8B030D-6E8A-4147-A177-3AD203B41FA5}">
                      <a16:colId xmlns:a16="http://schemas.microsoft.com/office/drawing/2014/main" val="1964719194"/>
                    </a:ext>
                  </a:extLst>
                </a:gridCol>
                <a:gridCol w="788939">
                  <a:extLst>
                    <a:ext uri="{9D8B030D-6E8A-4147-A177-3AD203B41FA5}">
                      <a16:colId xmlns:a16="http://schemas.microsoft.com/office/drawing/2014/main" val="4282185152"/>
                    </a:ext>
                  </a:extLst>
                </a:gridCol>
                <a:gridCol w="867832">
                  <a:extLst>
                    <a:ext uri="{9D8B030D-6E8A-4147-A177-3AD203B41FA5}">
                      <a16:colId xmlns:a16="http://schemas.microsoft.com/office/drawing/2014/main" val="110681255"/>
                    </a:ext>
                  </a:extLst>
                </a:gridCol>
                <a:gridCol w="867832">
                  <a:extLst>
                    <a:ext uri="{9D8B030D-6E8A-4147-A177-3AD203B41FA5}">
                      <a16:colId xmlns:a16="http://schemas.microsoft.com/office/drawing/2014/main" val="2901660993"/>
                    </a:ext>
                  </a:extLst>
                </a:gridCol>
                <a:gridCol w="867832">
                  <a:extLst>
                    <a:ext uri="{9D8B030D-6E8A-4147-A177-3AD203B41FA5}">
                      <a16:colId xmlns:a16="http://schemas.microsoft.com/office/drawing/2014/main" val="1572280557"/>
                    </a:ext>
                  </a:extLst>
                </a:gridCol>
                <a:gridCol w="678312">
                  <a:extLst>
                    <a:ext uri="{9D8B030D-6E8A-4147-A177-3AD203B41FA5}">
                      <a16:colId xmlns:a16="http://schemas.microsoft.com/office/drawing/2014/main" val="2862464430"/>
                    </a:ext>
                  </a:extLst>
                </a:gridCol>
              </a:tblGrid>
              <a:tr h="30653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программ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к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2021 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2023 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6183981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Расходы, всего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2 206 179,1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2 049 159,3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1 995 046,5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97,4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2 644 832,7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1 651 290,4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2846756"/>
                  </a:ext>
                </a:extLst>
              </a:tr>
              <a:tr h="21506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 том числе: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1888390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Расходы на реализацию муниципальных программ: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2 009 348,8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1 926 027,3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1 866 274,5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96,9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2 505 655,2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1 486 839,4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591513"/>
                  </a:ext>
                </a:extLst>
              </a:tr>
              <a:tr h="55945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образования городского округа Семеновский на 2018-2023 годы"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802 575,1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770 328,5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873 984,3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113,5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869 540,7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875 554,9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8466339"/>
                  </a:ext>
                </a:extLst>
              </a:tr>
              <a:tr h="55945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культуры городского округа Семеновский на 2018-2023 годы"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181 670,8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180 263,7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190 603,3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105,7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166 787,8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166 787,8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7966090"/>
                  </a:ext>
                </a:extLst>
              </a:tr>
              <a:tr h="1212149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физической культуры, спорта и молодежной политики и патриотического воспитания молодежи в городском округе Семеновский на 2018-2023 годы"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92 054,0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69 654,2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81 285,5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116,7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84 498,5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81 285,5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4666194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агропромышленного комплекса городского округа Семеновский Нижегородской области" на 2015-2023 годы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43 331,4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40 567,1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50 050,9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123,4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50 723,8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50 542,9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0898310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"Социальная поддержка граждан городского округа Семеновский" на 2018-2023 годы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2 103,8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2 573,1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7 895,0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306,8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9 119,3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7 045,7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9805857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"Развитие и повышение качества деятельности многофункционального центра предоставления государственных и муниципальных услуг в городском округе Семеновский с 2018 года - 2020 год"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3 104,8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550161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«Информационное общество городского округа Семеновский на 2022-2026 годы»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2 443,6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2 443,6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2 443,6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41749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14878"/>
              </p:ext>
            </p:extLst>
          </p:nvPr>
        </p:nvGraphicFramePr>
        <p:xfrm>
          <a:off x="228600" y="990600"/>
          <a:ext cx="6400799" cy="78485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2807">
                  <a:extLst>
                    <a:ext uri="{9D8B030D-6E8A-4147-A177-3AD203B41FA5}">
                      <a16:colId xmlns:a16="http://schemas.microsoft.com/office/drawing/2014/main" val="3912945685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val="68068692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969031160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3604867157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8169350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3714669349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val="337652261"/>
                    </a:ext>
                  </a:extLst>
                </a:gridCol>
              </a:tblGrid>
              <a:tr h="86440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"Развитие предпринимательства и туризма на территории городского округа Семеновский Нижегородской области на 2019–2023 годы"</a:t>
                      </a:r>
                      <a:endParaRPr lang="ru-RU" sz="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13 367,9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 4,5 раза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3820152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"Защита населения и территорий от чрезвычайных ситуаций, обеспечение пожарной безопасности городского округа Семеновский на 2018-2022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24 855,4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23 148,9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26 724,7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115,4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26 246,2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26 246,2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9703539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«Комплексное благоустройство и развитие транспортной инфраструктуры городского округа Семеновский Нижегородской области на 2018-2023 годы»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375 432,1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103 150,0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137 606,8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133,4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125 831,6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129 001,6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30953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и строительство социальной и инженерной инфраструктуры на территории городского округа Семеновский на 2021-2023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323 944,3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601 835,2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331 655,1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55,1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1 074 870,6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45 321,3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1278882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"Управление муниципальным имуществом и земельными ресурсами городского округа Семеновский Нижегородской области на 2021-2023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96 280,6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11 865,6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35 560,4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299,7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34 222,6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34 222,6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6642850"/>
                  </a:ext>
                </a:extLst>
              </a:tr>
              <a:tr h="585511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«Управление муниципальными финансами городского округа Семёновский»</a:t>
                      </a:r>
                      <a:endParaRPr lang="ru-RU" sz="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21 167,5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23 702,9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19 930,3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84,1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19 906,5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19 922,4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0207983"/>
                  </a:ext>
                </a:extLst>
              </a:tr>
              <a:tr h="72186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"Формирование современной городской среды на территории городского округа Семеновский на 2018-2024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16 428,1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86 246,7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29 629,5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34,4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29 169,1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30 575,3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8020559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"Обеспечение жильем молодых семей на территории городского округа Семеновский Нижегородской области" на период 2015-2025 годов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11 596,5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8 282,2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12 072,3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145,8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5 857,1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5 837,9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4212043"/>
                  </a:ext>
                </a:extLst>
              </a:tr>
              <a:tr h="86440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"Профилактика терроризма и экстремизма в городском округе Семеновский Нижегородской области на 2021-2025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111,4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145,0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8436942"/>
                  </a:ext>
                </a:extLst>
              </a:tr>
            </a:tbl>
          </a:graphicData>
        </a:graphic>
      </p:graphicFrame>
      <p:sp>
        <p:nvSpPr>
          <p:cNvPr id="5" name="object 4"/>
          <p:cNvSpPr txBox="1"/>
          <p:nvPr/>
        </p:nvSpPr>
        <p:spPr>
          <a:xfrm>
            <a:off x="264794" y="2286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ИЗМЕНИТСЯ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ФИНАНСИРОВАНИЕ</a:t>
            </a:r>
            <a:r>
              <a:rPr sz="1800" spc="-8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МУНИЦИПАЛЬНЫХ</a:t>
            </a:r>
            <a:r>
              <a:rPr sz="1800" spc="-9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ПРОГРАММ </a:t>
            </a:r>
            <a:r>
              <a:rPr sz="1800" spc="-43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2020-2024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ГОДАХ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64794" y="811464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889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208598" y="7620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ИЗМЕНИТСЯ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ФИНАНСИРОВАНИЕ</a:t>
            </a:r>
            <a:r>
              <a:rPr sz="1800" spc="-8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МУНИЦИПАЛЬНЫХ</a:t>
            </a:r>
            <a:r>
              <a:rPr sz="1800" spc="-9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ПРОГРАММ </a:t>
            </a:r>
            <a:r>
              <a:rPr sz="1800" spc="-43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2020-2024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ГОДАХ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01978"/>
              </p:ext>
            </p:extLst>
          </p:nvPr>
        </p:nvGraphicFramePr>
        <p:xfrm>
          <a:off x="122395" y="1682107"/>
          <a:ext cx="6613209" cy="531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1417">
                  <a:extLst>
                    <a:ext uri="{9D8B030D-6E8A-4147-A177-3AD203B41FA5}">
                      <a16:colId xmlns:a16="http://schemas.microsoft.com/office/drawing/2014/main" val="3931882941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3090136062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2288590408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3595607207"/>
                    </a:ext>
                  </a:extLst>
                </a:gridCol>
                <a:gridCol w="909013">
                  <a:extLst>
                    <a:ext uri="{9D8B030D-6E8A-4147-A177-3AD203B41FA5}">
                      <a16:colId xmlns:a16="http://schemas.microsoft.com/office/drawing/2014/main" val="2040871702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2863684471"/>
                    </a:ext>
                  </a:extLst>
                </a:gridCol>
                <a:gridCol w="775391">
                  <a:extLst>
                    <a:ext uri="{9D8B030D-6E8A-4147-A177-3AD203B41FA5}">
                      <a16:colId xmlns:a16="http://schemas.microsoft.com/office/drawing/2014/main" val="129701367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"Краткосрочный план реализации региональной программы капитального ремонта общего имущества в многоквартирных домах, расположенных на территории Нижегородской области, в отношении многоквартирных домов городского округа Семеновский на 2020-2022 годы"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133,1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483,7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1 000,0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206,7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1 000,0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1 000,0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113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"Обеспечение общественного порядка и противодействия преступности в городском округе Семеновский Нижегородской области на 2021-2025 годы"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278,4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74,6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619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"Экология и охрана окружающей среды в городском округе Семеновский на 2021-2023 годы"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913,6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802,1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792,8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98,8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792,8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792,8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59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"Переселение граждан из аварийного жилищного фонда на территории городского округа Семеновский Нижегородской области  на 2020 - 2025 годы"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308,4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53 395,0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173,1 раза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103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«Оказание помощи гражданам, утратившим жилые помещения в результате пожара на территории городского округа Семеновский Нижегородской области»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2 000,0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2 000,0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7 613,9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44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Непрограммные расходы: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196 830,3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123 132,0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128 772,0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115 822,3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115 820,9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833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Условно – утверждаемые расходы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23 355,2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48 630,1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6659731"/>
                  </a:ext>
                </a:extLst>
              </a:tr>
            </a:tbl>
          </a:graphicData>
        </a:graphic>
      </p:graphicFrame>
      <p:sp>
        <p:nvSpPr>
          <p:cNvPr id="8" name="object 5"/>
          <p:cNvSpPr/>
          <p:nvPr/>
        </p:nvSpPr>
        <p:spPr>
          <a:xfrm>
            <a:off x="208598" y="16764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007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5"/>
          <p:cNvGrpSpPr>
            <a:grpSpLocks/>
          </p:cNvGrpSpPr>
          <p:nvPr/>
        </p:nvGrpSpPr>
        <p:grpSpPr bwMode="auto">
          <a:xfrm>
            <a:off x="542227" y="3962960"/>
            <a:ext cx="2270760" cy="2249805"/>
            <a:chOff x="0" y="0"/>
            <a:chExt cx="3576" cy="3543"/>
          </a:xfrm>
        </p:grpSpPr>
        <p:sp>
          <p:nvSpPr>
            <p:cNvPr id="3" name="Freeform 731"/>
            <p:cNvSpPr>
              <a:spLocks/>
            </p:cNvSpPr>
            <p:nvPr/>
          </p:nvSpPr>
          <p:spPr bwMode="auto">
            <a:xfrm>
              <a:off x="1847" y="0"/>
              <a:ext cx="1729" cy="2593"/>
            </a:xfrm>
            <a:custGeom>
              <a:avLst/>
              <a:gdLst>
                <a:gd name="T0" fmla="+- 0 1848 1848"/>
                <a:gd name="T1" fmla="*/ T0 w 1729"/>
                <a:gd name="T2" fmla="*/ 0 h 2593"/>
                <a:gd name="T3" fmla="+- 0 1848 1848"/>
                <a:gd name="T4" fmla="*/ T3 w 1729"/>
                <a:gd name="T5" fmla="*/ 1728 h 2593"/>
                <a:gd name="T6" fmla="+- 0 3345 1848"/>
                <a:gd name="T7" fmla="*/ T6 w 1729"/>
                <a:gd name="T8" fmla="*/ 2592 h 2593"/>
                <a:gd name="T9" fmla="+- 0 3381 1848"/>
                <a:gd name="T10" fmla="*/ T9 w 1729"/>
                <a:gd name="T11" fmla="*/ 2526 h 2593"/>
                <a:gd name="T12" fmla="+- 0 3414 1848"/>
                <a:gd name="T13" fmla="*/ T12 w 1729"/>
                <a:gd name="T14" fmla="*/ 2460 h 2593"/>
                <a:gd name="T15" fmla="+- 0 3443 1848"/>
                <a:gd name="T16" fmla="*/ T15 w 1729"/>
                <a:gd name="T17" fmla="*/ 2393 h 2593"/>
                <a:gd name="T18" fmla="+- 0 3470 1848"/>
                <a:gd name="T19" fmla="*/ T18 w 1729"/>
                <a:gd name="T20" fmla="*/ 2324 h 2593"/>
                <a:gd name="T21" fmla="+- 0 3494 1848"/>
                <a:gd name="T22" fmla="*/ T21 w 1729"/>
                <a:gd name="T23" fmla="*/ 2256 h 2593"/>
                <a:gd name="T24" fmla="+- 0 3515 1848"/>
                <a:gd name="T25" fmla="*/ T24 w 1729"/>
                <a:gd name="T26" fmla="*/ 2187 h 2593"/>
                <a:gd name="T27" fmla="+- 0 3532 1848"/>
                <a:gd name="T28" fmla="*/ T27 w 1729"/>
                <a:gd name="T29" fmla="*/ 2117 h 2593"/>
                <a:gd name="T30" fmla="+- 0 3547 1848"/>
                <a:gd name="T31" fmla="*/ T30 w 1729"/>
                <a:gd name="T32" fmla="*/ 2047 h 2593"/>
                <a:gd name="T33" fmla="+- 0 3559 1848"/>
                <a:gd name="T34" fmla="*/ T33 w 1729"/>
                <a:gd name="T35" fmla="*/ 1977 h 2593"/>
                <a:gd name="T36" fmla="+- 0 3567 1848"/>
                <a:gd name="T37" fmla="*/ T36 w 1729"/>
                <a:gd name="T38" fmla="*/ 1907 h 2593"/>
                <a:gd name="T39" fmla="+- 0 3573 1848"/>
                <a:gd name="T40" fmla="*/ T39 w 1729"/>
                <a:gd name="T41" fmla="*/ 1836 h 2593"/>
                <a:gd name="T42" fmla="+- 0 3576 1848"/>
                <a:gd name="T43" fmla="*/ T42 w 1729"/>
                <a:gd name="T44" fmla="*/ 1766 h 2593"/>
                <a:gd name="T45" fmla="+- 0 3576 1848"/>
                <a:gd name="T46" fmla="*/ T45 w 1729"/>
                <a:gd name="T47" fmla="*/ 1695 h 2593"/>
                <a:gd name="T48" fmla="+- 0 3573 1848"/>
                <a:gd name="T49" fmla="*/ T48 w 1729"/>
                <a:gd name="T50" fmla="*/ 1625 h 2593"/>
                <a:gd name="T51" fmla="+- 0 3568 1848"/>
                <a:gd name="T52" fmla="*/ T51 w 1729"/>
                <a:gd name="T53" fmla="*/ 1556 h 2593"/>
                <a:gd name="T54" fmla="+- 0 3559 1848"/>
                <a:gd name="T55" fmla="*/ T54 w 1729"/>
                <a:gd name="T56" fmla="*/ 1486 h 2593"/>
                <a:gd name="T57" fmla="+- 0 3548 1848"/>
                <a:gd name="T58" fmla="*/ T57 w 1729"/>
                <a:gd name="T59" fmla="*/ 1417 h 2593"/>
                <a:gd name="T60" fmla="+- 0 3534 1848"/>
                <a:gd name="T61" fmla="*/ T60 w 1729"/>
                <a:gd name="T62" fmla="*/ 1349 h 2593"/>
                <a:gd name="T63" fmla="+- 0 3517 1848"/>
                <a:gd name="T64" fmla="*/ T63 w 1729"/>
                <a:gd name="T65" fmla="*/ 1281 h 2593"/>
                <a:gd name="T66" fmla="+- 0 3498 1848"/>
                <a:gd name="T67" fmla="*/ T66 w 1729"/>
                <a:gd name="T68" fmla="*/ 1214 h 2593"/>
                <a:gd name="T69" fmla="+- 0 3476 1848"/>
                <a:gd name="T70" fmla="*/ T69 w 1729"/>
                <a:gd name="T71" fmla="*/ 1148 h 2593"/>
                <a:gd name="T72" fmla="+- 0 3451 1848"/>
                <a:gd name="T73" fmla="*/ T72 w 1729"/>
                <a:gd name="T74" fmla="*/ 1082 h 2593"/>
                <a:gd name="T75" fmla="+- 0 3423 1848"/>
                <a:gd name="T76" fmla="*/ T75 w 1729"/>
                <a:gd name="T77" fmla="*/ 1018 h 2593"/>
                <a:gd name="T78" fmla="+- 0 3393 1848"/>
                <a:gd name="T79" fmla="*/ T78 w 1729"/>
                <a:gd name="T80" fmla="*/ 954 h 2593"/>
                <a:gd name="T81" fmla="+- 0 3361 1848"/>
                <a:gd name="T82" fmla="*/ T81 w 1729"/>
                <a:gd name="T83" fmla="*/ 892 h 2593"/>
                <a:gd name="T84" fmla="+- 0 3326 1848"/>
                <a:gd name="T85" fmla="*/ T84 w 1729"/>
                <a:gd name="T86" fmla="*/ 832 h 2593"/>
                <a:gd name="T87" fmla="+- 0 3288 1848"/>
                <a:gd name="T88" fmla="*/ T87 w 1729"/>
                <a:gd name="T89" fmla="*/ 772 h 2593"/>
                <a:gd name="T90" fmla="+- 0 3248 1848"/>
                <a:gd name="T91" fmla="*/ T90 w 1729"/>
                <a:gd name="T92" fmla="*/ 714 h 2593"/>
                <a:gd name="T93" fmla="+- 0 3205 1848"/>
                <a:gd name="T94" fmla="*/ T93 w 1729"/>
                <a:gd name="T95" fmla="*/ 657 h 2593"/>
                <a:gd name="T96" fmla="+- 0 3160 1848"/>
                <a:gd name="T97" fmla="*/ T96 w 1729"/>
                <a:gd name="T98" fmla="*/ 602 h 2593"/>
                <a:gd name="T99" fmla="+- 0 3112 1848"/>
                <a:gd name="T100" fmla="*/ T99 w 1729"/>
                <a:gd name="T101" fmla="*/ 549 h 2593"/>
                <a:gd name="T102" fmla="+- 0 3062 1848"/>
                <a:gd name="T103" fmla="*/ T102 w 1729"/>
                <a:gd name="T104" fmla="*/ 498 h 2593"/>
                <a:gd name="T105" fmla="+- 0 3010 1848"/>
                <a:gd name="T106" fmla="*/ T105 w 1729"/>
                <a:gd name="T107" fmla="*/ 448 h 2593"/>
                <a:gd name="T108" fmla="+- 0 2955 1848"/>
                <a:gd name="T109" fmla="*/ T108 w 1729"/>
                <a:gd name="T110" fmla="*/ 400 h 2593"/>
                <a:gd name="T111" fmla="+- 0 2897 1848"/>
                <a:gd name="T112" fmla="*/ T111 w 1729"/>
                <a:gd name="T113" fmla="*/ 355 h 2593"/>
                <a:gd name="T114" fmla="+- 0 2838 1848"/>
                <a:gd name="T115" fmla="*/ T114 w 1729"/>
                <a:gd name="T116" fmla="*/ 311 h 2593"/>
                <a:gd name="T117" fmla="+- 0 2776 1848"/>
                <a:gd name="T118" fmla="*/ T117 w 1729"/>
                <a:gd name="T119" fmla="*/ 270 h 2593"/>
                <a:gd name="T120" fmla="+- 0 2712 1848"/>
                <a:gd name="T121" fmla="*/ T120 w 1729"/>
                <a:gd name="T122" fmla="*/ 231 h 2593"/>
                <a:gd name="T123" fmla="+- 0 2639 1848"/>
                <a:gd name="T124" fmla="*/ T123 w 1729"/>
                <a:gd name="T125" fmla="*/ 192 h 2593"/>
                <a:gd name="T126" fmla="+- 0 2565 1848"/>
                <a:gd name="T127" fmla="*/ T126 w 1729"/>
                <a:gd name="T128" fmla="*/ 156 h 2593"/>
                <a:gd name="T129" fmla="+- 0 2490 1848"/>
                <a:gd name="T130" fmla="*/ T129 w 1729"/>
                <a:gd name="T131" fmla="*/ 124 h 2593"/>
                <a:gd name="T132" fmla="+- 0 2413 1848"/>
                <a:gd name="T133" fmla="*/ T132 w 1729"/>
                <a:gd name="T134" fmla="*/ 95 h 2593"/>
                <a:gd name="T135" fmla="+- 0 2335 1848"/>
                <a:gd name="T136" fmla="*/ T135 w 1729"/>
                <a:gd name="T137" fmla="*/ 70 h 2593"/>
                <a:gd name="T138" fmla="+- 0 2255 1848"/>
                <a:gd name="T139" fmla="*/ T138 w 1729"/>
                <a:gd name="T140" fmla="*/ 49 h 2593"/>
                <a:gd name="T141" fmla="+- 0 2175 1848"/>
                <a:gd name="T142" fmla="*/ T141 w 1729"/>
                <a:gd name="T143" fmla="*/ 31 h 2593"/>
                <a:gd name="T144" fmla="+- 0 2094 1848"/>
                <a:gd name="T145" fmla="*/ T144 w 1729"/>
                <a:gd name="T146" fmla="*/ 18 h 2593"/>
                <a:gd name="T147" fmla="+- 0 2013 1848"/>
                <a:gd name="T148" fmla="*/ T147 w 1729"/>
                <a:gd name="T149" fmla="*/ 8 h 2593"/>
                <a:gd name="T150" fmla="+- 0 1930 1848"/>
                <a:gd name="T151" fmla="*/ T150 w 1729"/>
                <a:gd name="T152" fmla="*/ 2 h 2593"/>
                <a:gd name="T153" fmla="+- 0 1848 1848"/>
                <a:gd name="T154" fmla="*/ T153 w 1729"/>
                <a:gd name="T155" fmla="*/ 0 h 2593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  <a:cxn ang="0">
                  <a:pos x="T136" y="T137"/>
                </a:cxn>
                <a:cxn ang="0">
                  <a:pos x="T139" y="T140"/>
                </a:cxn>
                <a:cxn ang="0">
                  <a:pos x="T142" y="T143"/>
                </a:cxn>
                <a:cxn ang="0">
                  <a:pos x="T145" y="T146"/>
                </a:cxn>
                <a:cxn ang="0">
                  <a:pos x="T148" y="T149"/>
                </a:cxn>
                <a:cxn ang="0">
                  <a:pos x="T151" y="T152"/>
                </a:cxn>
                <a:cxn ang="0">
                  <a:pos x="T154" y="T155"/>
                </a:cxn>
              </a:cxnLst>
              <a:rect l="0" t="0" r="r" b="b"/>
              <a:pathLst>
                <a:path w="1729" h="2593">
                  <a:moveTo>
                    <a:pt x="0" y="0"/>
                  </a:moveTo>
                  <a:lnTo>
                    <a:pt x="0" y="1728"/>
                  </a:lnTo>
                  <a:lnTo>
                    <a:pt x="1497" y="2592"/>
                  </a:lnTo>
                  <a:lnTo>
                    <a:pt x="1533" y="2526"/>
                  </a:lnTo>
                  <a:lnTo>
                    <a:pt x="1566" y="2460"/>
                  </a:lnTo>
                  <a:lnTo>
                    <a:pt x="1595" y="2393"/>
                  </a:lnTo>
                  <a:lnTo>
                    <a:pt x="1622" y="2324"/>
                  </a:lnTo>
                  <a:lnTo>
                    <a:pt x="1646" y="2256"/>
                  </a:lnTo>
                  <a:lnTo>
                    <a:pt x="1667" y="2187"/>
                  </a:lnTo>
                  <a:lnTo>
                    <a:pt x="1684" y="2117"/>
                  </a:lnTo>
                  <a:lnTo>
                    <a:pt x="1699" y="2047"/>
                  </a:lnTo>
                  <a:lnTo>
                    <a:pt x="1711" y="1977"/>
                  </a:lnTo>
                  <a:lnTo>
                    <a:pt x="1719" y="1907"/>
                  </a:lnTo>
                  <a:lnTo>
                    <a:pt x="1725" y="1836"/>
                  </a:lnTo>
                  <a:lnTo>
                    <a:pt x="1728" y="1766"/>
                  </a:lnTo>
                  <a:lnTo>
                    <a:pt x="1728" y="1695"/>
                  </a:lnTo>
                  <a:lnTo>
                    <a:pt x="1725" y="1625"/>
                  </a:lnTo>
                  <a:lnTo>
                    <a:pt x="1720" y="1556"/>
                  </a:lnTo>
                  <a:lnTo>
                    <a:pt x="1711" y="1486"/>
                  </a:lnTo>
                  <a:lnTo>
                    <a:pt x="1700" y="1417"/>
                  </a:lnTo>
                  <a:lnTo>
                    <a:pt x="1686" y="1349"/>
                  </a:lnTo>
                  <a:lnTo>
                    <a:pt x="1669" y="1281"/>
                  </a:lnTo>
                  <a:lnTo>
                    <a:pt x="1650" y="1214"/>
                  </a:lnTo>
                  <a:lnTo>
                    <a:pt x="1628" y="1148"/>
                  </a:lnTo>
                  <a:lnTo>
                    <a:pt x="1603" y="1082"/>
                  </a:lnTo>
                  <a:lnTo>
                    <a:pt x="1575" y="1018"/>
                  </a:lnTo>
                  <a:lnTo>
                    <a:pt x="1545" y="954"/>
                  </a:lnTo>
                  <a:lnTo>
                    <a:pt x="1513" y="892"/>
                  </a:lnTo>
                  <a:lnTo>
                    <a:pt x="1478" y="832"/>
                  </a:lnTo>
                  <a:lnTo>
                    <a:pt x="1440" y="772"/>
                  </a:lnTo>
                  <a:lnTo>
                    <a:pt x="1400" y="714"/>
                  </a:lnTo>
                  <a:lnTo>
                    <a:pt x="1357" y="657"/>
                  </a:lnTo>
                  <a:lnTo>
                    <a:pt x="1312" y="602"/>
                  </a:lnTo>
                  <a:lnTo>
                    <a:pt x="1264" y="549"/>
                  </a:lnTo>
                  <a:lnTo>
                    <a:pt x="1214" y="498"/>
                  </a:lnTo>
                  <a:lnTo>
                    <a:pt x="1162" y="448"/>
                  </a:lnTo>
                  <a:lnTo>
                    <a:pt x="1107" y="400"/>
                  </a:lnTo>
                  <a:lnTo>
                    <a:pt x="1049" y="355"/>
                  </a:lnTo>
                  <a:lnTo>
                    <a:pt x="990" y="311"/>
                  </a:lnTo>
                  <a:lnTo>
                    <a:pt x="928" y="270"/>
                  </a:lnTo>
                  <a:lnTo>
                    <a:pt x="864" y="231"/>
                  </a:lnTo>
                  <a:lnTo>
                    <a:pt x="791" y="192"/>
                  </a:lnTo>
                  <a:lnTo>
                    <a:pt x="717" y="156"/>
                  </a:lnTo>
                  <a:lnTo>
                    <a:pt x="642" y="124"/>
                  </a:lnTo>
                  <a:lnTo>
                    <a:pt x="565" y="95"/>
                  </a:lnTo>
                  <a:lnTo>
                    <a:pt x="487" y="70"/>
                  </a:lnTo>
                  <a:lnTo>
                    <a:pt x="407" y="49"/>
                  </a:lnTo>
                  <a:lnTo>
                    <a:pt x="327" y="31"/>
                  </a:lnTo>
                  <a:lnTo>
                    <a:pt x="246" y="18"/>
                  </a:lnTo>
                  <a:lnTo>
                    <a:pt x="165" y="8"/>
                  </a:lnTo>
                  <a:lnTo>
                    <a:pt x="8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Freeform 730"/>
            <p:cNvSpPr>
              <a:spLocks/>
            </p:cNvSpPr>
            <p:nvPr/>
          </p:nvSpPr>
          <p:spPr bwMode="auto">
            <a:xfrm>
              <a:off x="291" y="1814"/>
              <a:ext cx="2994" cy="1729"/>
            </a:xfrm>
            <a:custGeom>
              <a:avLst/>
              <a:gdLst>
                <a:gd name="T0" fmla="+- 0 1788 291"/>
                <a:gd name="T1" fmla="*/ T0 w 2994"/>
                <a:gd name="T2" fmla="+- 0 1815 1815"/>
                <a:gd name="T3" fmla="*/ 1815 h 1729"/>
                <a:gd name="T4" fmla="+- 0 291 291"/>
                <a:gd name="T5" fmla="*/ T4 w 2994"/>
                <a:gd name="T6" fmla="+- 0 2679 1815"/>
                <a:gd name="T7" fmla="*/ 2679 h 1729"/>
                <a:gd name="T8" fmla="+- 0 330 291"/>
                <a:gd name="T9" fmla="*/ T8 w 2994"/>
                <a:gd name="T10" fmla="+- 0 2743 1815"/>
                <a:gd name="T11" fmla="*/ 2743 h 1729"/>
                <a:gd name="T12" fmla="+- 0 371 291"/>
                <a:gd name="T13" fmla="*/ T12 w 2994"/>
                <a:gd name="T14" fmla="+- 0 2805 1815"/>
                <a:gd name="T15" fmla="*/ 2805 h 1729"/>
                <a:gd name="T16" fmla="+- 0 415 291"/>
                <a:gd name="T17" fmla="*/ T16 w 2994"/>
                <a:gd name="T18" fmla="+- 0 2864 1815"/>
                <a:gd name="T19" fmla="*/ 2864 h 1729"/>
                <a:gd name="T20" fmla="+- 0 460 291"/>
                <a:gd name="T21" fmla="*/ T20 w 2994"/>
                <a:gd name="T22" fmla="+- 0 2921 1815"/>
                <a:gd name="T23" fmla="*/ 2921 h 1729"/>
                <a:gd name="T24" fmla="+- 0 508 291"/>
                <a:gd name="T25" fmla="*/ T24 w 2994"/>
                <a:gd name="T26" fmla="+- 0 2976 1815"/>
                <a:gd name="T27" fmla="*/ 2976 h 1729"/>
                <a:gd name="T28" fmla="+- 0 558 291"/>
                <a:gd name="T29" fmla="*/ T28 w 2994"/>
                <a:gd name="T30" fmla="+- 0 3029 1815"/>
                <a:gd name="T31" fmla="*/ 3029 h 1729"/>
                <a:gd name="T32" fmla="+- 0 609 291"/>
                <a:gd name="T33" fmla="*/ T32 w 2994"/>
                <a:gd name="T34" fmla="+- 0 3079 1815"/>
                <a:gd name="T35" fmla="*/ 3079 h 1729"/>
                <a:gd name="T36" fmla="+- 0 662 291"/>
                <a:gd name="T37" fmla="*/ T36 w 2994"/>
                <a:gd name="T38" fmla="+- 0 3126 1815"/>
                <a:gd name="T39" fmla="*/ 3126 h 1729"/>
                <a:gd name="T40" fmla="+- 0 717 291"/>
                <a:gd name="T41" fmla="*/ T40 w 2994"/>
                <a:gd name="T42" fmla="+- 0 3172 1815"/>
                <a:gd name="T43" fmla="*/ 3172 h 1729"/>
                <a:gd name="T44" fmla="+- 0 774 291"/>
                <a:gd name="T45" fmla="*/ T44 w 2994"/>
                <a:gd name="T46" fmla="+- 0 3214 1815"/>
                <a:gd name="T47" fmla="*/ 3214 h 1729"/>
                <a:gd name="T48" fmla="+- 0 832 291"/>
                <a:gd name="T49" fmla="*/ T48 w 2994"/>
                <a:gd name="T50" fmla="+- 0 3255 1815"/>
                <a:gd name="T51" fmla="*/ 3255 h 1729"/>
                <a:gd name="T52" fmla="+- 0 891 291"/>
                <a:gd name="T53" fmla="*/ T52 w 2994"/>
                <a:gd name="T54" fmla="+- 0 3292 1815"/>
                <a:gd name="T55" fmla="*/ 3292 h 1729"/>
                <a:gd name="T56" fmla="+- 0 952 291"/>
                <a:gd name="T57" fmla="*/ T56 w 2994"/>
                <a:gd name="T58" fmla="+- 0 3327 1815"/>
                <a:gd name="T59" fmla="*/ 3327 h 1729"/>
                <a:gd name="T60" fmla="+- 0 1014 291"/>
                <a:gd name="T61" fmla="*/ T60 w 2994"/>
                <a:gd name="T62" fmla="+- 0 3360 1815"/>
                <a:gd name="T63" fmla="*/ 3360 h 1729"/>
                <a:gd name="T64" fmla="+- 0 1078 291"/>
                <a:gd name="T65" fmla="*/ T64 w 2994"/>
                <a:gd name="T66" fmla="+- 0 3390 1815"/>
                <a:gd name="T67" fmla="*/ 3390 h 1729"/>
                <a:gd name="T68" fmla="+- 0 1142 291"/>
                <a:gd name="T69" fmla="*/ T68 w 2994"/>
                <a:gd name="T70" fmla="+- 0 3418 1815"/>
                <a:gd name="T71" fmla="*/ 3418 h 1729"/>
                <a:gd name="T72" fmla="+- 0 1207 291"/>
                <a:gd name="T73" fmla="*/ T72 w 2994"/>
                <a:gd name="T74" fmla="+- 0 3442 1815"/>
                <a:gd name="T75" fmla="*/ 3442 h 1729"/>
                <a:gd name="T76" fmla="+- 0 1274 291"/>
                <a:gd name="T77" fmla="*/ T76 w 2994"/>
                <a:gd name="T78" fmla="+- 0 3464 1815"/>
                <a:gd name="T79" fmla="*/ 3464 h 1729"/>
                <a:gd name="T80" fmla="+- 0 1341 291"/>
                <a:gd name="T81" fmla="*/ T80 w 2994"/>
                <a:gd name="T82" fmla="+- 0 3484 1815"/>
                <a:gd name="T83" fmla="*/ 3484 h 1729"/>
                <a:gd name="T84" fmla="+- 0 1409 291"/>
                <a:gd name="T85" fmla="*/ T84 w 2994"/>
                <a:gd name="T86" fmla="+- 0 3501 1815"/>
                <a:gd name="T87" fmla="*/ 3501 h 1729"/>
                <a:gd name="T88" fmla="+- 0 1477 291"/>
                <a:gd name="T89" fmla="*/ T88 w 2994"/>
                <a:gd name="T90" fmla="+- 0 3515 1815"/>
                <a:gd name="T91" fmla="*/ 3515 h 1729"/>
                <a:gd name="T92" fmla="+- 0 1546 291"/>
                <a:gd name="T93" fmla="*/ T92 w 2994"/>
                <a:gd name="T94" fmla="+- 0 3526 1815"/>
                <a:gd name="T95" fmla="*/ 3526 h 1729"/>
                <a:gd name="T96" fmla="+- 0 1615 291"/>
                <a:gd name="T97" fmla="*/ T96 w 2994"/>
                <a:gd name="T98" fmla="+- 0 3534 1815"/>
                <a:gd name="T99" fmla="*/ 3534 h 1729"/>
                <a:gd name="T100" fmla="+- 0 1685 291"/>
                <a:gd name="T101" fmla="*/ T100 w 2994"/>
                <a:gd name="T102" fmla="+- 0 3540 1815"/>
                <a:gd name="T103" fmla="*/ 3540 h 1729"/>
                <a:gd name="T104" fmla="+- 0 1755 291"/>
                <a:gd name="T105" fmla="*/ T104 w 2994"/>
                <a:gd name="T106" fmla="+- 0 3543 1815"/>
                <a:gd name="T107" fmla="*/ 3543 h 1729"/>
                <a:gd name="T108" fmla="+- 0 1826 291"/>
                <a:gd name="T109" fmla="*/ T108 w 2994"/>
                <a:gd name="T110" fmla="+- 0 3543 1815"/>
                <a:gd name="T111" fmla="*/ 3543 h 1729"/>
                <a:gd name="T112" fmla="+- 0 1896 291"/>
                <a:gd name="T113" fmla="*/ T112 w 2994"/>
                <a:gd name="T114" fmla="+- 0 3540 1815"/>
                <a:gd name="T115" fmla="*/ 3540 h 1729"/>
                <a:gd name="T116" fmla="+- 0 1966 291"/>
                <a:gd name="T117" fmla="*/ T116 w 2994"/>
                <a:gd name="T118" fmla="+- 0 3534 1815"/>
                <a:gd name="T119" fmla="*/ 3534 h 1729"/>
                <a:gd name="T120" fmla="+- 0 2037 291"/>
                <a:gd name="T121" fmla="*/ T120 w 2994"/>
                <a:gd name="T122" fmla="+- 0 3525 1815"/>
                <a:gd name="T123" fmla="*/ 3525 h 1729"/>
                <a:gd name="T124" fmla="+- 0 2107 291"/>
                <a:gd name="T125" fmla="*/ T124 w 2994"/>
                <a:gd name="T126" fmla="+- 0 3514 1815"/>
                <a:gd name="T127" fmla="*/ 3514 h 1729"/>
                <a:gd name="T128" fmla="+- 0 2177 291"/>
                <a:gd name="T129" fmla="*/ T128 w 2994"/>
                <a:gd name="T130" fmla="+- 0 3499 1815"/>
                <a:gd name="T131" fmla="*/ 3499 h 1729"/>
                <a:gd name="T132" fmla="+- 0 2247 291"/>
                <a:gd name="T133" fmla="*/ T132 w 2994"/>
                <a:gd name="T134" fmla="+- 0 3481 1815"/>
                <a:gd name="T135" fmla="*/ 3481 h 1729"/>
                <a:gd name="T136" fmla="+- 0 2316 291"/>
                <a:gd name="T137" fmla="*/ T136 w 2994"/>
                <a:gd name="T138" fmla="+- 0 3461 1815"/>
                <a:gd name="T139" fmla="*/ 3461 h 1729"/>
                <a:gd name="T140" fmla="+- 0 2384 291"/>
                <a:gd name="T141" fmla="*/ T140 w 2994"/>
                <a:gd name="T142" fmla="+- 0 3437 1815"/>
                <a:gd name="T143" fmla="*/ 3437 h 1729"/>
                <a:gd name="T144" fmla="+- 0 2452 291"/>
                <a:gd name="T145" fmla="*/ T144 w 2994"/>
                <a:gd name="T146" fmla="+- 0 3410 1815"/>
                <a:gd name="T147" fmla="*/ 3410 h 1729"/>
                <a:gd name="T148" fmla="+- 0 2520 291"/>
                <a:gd name="T149" fmla="*/ T148 w 2994"/>
                <a:gd name="T150" fmla="+- 0 3380 1815"/>
                <a:gd name="T151" fmla="*/ 3380 h 1729"/>
                <a:gd name="T152" fmla="+- 0 2586 291"/>
                <a:gd name="T153" fmla="*/ T152 w 2994"/>
                <a:gd name="T154" fmla="+- 0 3347 1815"/>
                <a:gd name="T155" fmla="*/ 3347 h 1729"/>
                <a:gd name="T156" fmla="+- 0 2652 291"/>
                <a:gd name="T157" fmla="*/ T156 w 2994"/>
                <a:gd name="T158" fmla="+- 0 3311 1815"/>
                <a:gd name="T159" fmla="*/ 3311 h 1729"/>
                <a:gd name="T160" fmla="+- 0 2723 291"/>
                <a:gd name="T161" fmla="*/ T160 w 2994"/>
                <a:gd name="T162" fmla="+- 0 3268 1815"/>
                <a:gd name="T163" fmla="*/ 3268 h 1729"/>
                <a:gd name="T164" fmla="+- 0 2791 291"/>
                <a:gd name="T165" fmla="*/ T164 w 2994"/>
                <a:gd name="T166" fmla="+- 0 3222 1815"/>
                <a:gd name="T167" fmla="*/ 3222 h 1729"/>
                <a:gd name="T168" fmla="+- 0 2857 291"/>
                <a:gd name="T169" fmla="*/ T168 w 2994"/>
                <a:gd name="T170" fmla="+- 0 3173 1815"/>
                <a:gd name="T171" fmla="*/ 3173 h 1729"/>
                <a:gd name="T172" fmla="+- 0 2920 291"/>
                <a:gd name="T173" fmla="*/ T172 w 2994"/>
                <a:gd name="T174" fmla="+- 0 3120 1815"/>
                <a:gd name="T175" fmla="*/ 3120 h 1729"/>
                <a:gd name="T176" fmla="+- 0 2981 291"/>
                <a:gd name="T177" fmla="*/ T176 w 2994"/>
                <a:gd name="T178" fmla="+- 0 3065 1815"/>
                <a:gd name="T179" fmla="*/ 3065 h 1729"/>
                <a:gd name="T180" fmla="+- 0 3039 291"/>
                <a:gd name="T181" fmla="*/ T180 w 2994"/>
                <a:gd name="T182" fmla="+- 0 3007 1815"/>
                <a:gd name="T183" fmla="*/ 3007 h 1729"/>
                <a:gd name="T184" fmla="+- 0 3094 291"/>
                <a:gd name="T185" fmla="*/ T184 w 2994"/>
                <a:gd name="T186" fmla="+- 0 2946 1815"/>
                <a:gd name="T187" fmla="*/ 2946 h 1729"/>
                <a:gd name="T188" fmla="+- 0 3146 291"/>
                <a:gd name="T189" fmla="*/ T188 w 2994"/>
                <a:gd name="T190" fmla="+- 0 2883 1815"/>
                <a:gd name="T191" fmla="*/ 2883 h 1729"/>
                <a:gd name="T192" fmla="+- 0 3195 291"/>
                <a:gd name="T193" fmla="*/ T192 w 2994"/>
                <a:gd name="T194" fmla="+- 0 2817 1815"/>
                <a:gd name="T195" fmla="*/ 2817 h 1729"/>
                <a:gd name="T196" fmla="+- 0 3242 291"/>
                <a:gd name="T197" fmla="*/ T196 w 2994"/>
                <a:gd name="T198" fmla="+- 0 2749 1815"/>
                <a:gd name="T199" fmla="*/ 2749 h 1729"/>
                <a:gd name="T200" fmla="+- 0 3285 291"/>
                <a:gd name="T201" fmla="*/ T200 w 2994"/>
                <a:gd name="T202" fmla="+- 0 2679 1815"/>
                <a:gd name="T203" fmla="*/ 2679 h 1729"/>
                <a:gd name="T204" fmla="+- 0 1788 291"/>
                <a:gd name="T205" fmla="*/ T204 w 2994"/>
                <a:gd name="T206" fmla="+- 0 1815 1815"/>
                <a:gd name="T207" fmla="*/ 1815 h 17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994" h="1729">
                  <a:moveTo>
                    <a:pt x="1497" y="0"/>
                  </a:moveTo>
                  <a:lnTo>
                    <a:pt x="0" y="864"/>
                  </a:lnTo>
                  <a:lnTo>
                    <a:pt x="39" y="928"/>
                  </a:lnTo>
                  <a:lnTo>
                    <a:pt x="80" y="990"/>
                  </a:lnTo>
                  <a:lnTo>
                    <a:pt x="124" y="1049"/>
                  </a:lnTo>
                  <a:lnTo>
                    <a:pt x="169" y="1106"/>
                  </a:lnTo>
                  <a:lnTo>
                    <a:pt x="217" y="1161"/>
                  </a:lnTo>
                  <a:lnTo>
                    <a:pt x="267" y="1214"/>
                  </a:lnTo>
                  <a:lnTo>
                    <a:pt x="318" y="1264"/>
                  </a:lnTo>
                  <a:lnTo>
                    <a:pt x="371" y="1311"/>
                  </a:lnTo>
                  <a:lnTo>
                    <a:pt x="426" y="1357"/>
                  </a:lnTo>
                  <a:lnTo>
                    <a:pt x="483" y="1399"/>
                  </a:lnTo>
                  <a:lnTo>
                    <a:pt x="541" y="1440"/>
                  </a:lnTo>
                  <a:lnTo>
                    <a:pt x="600" y="1477"/>
                  </a:lnTo>
                  <a:lnTo>
                    <a:pt x="661" y="1512"/>
                  </a:lnTo>
                  <a:lnTo>
                    <a:pt x="723" y="1545"/>
                  </a:lnTo>
                  <a:lnTo>
                    <a:pt x="787" y="1575"/>
                  </a:lnTo>
                  <a:lnTo>
                    <a:pt x="851" y="1603"/>
                  </a:lnTo>
                  <a:lnTo>
                    <a:pt x="916" y="1627"/>
                  </a:lnTo>
                  <a:lnTo>
                    <a:pt x="983" y="1649"/>
                  </a:lnTo>
                  <a:lnTo>
                    <a:pt x="1050" y="1669"/>
                  </a:lnTo>
                  <a:lnTo>
                    <a:pt x="1118" y="1686"/>
                  </a:lnTo>
                  <a:lnTo>
                    <a:pt x="1186" y="1700"/>
                  </a:lnTo>
                  <a:lnTo>
                    <a:pt x="1255" y="1711"/>
                  </a:lnTo>
                  <a:lnTo>
                    <a:pt x="1324" y="1719"/>
                  </a:lnTo>
                  <a:lnTo>
                    <a:pt x="1394" y="1725"/>
                  </a:lnTo>
                  <a:lnTo>
                    <a:pt x="1464" y="1728"/>
                  </a:lnTo>
                  <a:lnTo>
                    <a:pt x="1535" y="1728"/>
                  </a:lnTo>
                  <a:lnTo>
                    <a:pt x="1605" y="1725"/>
                  </a:lnTo>
                  <a:lnTo>
                    <a:pt x="1675" y="1719"/>
                  </a:lnTo>
                  <a:lnTo>
                    <a:pt x="1746" y="1710"/>
                  </a:lnTo>
                  <a:lnTo>
                    <a:pt x="1816" y="1699"/>
                  </a:lnTo>
                  <a:lnTo>
                    <a:pt x="1886" y="1684"/>
                  </a:lnTo>
                  <a:lnTo>
                    <a:pt x="1956" y="1666"/>
                  </a:lnTo>
                  <a:lnTo>
                    <a:pt x="2025" y="1646"/>
                  </a:lnTo>
                  <a:lnTo>
                    <a:pt x="2093" y="1622"/>
                  </a:lnTo>
                  <a:lnTo>
                    <a:pt x="2161" y="1595"/>
                  </a:lnTo>
                  <a:lnTo>
                    <a:pt x="2229" y="1565"/>
                  </a:lnTo>
                  <a:lnTo>
                    <a:pt x="2295" y="1532"/>
                  </a:lnTo>
                  <a:lnTo>
                    <a:pt x="2361" y="1496"/>
                  </a:lnTo>
                  <a:lnTo>
                    <a:pt x="2432" y="1453"/>
                  </a:lnTo>
                  <a:lnTo>
                    <a:pt x="2500" y="1407"/>
                  </a:lnTo>
                  <a:lnTo>
                    <a:pt x="2566" y="1358"/>
                  </a:lnTo>
                  <a:lnTo>
                    <a:pt x="2629" y="1305"/>
                  </a:lnTo>
                  <a:lnTo>
                    <a:pt x="2690" y="1250"/>
                  </a:lnTo>
                  <a:lnTo>
                    <a:pt x="2748" y="1192"/>
                  </a:lnTo>
                  <a:lnTo>
                    <a:pt x="2803" y="1131"/>
                  </a:lnTo>
                  <a:lnTo>
                    <a:pt x="2855" y="1068"/>
                  </a:lnTo>
                  <a:lnTo>
                    <a:pt x="2904" y="1002"/>
                  </a:lnTo>
                  <a:lnTo>
                    <a:pt x="2951" y="934"/>
                  </a:lnTo>
                  <a:lnTo>
                    <a:pt x="2994" y="864"/>
                  </a:lnTo>
                  <a:lnTo>
                    <a:pt x="1497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Freeform 729"/>
            <p:cNvSpPr>
              <a:spLocks/>
            </p:cNvSpPr>
            <p:nvPr/>
          </p:nvSpPr>
          <p:spPr bwMode="auto">
            <a:xfrm>
              <a:off x="0" y="0"/>
              <a:ext cx="1729" cy="2593"/>
            </a:xfrm>
            <a:custGeom>
              <a:avLst/>
              <a:gdLst>
                <a:gd name="T0" fmla="*/ 1728 w 1729"/>
                <a:gd name="T1" fmla="*/ 0 h 2593"/>
                <a:gd name="T2" fmla="*/ 1653 w 1729"/>
                <a:gd name="T3" fmla="*/ 2 h 2593"/>
                <a:gd name="T4" fmla="*/ 1579 w 1729"/>
                <a:gd name="T5" fmla="*/ 6 h 2593"/>
                <a:gd name="T6" fmla="*/ 1506 w 1729"/>
                <a:gd name="T7" fmla="*/ 14 h 2593"/>
                <a:gd name="T8" fmla="*/ 1433 w 1729"/>
                <a:gd name="T9" fmla="*/ 25 h 2593"/>
                <a:gd name="T10" fmla="*/ 1362 w 1729"/>
                <a:gd name="T11" fmla="*/ 39 h 2593"/>
                <a:gd name="T12" fmla="*/ 1292 w 1729"/>
                <a:gd name="T13" fmla="*/ 56 h 2593"/>
                <a:gd name="T14" fmla="*/ 1223 w 1729"/>
                <a:gd name="T15" fmla="*/ 75 h 2593"/>
                <a:gd name="T16" fmla="*/ 1155 w 1729"/>
                <a:gd name="T17" fmla="*/ 97 h 2593"/>
                <a:gd name="T18" fmla="*/ 1088 w 1729"/>
                <a:gd name="T19" fmla="*/ 122 h 2593"/>
                <a:gd name="T20" fmla="*/ 1023 w 1729"/>
                <a:gd name="T21" fmla="*/ 150 h 2593"/>
                <a:gd name="T22" fmla="*/ 959 w 1729"/>
                <a:gd name="T23" fmla="*/ 180 h 2593"/>
                <a:gd name="T24" fmla="*/ 897 w 1729"/>
                <a:gd name="T25" fmla="*/ 213 h 2593"/>
                <a:gd name="T26" fmla="*/ 836 w 1729"/>
                <a:gd name="T27" fmla="*/ 248 h 2593"/>
                <a:gd name="T28" fmla="*/ 776 w 1729"/>
                <a:gd name="T29" fmla="*/ 285 h 2593"/>
                <a:gd name="T30" fmla="*/ 719 w 1729"/>
                <a:gd name="T31" fmla="*/ 325 h 2593"/>
                <a:gd name="T32" fmla="*/ 663 w 1729"/>
                <a:gd name="T33" fmla="*/ 367 h 2593"/>
                <a:gd name="T34" fmla="*/ 609 w 1729"/>
                <a:gd name="T35" fmla="*/ 411 h 2593"/>
                <a:gd name="T36" fmla="*/ 557 w 1729"/>
                <a:gd name="T37" fmla="*/ 458 h 2593"/>
                <a:gd name="T38" fmla="*/ 506 w 1729"/>
                <a:gd name="T39" fmla="*/ 506 h 2593"/>
                <a:gd name="T40" fmla="*/ 458 w 1729"/>
                <a:gd name="T41" fmla="*/ 556 h 2593"/>
                <a:gd name="T42" fmla="*/ 411 w 1729"/>
                <a:gd name="T43" fmla="*/ 609 h 2593"/>
                <a:gd name="T44" fmla="*/ 367 w 1729"/>
                <a:gd name="T45" fmla="*/ 663 h 2593"/>
                <a:gd name="T46" fmla="*/ 325 w 1729"/>
                <a:gd name="T47" fmla="*/ 719 h 2593"/>
                <a:gd name="T48" fmla="*/ 285 w 1729"/>
                <a:gd name="T49" fmla="*/ 776 h 2593"/>
                <a:gd name="T50" fmla="*/ 248 w 1729"/>
                <a:gd name="T51" fmla="*/ 836 h 2593"/>
                <a:gd name="T52" fmla="*/ 213 w 1729"/>
                <a:gd name="T53" fmla="*/ 897 h 2593"/>
                <a:gd name="T54" fmla="*/ 180 w 1729"/>
                <a:gd name="T55" fmla="*/ 959 h 2593"/>
                <a:gd name="T56" fmla="*/ 150 w 1729"/>
                <a:gd name="T57" fmla="*/ 1023 h 2593"/>
                <a:gd name="T58" fmla="*/ 122 w 1729"/>
                <a:gd name="T59" fmla="*/ 1088 h 2593"/>
                <a:gd name="T60" fmla="*/ 97 w 1729"/>
                <a:gd name="T61" fmla="*/ 1155 h 2593"/>
                <a:gd name="T62" fmla="*/ 75 w 1729"/>
                <a:gd name="T63" fmla="*/ 1223 h 2593"/>
                <a:gd name="T64" fmla="*/ 56 w 1729"/>
                <a:gd name="T65" fmla="*/ 1292 h 2593"/>
                <a:gd name="T66" fmla="*/ 39 w 1729"/>
                <a:gd name="T67" fmla="*/ 1362 h 2593"/>
                <a:gd name="T68" fmla="*/ 25 w 1729"/>
                <a:gd name="T69" fmla="*/ 1433 h 2593"/>
                <a:gd name="T70" fmla="*/ 14 w 1729"/>
                <a:gd name="T71" fmla="*/ 1506 h 2593"/>
                <a:gd name="T72" fmla="*/ 6 w 1729"/>
                <a:gd name="T73" fmla="*/ 1579 h 2593"/>
                <a:gd name="T74" fmla="*/ 2 w 1729"/>
                <a:gd name="T75" fmla="*/ 1653 h 2593"/>
                <a:gd name="T76" fmla="*/ 0 w 1729"/>
                <a:gd name="T77" fmla="*/ 1728 h 2593"/>
                <a:gd name="T78" fmla="*/ 2 w 1729"/>
                <a:gd name="T79" fmla="*/ 1811 h 2593"/>
                <a:gd name="T80" fmla="*/ 8 w 1729"/>
                <a:gd name="T81" fmla="*/ 1893 h 2593"/>
                <a:gd name="T82" fmla="*/ 18 w 1729"/>
                <a:gd name="T83" fmla="*/ 1975 h 2593"/>
                <a:gd name="T84" fmla="*/ 31 w 1729"/>
                <a:gd name="T85" fmla="*/ 2055 h 2593"/>
                <a:gd name="T86" fmla="*/ 49 w 1729"/>
                <a:gd name="T87" fmla="*/ 2136 h 2593"/>
                <a:gd name="T88" fmla="*/ 70 w 1729"/>
                <a:gd name="T89" fmla="*/ 2215 h 2593"/>
                <a:gd name="T90" fmla="*/ 95 w 1729"/>
                <a:gd name="T91" fmla="*/ 2293 h 2593"/>
                <a:gd name="T92" fmla="*/ 124 w 1729"/>
                <a:gd name="T93" fmla="*/ 2370 h 2593"/>
                <a:gd name="T94" fmla="*/ 156 w 1729"/>
                <a:gd name="T95" fmla="*/ 2446 h 2593"/>
                <a:gd name="T96" fmla="*/ 192 w 1729"/>
                <a:gd name="T97" fmla="*/ 2520 h 2593"/>
                <a:gd name="T98" fmla="*/ 232 w 1729"/>
                <a:gd name="T99" fmla="*/ 2592 h 2593"/>
                <a:gd name="T100" fmla="*/ 1728 w 1729"/>
                <a:gd name="T101" fmla="*/ 1728 h 2593"/>
                <a:gd name="T102" fmla="*/ 1728 w 1729"/>
                <a:gd name="T103" fmla="*/ 0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9" h="2593">
                  <a:moveTo>
                    <a:pt x="1728" y="0"/>
                  </a:moveTo>
                  <a:lnTo>
                    <a:pt x="1653" y="2"/>
                  </a:lnTo>
                  <a:lnTo>
                    <a:pt x="1579" y="6"/>
                  </a:lnTo>
                  <a:lnTo>
                    <a:pt x="1506" y="14"/>
                  </a:lnTo>
                  <a:lnTo>
                    <a:pt x="1433" y="25"/>
                  </a:lnTo>
                  <a:lnTo>
                    <a:pt x="1362" y="39"/>
                  </a:lnTo>
                  <a:lnTo>
                    <a:pt x="1292" y="56"/>
                  </a:lnTo>
                  <a:lnTo>
                    <a:pt x="1223" y="75"/>
                  </a:lnTo>
                  <a:lnTo>
                    <a:pt x="1155" y="97"/>
                  </a:lnTo>
                  <a:lnTo>
                    <a:pt x="1088" y="122"/>
                  </a:lnTo>
                  <a:lnTo>
                    <a:pt x="1023" y="150"/>
                  </a:lnTo>
                  <a:lnTo>
                    <a:pt x="959" y="180"/>
                  </a:lnTo>
                  <a:lnTo>
                    <a:pt x="897" y="213"/>
                  </a:lnTo>
                  <a:lnTo>
                    <a:pt x="836" y="248"/>
                  </a:lnTo>
                  <a:lnTo>
                    <a:pt x="776" y="285"/>
                  </a:lnTo>
                  <a:lnTo>
                    <a:pt x="719" y="325"/>
                  </a:lnTo>
                  <a:lnTo>
                    <a:pt x="663" y="367"/>
                  </a:lnTo>
                  <a:lnTo>
                    <a:pt x="609" y="411"/>
                  </a:lnTo>
                  <a:lnTo>
                    <a:pt x="557" y="458"/>
                  </a:lnTo>
                  <a:lnTo>
                    <a:pt x="506" y="506"/>
                  </a:lnTo>
                  <a:lnTo>
                    <a:pt x="458" y="556"/>
                  </a:lnTo>
                  <a:lnTo>
                    <a:pt x="411" y="609"/>
                  </a:lnTo>
                  <a:lnTo>
                    <a:pt x="367" y="663"/>
                  </a:lnTo>
                  <a:lnTo>
                    <a:pt x="325" y="719"/>
                  </a:lnTo>
                  <a:lnTo>
                    <a:pt x="285" y="776"/>
                  </a:lnTo>
                  <a:lnTo>
                    <a:pt x="248" y="836"/>
                  </a:lnTo>
                  <a:lnTo>
                    <a:pt x="213" y="897"/>
                  </a:lnTo>
                  <a:lnTo>
                    <a:pt x="180" y="959"/>
                  </a:lnTo>
                  <a:lnTo>
                    <a:pt x="150" y="1023"/>
                  </a:lnTo>
                  <a:lnTo>
                    <a:pt x="122" y="1088"/>
                  </a:lnTo>
                  <a:lnTo>
                    <a:pt x="97" y="1155"/>
                  </a:lnTo>
                  <a:lnTo>
                    <a:pt x="75" y="1223"/>
                  </a:lnTo>
                  <a:lnTo>
                    <a:pt x="56" y="1292"/>
                  </a:lnTo>
                  <a:lnTo>
                    <a:pt x="39" y="1362"/>
                  </a:lnTo>
                  <a:lnTo>
                    <a:pt x="25" y="1433"/>
                  </a:lnTo>
                  <a:lnTo>
                    <a:pt x="14" y="1506"/>
                  </a:lnTo>
                  <a:lnTo>
                    <a:pt x="6" y="1579"/>
                  </a:lnTo>
                  <a:lnTo>
                    <a:pt x="2" y="1653"/>
                  </a:lnTo>
                  <a:lnTo>
                    <a:pt x="0" y="1728"/>
                  </a:lnTo>
                  <a:lnTo>
                    <a:pt x="2" y="1811"/>
                  </a:lnTo>
                  <a:lnTo>
                    <a:pt x="8" y="1893"/>
                  </a:lnTo>
                  <a:lnTo>
                    <a:pt x="18" y="1975"/>
                  </a:lnTo>
                  <a:lnTo>
                    <a:pt x="31" y="2055"/>
                  </a:lnTo>
                  <a:lnTo>
                    <a:pt x="49" y="2136"/>
                  </a:lnTo>
                  <a:lnTo>
                    <a:pt x="70" y="2215"/>
                  </a:lnTo>
                  <a:lnTo>
                    <a:pt x="95" y="2293"/>
                  </a:lnTo>
                  <a:lnTo>
                    <a:pt x="124" y="2370"/>
                  </a:lnTo>
                  <a:lnTo>
                    <a:pt x="156" y="2446"/>
                  </a:lnTo>
                  <a:lnTo>
                    <a:pt x="192" y="2520"/>
                  </a:lnTo>
                  <a:lnTo>
                    <a:pt x="232" y="2592"/>
                  </a:lnTo>
                  <a:lnTo>
                    <a:pt x="1728" y="1728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7D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7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829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8" y="2201"/>
              <a:ext cx="1154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22"/>
          <p:cNvGrpSpPr>
            <a:grpSpLocks/>
          </p:cNvGrpSpPr>
          <p:nvPr/>
        </p:nvGrpSpPr>
        <p:grpSpPr bwMode="auto">
          <a:xfrm>
            <a:off x="3846525" y="3921855"/>
            <a:ext cx="2322830" cy="2538730"/>
            <a:chOff x="6080" y="6394"/>
            <a:chExt cx="3658" cy="3998"/>
          </a:xfrm>
        </p:grpSpPr>
        <p:sp>
          <p:nvSpPr>
            <p:cNvPr id="9" name="Freeform 724"/>
            <p:cNvSpPr>
              <a:spLocks/>
            </p:cNvSpPr>
            <p:nvPr/>
          </p:nvSpPr>
          <p:spPr bwMode="auto">
            <a:xfrm>
              <a:off x="6100" y="6394"/>
              <a:ext cx="3618" cy="3446"/>
            </a:xfrm>
            <a:custGeom>
              <a:avLst/>
              <a:gdLst>
                <a:gd name="T0" fmla="+- 0 27 20"/>
                <a:gd name="T1" fmla="*/ T0 w 3618"/>
                <a:gd name="T2" fmla="+- 0 1594 20"/>
                <a:gd name="T3" fmla="*/ 1594 h 3446"/>
                <a:gd name="T4" fmla="+- 0 61 20"/>
                <a:gd name="T5" fmla="*/ T4 w 3618"/>
                <a:gd name="T6" fmla="+- 0 1378 20"/>
                <a:gd name="T7" fmla="*/ 1378 h 3446"/>
                <a:gd name="T8" fmla="+- 0 122 20"/>
                <a:gd name="T9" fmla="*/ T8 w 3618"/>
                <a:gd name="T10" fmla="+- 0 1171 20"/>
                <a:gd name="T11" fmla="*/ 1171 h 3446"/>
                <a:gd name="T12" fmla="+- 0 209 20"/>
                <a:gd name="T13" fmla="*/ T12 w 3618"/>
                <a:gd name="T14" fmla="+- 0 976 20"/>
                <a:gd name="T15" fmla="*/ 976 h 3446"/>
                <a:gd name="T16" fmla="+- 0 319 20"/>
                <a:gd name="T17" fmla="*/ T16 w 3618"/>
                <a:gd name="T18" fmla="+- 0 794 20"/>
                <a:gd name="T19" fmla="*/ 794 h 3446"/>
                <a:gd name="T20" fmla="+- 0 451 20"/>
                <a:gd name="T21" fmla="*/ T20 w 3618"/>
                <a:gd name="T22" fmla="+- 0 627 20"/>
                <a:gd name="T23" fmla="*/ 627 h 3446"/>
                <a:gd name="T24" fmla="+- 0 602 20"/>
                <a:gd name="T25" fmla="*/ T24 w 3618"/>
                <a:gd name="T26" fmla="+- 0 476 20"/>
                <a:gd name="T27" fmla="*/ 476 h 3446"/>
                <a:gd name="T28" fmla="+- 0 772 20"/>
                <a:gd name="T29" fmla="*/ T28 w 3618"/>
                <a:gd name="T30" fmla="+- 0 344 20"/>
                <a:gd name="T31" fmla="*/ 344 h 3446"/>
                <a:gd name="T32" fmla="+- 0 959 20"/>
                <a:gd name="T33" fmla="*/ T32 w 3618"/>
                <a:gd name="T34" fmla="+- 0 232 20"/>
                <a:gd name="T35" fmla="*/ 232 h 3446"/>
                <a:gd name="T36" fmla="+- 0 1159 20"/>
                <a:gd name="T37" fmla="*/ T36 w 3618"/>
                <a:gd name="T38" fmla="+- 0 142 20"/>
                <a:gd name="T39" fmla="*/ 142 h 3446"/>
                <a:gd name="T40" fmla="+- 0 1372 20"/>
                <a:gd name="T41" fmla="*/ T40 w 3618"/>
                <a:gd name="T42" fmla="+- 0 75 20"/>
                <a:gd name="T43" fmla="*/ 75 h 3446"/>
                <a:gd name="T44" fmla="+- 0 1596 20"/>
                <a:gd name="T45" fmla="*/ T44 w 3618"/>
                <a:gd name="T46" fmla="+- 0 34 20"/>
                <a:gd name="T47" fmla="*/ 34 h 3446"/>
                <a:gd name="T48" fmla="+- 0 1829 20"/>
                <a:gd name="T49" fmla="*/ T48 w 3618"/>
                <a:gd name="T50" fmla="+- 0 20 20"/>
                <a:gd name="T51" fmla="*/ 20 h 3446"/>
                <a:gd name="T52" fmla="+- 0 2062 20"/>
                <a:gd name="T53" fmla="*/ T52 w 3618"/>
                <a:gd name="T54" fmla="+- 0 34 20"/>
                <a:gd name="T55" fmla="*/ 34 h 3446"/>
                <a:gd name="T56" fmla="+- 0 2285 20"/>
                <a:gd name="T57" fmla="*/ T56 w 3618"/>
                <a:gd name="T58" fmla="+- 0 75 20"/>
                <a:gd name="T59" fmla="*/ 75 h 3446"/>
                <a:gd name="T60" fmla="+- 0 2498 20"/>
                <a:gd name="T61" fmla="*/ T60 w 3618"/>
                <a:gd name="T62" fmla="+- 0 142 20"/>
                <a:gd name="T63" fmla="*/ 142 h 3446"/>
                <a:gd name="T64" fmla="+- 0 2699 20"/>
                <a:gd name="T65" fmla="*/ T64 w 3618"/>
                <a:gd name="T66" fmla="+- 0 232 20"/>
                <a:gd name="T67" fmla="*/ 232 h 3446"/>
                <a:gd name="T68" fmla="+- 0 2885 20"/>
                <a:gd name="T69" fmla="*/ T68 w 3618"/>
                <a:gd name="T70" fmla="+- 0 344 20"/>
                <a:gd name="T71" fmla="*/ 344 h 3446"/>
                <a:gd name="T72" fmla="+- 0 3055 20"/>
                <a:gd name="T73" fmla="*/ T72 w 3618"/>
                <a:gd name="T74" fmla="+- 0 476 20"/>
                <a:gd name="T75" fmla="*/ 476 h 3446"/>
                <a:gd name="T76" fmla="+- 0 3207 20"/>
                <a:gd name="T77" fmla="*/ T76 w 3618"/>
                <a:gd name="T78" fmla="+- 0 627 20"/>
                <a:gd name="T79" fmla="*/ 627 h 3446"/>
                <a:gd name="T80" fmla="+- 0 3339 20"/>
                <a:gd name="T81" fmla="*/ T80 w 3618"/>
                <a:gd name="T82" fmla="+- 0 794 20"/>
                <a:gd name="T83" fmla="*/ 794 h 3446"/>
                <a:gd name="T84" fmla="+- 0 3449 20"/>
                <a:gd name="T85" fmla="*/ T84 w 3618"/>
                <a:gd name="T86" fmla="+- 0 976 20"/>
                <a:gd name="T87" fmla="*/ 976 h 3446"/>
                <a:gd name="T88" fmla="+- 0 3536 20"/>
                <a:gd name="T89" fmla="*/ T88 w 3618"/>
                <a:gd name="T90" fmla="+- 0 1171 20"/>
                <a:gd name="T91" fmla="*/ 1171 h 3446"/>
                <a:gd name="T92" fmla="+- 0 3597 20"/>
                <a:gd name="T93" fmla="*/ T92 w 3618"/>
                <a:gd name="T94" fmla="+- 0 1378 20"/>
                <a:gd name="T95" fmla="*/ 1378 h 3446"/>
                <a:gd name="T96" fmla="+- 0 3631 20"/>
                <a:gd name="T97" fmla="*/ T96 w 3618"/>
                <a:gd name="T98" fmla="+- 0 1594 20"/>
                <a:gd name="T99" fmla="*/ 1594 h 3446"/>
                <a:gd name="T100" fmla="+- 0 3636 20"/>
                <a:gd name="T101" fmla="*/ T100 w 3618"/>
                <a:gd name="T102" fmla="+- 0 1817 20"/>
                <a:gd name="T103" fmla="*/ 1817 h 3446"/>
                <a:gd name="T104" fmla="+- 0 3611 20"/>
                <a:gd name="T105" fmla="*/ T104 w 3618"/>
                <a:gd name="T106" fmla="+- 0 2036 20"/>
                <a:gd name="T107" fmla="*/ 2036 h 3446"/>
                <a:gd name="T108" fmla="+- 0 3559 20"/>
                <a:gd name="T109" fmla="*/ T108 w 3618"/>
                <a:gd name="T110" fmla="+- 0 2246 20"/>
                <a:gd name="T111" fmla="*/ 2246 h 3446"/>
                <a:gd name="T112" fmla="+- 0 3481 20"/>
                <a:gd name="T113" fmla="*/ T112 w 3618"/>
                <a:gd name="T114" fmla="+- 0 2446 20"/>
                <a:gd name="T115" fmla="*/ 2446 h 3446"/>
                <a:gd name="T116" fmla="+- 0 3378 20"/>
                <a:gd name="T117" fmla="*/ T116 w 3618"/>
                <a:gd name="T118" fmla="+- 0 2632 20"/>
                <a:gd name="T119" fmla="*/ 2632 h 3446"/>
                <a:gd name="T120" fmla="+- 0 3253 20"/>
                <a:gd name="T121" fmla="*/ T120 w 3618"/>
                <a:gd name="T122" fmla="+- 0 2805 20"/>
                <a:gd name="T123" fmla="*/ 2805 h 3446"/>
                <a:gd name="T124" fmla="+- 0 3108 20"/>
                <a:gd name="T125" fmla="*/ T124 w 3618"/>
                <a:gd name="T126" fmla="+- 0 2961 20"/>
                <a:gd name="T127" fmla="*/ 2961 h 3446"/>
                <a:gd name="T128" fmla="+- 0 2944 20"/>
                <a:gd name="T129" fmla="*/ T128 w 3618"/>
                <a:gd name="T130" fmla="+- 0 3099 20"/>
                <a:gd name="T131" fmla="*/ 3099 h 3446"/>
                <a:gd name="T132" fmla="+- 0 2763 20"/>
                <a:gd name="T133" fmla="*/ T132 w 3618"/>
                <a:gd name="T134" fmla="+- 0 3218 20"/>
                <a:gd name="T135" fmla="*/ 3218 h 3446"/>
                <a:gd name="T136" fmla="+- 0 2567 20"/>
                <a:gd name="T137" fmla="*/ T136 w 3618"/>
                <a:gd name="T138" fmla="+- 0 3316 20"/>
                <a:gd name="T139" fmla="*/ 3316 h 3446"/>
                <a:gd name="T140" fmla="+- 0 2358 20"/>
                <a:gd name="T141" fmla="*/ T140 w 3618"/>
                <a:gd name="T142" fmla="+- 0 3391 20"/>
                <a:gd name="T143" fmla="*/ 3391 h 3446"/>
                <a:gd name="T144" fmla="+- 0 2137 20"/>
                <a:gd name="T145" fmla="*/ T144 w 3618"/>
                <a:gd name="T146" fmla="+- 0 3440 20"/>
                <a:gd name="T147" fmla="*/ 3440 h 3446"/>
                <a:gd name="T148" fmla="+- 0 1907 20"/>
                <a:gd name="T149" fmla="*/ T148 w 3618"/>
                <a:gd name="T150" fmla="+- 0 3464 20"/>
                <a:gd name="T151" fmla="*/ 3464 h 3446"/>
                <a:gd name="T152" fmla="+- 0 1673 20"/>
                <a:gd name="T153" fmla="*/ T152 w 3618"/>
                <a:gd name="T154" fmla="+- 0 3459 20"/>
                <a:gd name="T155" fmla="*/ 3459 h 3446"/>
                <a:gd name="T156" fmla="+- 0 1446 20"/>
                <a:gd name="T157" fmla="*/ T156 w 3618"/>
                <a:gd name="T158" fmla="+- 0 3427 20"/>
                <a:gd name="T159" fmla="*/ 3427 h 3446"/>
                <a:gd name="T160" fmla="+- 0 1229 20"/>
                <a:gd name="T161" fmla="*/ T160 w 3618"/>
                <a:gd name="T162" fmla="+- 0 3368 20"/>
                <a:gd name="T163" fmla="*/ 3368 h 3446"/>
                <a:gd name="T164" fmla="+- 0 1024 20"/>
                <a:gd name="T165" fmla="*/ T164 w 3618"/>
                <a:gd name="T166" fmla="+- 0 3286 20"/>
                <a:gd name="T167" fmla="*/ 3286 h 3446"/>
                <a:gd name="T168" fmla="+- 0 833 20"/>
                <a:gd name="T169" fmla="*/ T168 w 3618"/>
                <a:gd name="T170" fmla="+- 0 3181 20"/>
                <a:gd name="T171" fmla="*/ 3181 h 3446"/>
                <a:gd name="T172" fmla="+- 0 657 20"/>
                <a:gd name="T173" fmla="*/ T172 w 3618"/>
                <a:gd name="T174" fmla="+- 0 3055 20"/>
                <a:gd name="T175" fmla="*/ 3055 h 3446"/>
                <a:gd name="T176" fmla="+- 0 499 20"/>
                <a:gd name="T177" fmla="*/ T176 w 3618"/>
                <a:gd name="T178" fmla="+- 0 2911 20"/>
                <a:gd name="T179" fmla="*/ 2911 h 3446"/>
                <a:gd name="T180" fmla="+- 0 360 20"/>
                <a:gd name="T181" fmla="*/ T180 w 3618"/>
                <a:gd name="T182" fmla="+- 0 2749 20"/>
                <a:gd name="T183" fmla="*/ 2749 h 3446"/>
                <a:gd name="T184" fmla="+- 0 243 20"/>
                <a:gd name="T185" fmla="*/ T184 w 3618"/>
                <a:gd name="T186" fmla="+- 0 2572 20"/>
                <a:gd name="T187" fmla="*/ 2572 h 3446"/>
                <a:gd name="T188" fmla="+- 0 148 20"/>
                <a:gd name="T189" fmla="*/ T188 w 3618"/>
                <a:gd name="T190" fmla="+- 0 2381 20"/>
                <a:gd name="T191" fmla="*/ 2381 h 3446"/>
                <a:gd name="T192" fmla="+- 0 78 20"/>
                <a:gd name="T193" fmla="*/ T192 w 3618"/>
                <a:gd name="T194" fmla="+- 0 2178 20"/>
                <a:gd name="T195" fmla="*/ 2178 h 3446"/>
                <a:gd name="T196" fmla="+- 0 35 20"/>
                <a:gd name="T197" fmla="*/ T196 w 3618"/>
                <a:gd name="T198" fmla="+- 0 1964 20"/>
                <a:gd name="T199" fmla="*/ 1964 h 3446"/>
                <a:gd name="T200" fmla="+- 0 20 20"/>
                <a:gd name="T201" fmla="*/ T200 w 3618"/>
                <a:gd name="T202" fmla="+- 0 1743 20"/>
                <a:gd name="T203" fmla="*/ 1743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3"/>
                  </a:moveTo>
                  <a:lnTo>
                    <a:pt x="2" y="1648"/>
                  </a:lnTo>
                  <a:lnTo>
                    <a:pt x="7" y="1574"/>
                  </a:lnTo>
                  <a:lnTo>
                    <a:pt x="15" y="1501"/>
                  </a:lnTo>
                  <a:lnTo>
                    <a:pt x="26" y="1429"/>
                  </a:lnTo>
                  <a:lnTo>
                    <a:pt x="41" y="1358"/>
                  </a:lnTo>
                  <a:lnTo>
                    <a:pt x="58" y="1288"/>
                  </a:lnTo>
                  <a:lnTo>
                    <a:pt x="79" y="1219"/>
                  </a:lnTo>
                  <a:lnTo>
                    <a:pt x="102" y="1151"/>
                  </a:lnTo>
                  <a:lnTo>
                    <a:pt x="128" y="1085"/>
                  </a:lnTo>
                  <a:lnTo>
                    <a:pt x="157" y="1020"/>
                  </a:lnTo>
                  <a:lnTo>
                    <a:pt x="189" y="956"/>
                  </a:lnTo>
                  <a:lnTo>
                    <a:pt x="223" y="894"/>
                  </a:lnTo>
                  <a:lnTo>
                    <a:pt x="259" y="833"/>
                  </a:lnTo>
                  <a:lnTo>
                    <a:pt x="299" y="774"/>
                  </a:lnTo>
                  <a:lnTo>
                    <a:pt x="340" y="717"/>
                  </a:lnTo>
                  <a:lnTo>
                    <a:pt x="384" y="661"/>
                  </a:lnTo>
                  <a:lnTo>
                    <a:pt x="431" y="607"/>
                  </a:lnTo>
                  <a:lnTo>
                    <a:pt x="479" y="555"/>
                  </a:lnTo>
                  <a:lnTo>
                    <a:pt x="530" y="505"/>
                  </a:lnTo>
                  <a:lnTo>
                    <a:pt x="582" y="456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2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80"/>
                  </a:lnTo>
                  <a:lnTo>
                    <a:pt x="1071" y="149"/>
                  </a:lnTo>
                  <a:lnTo>
                    <a:pt x="1139" y="122"/>
                  </a:lnTo>
                  <a:lnTo>
                    <a:pt x="1209" y="97"/>
                  </a:lnTo>
                  <a:lnTo>
                    <a:pt x="1280" y="75"/>
                  </a:lnTo>
                  <a:lnTo>
                    <a:pt x="1352" y="55"/>
                  </a:lnTo>
                  <a:lnTo>
                    <a:pt x="1426" y="39"/>
                  </a:lnTo>
                  <a:lnTo>
                    <a:pt x="1500" y="25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0" y="2"/>
                  </a:lnTo>
                  <a:lnTo>
                    <a:pt x="1809" y="0"/>
                  </a:lnTo>
                  <a:lnTo>
                    <a:pt x="1887" y="2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7" y="25"/>
                  </a:lnTo>
                  <a:lnTo>
                    <a:pt x="2192" y="39"/>
                  </a:lnTo>
                  <a:lnTo>
                    <a:pt x="2265" y="55"/>
                  </a:lnTo>
                  <a:lnTo>
                    <a:pt x="2338" y="75"/>
                  </a:lnTo>
                  <a:lnTo>
                    <a:pt x="2409" y="97"/>
                  </a:lnTo>
                  <a:lnTo>
                    <a:pt x="2478" y="122"/>
                  </a:lnTo>
                  <a:lnTo>
                    <a:pt x="2547" y="149"/>
                  </a:lnTo>
                  <a:lnTo>
                    <a:pt x="2614" y="180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5" y="324"/>
                  </a:lnTo>
                  <a:lnTo>
                    <a:pt x="2924" y="366"/>
                  </a:lnTo>
                  <a:lnTo>
                    <a:pt x="2980" y="410"/>
                  </a:lnTo>
                  <a:lnTo>
                    <a:pt x="3035" y="456"/>
                  </a:lnTo>
                  <a:lnTo>
                    <a:pt x="3088" y="505"/>
                  </a:lnTo>
                  <a:lnTo>
                    <a:pt x="3138" y="555"/>
                  </a:lnTo>
                  <a:lnTo>
                    <a:pt x="3187" y="607"/>
                  </a:lnTo>
                  <a:lnTo>
                    <a:pt x="3233" y="661"/>
                  </a:lnTo>
                  <a:lnTo>
                    <a:pt x="3277" y="717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4"/>
                  </a:lnTo>
                  <a:lnTo>
                    <a:pt x="3429" y="956"/>
                  </a:lnTo>
                  <a:lnTo>
                    <a:pt x="3461" y="1020"/>
                  </a:lnTo>
                  <a:lnTo>
                    <a:pt x="3490" y="1085"/>
                  </a:lnTo>
                  <a:lnTo>
                    <a:pt x="3516" y="1151"/>
                  </a:lnTo>
                  <a:lnTo>
                    <a:pt x="3539" y="1219"/>
                  </a:lnTo>
                  <a:lnTo>
                    <a:pt x="3559" y="1288"/>
                  </a:lnTo>
                  <a:lnTo>
                    <a:pt x="3577" y="1358"/>
                  </a:lnTo>
                  <a:lnTo>
                    <a:pt x="3591" y="1429"/>
                  </a:lnTo>
                  <a:lnTo>
                    <a:pt x="3603" y="1501"/>
                  </a:lnTo>
                  <a:lnTo>
                    <a:pt x="3611" y="1574"/>
                  </a:lnTo>
                  <a:lnTo>
                    <a:pt x="3616" y="1648"/>
                  </a:lnTo>
                  <a:lnTo>
                    <a:pt x="3618" y="1723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1" y="2016"/>
                  </a:lnTo>
                  <a:lnTo>
                    <a:pt x="3577" y="2088"/>
                  </a:lnTo>
                  <a:lnTo>
                    <a:pt x="3559" y="2158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1"/>
                  </a:lnTo>
                  <a:lnTo>
                    <a:pt x="3461" y="2426"/>
                  </a:lnTo>
                  <a:lnTo>
                    <a:pt x="3429" y="2489"/>
                  </a:lnTo>
                  <a:lnTo>
                    <a:pt x="3395" y="2552"/>
                  </a:lnTo>
                  <a:lnTo>
                    <a:pt x="3358" y="2612"/>
                  </a:lnTo>
                  <a:lnTo>
                    <a:pt x="3319" y="2671"/>
                  </a:lnTo>
                  <a:lnTo>
                    <a:pt x="3277" y="2729"/>
                  </a:lnTo>
                  <a:lnTo>
                    <a:pt x="3233" y="2785"/>
                  </a:lnTo>
                  <a:lnTo>
                    <a:pt x="3187" y="2839"/>
                  </a:lnTo>
                  <a:lnTo>
                    <a:pt x="3138" y="2891"/>
                  </a:lnTo>
                  <a:lnTo>
                    <a:pt x="3088" y="2941"/>
                  </a:lnTo>
                  <a:lnTo>
                    <a:pt x="3035" y="2989"/>
                  </a:lnTo>
                  <a:lnTo>
                    <a:pt x="2980" y="3035"/>
                  </a:lnTo>
                  <a:lnTo>
                    <a:pt x="2924" y="3079"/>
                  </a:lnTo>
                  <a:lnTo>
                    <a:pt x="2865" y="3121"/>
                  </a:lnTo>
                  <a:lnTo>
                    <a:pt x="2805" y="3161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6"/>
                  </a:lnTo>
                  <a:lnTo>
                    <a:pt x="2547" y="3296"/>
                  </a:lnTo>
                  <a:lnTo>
                    <a:pt x="2478" y="3323"/>
                  </a:lnTo>
                  <a:lnTo>
                    <a:pt x="2409" y="3348"/>
                  </a:lnTo>
                  <a:lnTo>
                    <a:pt x="2338" y="3371"/>
                  </a:lnTo>
                  <a:lnTo>
                    <a:pt x="2265" y="3390"/>
                  </a:lnTo>
                  <a:lnTo>
                    <a:pt x="2192" y="3407"/>
                  </a:lnTo>
                  <a:lnTo>
                    <a:pt x="2117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7" y="3444"/>
                  </a:lnTo>
                  <a:lnTo>
                    <a:pt x="1809" y="3445"/>
                  </a:lnTo>
                  <a:lnTo>
                    <a:pt x="1730" y="3444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0" y="3420"/>
                  </a:lnTo>
                  <a:lnTo>
                    <a:pt x="1426" y="3407"/>
                  </a:lnTo>
                  <a:lnTo>
                    <a:pt x="1352" y="3390"/>
                  </a:lnTo>
                  <a:lnTo>
                    <a:pt x="1280" y="3371"/>
                  </a:lnTo>
                  <a:lnTo>
                    <a:pt x="1209" y="3348"/>
                  </a:lnTo>
                  <a:lnTo>
                    <a:pt x="1139" y="3323"/>
                  </a:lnTo>
                  <a:lnTo>
                    <a:pt x="1071" y="3296"/>
                  </a:lnTo>
                  <a:lnTo>
                    <a:pt x="1004" y="3266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1"/>
                  </a:lnTo>
                  <a:lnTo>
                    <a:pt x="752" y="3121"/>
                  </a:lnTo>
                  <a:lnTo>
                    <a:pt x="694" y="3079"/>
                  </a:lnTo>
                  <a:lnTo>
                    <a:pt x="637" y="3035"/>
                  </a:lnTo>
                  <a:lnTo>
                    <a:pt x="582" y="2989"/>
                  </a:lnTo>
                  <a:lnTo>
                    <a:pt x="530" y="2941"/>
                  </a:lnTo>
                  <a:lnTo>
                    <a:pt x="479" y="2891"/>
                  </a:lnTo>
                  <a:lnTo>
                    <a:pt x="431" y="2839"/>
                  </a:lnTo>
                  <a:lnTo>
                    <a:pt x="384" y="2785"/>
                  </a:lnTo>
                  <a:lnTo>
                    <a:pt x="340" y="2729"/>
                  </a:lnTo>
                  <a:lnTo>
                    <a:pt x="299" y="2671"/>
                  </a:lnTo>
                  <a:lnTo>
                    <a:pt x="259" y="2612"/>
                  </a:lnTo>
                  <a:lnTo>
                    <a:pt x="223" y="2552"/>
                  </a:lnTo>
                  <a:lnTo>
                    <a:pt x="189" y="2489"/>
                  </a:lnTo>
                  <a:lnTo>
                    <a:pt x="157" y="2426"/>
                  </a:lnTo>
                  <a:lnTo>
                    <a:pt x="128" y="2361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8" y="2158"/>
                  </a:lnTo>
                  <a:lnTo>
                    <a:pt x="41" y="2088"/>
                  </a:lnTo>
                  <a:lnTo>
                    <a:pt x="26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3"/>
                  </a:lnTo>
                  <a:close/>
                </a:path>
              </a:pathLst>
            </a:custGeom>
            <a:noFill/>
            <a:ln w="25400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723"/>
            <p:cNvSpPr txBox="1">
              <a:spLocks noChangeArrowheads="1"/>
            </p:cNvSpPr>
            <p:nvPr/>
          </p:nvSpPr>
          <p:spPr bwMode="auto">
            <a:xfrm>
              <a:off x="6080" y="6906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0970" marR="138430" algn="ctr">
                <a:spcBef>
                  <a:spcPts val="3460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874,0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9065" marR="13843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220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779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65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65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160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0335" marR="138430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708"/>
          <p:cNvGrpSpPr>
            <a:grpSpLocks/>
          </p:cNvGrpSpPr>
          <p:nvPr/>
        </p:nvGrpSpPr>
        <p:grpSpPr bwMode="auto">
          <a:xfrm>
            <a:off x="3741420" y="6823075"/>
            <a:ext cx="2903220" cy="1435735"/>
            <a:chOff x="5648" y="-1599"/>
            <a:chExt cx="4751" cy="2951"/>
          </a:xfrm>
        </p:grpSpPr>
        <p:pic>
          <p:nvPicPr>
            <p:cNvPr id="12" name="Picture 7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" y="-1289"/>
              <a:ext cx="996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841" y="-1529"/>
              <a:ext cx="864" cy="2769"/>
            </a:xfrm>
            <a:custGeom>
              <a:avLst/>
              <a:gdLst>
                <a:gd name="T0" fmla="+- 0 6561 5841"/>
                <a:gd name="T1" fmla="*/ T0 w 864"/>
                <a:gd name="T2" fmla="+- 0 -1268 -1268"/>
                <a:gd name="T3" fmla="*/ -1268 h 2508"/>
                <a:gd name="T4" fmla="+- 0 5985 5841"/>
                <a:gd name="T5" fmla="*/ T4 w 864"/>
                <a:gd name="T6" fmla="+- 0 -1268 -1268"/>
                <a:gd name="T7" fmla="*/ -1268 h 2508"/>
                <a:gd name="T8" fmla="+- 0 5929 5841"/>
                <a:gd name="T9" fmla="*/ T8 w 864"/>
                <a:gd name="T10" fmla="+- 0 -1256 -1268"/>
                <a:gd name="T11" fmla="*/ -1256 h 2508"/>
                <a:gd name="T12" fmla="+- 0 5883 5841"/>
                <a:gd name="T13" fmla="*/ T12 w 864"/>
                <a:gd name="T14" fmla="+- 0 -1225 -1268"/>
                <a:gd name="T15" fmla="*/ -1225 h 2508"/>
                <a:gd name="T16" fmla="+- 0 5852 5841"/>
                <a:gd name="T17" fmla="*/ T16 w 864"/>
                <a:gd name="T18" fmla="+- 0 -1180 -1268"/>
                <a:gd name="T19" fmla="*/ -1180 h 2508"/>
                <a:gd name="T20" fmla="+- 0 5841 5841"/>
                <a:gd name="T21" fmla="*/ T20 w 864"/>
                <a:gd name="T22" fmla="+- 0 -1124 -1268"/>
                <a:gd name="T23" fmla="*/ -1124 h 2508"/>
                <a:gd name="T24" fmla="+- 0 5841 5841"/>
                <a:gd name="T25" fmla="*/ T24 w 864"/>
                <a:gd name="T26" fmla="+- 0 1096 -1268"/>
                <a:gd name="T27" fmla="*/ 1096 h 2508"/>
                <a:gd name="T28" fmla="+- 0 5852 5841"/>
                <a:gd name="T29" fmla="*/ T28 w 864"/>
                <a:gd name="T30" fmla="+- 0 1152 -1268"/>
                <a:gd name="T31" fmla="*/ 1152 h 2508"/>
                <a:gd name="T32" fmla="+- 0 5883 5841"/>
                <a:gd name="T33" fmla="*/ T32 w 864"/>
                <a:gd name="T34" fmla="+- 0 1197 -1268"/>
                <a:gd name="T35" fmla="*/ 1197 h 2508"/>
                <a:gd name="T36" fmla="+- 0 5929 5841"/>
                <a:gd name="T37" fmla="*/ T36 w 864"/>
                <a:gd name="T38" fmla="+- 0 1228 -1268"/>
                <a:gd name="T39" fmla="*/ 1228 h 2508"/>
                <a:gd name="T40" fmla="+- 0 5985 5841"/>
                <a:gd name="T41" fmla="*/ T40 w 864"/>
                <a:gd name="T42" fmla="+- 0 1240 -1268"/>
                <a:gd name="T43" fmla="*/ 1240 h 2508"/>
                <a:gd name="T44" fmla="+- 0 6561 5841"/>
                <a:gd name="T45" fmla="*/ T44 w 864"/>
                <a:gd name="T46" fmla="+- 0 1240 -1268"/>
                <a:gd name="T47" fmla="*/ 1240 h 2508"/>
                <a:gd name="T48" fmla="+- 0 6617 5841"/>
                <a:gd name="T49" fmla="*/ T48 w 864"/>
                <a:gd name="T50" fmla="+- 0 1228 -1268"/>
                <a:gd name="T51" fmla="*/ 1228 h 2508"/>
                <a:gd name="T52" fmla="+- 0 6663 5841"/>
                <a:gd name="T53" fmla="*/ T52 w 864"/>
                <a:gd name="T54" fmla="+- 0 1197 -1268"/>
                <a:gd name="T55" fmla="*/ 1197 h 2508"/>
                <a:gd name="T56" fmla="+- 0 6694 5841"/>
                <a:gd name="T57" fmla="*/ T56 w 864"/>
                <a:gd name="T58" fmla="+- 0 1152 -1268"/>
                <a:gd name="T59" fmla="*/ 1152 h 2508"/>
                <a:gd name="T60" fmla="+- 0 6705 5841"/>
                <a:gd name="T61" fmla="*/ T60 w 864"/>
                <a:gd name="T62" fmla="+- 0 1096 -1268"/>
                <a:gd name="T63" fmla="*/ 1096 h 2508"/>
                <a:gd name="T64" fmla="+- 0 6705 5841"/>
                <a:gd name="T65" fmla="*/ T64 w 864"/>
                <a:gd name="T66" fmla="+- 0 -1124 -1268"/>
                <a:gd name="T67" fmla="*/ -1124 h 2508"/>
                <a:gd name="T68" fmla="+- 0 6694 5841"/>
                <a:gd name="T69" fmla="*/ T68 w 864"/>
                <a:gd name="T70" fmla="+- 0 -1180 -1268"/>
                <a:gd name="T71" fmla="*/ -1180 h 2508"/>
                <a:gd name="T72" fmla="+- 0 6663 5841"/>
                <a:gd name="T73" fmla="*/ T72 w 864"/>
                <a:gd name="T74" fmla="+- 0 -1225 -1268"/>
                <a:gd name="T75" fmla="*/ -1225 h 2508"/>
                <a:gd name="T76" fmla="+- 0 6617 5841"/>
                <a:gd name="T77" fmla="*/ T76 w 864"/>
                <a:gd name="T78" fmla="+- 0 -1256 -1268"/>
                <a:gd name="T79" fmla="*/ -1256 h 2508"/>
                <a:gd name="T80" fmla="+- 0 6561 5841"/>
                <a:gd name="T81" fmla="*/ T80 w 864"/>
                <a:gd name="T82" fmla="+- 0 -1268 -1268"/>
                <a:gd name="T83" fmla="*/ -1268 h 25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64"/>
                  </a:lnTo>
                  <a:lnTo>
                    <a:pt x="11" y="2420"/>
                  </a:lnTo>
                  <a:lnTo>
                    <a:pt x="42" y="2465"/>
                  </a:lnTo>
                  <a:lnTo>
                    <a:pt x="88" y="2496"/>
                  </a:lnTo>
                  <a:lnTo>
                    <a:pt x="144" y="2508"/>
                  </a:lnTo>
                  <a:lnTo>
                    <a:pt x="720" y="2508"/>
                  </a:lnTo>
                  <a:lnTo>
                    <a:pt x="776" y="2496"/>
                  </a:lnTo>
                  <a:lnTo>
                    <a:pt x="822" y="2465"/>
                  </a:lnTo>
                  <a:lnTo>
                    <a:pt x="853" y="2420"/>
                  </a:lnTo>
                  <a:lnTo>
                    <a:pt x="864" y="23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" name="Picture 7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-1195"/>
              <a:ext cx="1004" cy="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712"/>
            <p:cNvSpPr>
              <a:spLocks/>
            </p:cNvSpPr>
            <p:nvPr/>
          </p:nvSpPr>
          <p:spPr bwMode="auto">
            <a:xfrm>
              <a:off x="7561" y="-1168"/>
              <a:ext cx="864" cy="2408"/>
            </a:xfrm>
            <a:custGeom>
              <a:avLst/>
              <a:gdLst>
                <a:gd name="T0" fmla="+- 0 8281 7561"/>
                <a:gd name="T1" fmla="*/ T0 w 864"/>
                <a:gd name="T2" fmla="+- 0 -1168 -1168"/>
                <a:gd name="T3" fmla="*/ -1168 h 2408"/>
                <a:gd name="T4" fmla="+- 0 7705 7561"/>
                <a:gd name="T5" fmla="*/ T4 w 864"/>
                <a:gd name="T6" fmla="+- 0 -1168 -1168"/>
                <a:gd name="T7" fmla="*/ -1168 h 2408"/>
                <a:gd name="T8" fmla="+- 0 7649 7561"/>
                <a:gd name="T9" fmla="*/ T8 w 864"/>
                <a:gd name="T10" fmla="+- 0 -1156 -1168"/>
                <a:gd name="T11" fmla="*/ -1156 h 2408"/>
                <a:gd name="T12" fmla="+- 0 7604 7561"/>
                <a:gd name="T13" fmla="*/ T12 w 864"/>
                <a:gd name="T14" fmla="+- 0 -1125 -1168"/>
                <a:gd name="T15" fmla="*/ -1125 h 2408"/>
                <a:gd name="T16" fmla="+- 0 7573 7561"/>
                <a:gd name="T17" fmla="*/ T16 w 864"/>
                <a:gd name="T18" fmla="+- 0 -1080 -1168"/>
                <a:gd name="T19" fmla="*/ -1080 h 2408"/>
                <a:gd name="T20" fmla="+- 0 7561 7561"/>
                <a:gd name="T21" fmla="*/ T20 w 864"/>
                <a:gd name="T22" fmla="+- 0 -1024 -1168"/>
                <a:gd name="T23" fmla="*/ -1024 h 2408"/>
                <a:gd name="T24" fmla="+- 0 7561 7561"/>
                <a:gd name="T25" fmla="*/ T24 w 864"/>
                <a:gd name="T26" fmla="+- 0 1096 -1168"/>
                <a:gd name="T27" fmla="*/ 1096 h 2408"/>
                <a:gd name="T28" fmla="+- 0 7573 7561"/>
                <a:gd name="T29" fmla="*/ T28 w 864"/>
                <a:gd name="T30" fmla="+- 0 1152 -1168"/>
                <a:gd name="T31" fmla="*/ 1152 h 2408"/>
                <a:gd name="T32" fmla="+- 0 7604 7561"/>
                <a:gd name="T33" fmla="*/ T32 w 864"/>
                <a:gd name="T34" fmla="+- 0 1197 -1168"/>
                <a:gd name="T35" fmla="*/ 1197 h 2408"/>
                <a:gd name="T36" fmla="+- 0 7649 7561"/>
                <a:gd name="T37" fmla="*/ T36 w 864"/>
                <a:gd name="T38" fmla="+- 0 1228 -1168"/>
                <a:gd name="T39" fmla="*/ 1228 h 2408"/>
                <a:gd name="T40" fmla="+- 0 7705 7561"/>
                <a:gd name="T41" fmla="*/ T40 w 864"/>
                <a:gd name="T42" fmla="+- 0 1240 -1168"/>
                <a:gd name="T43" fmla="*/ 1240 h 2408"/>
                <a:gd name="T44" fmla="+- 0 8281 7561"/>
                <a:gd name="T45" fmla="*/ T44 w 864"/>
                <a:gd name="T46" fmla="+- 0 1240 -1168"/>
                <a:gd name="T47" fmla="*/ 1240 h 2408"/>
                <a:gd name="T48" fmla="+- 0 8337 7561"/>
                <a:gd name="T49" fmla="*/ T48 w 864"/>
                <a:gd name="T50" fmla="+- 0 1228 -1168"/>
                <a:gd name="T51" fmla="*/ 1228 h 2408"/>
                <a:gd name="T52" fmla="+- 0 8383 7561"/>
                <a:gd name="T53" fmla="*/ T52 w 864"/>
                <a:gd name="T54" fmla="+- 0 1197 -1168"/>
                <a:gd name="T55" fmla="*/ 1197 h 2408"/>
                <a:gd name="T56" fmla="+- 0 8414 7561"/>
                <a:gd name="T57" fmla="*/ T56 w 864"/>
                <a:gd name="T58" fmla="+- 0 1152 -1168"/>
                <a:gd name="T59" fmla="*/ 1152 h 2408"/>
                <a:gd name="T60" fmla="+- 0 8425 7561"/>
                <a:gd name="T61" fmla="*/ T60 w 864"/>
                <a:gd name="T62" fmla="+- 0 1096 -1168"/>
                <a:gd name="T63" fmla="*/ 1096 h 2408"/>
                <a:gd name="T64" fmla="+- 0 8425 7561"/>
                <a:gd name="T65" fmla="*/ T64 w 864"/>
                <a:gd name="T66" fmla="+- 0 -1024 -1168"/>
                <a:gd name="T67" fmla="*/ -1024 h 2408"/>
                <a:gd name="T68" fmla="+- 0 8414 7561"/>
                <a:gd name="T69" fmla="*/ T68 w 864"/>
                <a:gd name="T70" fmla="+- 0 -1080 -1168"/>
                <a:gd name="T71" fmla="*/ -1080 h 2408"/>
                <a:gd name="T72" fmla="+- 0 8383 7561"/>
                <a:gd name="T73" fmla="*/ T72 w 864"/>
                <a:gd name="T74" fmla="+- 0 -1125 -1168"/>
                <a:gd name="T75" fmla="*/ -1125 h 2408"/>
                <a:gd name="T76" fmla="+- 0 8337 7561"/>
                <a:gd name="T77" fmla="*/ T76 w 864"/>
                <a:gd name="T78" fmla="+- 0 -1156 -1168"/>
                <a:gd name="T79" fmla="*/ -1156 h 2408"/>
                <a:gd name="T80" fmla="+- 0 8281 7561"/>
                <a:gd name="T81" fmla="*/ T80 w 864"/>
                <a:gd name="T82" fmla="+- 0 -1168 -1168"/>
                <a:gd name="T83" fmla="*/ -1168 h 2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4"/>
                  </a:lnTo>
                  <a:lnTo>
                    <a:pt x="12" y="2320"/>
                  </a:lnTo>
                  <a:lnTo>
                    <a:pt x="43" y="2365"/>
                  </a:lnTo>
                  <a:lnTo>
                    <a:pt x="88" y="2396"/>
                  </a:lnTo>
                  <a:lnTo>
                    <a:pt x="144" y="2408"/>
                  </a:lnTo>
                  <a:lnTo>
                    <a:pt x="720" y="2408"/>
                  </a:lnTo>
                  <a:lnTo>
                    <a:pt x="776" y="2396"/>
                  </a:lnTo>
                  <a:lnTo>
                    <a:pt x="822" y="2365"/>
                  </a:lnTo>
                  <a:lnTo>
                    <a:pt x="853" y="2320"/>
                  </a:lnTo>
                  <a:lnTo>
                    <a:pt x="864" y="22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6" name="Picture 7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" y="-1404"/>
              <a:ext cx="1004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710"/>
            <p:cNvSpPr>
              <a:spLocks/>
            </p:cNvSpPr>
            <p:nvPr/>
          </p:nvSpPr>
          <p:spPr bwMode="auto">
            <a:xfrm>
              <a:off x="9314" y="-1599"/>
              <a:ext cx="831" cy="2838"/>
            </a:xfrm>
            <a:custGeom>
              <a:avLst/>
              <a:gdLst>
                <a:gd name="T0" fmla="+- 0 10002 9282"/>
                <a:gd name="T1" fmla="*/ T0 w 864"/>
                <a:gd name="T2" fmla="+- 0 -1376 -1376"/>
                <a:gd name="T3" fmla="*/ -1376 h 2616"/>
                <a:gd name="T4" fmla="+- 0 9426 9282"/>
                <a:gd name="T5" fmla="*/ T4 w 864"/>
                <a:gd name="T6" fmla="+- 0 -1376 -1376"/>
                <a:gd name="T7" fmla="*/ -1376 h 2616"/>
                <a:gd name="T8" fmla="+- 0 9370 9282"/>
                <a:gd name="T9" fmla="*/ T8 w 864"/>
                <a:gd name="T10" fmla="+- 0 -1364 -1376"/>
                <a:gd name="T11" fmla="*/ -1364 h 2616"/>
                <a:gd name="T12" fmla="+- 0 9324 9282"/>
                <a:gd name="T13" fmla="*/ T12 w 864"/>
                <a:gd name="T14" fmla="+- 0 -1334 -1376"/>
                <a:gd name="T15" fmla="*/ -1334 h 2616"/>
                <a:gd name="T16" fmla="+- 0 9293 9282"/>
                <a:gd name="T17" fmla="*/ T16 w 864"/>
                <a:gd name="T18" fmla="+- 0 -1288 -1376"/>
                <a:gd name="T19" fmla="*/ -1288 h 2616"/>
                <a:gd name="T20" fmla="+- 0 9282 9282"/>
                <a:gd name="T21" fmla="*/ T20 w 864"/>
                <a:gd name="T22" fmla="+- 0 -1232 -1376"/>
                <a:gd name="T23" fmla="*/ -1232 h 2616"/>
                <a:gd name="T24" fmla="+- 0 9282 9282"/>
                <a:gd name="T25" fmla="*/ T24 w 864"/>
                <a:gd name="T26" fmla="+- 0 1096 -1376"/>
                <a:gd name="T27" fmla="*/ 1096 h 2616"/>
                <a:gd name="T28" fmla="+- 0 9293 9282"/>
                <a:gd name="T29" fmla="*/ T28 w 864"/>
                <a:gd name="T30" fmla="+- 0 1152 -1376"/>
                <a:gd name="T31" fmla="*/ 1152 h 2616"/>
                <a:gd name="T32" fmla="+- 0 9324 9282"/>
                <a:gd name="T33" fmla="*/ T32 w 864"/>
                <a:gd name="T34" fmla="+- 0 1197 -1376"/>
                <a:gd name="T35" fmla="*/ 1197 h 2616"/>
                <a:gd name="T36" fmla="+- 0 9370 9282"/>
                <a:gd name="T37" fmla="*/ T36 w 864"/>
                <a:gd name="T38" fmla="+- 0 1228 -1376"/>
                <a:gd name="T39" fmla="*/ 1228 h 2616"/>
                <a:gd name="T40" fmla="+- 0 9426 9282"/>
                <a:gd name="T41" fmla="*/ T40 w 864"/>
                <a:gd name="T42" fmla="+- 0 1240 -1376"/>
                <a:gd name="T43" fmla="*/ 1240 h 2616"/>
                <a:gd name="T44" fmla="+- 0 10002 9282"/>
                <a:gd name="T45" fmla="*/ T44 w 864"/>
                <a:gd name="T46" fmla="+- 0 1240 -1376"/>
                <a:gd name="T47" fmla="*/ 1240 h 2616"/>
                <a:gd name="T48" fmla="+- 0 10058 9282"/>
                <a:gd name="T49" fmla="*/ T48 w 864"/>
                <a:gd name="T50" fmla="+- 0 1228 -1376"/>
                <a:gd name="T51" fmla="*/ 1228 h 2616"/>
                <a:gd name="T52" fmla="+- 0 10103 9282"/>
                <a:gd name="T53" fmla="*/ T52 w 864"/>
                <a:gd name="T54" fmla="+- 0 1197 -1376"/>
                <a:gd name="T55" fmla="*/ 1197 h 2616"/>
                <a:gd name="T56" fmla="+- 0 10134 9282"/>
                <a:gd name="T57" fmla="*/ T56 w 864"/>
                <a:gd name="T58" fmla="+- 0 1152 -1376"/>
                <a:gd name="T59" fmla="*/ 1152 h 2616"/>
                <a:gd name="T60" fmla="+- 0 10146 9282"/>
                <a:gd name="T61" fmla="*/ T60 w 864"/>
                <a:gd name="T62" fmla="+- 0 1096 -1376"/>
                <a:gd name="T63" fmla="*/ 1096 h 2616"/>
                <a:gd name="T64" fmla="+- 0 10146 9282"/>
                <a:gd name="T65" fmla="*/ T64 w 864"/>
                <a:gd name="T66" fmla="+- 0 -1232 -1376"/>
                <a:gd name="T67" fmla="*/ -1232 h 2616"/>
                <a:gd name="T68" fmla="+- 0 10134 9282"/>
                <a:gd name="T69" fmla="*/ T68 w 864"/>
                <a:gd name="T70" fmla="+- 0 -1288 -1376"/>
                <a:gd name="T71" fmla="*/ -1288 h 2616"/>
                <a:gd name="T72" fmla="+- 0 10103 9282"/>
                <a:gd name="T73" fmla="*/ T72 w 864"/>
                <a:gd name="T74" fmla="+- 0 -1334 -1376"/>
                <a:gd name="T75" fmla="*/ -1334 h 2616"/>
                <a:gd name="T76" fmla="+- 0 10058 9282"/>
                <a:gd name="T77" fmla="*/ T76 w 864"/>
                <a:gd name="T78" fmla="+- 0 -1364 -1376"/>
                <a:gd name="T79" fmla="*/ -1364 h 2616"/>
                <a:gd name="T80" fmla="+- 0 10002 9282"/>
                <a:gd name="T81" fmla="*/ T80 w 864"/>
                <a:gd name="T82" fmla="+- 0 -1376 -1376"/>
                <a:gd name="T83" fmla="*/ -1376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8" name="Line 709"/>
            <p:cNvCxnSpPr>
              <a:cxnSpLocks noChangeShapeType="1"/>
            </p:cNvCxnSpPr>
            <p:nvPr/>
          </p:nvCxnSpPr>
          <p:spPr bwMode="auto">
            <a:xfrm>
              <a:off x="5648" y="1255"/>
              <a:ext cx="47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719"/>
          <p:cNvGrpSpPr>
            <a:grpSpLocks/>
          </p:cNvGrpSpPr>
          <p:nvPr/>
        </p:nvGrpSpPr>
        <p:grpSpPr bwMode="auto">
          <a:xfrm>
            <a:off x="583311" y="6879443"/>
            <a:ext cx="411480" cy="391795"/>
            <a:chOff x="518" y="-58"/>
            <a:chExt cx="648" cy="617"/>
          </a:xfrm>
        </p:grpSpPr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18" y="-58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-58 -58"/>
                <a:gd name="T3" fmla="*/ -58 h 617"/>
                <a:gd name="T4" fmla="+- 0 768 518"/>
                <a:gd name="T5" fmla="*/ T4 w 648"/>
                <a:gd name="T6" fmla="+- 0 -49 -58"/>
                <a:gd name="T7" fmla="*/ -49 h 617"/>
                <a:gd name="T8" fmla="+- 0 700 518"/>
                <a:gd name="T9" fmla="*/ T8 w 648"/>
                <a:gd name="T10" fmla="+- 0 -26 -58"/>
                <a:gd name="T11" fmla="*/ -26 h 617"/>
                <a:gd name="T12" fmla="+- 0 640 518"/>
                <a:gd name="T13" fmla="*/ T12 w 648"/>
                <a:gd name="T14" fmla="+- 0 10 -58"/>
                <a:gd name="T15" fmla="*/ 10 h 617"/>
                <a:gd name="T16" fmla="+- 0 589 518"/>
                <a:gd name="T17" fmla="*/ T16 w 648"/>
                <a:gd name="T18" fmla="+- 0 58 -58"/>
                <a:gd name="T19" fmla="*/ 58 h 617"/>
                <a:gd name="T20" fmla="+- 0 551 518"/>
                <a:gd name="T21" fmla="*/ T20 w 648"/>
                <a:gd name="T22" fmla="+- 0 115 -58"/>
                <a:gd name="T23" fmla="*/ 115 h 617"/>
                <a:gd name="T24" fmla="+- 0 527 518"/>
                <a:gd name="T25" fmla="*/ T24 w 648"/>
                <a:gd name="T26" fmla="+- 0 180 -58"/>
                <a:gd name="T27" fmla="*/ 180 h 617"/>
                <a:gd name="T28" fmla="+- 0 518 518"/>
                <a:gd name="T29" fmla="*/ T28 w 648"/>
                <a:gd name="T30" fmla="+- 0 251 -58"/>
                <a:gd name="T31" fmla="*/ 251 h 617"/>
                <a:gd name="T32" fmla="+- 0 527 518"/>
                <a:gd name="T33" fmla="*/ T32 w 648"/>
                <a:gd name="T34" fmla="+- 0 322 -58"/>
                <a:gd name="T35" fmla="*/ 322 h 617"/>
                <a:gd name="T36" fmla="+- 0 551 518"/>
                <a:gd name="T37" fmla="*/ T36 w 648"/>
                <a:gd name="T38" fmla="+- 0 387 -58"/>
                <a:gd name="T39" fmla="*/ 387 h 617"/>
                <a:gd name="T40" fmla="+- 0 589 518"/>
                <a:gd name="T41" fmla="*/ T40 w 648"/>
                <a:gd name="T42" fmla="+- 0 444 -58"/>
                <a:gd name="T43" fmla="*/ 444 h 617"/>
                <a:gd name="T44" fmla="+- 0 640 518"/>
                <a:gd name="T45" fmla="*/ T44 w 648"/>
                <a:gd name="T46" fmla="+- 0 492 -58"/>
                <a:gd name="T47" fmla="*/ 492 h 617"/>
                <a:gd name="T48" fmla="+- 0 700 518"/>
                <a:gd name="T49" fmla="*/ T48 w 648"/>
                <a:gd name="T50" fmla="+- 0 528 -58"/>
                <a:gd name="T51" fmla="*/ 528 h 617"/>
                <a:gd name="T52" fmla="+- 0 768 518"/>
                <a:gd name="T53" fmla="*/ T52 w 648"/>
                <a:gd name="T54" fmla="+- 0 551 -58"/>
                <a:gd name="T55" fmla="*/ 551 h 617"/>
                <a:gd name="T56" fmla="+- 0 842 518"/>
                <a:gd name="T57" fmla="*/ T56 w 648"/>
                <a:gd name="T58" fmla="+- 0 559 -58"/>
                <a:gd name="T59" fmla="*/ 559 h 617"/>
                <a:gd name="T60" fmla="+- 0 917 518"/>
                <a:gd name="T61" fmla="*/ T60 w 648"/>
                <a:gd name="T62" fmla="+- 0 551 -58"/>
                <a:gd name="T63" fmla="*/ 551 h 617"/>
                <a:gd name="T64" fmla="+- 0 985 518"/>
                <a:gd name="T65" fmla="*/ T64 w 648"/>
                <a:gd name="T66" fmla="+- 0 528 -58"/>
                <a:gd name="T67" fmla="*/ 528 h 617"/>
                <a:gd name="T68" fmla="+- 0 1045 518"/>
                <a:gd name="T69" fmla="*/ T68 w 648"/>
                <a:gd name="T70" fmla="+- 0 492 -58"/>
                <a:gd name="T71" fmla="*/ 492 h 617"/>
                <a:gd name="T72" fmla="+- 0 1095 518"/>
                <a:gd name="T73" fmla="*/ T72 w 648"/>
                <a:gd name="T74" fmla="+- 0 444 -58"/>
                <a:gd name="T75" fmla="*/ 444 h 617"/>
                <a:gd name="T76" fmla="+- 0 1133 518"/>
                <a:gd name="T77" fmla="*/ T76 w 648"/>
                <a:gd name="T78" fmla="+- 0 387 -58"/>
                <a:gd name="T79" fmla="*/ 387 h 617"/>
                <a:gd name="T80" fmla="+- 0 1158 518"/>
                <a:gd name="T81" fmla="*/ T80 w 648"/>
                <a:gd name="T82" fmla="+- 0 322 -58"/>
                <a:gd name="T83" fmla="*/ 322 h 617"/>
                <a:gd name="T84" fmla="+- 0 1166 518"/>
                <a:gd name="T85" fmla="*/ T84 w 648"/>
                <a:gd name="T86" fmla="+- 0 251 -58"/>
                <a:gd name="T87" fmla="*/ 251 h 617"/>
                <a:gd name="T88" fmla="+- 0 1158 518"/>
                <a:gd name="T89" fmla="*/ T88 w 648"/>
                <a:gd name="T90" fmla="+- 0 180 -58"/>
                <a:gd name="T91" fmla="*/ 180 h 617"/>
                <a:gd name="T92" fmla="+- 0 1133 518"/>
                <a:gd name="T93" fmla="*/ T92 w 648"/>
                <a:gd name="T94" fmla="+- 0 115 -58"/>
                <a:gd name="T95" fmla="*/ 115 h 617"/>
                <a:gd name="T96" fmla="+- 0 1095 518"/>
                <a:gd name="T97" fmla="*/ T96 w 648"/>
                <a:gd name="T98" fmla="+- 0 58 -58"/>
                <a:gd name="T99" fmla="*/ 58 h 617"/>
                <a:gd name="T100" fmla="+- 0 1045 518"/>
                <a:gd name="T101" fmla="*/ T100 w 648"/>
                <a:gd name="T102" fmla="+- 0 10 -58"/>
                <a:gd name="T103" fmla="*/ 10 h 617"/>
                <a:gd name="T104" fmla="+- 0 985 518"/>
                <a:gd name="T105" fmla="*/ T104 w 648"/>
                <a:gd name="T106" fmla="+- 0 -26 -58"/>
                <a:gd name="T107" fmla="*/ -26 h 617"/>
                <a:gd name="T108" fmla="+- 0 917 518"/>
                <a:gd name="T109" fmla="*/ T108 w 648"/>
                <a:gd name="T110" fmla="+- 0 -49 -58"/>
                <a:gd name="T111" fmla="*/ -49 h 617"/>
                <a:gd name="T112" fmla="+- 0 842 518"/>
                <a:gd name="T113" fmla="*/ T112 w 648"/>
                <a:gd name="T114" fmla="+- 0 -58 -58"/>
                <a:gd name="T115" fmla="*/ -58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9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7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9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Picture 7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" y="7956029"/>
            <a:ext cx="4746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7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171575"/>
            <a:ext cx="479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716"/>
          <p:cNvGrpSpPr>
            <a:grpSpLocks/>
          </p:cNvGrpSpPr>
          <p:nvPr/>
        </p:nvGrpSpPr>
        <p:grpSpPr bwMode="auto">
          <a:xfrm>
            <a:off x="583311" y="7443005"/>
            <a:ext cx="411480" cy="392430"/>
            <a:chOff x="518" y="-55"/>
            <a:chExt cx="648" cy="618"/>
          </a:xfrm>
        </p:grpSpPr>
        <p:sp>
          <p:nvSpPr>
            <p:cNvPr id="25" name="Freeform 718"/>
            <p:cNvSpPr>
              <a:spLocks/>
            </p:cNvSpPr>
            <p:nvPr/>
          </p:nvSpPr>
          <p:spPr bwMode="auto">
            <a:xfrm>
              <a:off x="518" y="-56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-55 -55"/>
                <a:gd name="T3" fmla="*/ -55 h 618"/>
                <a:gd name="T4" fmla="+- 0 768 518"/>
                <a:gd name="T5" fmla="*/ T4 w 648"/>
                <a:gd name="T6" fmla="+- 0 -47 -55"/>
                <a:gd name="T7" fmla="*/ -47 h 618"/>
                <a:gd name="T8" fmla="+- 0 700 518"/>
                <a:gd name="T9" fmla="*/ T8 w 648"/>
                <a:gd name="T10" fmla="+- 0 -24 -55"/>
                <a:gd name="T11" fmla="*/ -24 h 618"/>
                <a:gd name="T12" fmla="+- 0 640 518"/>
                <a:gd name="T13" fmla="*/ T12 w 648"/>
                <a:gd name="T14" fmla="+- 0 13 -55"/>
                <a:gd name="T15" fmla="*/ 13 h 618"/>
                <a:gd name="T16" fmla="+- 0 589 518"/>
                <a:gd name="T17" fmla="*/ T16 w 648"/>
                <a:gd name="T18" fmla="+- 0 60 -55"/>
                <a:gd name="T19" fmla="*/ 60 h 618"/>
                <a:gd name="T20" fmla="+- 0 551 518"/>
                <a:gd name="T21" fmla="*/ T20 w 648"/>
                <a:gd name="T22" fmla="+- 0 118 -55"/>
                <a:gd name="T23" fmla="*/ 118 h 618"/>
                <a:gd name="T24" fmla="+- 0 527 518"/>
                <a:gd name="T25" fmla="*/ T24 w 648"/>
                <a:gd name="T26" fmla="+- 0 183 -55"/>
                <a:gd name="T27" fmla="*/ 183 h 618"/>
                <a:gd name="T28" fmla="+- 0 518 518"/>
                <a:gd name="T29" fmla="*/ T28 w 648"/>
                <a:gd name="T30" fmla="+- 0 253 -55"/>
                <a:gd name="T31" fmla="*/ 253 h 618"/>
                <a:gd name="T32" fmla="+- 0 527 518"/>
                <a:gd name="T33" fmla="*/ T32 w 648"/>
                <a:gd name="T34" fmla="+- 0 324 -55"/>
                <a:gd name="T35" fmla="*/ 324 h 618"/>
                <a:gd name="T36" fmla="+- 0 551 518"/>
                <a:gd name="T37" fmla="*/ T36 w 648"/>
                <a:gd name="T38" fmla="+- 0 389 -55"/>
                <a:gd name="T39" fmla="*/ 389 h 618"/>
                <a:gd name="T40" fmla="+- 0 589 518"/>
                <a:gd name="T41" fmla="*/ T40 w 648"/>
                <a:gd name="T42" fmla="+- 0 446 -55"/>
                <a:gd name="T43" fmla="*/ 446 h 618"/>
                <a:gd name="T44" fmla="+- 0 640 518"/>
                <a:gd name="T45" fmla="*/ T44 w 648"/>
                <a:gd name="T46" fmla="+- 0 494 -55"/>
                <a:gd name="T47" fmla="*/ 494 h 618"/>
                <a:gd name="T48" fmla="+- 0 700 518"/>
                <a:gd name="T49" fmla="*/ T48 w 648"/>
                <a:gd name="T50" fmla="+- 0 531 -55"/>
                <a:gd name="T51" fmla="*/ 531 h 618"/>
                <a:gd name="T52" fmla="+- 0 768 518"/>
                <a:gd name="T53" fmla="*/ T52 w 648"/>
                <a:gd name="T54" fmla="+- 0 554 -55"/>
                <a:gd name="T55" fmla="*/ 554 h 618"/>
                <a:gd name="T56" fmla="+- 0 842 518"/>
                <a:gd name="T57" fmla="*/ T56 w 648"/>
                <a:gd name="T58" fmla="+- 0 562 -55"/>
                <a:gd name="T59" fmla="*/ 562 h 618"/>
                <a:gd name="T60" fmla="+- 0 917 518"/>
                <a:gd name="T61" fmla="*/ T60 w 648"/>
                <a:gd name="T62" fmla="+- 0 554 -55"/>
                <a:gd name="T63" fmla="*/ 554 h 618"/>
                <a:gd name="T64" fmla="+- 0 985 518"/>
                <a:gd name="T65" fmla="*/ T64 w 648"/>
                <a:gd name="T66" fmla="+- 0 531 -55"/>
                <a:gd name="T67" fmla="*/ 531 h 618"/>
                <a:gd name="T68" fmla="+- 0 1045 518"/>
                <a:gd name="T69" fmla="*/ T68 w 648"/>
                <a:gd name="T70" fmla="+- 0 494 -55"/>
                <a:gd name="T71" fmla="*/ 494 h 618"/>
                <a:gd name="T72" fmla="+- 0 1095 518"/>
                <a:gd name="T73" fmla="*/ T72 w 648"/>
                <a:gd name="T74" fmla="+- 0 446 -55"/>
                <a:gd name="T75" fmla="*/ 446 h 618"/>
                <a:gd name="T76" fmla="+- 0 1133 518"/>
                <a:gd name="T77" fmla="*/ T76 w 648"/>
                <a:gd name="T78" fmla="+- 0 389 -55"/>
                <a:gd name="T79" fmla="*/ 389 h 618"/>
                <a:gd name="T80" fmla="+- 0 1158 518"/>
                <a:gd name="T81" fmla="*/ T80 w 648"/>
                <a:gd name="T82" fmla="+- 0 324 -55"/>
                <a:gd name="T83" fmla="*/ 324 h 618"/>
                <a:gd name="T84" fmla="+- 0 1166 518"/>
                <a:gd name="T85" fmla="*/ T84 w 648"/>
                <a:gd name="T86" fmla="+- 0 253 -55"/>
                <a:gd name="T87" fmla="*/ 253 h 618"/>
                <a:gd name="T88" fmla="+- 0 1158 518"/>
                <a:gd name="T89" fmla="*/ T88 w 648"/>
                <a:gd name="T90" fmla="+- 0 183 -55"/>
                <a:gd name="T91" fmla="*/ 183 h 618"/>
                <a:gd name="T92" fmla="+- 0 1133 518"/>
                <a:gd name="T93" fmla="*/ T92 w 648"/>
                <a:gd name="T94" fmla="+- 0 118 -55"/>
                <a:gd name="T95" fmla="*/ 118 h 618"/>
                <a:gd name="T96" fmla="+- 0 1095 518"/>
                <a:gd name="T97" fmla="*/ T96 w 648"/>
                <a:gd name="T98" fmla="+- 0 60 -55"/>
                <a:gd name="T99" fmla="*/ 60 h 618"/>
                <a:gd name="T100" fmla="+- 0 1045 518"/>
                <a:gd name="T101" fmla="*/ T100 w 648"/>
                <a:gd name="T102" fmla="+- 0 13 -55"/>
                <a:gd name="T103" fmla="*/ 13 h 618"/>
                <a:gd name="T104" fmla="+- 0 985 518"/>
                <a:gd name="T105" fmla="*/ T104 w 648"/>
                <a:gd name="T106" fmla="+- 0 -24 -55"/>
                <a:gd name="T107" fmla="*/ -24 h 618"/>
                <a:gd name="T108" fmla="+- 0 917 518"/>
                <a:gd name="T109" fmla="*/ T108 w 648"/>
                <a:gd name="T110" fmla="+- 0 -47 -55"/>
                <a:gd name="T111" fmla="*/ -47 h 618"/>
                <a:gd name="T112" fmla="+- 0 842 518"/>
                <a:gd name="T113" fmla="*/ T112 w 648"/>
                <a:gd name="T114" fmla="+- 0 -55 -55"/>
                <a:gd name="T115" fmla="*/ -55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Picture 7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22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52400" y="28590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52400" y="5072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7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1074096" y="7956029"/>
            <a:ext cx="226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Учащиеся учреждений дополнительного образования детей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1 000 человек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1074096" y="7442370"/>
            <a:ext cx="2471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Учащиеся общеобразовательных учреждений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4 599 человек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1" name="Rectangle 5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51"/>
          <p:cNvSpPr>
            <a:spLocks noChangeArrowheads="1"/>
          </p:cNvSpPr>
          <p:nvPr/>
        </p:nvSpPr>
        <p:spPr bwMode="auto">
          <a:xfrm>
            <a:off x="1076655" y="6878241"/>
            <a:ext cx="4029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дошкольного возраста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2 378 человек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3" name="Прямоугольник 6152"/>
          <p:cNvSpPr/>
          <p:nvPr/>
        </p:nvSpPr>
        <p:spPr>
          <a:xfrm>
            <a:off x="3792317" y="8299698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154" name="Прямоугольник 6153"/>
          <p:cNvSpPr/>
          <p:nvPr/>
        </p:nvSpPr>
        <p:spPr>
          <a:xfrm>
            <a:off x="4150840" y="8289041"/>
            <a:ext cx="13157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1040"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55" name="Прямоугольник 6154"/>
          <p:cNvSpPr/>
          <p:nvPr/>
        </p:nvSpPr>
        <p:spPr>
          <a:xfrm>
            <a:off x="5931595" y="8298705"/>
            <a:ext cx="60785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300" dirty="0"/>
          </a:p>
        </p:txBody>
      </p:sp>
      <p:sp>
        <p:nvSpPr>
          <p:cNvPr id="6156" name="Прямоугольник 6155"/>
          <p:cNvSpPr/>
          <p:nvPr/>
        </p:nvSpPr>
        <p:spPr>
          <a:xfrm>
            <a:off x="3699988" y="6461081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874,0</a:t>
            </a:r>
            <a:endParaRPr lang="ru-RU" dirty="0"/>
          </a:p>
        </p:txBody>
      </p:sp>
      <p:sp>
        <p:nvSpPr>
          <p:cNvPr id="6157" name="Прямоугольник 6156"/>
          <p:cNvSpPr/>
          <p:nvPr/>
        </p:nvSpPr>
        <p:spPr>
          <a:xfrm>
            <a:off x="4773845" y="663146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869,5</a:t>
            </a:r>
            <a:endParaRPr lang="ru-RU" dirty="0"/>
          </a:p>
        </p:txBody>
      </p:sp>
      <p:sp>
        <p:nvSpPr>
          <p:cNvPr id="6158" name="Прямоугольник 6157"/>
          <p:cNvSpPr/>
          <p:nvPr/>
        </p:nvSpPr>
        <p:spPr>
          <a:xfrm>
            <a:off x="5833665" y="646053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7979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875,6</a:t>
            </a:r>
            <a:endParaRPr lang="ru-RU" dirty="0"/>
          </a:p>
        </p:txBody>
      </p:sp>
      <p:sp>
        <p:nvSpPr>
          <p:cNvPr id="6159" name="Прямоугольник 6158"/>
          <p:cNvSpPr/>
          <p:nvPr/>
        </p:nvSpPr>
        <p:spPr>
          <a:xfrm>
            <a:off x="-83507" y="715827"/>
            <a:ext cx="3131507" cy="296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 marR="190500">
              <a:lnSpc>
                <a:spcPts val="1325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	на	</a:t>
            </a:r>
            <a:r>
              <a:rPr lang="ru-RU" sz="1100" spc="-1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 marR="280035">
              <a:lnSpc>
                <a:spcPts val="1320"/>
              </a:lnSpc>
              <a:spcAft>
                <a:spcPts val="0"/>
              </a:spcAft>
              <a:tabLst>
                <a:tab pos="1530350" algn="l"/>
                <a:tab pos="2070735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 Нижегородской	области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  <a:tab pos="1710690" algn="l"/>
                <a:tab pos="1890395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образовательной	системы,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обеспечивающей	доступность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Качественного образования,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отвечающего потребностям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инновационного развития </a:t>
            </a:r>
          </a:p>
          <a:p>
            <a:pPr marL="309245" marR="635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экономики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округа, ожиданиям</a:t>
            </a:r>
          </a:p>
          <a:p>
            <a:pPr marL="309245" marR="635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общества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каждого</a:t>
            </a:r>
            <a:r>
              <a:rPr lang="ru-RU" sz="1100" spc="-9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гражданина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lnSpc>
                <a:spcPts val="1565"/>
              </a:lnSpc>
              <a:spcBef>
                <a:spcPts val="85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300" b="1" spc="-4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300" b="1" spc="-4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</a:t>
            </a:r>
            <a:r>
              <a:rPr lang="ru-RU" sz="1100" spc="9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3850"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19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4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60" name="Прямоугольник 6159"/>
          <p:cNvSpPr/>
          <p:nvPr/>
        </p:nvSpPr>
        <p:spPr>
          <a:xfrm>
            <a:off x="3200400" y="677987"/>
            <a:ext cx="3505200" cy="30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 Семеновский Нижегородской</a:t>
            </a:r>
            <a:r>
              <a:rPr lang="ru-RU" sz="1100" spc="32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32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27.11.2017</a:t>
            </a:r>
            <a:r>
              <a:rPr lang="ru-RU" sz="1100" spc="32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г.№3035 "Об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утверждении муниципальной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 marR="250825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 на 2018 – 2023 годы".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280035">
              <a:lnSpc>
                <a:spcPct val="98000"/>
              </a:lnSpc>
            </a:pPr>
            <a:r>
              <a:rPr lang="ru-RU" sz="1300" b="1" dirty="0">
                <a:solidFill>
                  <a:srgbClr val="4672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заказчик-координатор</a:t>
            </a:r>
            <a:endParaRPr lang="ru-RU" sz="1300" dirty="0">
              <a:solidFill>
                <a:srgbClr val="4672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 администрации городского округа Семеновский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spcBef>
                <a:spcPts val="109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b="1" spc="18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b="1" spc="11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r>
              <a:rPr lang="ru-RU" sz="1300" b="1" spc="14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61" name="TextBox 6160"/>
          <p:cNvSpPr txBox="1"/>
          <p:nvPr/>
        </p:nvSpPr>
        <p:spPr>
          <a:xfrm>
            <a:off x="0" y="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pic>
        <p:nvPicPr>
          <p:cNvPr id="44" name="Picture 72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66" y="4489807"/>
            <a:ext cx="4800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94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6096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42022"/>
              </p:ext>
            </p:extLst>
          </p:nvPr>
        </p:nvGraphicFramePr>
        <p:xfrm>
          <a:off x="228600" y="1752600"/>
          <a:ext cx="6400799" cy="48969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194490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79452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648123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41044048"/>
                    </a:ext>
                  </a:extLst>
                </a:gridCol>
                <a:gridCol w="867888">
                  <a:extLst>
                    <a:ext uri="{9D8B030D-6E8A-4147-A177-3AD203B41FA5}">
                      <a16:colId xmlns:a16="http://schemas.microsoft.com/office/drawing/2014/main" val="3098439538"/>
                    </a:ext>
                  </a:extLst>
                </a:gridCol>
                <a:gridCol w="679007">
                  <a:extLst>
                    <a:ext uri="{9D8B030D-6E8A-4147-A177-3AD203B41FA5}">
                      <a16:colId xmlns:a16="http://schemas.microsoft.com/office/drawing/2014/main" val="3923153661"/>
                    </a:ext>
                  </a:extLst>
                </a:gridCol>
                <a:gridCol w="967704">
                  <a:extLst>
                    <a:ext uri="{9D8B030D-6E8A-4147-A177-3AD203B41FA5}">
                      <a16:colId xmlns:a16="http://schemas.microsoft.com/office/drawing/2014/main" val="2382775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311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Подпрограммы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</a:t>
                      </a:r>
                    </a:p>
                    <a:p>
                      <a:pPr marL="1841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</a:t>
                      </a:r>
                    </a:p>
                    <a:p>
                      <a:pPr marL="23368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</a:p>
                    <a:p>
                      <a:pPr marL="170815" marR="13335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2021</a:t>
                      </a:r>
                    </a:p>
                    <a:p>
                      <a:pPr marL="133350" marR="13335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</a:t>
                      </a:r>
                    </a:p>
                    <a:p>
                      <a:pPr marL="1708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2024</a:t>
                      </a:r>
                    </a:p>
                    <a:p>
                      <a:pPr marL="25273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422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 marR="3175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образования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городского округа Семеновский на 2018-2023 годы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всего,</a:t>
                      </a:r>
                      <a:r>
                        <a:rPr lang="ru-RU" sz="1000" spc="-310" dirty="0">
                          <a:effectLst/>
                        </a:rPr>
                        <a:t>              </a:t>
                      </a:r>
                      <a:endParaRPr lang="ru-RU" sz="1000" dirty="0">
                        <a:effectLst/>
                      </a:endParaRPr>
                    </a:p>
                    <a:p>
                      <a:pPr marL="31115" marR="3175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000" spc="-310" dirty="0">
                          <a:effectLst/>
                        </a:rPr>
                        <a:t>    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том</a:t>
                      </a:r>
                      <a:r>
                        <a:rPr lang="ru-RU" sz="1000" spc="-5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числе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подпрограммы: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9535" marR="8763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816,5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770,3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874,0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30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655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869,5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11239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875,6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09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</a:t>
                      </a:r>
                      <a:r>
                        <a:rPr lang="ru-RU" sz="1000" spc="1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общего</a:t>
                      </a:r>
                      <a:r>
                        <a:rPr lang="ru-RU" sz="1000" spc="1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87630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672,9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684,0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760,5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924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111,2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336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760,2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762,1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6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>
                        <a:lnSpc>
                          <a:spcPts val="121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дополнительного</a:t>
                      </a:r>
                    </a:p>
                    <a:p>
                      <a:pPr marL="31115" marR="20637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воспитания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детей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-3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молодежи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7630" marR="8763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105,0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2385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1511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3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31115" marR="508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системы</a:t>
                      </a:r>
                      <a:r>
                        <a:rPr lang="ru-RU" sz="1000" spc="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оценки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качества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 и информационной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прозрачности</a:t>
                      </a:r>
                      <a:r>
                        <a:rPr lang="ru-RU" sz="1000" spc="-5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системы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8900" marR="87630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111,1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020" marR="336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368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236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 marR="123825">
                        <a:lnSpc>
                          <a:spcPct val="98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Патриотическое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воспитание и</a:t>
                      </a:r>
                      <a:r>
                        <a:rPr lang="ru-RU" sz="1000" spc="-3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подготовка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граждан</a:t>
                      </a:r>
                      <a:r>
                        <a:rPr lang="ru-RU" sz="1000" spc="-2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 городском округе Семеновский</a:t>
                      </a:r>
                    </a:p>
                    <a:p>
                      <a:pPr marL="31115" marR="12382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Нижегородской</a:t>
                      </a:r>
                      <a:r>
                        <a:rPr lang="ru-RU" sz="1000" spc="1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области</a:t>
                      </a:r>
                      <a:r>
                        <a:rPr lang="ru-RU" sz="1000" spc="1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12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военной</a:t>
                      </a:r>
                      <a:r>
                        <a:rPr lang="ru-RU" sz="1000" spc="-3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службе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88900" marR="8763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6520" marR="9715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23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 marR="123825">
                        <a:lnSpc>
                          <a:spcPct val="98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Ресурсное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обеспечение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сферы</a:t>
                      </a:r>
                      <a:r>
                        <a:rPr lang="ru-RU" sz="1000" spc="-3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-5" dirty="0">
                          <a:effectLst/>
                        </a:rPr>
                        <a:t> городском округе Семеновский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69,7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45720" marR="457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408,2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R="151130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654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>
                        <a:lnSpc>
                          <a:spcPts val="121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реализации</a:t>
                      </a:r>
                    </a:p>
                    <a:p>
                      <a:pPr marL="31115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муниципальной</a:t>
                      </a:r>
                      <a:r>
                        <a:rPr lang="ru-RU" sz="1000" spc="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программы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8900" marR="8763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20193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61,2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374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1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2"/>
          <p:cNvGrpSpPr>
            <a:grpSpLocks/>
          </p:cNvGrpSpPr>
          <p:nvPr/>
        </p:nvGrpSpPr>
        <p:grpSpPr bwMode="auto">
          <a:xfrm>
            <a:off x="228600" y="1807210"/>
            <a:ext cx="1211580" cy="1378966"/>
            <a:chOff x="324" y="800"/>
            <a:chExt cx="1944" cy="1815"/>
          </a:xfrm>
        </p:grpSpPr>
        <p:sp>
          <p:nvSpPr>
            <p:cNvPr id="3" name="Freeform 704"/>
            <p:cNvSpPr>
              <a:spLocks/>
            </p:cNvSpPr>
            <p:nvPr/>
          </p:nvSpPr>
          <p:spPr bwMode="auto">
            <a:xfrm>
              <a:off x="324" y="800"/>
              <a:ext cx="1944" cy="1588"/>
            </a:xfrm>
            <a:custGeom>
              <a:avLst/>
              <a:gdLst>
                <a:gd name="T0" fmla="+- 0 2003 324"/>
                <a:gd name="T1" fmla="*/ T0 w 1944"/>
                <a:gd name="T2" fmla="+- 0 800 800"/>
                <a:gd name="T3" fmla="*/ 800 h 1588"/>
                <a:gd name="T4" fmla="+- 0 589 324"/>
                <a:gd name="T5" fmla="*/ T4 w 1944"/>
                <a:gd name="T6" fmla="+- 0 800 800"/>
                <a:gd name="T7" fmla="*/ 800 h 1588"/>
                <a:gd name="T8" fmla="+- 0 518 324"/>
                <a:gd name="T9" fmla="*/ T8 w 1944"/>
                <a:gd name="T10" fmla="+- 0 810 800"/>
                <a:gd name="T11" fmla="*/ 810 h 1588"/>
                <a:gd name="T12" fmla="+- 0 455 324"/>
                <a:gd name="T13" fmla="*/ T12 w 1944"/>
                <a:gd name="T14" fmla="+- 0 836 800"/>
                <a:gd name="T15" fmla="*/ 836 h 1588"/>
                <a:gd name="T16" fmla="+- 0 402 324"/>
                <a:gd name="T17" fmla="*/ T16 w 1944"/>
                <a:gd name="T18" fmla="+- 0 878 800"/>
                <a:gd name="T19" fmla="*/ 878 h 1588"/>
                <a:gd name="T20" fmla="+- 0 360 324"/>
                <a:gd name="T21" fmla="*/ T20 w 1944"/>
                <a:gd name="T22" fmla="+- 0 931 800"/>
                <a:gd name="T23" fmla="*/ 931 h 1588"/>
                <a:gd name="T24" fmla="+- 0 334 324"/>
                <a:gd name="T25" fmla="*/ T24 w 1944"/>
                <a:gd name="T26" fmla="+- 0 995 800"/>
                <a:gd name="T27" fmla="*/ 995 h 1588"/>
                <a:gd name="T28" fmla="+- 0 324 324"/>
                <a:gd name="T29" fmla="*/ T28 w 1944"/>
                <a:gd name="T30" fmla="+- 0 1065 800"/>
                <a:gd name="T31" fmla="*/ 1065 h 1588"/>
                <a:gd name="T32" fmla="+- 0 324 324"/>
                <a:gd name="T33" fmla="*/ T32 w 1944"/>
                <a:gd name="T34" fmla="+- 0 2123 800"/>
                <a:gd name="T35" fmla="*/ 2123 h 1588"/>
                <a:gd name="T36" fmla="+- 0 334 324"/>
                <a:gd name="T37" fmla="*/ T36 w 1944"/>
                <a:gd name="T38" fmla="+- 0 2194 800"/>
                <a:gd name="T39" fmla="*/ 2194 h 1588"/>
                <a:gd name="T40" fmla="+- 0 360 324"/>
                <a:gd name="T41" fmla="*/ T40 w 1944"/>
                <a:gd name="T42" fmla="+- 0 2257 800"/>
                <a:gd name="T43" fmla="*/ 2257 h 1588"/>
                <a:gd name="T44" fmla="+- 0 402 324"/>
                <a:gd name="T45" fmla="*/ T44 w 1944"/>
                <a:gd name="T46" fmla="+- 0 2310 800"/>
                <a:gd name="T47" fmla="*/ 2310 h 1588"/>
                <a:gd name="T48" fmla="+- 0 455 324"/>
                <a:gd name="T49" fmla="*/ T48 w 1944"/>
                <a:gd name="T50" fmla="+- 0 2352 800"/>
                <a:gd name="T51" fmla="*/ 2352 h 1588"/>
                <a:gd name="T52" fmla="+- 0 518 324"/>
                <a:gd name="T53" fmla="*/ T52 w 1944"/>
                <a:gd name="T54" fmla="+- 0 2378 800"/>
                <a:gd name="T55" fmla="*/ 2378 h 1588"/>
                <a:gd name="T56" fmla="+- 0 589 324"/>
                <a:gd name="T57" fmla="*/ T56 w 1944"/>
                <a:gd name="T58" fmla="+- 0 2388 800"/>
                <a:gd name="T59" fmla="*/ 2388 h 1588"/>
                <a:gd name="T60" fmla="+- 0 2003 324"/>
                <a:gd name="T61" fmla="*/ T60 w 1944"/>
                <a:gd name="T62" fmla="+- 0 2388 800"/>
                <a:gd name="T63" fmla="*/ 2388 h 1588"/>
                <a:gd name="T64" fmla="+- 0 2074 324"/>
                <a:gd name="T65" fmla="*/ T64 w 1944"/>
                <a:gd name="T66" fmla="+- 0 2378 800"/>
                <a:gd name="T67" fmla="*/ 2378 h 1588"/>
                <a:gd name="T68" fmla="+- 0 2137 324"/>
                <a:gd name="T69" fmla="*/ T68 w 1944"/>
                <a:gd name="T70" fmla="+- 0 2352 800"/>
                <a:gd name="T71" fmla="*/ 2352 h 1588"/>
                <a:gd name="T72" fmla="+- 0 2190 324"/>
                <a:gd name="T73" fmla="*/ T72 w 1944"/>
                <a:gd name="T74" fmla="+- 0 2310 800"/>
                <a:gd name="T75" fmla="*/ 2310 h 1588"/>
                <a:gd name="T76" fmla="+- 0 2232 324"/>
                <a:gd name="T77" fmla="*/ T76 w 1944"/>
                <a:gd name="T78" fmla="+- 0 2257 800"/>
                <a:gd name="T79" fmla="*/ 2257 h 1588"/>
                <a:gd name="T80" fmla="+- 0 2258 324"/>
                <a:gd name="T81" fmla="*/ T80 w 1944"/>
                <a:gd name="T82" fmla="+- 0 2194 800"/>
                <a:gd name="T83" fmla="*/ 2194 h 1588"/>
                <a:gd name="T84" fmla="+- 0 2268 324"/>
                <a:gd name="T85" fmla="*/ T84 w 1944"/>
                <a:gd name="T86" fmla="+- 0 2123 800"/>
                <a:gd name="T87" fmla="*/ 2123 h 1588"/>
                <a:gd name="T88" fmla="+- 0 2268 324"/>
                <a:gd name="T89" fmla="*/ T88 w 1944"/>
                <a:gd name="T90" fmla="+- 0 1065 800"/>
                <a:gd name="T91" fmla="*/ 1065 h 1588"/>
                <a:gd name="T92" fmla="+- 0 2258 324"/>
                <a:gd name="T93" fmla="*/ T92 w 1944"/>
                <a:gd name="T94" fmla="+- 0 995 800"/>
                <a:gd name="T95" fmla="*/ 995 h 1588"/>
                <a:gd name="T96" fmla="+- 0 2232 324"/>
                <a:gd name="T97" fmla="*/ T96 w 1944"/>
                <a:gd name="T98" fmla="+- 0 931 800"/>
                <a:gd name="T99" fmla="*/ 931 h 1588"/>
                <a:gd name="T100" fmla="+- 0 2190 324"/>
                <a:gd name="T101" fmla="*/ T100 w 1944"/>
                <a:gd name="T102" fmla="+- 0 878 800"/>
                <a:gd name="T103" fmla="*/ 878 h 1588"/>
                <a:gd name="T104" fmla="+- 0 2137 324"/>
                <a:gd name="T105" fmla="*/ T104 w 1944"/>
                <a:gd name="T106" fmla="+- 0 836 800"/>
                <a:gd name="T107" fmla="*/ 836 h 1588"/>
                <a:gd name="T108" fmla="+- 0 2074 324"/>
                <a:gd name="T109" fmla="*/ T108 w 1944"/>
                <a:gd name="T110" fmla="+- 0 810 800"/>
                <a:gd name="T111" fmla="*/ 810 h 1588"/>
                <a:gd name="T112" fmla="+- 0 2003 324"/>
                <a:gd name="T113" fmla="*/ T112 w 1944"/>
                <a:gd name="T114" fmla="+- 0 800 800"/>
                <a:gd name="T115" fmla="*/ 800 h 1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588">
                  <a:moveTo>
                    <a:pt x="1679" y="0"/>
                  </a:moveTo>
                  <a:lnTo>
                    <a:pt x="265" y="0"/>
                  </a:lnTo>
                  <a:lnTo>
                    <a:pt x="194" y="10"/>
                  </a:lnTo>
                  <a:lnTo>
                    <a:pt x="131" y="36"/>
                  </a:lnTo>
                  <a:lnTo>
                    <a:pt x="78" y="78"/>
                  </a:lnTo>
                  <a:lnTo>
                    <a:pt x="36" y="131"/>
                  </a:lnTo>
                  <a:lnTo>
                    <a:pt x="10" y="195"/>
                  </a:lnTo>
                  <a:lnTo>
                    <a:pt x="0" y="265"/>
                  </a:lnTo>
                  <a:lnTo>
                    <a:pt x="0" y="1323"/>
                  </a:lnTo>
                  <a:lnTo>
                    <a:pt x="10" y="1394"/>
                  </a:lnTo>
                  <a:lnTo>
                    <a:pt x="36" y="1457"/>
                  </a:lnTo>
                  <a:lnTo>
                    <a:pt x="78" y="1510"/>
                  </a:lnTo>
                  <a:lnTo>
                    <a:pt x="131" y="1552"/>
                  </a:lnTo>
                  <a:lnTo>
                    <a:pt x="194" y="1578"/>
                  </a:lnTo>
                  <a:lnTo>
                    <a:pt x="265" y="1588"/>
                  </a:lnTo>
                  <a:lnTo>
                    <a:pt x="1679" y="1588"/>
                  </a:lnTo>
                  <a:lnTo>
                    <a:pt x="1750" y="1578"/>
                  </a:lnTo>
                  <a:lnTo>
                    <a:pt x="1813" y="1552"/>
                  </a:lnTo>
                  <a:lnTo>
                    <a:pt x="1866" y="1510"/>
                  </a:lnTo>
                  <a:lnTo>
                    <a:pt x="1908" y="1457"/>
                  </a:lnTo>
                  <a:lnTo>
                    <a:pt x="1934" y="1394"/>
                  </a:lnTo>
                  <a:lnTo>
                    <a:pt x="1944" y="1323"/>
                  </a:lnTo>
                  <a:lnTo>
                    <a:pt x="1944" y="265"/>
                  </a:lnTo>
                  <a:lnTo>
                    <a:pt x="1934" y="195"/>
                  </a:lnTo>
                  <a:lnTo>
                    <a:pt x="1908" y="131"/>
                  </a:lnTo>
                  <a:lnTo>
                    <a:pt x="1866" y="78"/>
                  </a:lnTo>
                  <a:lnTo>
                    <a:pt x="1813" y="36"/>
                  </a:lnTo>
                  <a:lnTo>
                    <a:pt x="1750" y="10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703"/>
            <p:cNvSpPr txBox="1">
              <a:spLocks noChangeArrowheads="1"/>
            </p:cNvSpPr>
            <p:nvPr/>
          </p:nvSpPr>
          <p:spPr bwMode="auto">
            <a:xfrm>
              <a:off x="324" y="1027"/>
              <a:ext cx="1944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170" marR="218440" algn="ctr">
                <a:lnSpc>
                  <a:spcPts val="265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17 498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699"/>
          <p:cNvGrpSpPr>
            <a:grpSpLocks/>
          </p:cNvGrpSpPr>
          <p:nvPr/>
        </p:nvGrpSpPr>
        <p:grpSpPr bwMode="auto">
          <a:xfrm>
            <a:off x="1539240" y="1899750"/>
            <a:ext cx="1211580" cy="1111472"/>
            <a:chOff x="2385" y="480"/>
            <a:chExt cx="1944" cy="1907"/>
          </a:xfrm>
        </p:grpSpPr>
        <p:sp>
          <p:nvSpPr>
            <p:cNvPr id="6" name="Freeform 701"/>
            <p:cNvSpPr>
              <a:spLocks/>
            </p:cNvSpPr>
            <p:nvPr/>
          </p:nvSpPr>
          <p:spPr bwMode="auto">
            <a:xfrm>
              <a:off x="2385" y="634"/>
              <a:ext cx="1944" cy="1753"/>
            </a:xfrm>
            <a:custGeom>
              <a:avLst/>
              <a:gdLst>
                <a:gd name="T0" fmla="+- 0 4037 2385"/>
                <a:gd name="T1" fmla="*/ T0 w 1944"/>
                <a:gd name="T2" fmla="+- 0 635 635"/>
                <a:gd name="T3" fmla="*/ 635 h 1753"/>
                <a:gd name="T4" fmla="+- 0 2677 2385"/>
                <a:gd name="T5" fmla="*/ T4 w 1944"/>
                <a:gd name="T6" fmla="+- 0 635 635"/>
                <a:gd name="T7" fmla="*/ 635 h 1753"/>
                <a:gd name="T8" fmla="+- 0 2600 2385"/>
                <a:gd name="T9" fmla="*/ T8 w 1944"/>
                <a:gd name="T10" fmla="+- 0 645 635"/>
                <a:gd name="T11" fmla="*/ 645 h 1753"/>
                <a:gd name="T12" fmla="+- 0 2530 2385"/>
                <a:gd name="T13" fmla="*/ T12 w 1944"/>
                <a:gd name="T14" fmla="+- 0 675 635"/>
                <a:gd name="T15" fmla="*/ 675 h 1753"/>
                <a:gd name="T16" fmla="+- 0 2471 2385"/>
                <a:gd name="T17" fmla="*/ T16 w 1944"/>
                <a:gd name="T18" fmla="+- 0 720 635"/>
                <a:gd name="T19" fmla="*/ 720 h 1753"/>
                <a:gd name="T20" fmla="+- 0 2425 2385"/>
                <a:gd name="T21" fmla="*/ T20 w 1944"/>
                <a:gd name="T22" fmla="+- 0 780 635"/>
                <a:gd name="T23" fmla="*/ 780 h 1753"/>
                <a:gd name="T24" fmla="+- 0 2395 2385"/>
                <a:gd name="T25" fmla="*/ T24 w 1944"/>
                <a:gd name="T26" fmla="+- 0 849 635"/>
                <a:gd name="T27" fmla="*/ 849 h 1753"/>
                <a:gd name="T28" fmla="+- 0 2385 2385"/>
                <a:gd name="T29" fmla="*/ T28 w 1944"/>
                <a:gd name="T30" fmla="+- 0 927 635"/>
                <a:gd name="T31" fmla="*/ 927 h 1753"/>
                <a:gd name="T32" fmla="+- 0 2385 2385"/>
                <a:gd name="T33" fmla="*/ T32 w 1944"/>
                <a:gd name="T34" fmla="+- 0 2096 635"/>
                <a:gd name="T35" fmla="*/ 2096 h 1753"/>
                <a:gd name="T36" fmla="+- 0 2395 2385"/>
                <a:gd name="T37" fmla="*/ T36 w 1944"/>
                <a:gd name="T38" fmla="+- 0 2173 635"/>
                <a:gd name="T39" fmla="*/ 2173 h 1753"/>
                <a:gd name="T40" fmla="+- 0 2425 2385"/>
                <a:gd name="T41" fmla="*/ T40 w 1944"/>
                <a:gd name="T42" fmla="+- 0 2243 635"/>
                <a:gd name="T43" fmla="*/ 2243 h 1753"/>
                <a:gd name="T44" fmla="+- 0 2471 2385"/>
                <a:gd name="T45" fmla="*/ T44 w 1944"/>
                <a:gd name="T46" fmla="+- 0 2302 635"/>
                <a:gd name="T47" fmla="*/ 2302 h 1753"/>
                <a:gd name="T48" fmla="+- 0 2530 2385"/>
                <a:gd name="T49" fmla="*/ T48 w 1944"/>
                <a:gd name="T50" fmla="+- 0 2348 635"/>
                <a:gd name="T51" fmla="*/ 2348 h 1753"/>
                <a:gd name="T52" fmla="+- 0 2600 2385"/>
                <a:gd name="T53" fmla="*/ T52 w 1944"/>
                <a:gd name="T54" fmla="+- 0 2377 635"/>
                <a:gd name="T55" fmla="*/ 2377 h 1753"/>
                <a:gd name="T56" fmla="+- 0 2677 2385"/>
                <a:gd name="T57" fmla="*/ T56 w 1944"/>
                <a:gd name="T58" fmla="+- 0 2388 635"/>
                <a:gd name="T59" fmla="*/ 2388 h 1753"/>
                <a:gd name="T60" fmla="+- 0 4037 2385"/>
                <a:gd name="T61" fmla="*/ T60 w 1944"/>
                <a:gd name="T62" fmla="+- 0 2388 635"/>
                <a:gd name="T63" fmla="*/ 2388 h 1753"/>
                <a:gd name="T64" fmla="+- 0 4114 2385"/>
                <a:gd name="T65" fmla="*/ T64 w 1944"/>
                <a:gd name="T66" fmla="+- 0 2377 635"/>
                <a:gd name="T67" fmla="*/ 2377 h 1753"/>
                <a:gd name="T68" fmla="+- 0 4184 2385"/>
                <a:gd name="T69" fmla="*/ T68 w 1944"/>
                <a:gd name="T70" fmla="+- 0 2348 635"/>
                <a:gd name="T71" fmla="*/ 2348 h 1753"/>
                <a:gd name="T72" fmla="+- 0 4243 2385"/>
                <a:gd name="T73" fmla="*/ T72 w 1944"/>
                <a:gd name="T74" fmla="+- 0 2302 635"/>
                <a:gd name="T75" fmla="*/ 2302 h 1753"/>
                <a:gd name="T76" fmla="+- 0 4289 2385"/>
                <a:gd name="T77" fmla="*/ T76 w 1944"/>
                <a:gd name="T78" fmla="+- 0 2243 635"/>
                <a:gd name="T79" fmla="*/ 2243 h 1753"/>
                <a:gd name="T80" fmla="+- 0 4318 2385"/>
                <a:gd name="T81" fmla="*/ T80 w 1944"/>
                <a:gd name="T82" fmla="+- 0 2173 635"/>
                <a:gd name="T83" fmla="*/ 2173 h 1753"/>
                <a:gd name="T84" fmla="+- 0 4329 2385"/>
                <a:gd name="T85" fmla="*/ T84 w 1944"/>
                <a:gd name="T86" fmla="+- 0 2096 635"/>
                <a:gd name="T87" fmla="*/ 2096 h 1753"/>
                <a:gd name="T88" fmla="+- 0 4329 2385"/>
                <a:gd name="T89" fmla="*/ T88 w 1944"/>
                <a:gd name="T90" fmla="+- 0 927 635"/>
                <a:gd name="T91" fmla="*/ 927 h 1753"/>
                <a:gd name="T92" fmla="+- 0 4318 2385"/>
                <a:gd name="T93" fmla="*/ T92 w 1944"/>
                <a:gd name="T94" fmla="+- 0 849 635"/>
                <a:gd name="T95" fmla="*/ 849 h 1753"/>
                <a:gd name="T96" fmla="+- 0 4289 2385"/>
                <a:gd name="T97" fmla="*/ T96 w 1944"/>
                <a:gd name="T98" fmla="+- 0 780 635"/>
                <a:gd name="T99" fmla="*/ 780 h 1753"/>
                <a:gd name="T100" fmla="+- 0 4243 2385"/>
                <a:gd name="T101" fmla="*/ T100 w 1944"/>
                <a:gd name="T102" fmla="+- 0 720 635"/>
                <a:gd name="T103" fmla="*/ 720 h 1753"/>
                <a:gd name="T104" fmla="+- 0 4184 2385"/>
                <a:gd name="T105" fmla="*/ T104 w 1944"/>
                <a:gd name="T106" fmla="+- 0 675 635"/>
                <a:gd name="T107" fmla="*/ 675 h 1753"/>
                <a:gd name="T108" fmla="+- 0 4114 2385"/>
                <a:gd name="T109" fmla="*/ T108 w 1944"/>
                <a:gd name="T110" fmla="+- 0 645 635"/>
                <a:gd name="T111" fmla="*/ 645 h 1753"/>
                <a:gd name="T112" fmla="+- 0 4037 2385"/>
                <a:gd name="T113" fmla="*/ T112 w 1944"/>
                <a:gd name="T114" fmla="+- 0 635 635"/>
                <a:gd name="T115" fmla="*/ 635 h 17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753">
                  <a:moveTo>
                    <a:pt x="1652" y="0"/>
                  </a:moveTo>
                  <a:lnTo>
                    <a:pt x="292" y="0"/>
                  </a:lnTo>
                  <a:lnTo>
                    <a:pt x="215" y="10"/>
                  </a:lnTo>
                  <a:lnTo>
                    <a:pt x="145" y="40"/>
                  </a:lnTo>
                  <a:lnTo>
                    <a:pt x="86" y="85"/>
                  </a:lnTo>
                  <a:lnTo>
                    <a:pt x="40" y="145"/>
                  </a:lnTo>
                  <a:lnTo>
                    <a:pt x="10" y="214"/>
                  </a:lnTo>
                  <a:lnTo>
                    <a:pt x="0" y="292"/>
                  </a:lnTo>
                  <a:lnTo>
                    <a:pt x="0" y="1461"/>
                  </a:lnTo>
                  <a:lnTo>
                    <a:pt x="10" y="1538"/>
                  </a:lnTo>
                  <a:lnTo>
                    <a:pt x="40" y="1608"/>
                  </a:lnTo>
                  <a:lnTo>
                    <a:pt x="86" y="1667"/>
                  </a:lnTo>
                  <a:lnTo>
                    <a:pt x="145" y="1713"/>
                  </a:lnTo>
                  <a:lnTo>
                    <a:pt x="215" y="1742"/>
                  </a:lnTo>
                  <a:lnTo>
                    <a:pt x="292" y="1753"/>
                  </a:lnTo>
                  <a:lnTo>
                    <a:pt x="1652" y="1753"/>
                  </a:lnTo>
                  <a:lnTo>
                    <a:pt x="1729" y="1742"/>
                  </a:lnTo>
                  <a:lnTo>
                    <a:pt x="1799" y="1713"/>
                  </a:lnTo>
                  <a:lnTo>
                    <a:pt x="1858" y="1667"/>
                  </a:lnTo>
                  <a:lnTo>
                    <a:pt x="1904" y="1608"/>
                  </a:lnTo>
                  <a:lnTo>
                    <a:pt x="1933" y="1538"/>
                  </a:lnTo>
                  <a:lnTo>
                    <a:pt x="1944" y="1461"/>
                  </a:lnTo>
                  <a:lnTo>
                    <a:pt x="1944" y="292"/>
                  </a:lnTo>
                  <a:lnTo>
                    <a:pt x="1933" y="214"/>
                  </a:lnTo>
                  <a:lnTo>
                    <a:pt x="1904" y="145"/>
                  </a:lnTo>
                  <a:lnTo>
                    <a:pt x="1858" y="85"/>
                  </a:lnTo>
                  <a:lnTo>
                    <a:pt x="1799" y="40"/>
                  </a:lnTo>
                  <a:lnTo>
                    <a:pt x="1729" y="1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700"/>
            <p:cNvSpPr txBox="1">
              <a:spLocks noChangeArrowheads="1"/>
            </p:cNvSpPr>
            <p:nvPr/>
          </p:nvSpPr>
          <p:spPr bwMode="auto">
            <a:xfrm>
              <a:off x="2385" y="480"/>
              <a:ext cx="1944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15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16 668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696"/>
          <p:cNvGrpSpPr>
            <a:grpSpLocks/>
          </p:cNvGrpSpPr>
          <p:nvPr/>
        </p:nvGrpSpPr>
        <p:grpSpPr bwMode="auto">
          <a:xfrm>
            <a:off x="2811780" y="1670050"/>
            <a:ext cx="1249680" cy="1342390"/>
            <a:chOff x="4446" y="454"/>
            <a:chExt cx="1944" cy="1934"/>
          </a:xfrm>
        </p:grpSpPr>
        <p:sp>
          <p:nvSpPr>
            <p:cNvPr id="9" name="Freeform 698"/>
            <p:cNvSpPr>
              <a:spLocks/>
            </p:cNvSpPr>
            <p:nvPr/>
          </p:nvSpPr>
          <p:spPr bwMode="auto">
            <a:xfrm>
              <a:off x="4446" y="454"/>
              <a:ext cx="1944" cy="1934"/>
            </a:xfrm>
            <a:custGeom>
              <a:avLst/>
              <a:gdLst>
                <a:gd name="T0" fmla="+- 0 6068 4446"/>
                <a:gd name="T1" fmla="*/ T0 w 1944"/>
                <a:gd name="T2" fmla="+- 0 454 454"/>
                <a:gd name="T3" fmla="*/ 454 h 1934"/>
                <a:gd name="T4" fmla="+- 0 4768 4446"/>
                <a:gd name="T5" fmla="*/ T4 w 1944"/>
                <a:gd name="T6" fmla="+- 0 454 454"/>
                <a:gd name="T7" fmla="*/ 454 h 1934"/>
                <a:gd name="T8" fmla="+- 0 4695 4446"/>
                <a:gd name="T9" fmla="*/ T8 w 1944"/>
                <a:gd name="T10" fmla="+- 0 463 454"/>
                <a:gd name="T11" fmla="*/ 463 h 1934"/>
                <a:gd name="T12" fmla="+- 0 4627 4446"/>
                <a:gd name="T13" fmla="*/ T12 w 1944"/>
                <a:gd name="T14" fmla="+- 0 487 454"/>
                <a:gd name="T15" fmla="*/ 487 h 1934"/>
                <a:gd name="T16" fmla="+- 0 4567 4446"/>
                <a:gd name="T17" fmla="*/ T16 w 1944"/>
                <a:gd name="T18" fmla="+- 0 525 454"/>
                <a:gd name="T19" fmla="*/ 525 h 1934"/>
                <a:gd name="T20" fmla="+- 0 4517 4446"/>
                <a:gd name="T21" fmla="*/ T20 w 1944"/>
                <a:gd name="T22" fmla="+- 0 575 454"/>
                <a:gd name="T23" fmla="*/ 575 h 1934"/>
                <a:gd name="T24" fmla="+- 0 4479 4446"/>
                <a:gd name="T25" fmla="*/ T24 w 1944"/>
                <a:gd name="T26" fmla="+- 0 635 454"/>
                <a:gd name="T27" fmla="*/ 635 h 1934"/>
                <a:gd name="T28" fmla="+- 0 4455 4446"/>
                <a:gd name="T29" fmla="*/ T28 w 1944"/>
                <a:gd name="T30" fmla="+- 0 703 454"/>
                <a:gd name="T31" fmla="*/ 703 h 1934"/>
                <a:gd name="T32" fmla="+- 0 4446 4446"/>
                <a:gd name="T33" fmla="*/ T32 w 1944"/>
                <a:gd name="T34" fmla="+- 0 777 454"/>
                <a:gd name="T35" fmla="*/ 777 h 1934"/>
                <a:gd name="T36" fmla="+- 0 4446 4446"/>
                <a:gd name="T37" fmla="*/ T36 w 1944"/>
                <a:gd name="T38" fmla="+- 0 2066 454"/>
                <a:gd name="T39" fmla="*/ 2066 h 1934"/>
                <a:gd name="T40" fmla="+- 0 4455 4446"/>
                <a:gd name="T41" fmla="*/ T40 w 1944"/>
                <a:gd name="T42" fmla="+- 0 2140 454"/>
                <a:gd name="T43" fmla="*/ 2140 h 1934"/>
                <a:gd name="T44" fmla="+- 0 4479 4446"/>
                <a:gd name="T45" fmla="*/ T44 w 1944"/>
                <a:gd name="T46" fmla="+- 0 2207 454"/>
                <a:gd name="T47" fmla="*/ 2207 h 1934"/>
                <a:gd name="T48" fmla="+- 0 4517 4446"/>
                <a:gd name="T49" fmla="*/ T48 w 1944"/>
                <a:gd name="T50" fmla="+- 0 2267 454"/>
                <a:gd name="T51" fmla="*/ 2267 h 1934"/>
                <a:gd name="T52" fmla="+- 0 4567 4446"/>
                <a:gd name="T53" fmla="*/ T52 w 1944"/>
                <a:gd name="T54" fmla="+- 0 2317 454"/>
                <a:gd name="T55" fmla="*/ 2317 h 1934"/>
                <a:gd name="T56" fmla="+- 0 4627 4446"/>
                <a:gd name="T57" fmla="*/ T56 w 1944"/>
                <a:gd name="T58" fmla="+- 0 2355 454"/>
                <a:gd name="T59" fmla="*/ 2355 h 1934"/>
                <a:gd name="T60" fmla="+- 0 4695 4446"/>
                <a:gd name="T61" fmla="*/ T60 w 1944"/>
                <a:gd name="T62" fmla="+- 0 2379 454"/>
                <a:gd name="T63" fmla="*/ 2379 h 1934"/>
                <a:gd name="T64" fmla="+- 0 4768 4446"/>
                <a:gd name="T65" fmla="*/ T64 w 1944"/>
                <a:gd name="T66" fmla="+- 0 2388 454"/>
                <a:gd name="T67" fmla="*/ 2388 h 1934"/>
                <a:gd name="T68" fmla="+- 0 6068 4446"/>
                <a:gd name="T69" fmla="*/ T68 w 1944"/>
                <a:gd name="T70" fmla="+- 0 2388 454"/>
                <a:gd name="T71" fmla="*/ 2388 h 1934"/>
                <a:gd name="T72" fmla="+- 0 6141 4446"/>
                <a:gd name="T73" fmla="*/ T72 w 1944"/>
                <a:gd name="T74" fmla="+- 0 2379 454"/>
                <a:gd name="T75" fmla="*/ 2379 h 1934"/>
                <a:gd name="T76" fmla="+- 0 6209 4446"/>
                <a:gd name="T77" fmla="*/ T76 w 1944"/>
                <a:gd name="T78" fmla="+- 0 2355 454"/>
                <a:gd name="T79" fmla="*/ 2355 h 1934"/>
                <a:gd name="T80" fmla="+- 0 6269 4446"/>
                <a:gd name="T81" fmla="*/ T80 w 1944"/>
                <a:gd name="T82" fmla="+- 0 2317 454"/>
                <a:gd name="T83" fmla="*/ 2317 h 1934"/>
                <a:gd name="T84" fmla="+- 0 6319 4446"/>
                <a:gd name="T85" fmla="*/ T84 w 1944"/>
                <a:gd name="T86" fmla="+- 0 2267 454"/>
                <a:gd name="T87" fmla="*/ 2267 h 1934"/>
                <a:gd name="T88" fmla="+- 0 6357 4446"/>
                <a:gd name="T89" fmla="*/ T88 w 1944"/>
                <a:gd name="T90" fmla="+- 0 2207 454"/>
                <a:gd name="T91" fmla="*/ 2207 h 1934"/>
                <a:gd name="T92" fmla="+- 0 6381 4446"/>
                <a:gd name="T93" fmla="*/ T92 w 1944"/>
                <a:gd name="T94" fmla="+- 0 2140 454"/>
                <a:gd name="T95" fmla="*/ 2140 h 1934"/>
                <a:gd name="T96" fmla="+- 0 6390 4446"/>
                <a:gd name="T97" fmla="*/ T96 w 1944"/>
                <a:gd name="T98" fmla="+- 0 2066 454"/>
                <a:gd name="T99" fmla="*/ 2066 h 1934"/>
                <a:gd name="T100" fmla="+- 0 6390 4446"/>
                <a:gd name="T101" fmla="*/ T100 w 1944"/>
                <a:gd name="T102" fmla="+- 0 777 454"/>
                <a:gd name="T103" fmla="*/ 777 h 1934"/>
                <a:gd name="T104" fmla="+- 0 6381 4446"/>
                <a:gd name="T105" fmla="*/ T104 w 1944"/>
                <a:gd name="T106" fmla="+- 0 703 454"/>
                <a:gd name="T107" fmla="*/ 703 h 1934"/>
                <a:gd name="T108" fmla="+- 0 6357 4446"/>
                <a:gd name="T109" fmla="*/ T108 w 1944"/>
                <a:gd name="T110" fmla="+- 0 635 454"/>
                <a:gd name="T111" fmla="*/ 635 h 1934"/>
                <a:gd name="T112" fmla="+- 0 6319 4446"/>
                <a:gd name="T113" fmla="*/ T112 w 1944"/>
                <a:gd name="T114" fmla="+- 0 575 454"/>
                <a:gd name="T115" fmla="*/ 575 h 1934"/>
                <a:gd name="T116" fmla="+- 0 6269 4446"/>
                <a:gd name="T117" fmla="*/ T116 w 1944"/>
                <a:gd name="T118" fmla="+- 0 525 454"/>
                <a:gd name="T119" fmla="*/ 525 h 1934"/>
                <a:gd name="T120" fmla="+- 0 6209 4446"/>
                <a:gd name="T121" fmla="*/ T120 w 1944"/>
                <a:gd name="T122" fmla="+- 0 487 454"/>
                <a:gd name="T123" fmla="*/ 487 h 1934"/>
                <a:gd name="T124" fmla="+- 0 6141 4446"/>
                <a:gd name="T125" fmla="*/ T124 w 1944"/>
                <a:gd name="T126" fmla="+- 0 463 454"/>
                <a:gd name="T127" fmla="*/ 463 h 1934"/>
                <a:gd name="T128" fmla="+- 0 6068 4446"/>
                <a:gd name="T129" fmla="*/ T128 w 1944"/>
                <a:gd name="T130" fmla="+- 0 454 454"/>
                <a:gd name="T131" fmla="*/ 454 h 19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34">
                  <a:moveTo>
                    <a:pt x="1622" y="0"/>
                  </a:moveTo>
                  <a:lnTo>
                    <a:pt x="322" y="0"/>
                  </a:lnTo>
                  <a:lnTo>
                    <a:pt x="249" y="9"/>
                  </a:lnTo>
                  <a:lnTo>
                    <a:pt x="181" y="33"/>
                  </a:lnTo>
                  <a:lnTo>
                    <a:pt x="121" y="71"/>
                  </a:lnTo>
                  <a:lnTo>
                    <a:pt x="71" y="121"/>
                  </a:lnTo>
                  <a:lnTo>
                    <a:pt x="33" y="181"/>
                  </a:lnTo>
                  <a:lnTo>
                    <a:pt x="9" y="249"/>
                  </a:lnTo>
                  <a:lnTo>
                    <a:pt x="0" y="323"/>
                  </a:lnTo>
                  <a:lnTo>
                    <a:pt x="0" y="1612"/>
                  </a:lnTo>
                  <a:lnTo>
                    <a:pt x="9" y="1686"/>
                  </a:lnTo>
                  <a:lnTo>
                    <a:pt x="33" y="1753"/>
                  </a:lnTo>
                  <a:lnTo>
                    <a:pt x="71" y="1813"/>
                  </a:lnTo>
                  <a:lnTo>
                    <a:pt x="121" y="1863"/>
                  </a:lnTo>
                  <a:lnTo>
                    <a:pt x="181" y="1901"/>
                  </a:lnTo>
                  <a:lnTo>
                    <a:pt x="249" y="1925"/>
                  </a:lnTo>
                  <a:lnTo>
                    <a:pt x="322" y="1934"/>
                  </a:lnTo>
                  <a:lnTo>
                    <a:pt x="1622" y="1934"/>
                  </a:lnTo>
                  <a:lnTo>
                    <a:pt x="1695" y="1925"/>
                  </a:lnTo>
                  <a:lnTo>
                    <a:pt x="1763" y="1901"/>
                  </a:lnTo>
                  <a:lnTo>
                    <a:pt x="1823" y="1863"/>
                  </a:lnTo>
                  <a:lnTo>
                    <a:pt x="1873" y="1813"/>
                  </a:lnTo>
                  <a:lnTo>
                    <a:pt x="1911" y="1753"/>
                  </a:lnTo>
                  <a:lnTo>
                    <a:pt x="1935" y="1686"/>
                  </a:lnTo>
                  <a:lnTo>
                    <a:pt x="1944" y="1612"/>
                  </a:lnTo>
                  <a:lnTo>
                    <a:pt x="1944" y="323"/>
                  </a:lnTo>
                  <a:lnTo>
                    <a:pt x="1935" y="249"/>
                  </a:lnTo>
                  <a:lnTo>
                    <a:pt x="1911" y="181"/>
                  </a:lnTo>
                  <a:lnTo>
                    <a:pt x="1873" y="121"/>
                  </a:lnTo>
                  <a:lnTo>
                    <a:pt x="1823" y="71"/>
                  </a:lnTo>
                  <a:lnTo>
                    <a:pt x="1763" y="33"/>
                  </a:lnTo>
                  <a:lnTo>
                    <a:pt x="1695" y="9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697"/>
            <p:cNvSpPr txBox="1">
              <a:spLocks noChangeArrowheads="1"/>
            </p:cNvSpPr>
            <p:nvPr/>
          </p:nvSpPr>
          <p:spPr bwMode="auto">
            <a:xfrm>
              <a:off x="4446" y="454"/>
              <a:ext cx="1944" cy="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7170" algn="ctr">
                <a:lnSpc>
                  <a:spcPts val="1330"/>
                </a:lnSpc>
                <a:spcBef>
                  <a:spcPts val="9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18 911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693"/>
          <p:cNvGrpSpPr>
            <a:grpSpLocks/>
          </p:cNvGrpSpPr>
          <p:nvPr/>
        </p:nvGrpSpPr>
        <p:grpSpPr bwMode="auto">
          <a:xfrm>
            <a:off x="4131945" y="1611630"/>
            <a:ext cx="1234440" cy="1403985"/>
            <a:chOff x="6507" y="177"/>
            <a:chExt cx="1944" cy="2211"/>
          </a:xfrm>
        </p:grpSpPr>
        <p:sp>
          <p:nvSpPr>
            <p:cNvPr id="12" name="Freeform 695"/>
            <p:cNvSpPr>
              <a:spLocks/>
            </p:cNvSpPr>
            <p:nvPr/>
          </p:nvSpPr>
          <p:spPr bwMode="auto">
            <a:xfrm>
              <a:off x="6507" y="305"/>
              <a:ext cx="1944" cy="2083"/>
            </a:xfrm>
            <a:custGeom>
              <a:avLst/>
              <a:gdLst>
                <a:gd name="T0" fmla="+- 0 8127 6507"/>
                <a:gd name="T1" fmla="*/ T0 w 1944"/>
                <a:gd name="T2" fmla="+- 0 305 305"/>
                <a:gd name="T3" fmla="*/ 305 h 2083"/>
                <a:gd name="T4" fmla="+- 0 6831 6507"/>
                <a:gd name="T5" fmla="*/ T4 w 1944"/>
                <a:gd name="T6" fmla="+- 0 305 305"/>
                <a:gd name="T7" fmla="*/ 305 h 2083"/>
                <a:gd name="T8" fmla="+- 0 6757 6507"/>
                <a:gd name="T9" fmla="*/ T8 w 1944"/>
                <a:gd name="T10" fmla="+- 0 314 305"/>
                <a:gd name="T11" fmla="*/ 314 h 2083"/>
                <a:gd name="T12" fmla="+- 0 6689 6507"/>
                <a:gd name="T13" fmla="*/ T12 w 1944"/>
                <a:gd name="T14" fmla="+- 0 338 305"/>
                <a:gd name="T15" fmla="*/ 338 h 2083"/>
                <a:gd name="T16" fmla="+- 0 6629 6507"/>
                <a:gd name="T17" fmla="*/ T16 w 1944"/>
                <a:gd name="T18" fmla="+- 0 376 305"/>
                <a:gd name="T19" fmla="*/ 376 h 2083"/>
                <a:gd name="T20" fmla="+- 0 6578 6507"/>
                <a:gd name="T21" fmla="*/ T20 w 1944"/>
                <a:gd name="T22" fmla="+- 0 427 305"/>
                <a:gd name="T23" fmla="*/ 427 h 2083"/>
                <a:gd name="T24" fmla="+- 0 6540 6507"/>
                <a:gd name="T25" fmla="*/ T24 w 1944"/>
                <a:gd name="T26" fmla="+- 0 487 305"/>
                <a:gd name="T27" fmla="*/ 487 h 2083"/>
                <a:gd name="T28" fmla="+- 0 6516 6507"/>
                <a:gd name="T29" fmla="*/ T28 w 1944"/>
                <a:gd name="T30" fmla="+- 0 555 305"/>
                <a:gd name="T31" fmla="*/ 555 h 2083"/>
                <a:gd name="T32" fmla="+- 0 6507 6507"/>
                <a:gd name="T33" fmla="*/ T32 w 1944"/>
                <a:gd name="T34" fmla="+- 0 629 305"/>
                <a:gd name="T35" fmla="*/ 629 h 2083"/>
                <a:gd name="T36" fmla="+- 0 6507 6507"/>
                <a:gd name="T37" fmla="*/ T36 w 1944"/>
                <a:gd name="T38" fmla="+- 0 2064 305"/>
                <a:gd name="T39" fmla="*/ 2064 h 2083"/>
                <a:gd name="T40" fmla="+- 0 6516 6507"/>
                <a:gd name="T41" fmla="*/ T40 w 1944"/>
                <a:gd name="T42" fmla="+- 0 2138 305"/>
                <a:gd name="T43" fmla="*/ 2138 h 2083"/>
                <a:gd name="T44" fmla="+- 0 6540 6507"/>
                <a:gd name="T45" fmla="*/ T44 w 1944"/>
                <a:gd name="T46" fmla="+- 0 2206 305"/>
                <a:gd name="T47" fmla="*/ 2206 h 2083"/>
                <a:gd name="T48" fmla="+- 0 6578 6507"/>
                <a:gd name="T49" fmla="*/ T48 w 1944"/>
                <a:gd name="T50" fmla="+- 0 2267 305"/>
                <a:gd name="T51" fmla="*/ 2267 h 2083"/>
                <a:gd name="T52" fmla="+- 0 6629 6507"/>
                <a:gd name="T53" fmla="*/ T52 w 1944"/>
                <a:gd name="T54" fmla="+- 0 2317 305"/>
                <a:gd name="T55" fmla="*/ 2317 h 2083"/>
                <a:gd name="T56" fmla="+- 0 6689 6507"/>
                <a:gd name="T57" fmla="*/ T56 w 1944"/>
                <a:gd name="T58" fmla="+- 0 2355 305"/>
                <a:gd name="T59" fmla="*/ 2355 h 2083"/>
                <a:gd name="T60" fmla="+- 0 6757 6507"/>
                <a:gd name="T61" fmla="*/ T60 w 1944"/>
                <a:gd name="T62" fmla="+- 0 2379 305"/>
                <a:gd name="T63" fmla="*/ 2379 h 2083"/>
                <a:gd name="T64" fmla="+- 0 6831 6507"/>
                <a:gd name="T65" fmla="*/ T64 w 1944"/>
                <a:gd name="T66" fmla="+- 0 2388 305"/>
                <a:gd name="T67" fmla="*/ 2388 h 2083"/>
                <a:gd name="T68" fmla="+- 0 8127 6507"/>
                <a:gd name="T69" fmla="*/ T68 w 1944"/>
                <a:gd name="T70" fmla="+- 0 2388 305"/>
                <a:gd name="T71" fmla="*/ 2388 h 2083"/>
                <a:gd name="T72" fmla="+- 0 8201 6507"/>
                <a:gd name="T73" fmla="*/ T72 w 1944"/>
                <a:gd name="T74" fmla="+- 0 2379 305"/>
                <a:gd name="T75" fmla="*/ 2379 h 2083"/>
                <a:gd name="T76" fmla="+- 0 8269 6507"/>
                <a:gd name="T77" fmla="*/ T76 w 1944"/>
                <a:gd name="T78" fmla="+- 0 2355 305"/>
                <a:gd name="T79" fmla="*/ 2355 h 2083"/>
                <a:gd name="T80" fmla="+- 0 8330 6507"/>
                <a:gd name="T81" fmla="*/ T80 w 1944"/>
                <a:gd name="T82" fmla="+- 0 2317 305"/>
                <a:gd name="T83" fmla="*/ 2317 h 2083"/>
                <a:gd name="T84" fmla="+- 0 8380 6507"/>
                <a:gd name="T85" fmla="*/ T84 w 1944"/>
                <a:gd name="T86" fmla="+- 0 2267 305"/>
                <a:gd name="T87" fmla="*/ 2267 h 2083"/>
                <a:gd name="T88" fmla="+- 0 8418 6507"/>
                <a:gd name="T89" fmla="*/ T88 w 1944"/>
                <a:gd name="T90" fmla="+- 0 2206 305"/>
                <a:gd name="T91" fmla="*/ 2206 h 2083"/>
                <a:gd name="T92" fmla="+- 0 8442 6507"/>
                <a:gd name="T93" fmla="*/ T92 w 1944"/>
                <a:gd name="T94" fmla="+- 0 2138 305"/>
                <a:gd name="T95" fmla="*/ 2138 h 2083"/>
                <a:gd name="T96" fmla="+- 0 8451 6507"/>
                <a:gd name="T97" fmla="*/ T96 w 1944"/>
                <a:gd name="T98" fmla="+- 0 2064 305"/>
                <a:gd name="T99" fmla="*/ 2064 h 2083"/>
                <a:gd name="T100" fmla="+- 0 8451 6507"/>
                <a:gd name="T101" fmla="*/ T100 w 1944"/>
                <a:gd name="T102" fmla="+- 0 629 305"/>
                <a:gd name="T103" fmla="*/ 629 h 2083"/>
                <a:gd name="T104" fmla="+- 0 8442 6507"/>
                <a:gd name="T105" fmla="*/ T104 w 1944"/>
                <a:gd name="T106" fmla="+- 0 555 305"/>
                <a:gd name="T107" fmla="*/ 555 h 2083"/>
                <a:gd name="T108" fmla="+- 0 8418 6507"/>
                <a:gd name="T109" fmla="*/ T108 w 1944"/>
                <a:gd name="T110" fmla="+- 0 487 305"/>
                <a:gd name="T111" fmla="*/ 487 h 2083"/>
                <a:gd name="T112" fmla="+- 0 8380 6507"/>
                <a:gd name="T113" fmla="*/ T112 w 1944"/>
                <a:gd name="T114" fmla="+- 0 427 305"/>
                <a:gd name="T115" fmla="*/ 427 h 2083"/>
                <a:gd name="T116" fmla="+- 0 8330 6507"/>
                <a:gd name="T117" fmla="*/ T116 w 1944"/>
                <a:gd name="T118" fmla="+- 0 376 305"/>
                <a:gd name="T119" fmla="*/ 376 h 2083"/>
                <a:gd name="T120" fmla="+- 0 8269 6507"/>
                <a:gd name="T121" fmla="*/ T120 w 1944"/>
                <a:gd name="T122" fmla="+- 0 338 305"/>
                <a:gd name="T123" fmla="*/ 338 h 2083"/>
                <a:gd name="T124" fmla="+- 0 8201 6507"/>
                <a:gd name="T125" fmla="*/ T124 w 1944"/>
                <a:gd name="T126" fmla="+- 0 314 305"/>
                <a:gd name="T127" fmla="*/ 314 h 2083"/>
                <a:gd name="T128" fmla="+- 0 8127 6507"/>
                <a:gd name="T129" fmla="*/ T128 w 1944"/>
                <a:gd name="T130" fmla="+- 0 305 305"/>
                <a:gd name="T131" fmla="*/ 305 h 20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83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759"/>
                  </a:lnTo>
                  <a:lnTo>
                    <a:pt x="9" y="1833"/>
                  </a:lnTo>
                  <a:lnTo>
                    <a:pt x="33" y="1901"/>
                  </a:lnTo>
                  <a:lnTo>
                    <a:pt x="71" y="1962"/>
                  </a:lnTo>
                  <a:lnTo>
                    <a:pt x="122" y="2012"/>
                  </a:lnTo>
                  <a:lnTo>
                    <a:pt x="182" y="2050"/>
                  </a:lnTo>
                  <a:lnTo>
                    <a:pt x="250" y="2074"/>
                  </a:lnTo>
                  <a:lnTo>
                    <a:pt x="324" y="2083"/>
                  </a:lnTo>
                  <a:lnTo>
                    <a:pt x="1620" y="2083"/>
                  </a:lnTo>
                  <a:lnTo>
                    <a:pt x="1694" y="2074"/>
                  </a:lnTo>
                  <a:lnTo>
                    <a:pt x="1762" y="2050"/>
                  </a:lnTo>
                  <a:lnTo>
                    <a:pt x="1823" y="2012"/>
                  </a:lnTo>
                  <a:lnTo>
                    <a:pt x="1873" y="1962"/>
                  </a:lnTo>
                  <a:lnTo>
                    <a:pt x="1911" y="1901"/>
                  </a:lnTo>
                  <a:lnTo>
                    <a:pt x="1935" y="1833"/>
                  </a:lnTo>
                  <a:lnTo>
                    <a:pt x="1944" y="1759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694"/>
            <p:cNvSpPr txBox="1">
              <a:spLocks noChangeArrowheads="1"/>
            </p:cNvSpPr>
            <p:nvPr/>
          </p:nvSpPr>
          <p:spPr bwMode="auto">
            <a:xfrm>
              <a:off x="6507" y="177"/>
              <a:ext cx="1944" cy="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17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</a:t>
              </a:r>
              <a:r>
                <a:rPr lang="ru-RU" sz="2200" b="1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815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690"/>
          <p:cNvGrpSpPr>
            <a:grpSpLocks/>
          </p:cNvGrpSpPr>
          <p:nvPr/>
        </p:nvGrpSpPr>
        <p:grpSpPr bwMode="auto">
          <a:xfrm>
            <a:off x="5440680" y="1541780"/>
            <a:ext cx="1234440" cy="1473835"/>
            <a:chOff x="8568" y="67"/>
            <a:chExt cx="1944" cy="2321"/>
          </a:xfrm>
        </p:grpSpPr>
        <p:sp>
          <p:nvSpPr>
            <p:cNvPr id="15" name="Freeform 692"/>
            <p:cNvSpPr>
              <a:spLocks/>
            </p:cNvSpPr>
            <p:nvPr/>
          </p:nvSpPr>
          <p:spPr bwMode="auto">
            <a:xfrm>
              <a:off x="8568" y="183"/>
              <a:ext cx="1944" cy="2205"/>
            </a:xfrm>
            <a:custGeom>
              <a:avLst/>
              <a:gdLst>
                <a:gd name="T0" fmla="+- 0 10188 8568"/>
                <a:gd name="T1" fmla="*/ T0 w 1944"/>
                <a:gd name="T2" fmla="+- 0 183 183"/>
                <a:gd name="T3" fmla="*/ 183 h 2205"/>
                <a:gd name="T4" fmla="+- 0 8892 8568"/>
                <a:gd name="T5" fmla="*/ T4 w 1944"/>
                <a:gd name="T6" fmla="+- 0 183 183"/>
                <a:gd name="T7" fmla="*/ 183 h 2205"/>
                <a:gd name="T8" fmla="+- 0 8818 8568"/>
                <a:gd name="T9" fmla="*/ T8 w 1944"/>
                <a:gd name="T10" fmla="+- 0 192 183"/>
                <a:gd name="T11" fmla="*/ 192 h 2205"/>
                <a:gd name="T12" fmla="+- 0 8750 8568"/>
                <a:gd name="T13" fmla="*/ T12 w 1944"/>
                <a:gd name="T14" fmla="+- 0 216 183"/>
                <a:gd name="T15" fmla="*/ 216 h 2205"/>
                <a:gd name="T16" fmla="+- 0 8690 8568"/>
                <a:gd name="T17" fmla="*/ T16 w 1944"/>
                <a:gd name="T18" fmla="+- 0 254 183"/>
                <a:gd name="T19" fmla="*/ 254 h 2205"/>
                <a:gd name="T20" fmla="+- 0 8639 8568"/>
                <a:gd name="T21" fmla="*/ T20 w 1944"/>
                <a:gd name="T22" fmla="+- 0 305 183"/>
                <a:gd name="T23" fmla="*/ 305 h 2205"/>
                <a:gd name="T24" fmla="+- 0 8601 8568"/>
                <a:gd name="T25" fmla="*/ T24 w 1944"/>
                <a:gd name="T26" fmla="+- 0 365 183"/>
                <a:gd name="T27" fmla="*/ 365 h 2205"/>
                <a:gd name="T28" fmla="+- 0 8577 8568"/>
                <a:gd name="T29" fmla="*/ T28 w 1944"/>
                <a:gd name="T30" fmla="+- 0 433 183"/>
                <a:gd name="T31" fmla="*/ 433 h 2205"/>
                <a:gd name="T32" fmla="+- 0 8568 8568"/>
                <a:gd name="T33" fmla="*/ T32 w 1944"/>
                <a:gd name="T34" fmla="+- 0 507 183"/>
                <a:gd name="T35" fmla="*/ 507 h 2205"/>
                <a:gd name="T36" fmla="+- 0 8568 8568"/>
                <a:gd name="T37" fmla="*/ T36 w 1944"/>
                <a:gd name="T38" fmla="+- 0 2064 183"/>
                <a:gd name="T39" fmla="*/ 2064 h 2205"/>
                <a:gd name="T40" fmla="+- 0 8577 8568"/>
                <a:gd name="T41" fmla="*/ T40 w 1944"/>
                <a:gd name="T42" fmla="+- 0 2138 183"/>
                <a:gd name="T43" fmla="*/ 2138 h 2205"/>
                <a:gd name="T44" fmla="+- 0 8601 8568"/>
                <a:gd name="T45" fmla="*/ T44 w 1944"/>
                <a:gd name="T46" fmla="+- 0 2206 183"/>
                <a:gd name="T47" fmla="*/ 2206 h 2205"/>
                <a:gd name="T48" fmla="+- 0 8639 8568"/>
                <a:gd name="T49" fmla="*/ T48 w 1944"/>
                <a:gd name="T50" fmla="+- 0 2267 183"/>
                <a:gd name="T51" fmla="*/ 2267 h 2205"/>
                <a:gd name="T52" fmla="+- 0 8690 8568"/>
                <a:gd name="T53" fmla="*/ T52 w 1944"/>
                <a:gd name="T54" fmla="+- 0 2317 183"/>
                <a:gd name="T55" fmla="*/ 2317 h 2205"/>
                <a:gd name="T56" fmla="+- 0 8750 8568"/>
                <a:gd name="T57" fmla="*/ T56 w 1944"/>
                <a:gd name="T58" fmla="+- 0 2355 183"/>
                <a:gd name="T59" fmla="*/ 2355 h 2205"/>
                <a:gd name="T60" fmla="+- 0 8818 8568"/>
                <a:gd name="T61" fmla="*/ T60 w 1944"/>
                <a:gd name="T62" fmla="+- 0 2379 183"/>
                <a:gd name="T63" fmla="*/ 2379 h 2205"/>
                <a:gd name="T64" fmla="+- 0 8892 8568"/>
                <a:gd name="T65" fmla="*/ T64 w 1944"/>
                <a:gd name="T66" fmla="+- 0 2388 183"/>
                <a:gd name="T67" fmla="*/ 2388 h 2205"/>
                <a:gd name="T68" fmla="+- 0 10188 8568"/>
                <a:gd name="T69" fmla="*/ T68 w 1944"/>
                <a:gd name="T70" fmla="+- 0 2388 183"/>
                <a:gd name="T71" fmla="*/ 2388 h 2205"/>
                <a:gd name="T72" fmla="+- 0 10262 8568"/>
                <a:gd name="T73" fmla="*/ T72 w 1944"/>
                <a:gd name="T74" fmla="+- 0 2379 183"/>
                <a:gd name="T75" fmla="*/ 2379 h 2205"/>
                <a:gd name="T76" fmla="+- 0 10330 8568"/>
                <a:gd name="T77" fmla="*/ T76 w 1944"/>
                <a:gd name="T78" fmla="+- 0 2355 183"/>
                <a:gd name="T79" fmla="*/ 2355 h 2205"/>
                <a:gd name="T80" fmla="+- 0 10391 8568"/>
                <a:gd name="T81" fmla="*/ T80 w 1944"/>
                <a:gd name="T82" fmla="+- 0 2317 183"/>
                <a:gd name="T83" fmla="*/ 2317 h 2205"/>
                <a:gd name="T84" fmla="+- 0 10441 8568"/>
                <a:gd name="T85" fmla="*/ T84 w 1944"/>
                <a:gd name="T86" fmla="+- 0 2267 183"/>
                <a:gd name="T87" fmla="*/ 2267 h 2205"/>
                <a:gd name="T88" fmla="+- 0 10479 8568"/>
                <a:gd name="T89" fmla="*/ T88 w 1944"/>
                <a:gd name="T90" fmla="+- 0 2206 183"/>
                <a:gd name="T91" fmla="*/ 2206 h 2205"/>
                <a:gd name="T92" fmla="+- 0 10503 8568"/>
                <a:gd name="T93" fmla="*/ T92 w 1944"/>
                <a:gd name="T94" fmla="+- 0 2138 183"/>
                <a:gd name="T95" fmla="*/ 2138 h 2205"/>
                <a:gd name="T96" fmla="+- 0 10512 8568"/>
                <a:gd name="T97" fmla="*/ T96 w 1944"/>
                <a:gd name="T98" fmla="+- 0 2064 183"/>
                <a:gd name="T99" fmla="*/ 2064 h 2205"/>
                <a:gd name="T100" fmla="+- 0 10512 8568"/>
                <a:gd name="T101" fmla="*/ T100 w 1944"/>
                <a:gd name="T102" fmla="+- 0 507 183"/>
                <a:gd name="T103" fmla="*/ 507 h 2205"/>
                <a:gd name="T104" fmla="+- 0 10503 8568"/>
                <a:gd name="T105" fmla="*/ T104 w 1944"/>
                <a:gd name="T106" fmla="+- 0 433 183"/>
                <a:gd name="T107" fmla="*/ 433 h 2205"/>
                <a:gd name="T108" fmla="+- 0 10479 8568"/>
                <a:gd name="T109" fmla="*/ T108 w 1944"/>
                <a:gd name="T110" fmla="+- 0 365 183"/>
                <a:gd name="T111" fmla="*/ 365 h 2205"/>
                <a:gd name="T112" fmla="+- 0 10441 8568"/>
                <a:gd name="T113" fmla="*/ T112 w 1944"/>
                <a:gd name="T114" fmla="+- 0 305 183"/>
                <a:gd name="T115" fmla="*/ 305 h 2205"/>
                <a:gd name="T116" fmla="+- 0 10391 8568"/>
                <a:gd name="T117" fmla="*/ T116 w 1944"/>
                <a:gd name="T118" fmla="+- 0 254 183"/>
                <a:gd name="T119" fmla="*/ 254 h 2205"/>
                <a:gd name="T120" fmla="+- 0 10330 8568"/>
                <a:gd name="T121" fmla="*/ T120 w 1944"/>
                <a:gd name="T122" fmla="+- 0 216 183"/>
                <a:gd name="T123" fmla="*/ 216 h 2205"/>
                <a:gd name="T124" fmla="+- 0 10262 8568"/>
                <a:gd name="T125" fmla="*/ T124 w 1944"/>
                <a:gd name="T126" fmla="+- 0 192 183"/>
                <a:gd name="T127" fmla="*/ 192 h 2205"/>
                <a:gd name="T128" fmla="+- 0 10188 8568"/>
                <a:gd name="T129" fmla="*/ T128 w 1944"/>
                <a:gd name="T130" fmla="+- 0 183 183"/>
                <a:gd name="T131" fmla="*/ 183 h 2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5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881"/>
                  </a:lnTo>
                  <a:lnTo>
                    <a:pt x="9" y="1955"/>
                  </a:lnTo>
                  <a:lnTo>
                    <a:pt x="33" y="2023"/>
                  </a:lnTo>
                  <a:lnTo>
                    <a:pt x="71" y="2084"/>
                  </a:lnTo>
                  <a:lnTo>
                    <a:pt x="122" y="2134"/>
                  </a:lnTo>
                  <a:lnTo>
                    <a:pt x="182" y="2172"/>
                  </a:lnTo>
                  <a:lnTo>
                    <a:pt x="250" y="2196"/>
                  </a:lnTo>
                  <a:lnTo>
                    <a:pt x="324" y="2205"/>
                  </a:lnTo>
                  <a:lnTo>
                    <a:pt x="1620" y="2205"/>
                  </a:lnTo>
                  <a:lnTo>
                    <a:pt x="1694" y="2196"/>
                  </a:lnTo>
                  <a:lnTo>
                    <a:pt x="1762" y="2172"/>
                  </a:lnTo>
                  <a:lnTo>
                    <a:pt x="1823" y="2134"/>
                  </a:lnTo>
                  <a:lnTo>
                    <a:pt x="1873" y="2084"/>
                  </a:lnTo>
                  <a:lnTo>
                    <a:pt x="1911" y="2023"/>
                  </a:lnTo>
                  <a:lnTo>
                    <a:pt x="1935" y="1955"/>
                  </a:lnTo>
                  <a:lnTo>
                    <a:pt x="1944" y="1881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691"/>
            <p:cNvSpPr txBox="1">
              <a:spLocks noChangeArrowheads="1"/>
            </p:cNvSpPr>
            <p:nvPr/>
          </p:nvSpPr>
          <p:spPr bwMode="auto">
            <a:xfrm>
              <a:off x="8568" y="67"/>
              <a:ext cx="1944" cy="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7170" algn="ctr">
                <a:lnSpc>
                  <a:spcPts val="1330"/>
                </a:lnSpc>
                <a:spcBef>
                  <a:spcPts val="92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18 945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oup 687"/>
          <p:cNvGrpSpPr>
            <a:grpSpLocks/>
          </p:cNvGrpSpPr>
          <p:nvPr/>
        </p:nvGrpSpPr>
        <p:grpSpPr bwMode="auto">
          <a:xfrm>
            <a:off x="205740" y="3134360"/>
            <a:ext cx="3100070" cy="2008505"/>
            <a:chOff x="324" y="2575"/>
            <a:chExt cx="4882" cy="3163"/>
          </a:xfrm>
        </p:grpSpPr>
        <p:sp>
          <p:nvSpPr>
            <p:cNvPr id="18" name="Freeform 689"/>
            <p:cNvSpPr>
              <a:spLocks/>
            </p:cNvSpPr>
            <p:nvPr/>
          </p:nvSpPr>
          <p:spPr bwMode="auto">
            <a:xfrm>
              <a:off x="324" y="2575"/>
              <a:ext cx="4882" cy="3163"/>
            </a:xfrm>
            <a:custGeom>
              <a:avLst/>
              <a:gdLst>
                <a:gd name="T0" fmla="+- 0 4889 324"/>
                <a:gd name="T1" fmla="*/ T0 w 4882"/>
                <a:gd name="T2" fmla="+- 0 2575 2575"/>
                <a:gd name="T3" fmla="*/ 2575 h 3163"/>
                <a:gd name="T4" fmla="+- 0 640 324"/>
                <a:gd name="T5" fmla="*/ T4 w 4882"/>
                <a:gd name="T6" fmla="+- 0 2575 2575"/>
                <a:gd name="T7" fmla="*/ 2575 h 3163"/>
                <a:gd name="T8" fmla="+- 0 568 324"/>
                <a:gd name="T9" fmla="*/ T8 w 4882"/>
                <a:gd name="T10" fmla="+- 0 2584 2575"/>
                <a:gd name="T11" fmla="*/ 2584 h 3163"/>
                <a:gd name="T12" fmla="+- 0 501 324"/>
                <a:gd name="T13" fmla="*/ T12 w 4882"/>
                <a:gd name="T14" fmla="+- 0 2607 2575"/>
                <a:gd name="T15" fmla="*/ 2607 h 3163"/>
                <a:gd name="T16" fmla="+- 0 443 324"/>
                <a:gd name="T17" fmla="*/ T16 w 4882"/>
                <a:gd name="T18" fmla="+- 0 2645 2575"/>
                <a:gd name="T19" fmla="*/ 2645 h 3163"/>
                <a:gd name="T20" fmla="+- 0 394 324"/>
                <a:gd name="T21" fmla="*/ T20 w 4882"/>
                <a:gd name="T22" fmla="+- 0 2694 2575"/>
                <a:gd name="T23" fmla="*/ 2694 h 3163"/>
                <a:gd name="T24" fmla="+- 0 356 324"/>
                <a:gd name="T25" fmla="*/ T24 w 4882"/>
                <a:gd name="T26" fmla="+- 0 2753 2575"/>
                <a:gd name="T27" fmla="*/ 2753 h 3163"/>
                <a:gd name="T28" fmla="+- 0 332 324"/>
                <a:gd name="T29" fmla="*/ T28 w 4882"/>
                <a:gd name="T30" fmla="+- 0 2819 2575"/>
                <a:gd name="T31" fmla="*/ 2819 h 3163"/>
                <a:gd name="T32" fmla="+- 0 324 324"/>
                <a:gd name="T33" fmla="*/ T32 w 4882"/>
                <a:gd name="T34" fmla="+- 0 2892 2575"/>
                <a:gd name="T35" fmla="*/ 2892 h 3163"/>
                <a:gd name="T36" fmla="+- 0 324 324"/>
                <a:gd name="T37" fmla="*/ T36 w 4882"/>
                <a:gd name="T38" fmla="+- 0 5422 2575"/>
                <a:gd name="T39" fmla="*/ 5422 h 3163"/>
                <a:gd name="T40" fmla="+- 0 332 324"/>
                <a:gd name="T41" fmla="*/ T40 w 4882"/>
                <a:gd name="T42" fmla="+- 0 5494 2575"/>
                <a:gd name="T43" fmla="*/ 5494 h 3163"/>
                <a:gd name="T44" fmla="+- 0 356 324"/>
                <a:gd name="T45" fmla="*/ T44 w 4882"/>
                <a:gd name="T46" fmla="+- 0 5561 2575"/>
                <a:gd name="T47" fmla="*/ 5561 h 3163"/>
                <a:gd name="T48" fmla="+- 0 394 324"/>
                <a:gd name="T49" fmla="*/ T48 w 4882"/>
                <a:gd name="T50" fmla="+- 0 5619 2575"/>
                <a:gd name="T51" fmla="*/ 5619 h 3163"/>
                <a:gd name="T52" fmla="+- 0 443 324"/>
                <a:gd name="T53" fmla="*/ T52 w 4882"/>
                <a:gd name="T54" fmla="+- 0 5668 2575"/>
                <a:gd name="T55" fmla="*/ 5668 h 3163"/>
                <a:gd name="T56" fmla="+- 0 501 324"/>
                <a:gd name="T57" fmla="*/ T56 w 4882"/>
                <a:gd name="T58" fmla="+- 0 5706 2575"/>
                <a:gd name="T59" fmla="*/ 5706 h 3163"/>
                <a:gd name="T60" fmla="+- 0 568 324"/>
                <a:gd name="T61" fmla="*/ T60 w 4882"/>
                <a:gd name="T62" fmla="+- 0 5729 2575"/>
                <a:gd name="T63" fmla="*/ 5729 h 3163"/>
                <a:gd name="T64" fmla="+- 0 640 324"/>
                <a:gd name="T65" fmla="*/ T64 w 4882"/>
                <a:gd name="T66" fmla="+- 0 5738 2575"/>
                <a:gd name="T67" fmla="*/ 5738 h 3163"/>
                <a:gd name="T68" fmla="+- 0 4889 324"/>
                <a:gd name="T69" fmla="*/ T68 w 4882"/>
                <a:gd name="T70" fmla="+- 0 5738 2575"/>
                <a:gd name="T71" fmla="*/ 5738 h 3163"/>
                <a:gd name="T72" fmla="+- 0 4962 324"/>
                <a:gd name="T73" fmla="*/ T72 w 4882"/>
                <a:gd name="T74" fmla="+- 0 5729 2575"/>
                <a:gd name="T75" fmla="*/ 5729 h 3163"/>
                <a:gd name="T76" fmla="+- 0 5028 324"/>
                <a:gd name="T77" fmla="*/ T76 w 4882"/>
                <a:gd name="T78" fmla="+- 0 5706 2575"/>
                <a:gd name="T79" fmla="*/ 5706 h 3163"/>
                <a:gd name="T80" fmla="+- 0 5087 324"/>
                <a:gd name="T81" fmla="*/ T80 w 4882"/>
                <a:gd name="T82" fmla="+- 0 5668 2575"/>
                <a:gd name="T83" fmla="*/ 5668 h 3163"/>
                <a:gd name="T84" fmla="+- 0 5136 324"/>
                <a:gd name="T85" fmla="*/ T84 w 4882"/>
                <a:gd name="T86" fmla="+- 0 5619 2575"/>
                <a:gd name="T87" fmla="*/ 5619 h 3163"/>
                <a:gd name="T88" fmla="+- 0 5173 324"/>
                <a:gd name="T89" fmla="*/ T88 w 4882"/>
                <a:gd name="T90" fmla="+- 0 5561 2575"/>
                <a:gd name="T91" fmla="*/ 5561 h 3163"/>
                <a:gd name="T92" fmla="+- 0 5197 324"/>
                <a:gd name="T93" fmla="*/ T92 w 4882"/>
                <a:gd name="T94" fmla="+- 0 5494 2575"/>
                <a:gd name="T95" fmla="*/ 5494 h 3163"/>
                <a:gd name="T96" fmla="+- 0 5206 324"/>
                <a:gd name="T97" fmla="*/ T96 w 4882"/>
                <a:gd name="T98" fmla="+- 0 5422 2575"/>
                <a:gd name="T99" fmla="*/ 5422 h 3163"/>
                <a:gd name="T100" fmla="+- 0 5206 324"/>
                <a:gd name="T101" fmla="*/ T100 w 4882"/>
                <a:gd name="T102" fmla="+- 0 2892 2575"/>
                <a:gd name="T103" fmla="*/ 2892 h 3163"/>
                <a:gd name="T104" fmla="+- 0 5197 324"/>
                <a:gd name="T105" fmla="*/ T104 w 4882"/>
                <a:gd name="T106" fmla="+- 0 2819 2575"/>
                <a:gd name="T107" fmla="*/ 2819 h 3163"/>
                <a:gd name="T108" fmla="+- 0 5173 324"/>
                <a:gd name="T109" fmla="*/ T108 w 4882"/>
                <a:gd name="T110" fmla="+- 0 2753 2575"/>
                <a:gd name="T111" fmla="*/ 2753 h 3163"/>
                <a:gd name="T112" fmla="+- 0 5136 324"/>
                <a:gd name="T113" fmla="*/ T112 w 4882"/>
                <a:gd name="T114" fmla="+- 0 2694 2575"/>
                <a:gd name="T115" fmla="*/ 2694 h 3163"/>
                <a:gd name="T116" fmla="+- 0 5087 324"/>
                <a:gd name="T117" fmla="*/ T116 w 4882"/>
                <a:gd name="T118" fmla="+- 0 2645 2575"/>
                <a:gd name="T119" fmla="*/ 2645 h 3163"/>
                <a:gd name="T120" fmla="+- 0 5028 324"/>
                <a:gd name="T121" fmla="*/ T120 w 4882"/>
                <a:gd name="T122" fmla="+- 0 2607 2575"/>
                <a:gd name="T123" fmla="*/ 2607 h 3163"/>
                <a:gd name="T124" fmla="+- 0 4962 324"/>
                <a:gd name="T125" fmla="*/ T124 w 4882"/>
                <a:gd name="T126" fmla="+- 0 2584 2575"/>
                <a:gd name="T127" fmla="*/ 2584 h 3163"/>
                <a:gd name="T128" fmla="+- 0 4889 324"/>
                <a:gd name="T129" fmla="*/ T128 w 4882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82" h="3163">
                  <a:moveTo>
                    <a:pt x="4565" y="0"/>
                  </a:moveTo>
                  <a:lnTo>
                    <a:pt x="316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8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8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6" y="3163"/>
                  </a:lnTo>
                  <a:lnTo>
                    <a:pt x="4565" y="3163"/>
                  </a:lnTo>
                  <a:lnTo>
                    <a:pt x="4638" y="3154"/>
                  </a:lnTo>
                  <a:lnTo>
                    <a:pt x="4704" y="3131"/>
                  </a:lnTo>
                  <a:lnTo>
                    <a:pt x="4763" y="3093"/>
                  </a:lnTo>
                  <a:lnTo>
                    <a:pt x="4812" y="3044"/>
                  </a:lnTo>
                  <a:lnTo>
                    <a:pt x="4849" y="2986"/>
                  </a:lnTo>
                  <a:lnTo>
                    <a:pt x="4873" y="2919"/>
                  </a:lnTo>
                  <a:lnTo>
                    <a:pt x="4882" y="2847"/>
                  </a:lnTo>
                  <a:lnTo>
                    <a:pt x="4882" y="317"/>
                  </a:lnTo>
                  <a:lnTo>
                    <a:pt x="4873" y="244"/>
                  </a:lnTo>
                  <a:lnTo>
                    <a:pt x="4849" y="178"/>
                  </a:lnTo>
                  <a:lnTo>
                    <a:pt x="4812" y="119"/>
                  </a:lnTo>
                  <a:lnTo>
                    <a:pt x="4763" y="70"/>
                  </a:lnTo>
                  <a:lnTo>
                    <a:pt x="4704" y="32"/>
                  </a:lnTo>
                  <a:lnTo>
                    <a:pt x="4638" y="9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Text Box 688"/>
            <p:cNvSpPr txBox="1">
              <a:spLocks noChangeArrowheads="1"/>
            </p:cNvSpPr>
            <p:nvPr/>
          </p:nvSpPr>
          <p:spPr bwMode="auto">
            <a:xfrm>
              <a:off x="324" y="2575"/>
              <a:ext cx="4882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2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1300" marR="241935" algn="ctr">
                <a:spcAft>
                  <a:spcPts val="0"/>
                </a:spcAft>
              </a:pPr>
              <a:r>
                <a:rPr lang="ru-RU" sz="1500" b="1" spc="1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6,2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1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2570" marR="241935" algn="ctr">
                <a:lnSpc>
                  <a:spcPct val="98000"/>
                </a:lnSpc>
                <a:spcBef>
                  <a:spcPts val="36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100" spc="-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исполнение</a:t>
              </a:r>
              <a:r>
                <a:rPr lang="ru-RU" sz="1100" spc="-12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полномочий</a:t>
              </a:r>
              <a:r>
                <a:rPr lang="ru-RU" sz="1100" spc="-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органов</a:t>
              </a:r>
              <a:r>
                <a:rPr lang="ru-RU" sz="1100" spc="-37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местного</a:t>
              </a:r>
              <a:r>
                <a:rPr lang="ru-RU" sz="1100" spc="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самоуправления в сфере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общего</a:t>
              </a:r>
              <a:r>
                <a:rPr lang="ru-RU" sz="1100" spc="-4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образования</a:t>
              </a:r>
              <a:r>
                <a:rPr lang="ru-RU" sz="1100" spc="-7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spc="-3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100" spc="-4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oup 684"/>
          <p:cNvGrpSpPr>
            <a:grpSpLocks/>
          </p:cNvGrpSpPr>
          <p:nvPr/>
        </p:nvGrpSpPr>
        <p:grpSpPr bwMode="auto">
          <a:xfrm>
            <a:off x="3491230" y="3134360"/>
            <a:ext cx="3183890" cy="2008505"/>
            <a:chOff x="5498" y="2575"/>
            <a:chExt cx="5014" cy="3163"/>
          </a:xfrm>
        </p:grpSpPr>
        <p:sp>
          <p:nvSpPr>
            <p:cNvPr id="21" name="Freeform 686"/>
            <p:cNvSpPr>
              <a:spLocks/>
            </p:cNvSpPr>
            <p:nvPr/>
          </p:nvSpPr>
          <p:spPr bwMode="auto">
            <a:xfrm>
              <a:off x="5498" y="2575"/>
              <a:ext cx="5014" cy="3163"/>
            </a:xfrm>
            <a:custGeom>
              <a:avLst/>
              <a:gdLst>
                <a:gd name="T0" fmla="+- 0 10196 5498"/>
                <a:gd name="T1" fmla="*/ T0 w 5014"/>
                <a:gd name="T2" fmla="+- 0 2575 2575"/>
                <a:gd name="T3" fmla="*/ 2575 h 3163"/>
                <a:gd name="T4" fmla="+- 0 5815 5498"/>
                <a:gd name="T5" fmla="*/ T4 w 5014"/>
                <a:gd name="T6" fmla="+- 0 2575 2575"/>
                <a:gd name="T7" fmla="*/ 2575 h 3163"/>
                <a:gd name="T8" fmla="+- 0 5742 5498"/>
                <a:gd name="T9" fmla="*/ T8 w 5014"/>
                <a:gd name="T10" fmla="+- 0 2584 2575"/>
                <a:gd name="T11" fmla="*/ 2584 h 3163"/>
                <a:gd name="T12" fmla="+- 0 5675 5498"/>
                <a:gd name="T13" fmla="*/ T12 w 5014"/>
                <a:gd name="T14" fmla="+- 0 2607 2575"/>
                <a:gd name="T15" fmla="*/ 2607 h 3163"/>
                <a:gd name="T16" fmla="+- 0 5617 5498"/>
                <a:gd name="T17" fmla="*/ T16 w 5014"/>
                <a:gd name="T18" fmla="+- 0 2645 2575"/>
                <a:gd name="T19" fmla="*/ 2645 h 3163"/>
                <a:gd name="T20" fmla="+- 0 5568 5498"/>
                <a:gd name="T21" fmla="*/ T20 w 5014"/>
                <a:gd name="T22" fmla="+- 0 2694 2575"/>
                <a:gd name="T23" fmla="*/ 2694 h 3163"/>
                <a:gd name="T24" fmla="+- 0 5530 5498"/>
                <a:gd name="T25" fmla="*/ T24 w 5014"/>
                <a:gd name="T26" fmla="+- 0 2753 2575"/>
                <a:gd name="T27" fmla="*/ 2753 h 3163"/>
                <a:gd name="T28" fmla="+- 0 5507 5498"/>
                <a:gd name="T29" fmla="*/ T28 w 5014"/>
                <a:gd name="T30" fmla="+- 0 2819 2575"/>
                <a:gd name="T31" fmla="*/ 2819 h 3163"/>
                <a:gd name="T32" fmla="+- 0 5498 5498"/>
                <a:gd name="T33" fmla="*/ T32 w 5014"/>
                <a:gd name="T34" fmla="+- 0 2892 2575"/>
                <a:gd name="T35" fmla="*/ 2892 h 3163"/>
                <a:gd name="T36" fmla="+- 0 5498 5498"/>
                <a:gd name="T37" fmla="*/ T36 w 5014"/>
                <a:gd name="T38" fmla="+- 0 5422 2575"/>
                <a:gd name="T39" fmla="*/ 5422 h 3163"/>
                <a:gd name="T40" fmla="+- 0 5507 5498"/>
                <a:gd name="T41" fmla="*/ T40 w 5014"/>
                <a:gd name="T42" fmla="+- 0 5494 2575"/>
                <a:gd name="T43" fmla="*/ 5494 h 3163"/>
                <a:gd name="T44" fmla="+- 0 5530 5498"/>
                <a:gd name="T45" fmla="*/ T44 w 5014"/>
                <a:gd name="T46" fmla="+- 0 5561 2575"/>
                <a:gd name="T47" fmla="*/ 5561 h 3163"/>
                <a:gd name="T48" fmla="+- 0 5568 5498"/>
                <a:gd name="T49" fmla="*/ T48 w 5014"/>
                <a:gd name="T50" fmla="+- 0 5619 2575"/>
                <a:gd name="T51" fmla="*/ 5619 h 3163"/>
                <a:gd name="T52" fmla="+- 0 5617 5498"/>
                <a:gd name="T53" fmla="*/ T52 w 5014"/>
                <a:gd name="T54" fmla="+- 0 5668 2575"/>
                <a:gd name="T55" fmla="*/ 5668 h 3163"/>
                <a:gd name="T56" fmla="+- 0 5675 5498"/>
                <a:gd name="T57" fmla="*/ T56 w 5014"/>
                <a:gd name="T58" fmla="+- 0 5706 2575"/>
                <a:gd name="T59" fmla="*/ 5706 h 3163"/>
                <a:gd name="T60" fmla="+- 0 5742 5498"/>
                <a:gd name="T61" fmla="*/ T60 w 5014"/>
                <a:gd name="T62" fmla="+- 0 5729 2575"/>
                <a:gd name="T63" fmla="*/ 5729 h 3163"/>
                <a:gd name="T64" fmla="+- 0 5815 5498"/>
                <a:gd name="T65" fmla="*/ T64 w 5014"/>
                <a:gd name="T66" fmla="+- 0 5738 2575"/>
                <a:gd name="T67" fmla="*/ 5738 h 3163"/>
                <a:gd name="T68" fmla="+- 0 10196 5498"/>
                <a:gd name="T69" fmla="*/ T68 w 5014"/>
                <a:gd name="T70" fmla="+- 0 5738 2575"/>
                <a:gd name="T71" fmla="*/ 5738 h 3163"/>
                <a:gd name="T72" fmla="+- 0 10268 5498"/>
                <a:gd name="T73" fmla="*/ T72 w 5014"/>
                <a:gd name="T74" fmla="+- 0 5729 2575"/>
                <a:gd name="T75" fmla="*/ 5729 h 3163"/>
                <a:gd name="T76" fmla="+- 0 10335 5498"/>
                <a:gd name="T77" fmla="*/ T76 w 5014"/>
                <a:gd name="T78" fmla="+- 0 5706 2575"/>
                <a:gd name="T79" fmla="*/ 5706 h 3163"/>
                <a:gd name="T80" fmla="+- 0 10394 5498"/>
                <a:gd name="T81" fmla="*/ T80 w 5014"/>
                <a:gd name="T82" fmla="+- 0 5668 2575"/>
                <a:gd name="T83" fmla="*/ 5668 h 3163"/>
                <a:gd name="T84" fmla="+- 0 10443 5498"/>
                <a:gd name="T85" fmla="*/ T84 w 5014"/>
                <a:gd name="T86" fmla="+- 0 5619 2575"/>
                <a:gd name="T87" fmla="*/ 5619 h 3163"/>
                <a:gd name="T88" fmla="+- 0 10480 5498"/>
                <a:gd name="T89" fmla="*/ T88 w 5014"/>
                <a:gd name="T90" fmla="+- 0 5561 2575"/>
                <a:gd name="T91" fmla="*/ 5561 h 3163"/>
                <a:gd name="T92" fmla="+- 0 10504 5498"/>
                <a:gd name="T93" fmla="*/ T92 w 5014"/>
                <a:gd name="T94" fmla="+- 0 5494 2575"/>
                <a:gd name="T95" fmla="*/ 5494 h 3163"/>
                <a:gd name="T96" fmla="+- 0 10512 5498"/>
                <a:gd name="T97" fmla="*/ T96 w 5014"/>
                <a:gd name="T98" fmla="+- 0 5422 2575"/>
                <a:gd name="T99" fmla="*/ 5422 h 3163"/>
                <a:gd name="T100" fmla="+- 0 10512 5498"/>
                <a:gd name="T101" fmla="*/ T100 w 5014"/>
                <a:gd name="T102" fmla="+- 0 2892 2575"/>
                <a:gd name="T103" fmla="*/ 2892 h 3163"/>
                <a:gd name="T104" fmla="+- 0 10504 5498"/>
                <a:gd name="T105" fmla="*/ T104 w 5014"/>
                <a:gd name="T106" fmla="+- 0 2819 2575"/>
                <a:gd name="T107" fmla="*/ 2819 h 3163"/>
                <a:gd name="T108" fmla="+- 0 10480 5498"/>
                <a:gd name="T109" fmla="*/ T108 w 5014"/>
                <a:gd name="T110" fmla="+- 0 2753 2575"/>
                <a:gd name="T111" fmla="*/ 2753 h 3163"/>
                <a:gd name="T112" fmla="+- 0 10443 5498"/>
                <a:gd name="T113" fmla="*/ T112 w 5014"/>
                <a:gd name="T114" fmla="+- 0 2694 2575"/>
                <a:gd name="T115" fmla="*/ 2694 h 3163"/>
                <a:gd name="T116" fmla="+- 0 10394 5498"/>
                <a:gd name="T117" fmla="*/ T116 w 5014"/>
                <a:gd name="T118" fmla="+- 0 2645 2575"/>
                <a:gd name="T119" fmla="*/ 2645 h 3163"/>
                <a:gd name="T120" fmla="+- 0 10335 5498"/>
                <a:gd name="T121" fmla="*/ T120 w 5014"/>
                <a:gd name="T122" fmla="+- 0 2607 2575"/>
                <a:gd name="T123" fmla="*/ 2607 h 3163"/>
                <a:gd name="T124" fmla="+- 0 10268 5498"/>
                <a:gd name="T125" fmla="*/ T124 w 5014"/>
                <a:gd name="T126" fmla="+- 0 2584 2575"/>
                <a:gd name="T127" fmla="*/ 2584 h 3163"/>
                <a:gd name="T128" fmla="+- 0 10196 5498"/>
                <a:gd name="T129" fmla="*/ T128 w 5014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5014" h="3163">
                  <a:moveTo>
                    <a:pt x="4698" y="0"/>
                  </a:moveTo>
                  <a:lnTo>
                    <a:pt x="317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9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9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7" y="3163"/>
                  </a:lnTo>
                  <a:lnTo>
                    <a:pt x="4698" y="3163"/>
                  </a:lnTo>
                  <a:lnTo>
                    <a:pt x="4770" y="3154"/>
                  </a:lnTo>
                  <a:lnTo>
                    <a:pt x="4837" y="3131"/>
                  </a:lnTo>
                  <a:lnTo>
                    <a:pt x="4896" y="3093"/>
                  </a:lnTo>
                  <a:lnTo>
                    <a:pt x="4945" y="3044"/>
                  </a:lnTo>
                  <a:lnTo>
                    <a:pt x="4982" y="2986"/>
                  </a:lnTo>
                  <a:lnTo>
                    <a:pt x="5006" y="2919"/>
                  </a:lnTo>
                  <a:lnTo>
                    <a:pt x="5014" y="2847"/>
                  </a:lnTo>
                  <a:lnTo>
                    <a:pt x="5014" y="317"/>
                  </a:lnTo>
                  <a:lnTo>
                    <a:pt x="5006" y="244"/>
                  </a:lnTo>
                  <a:lnTo>
                    <a:pt x="4982" y="178"/>
                  </a:lnTo>
                  <a:lnTo>
                    <a:pt x="4945" y="119"/>
                  </a:lnTo>
                  <a:lnTo>
                    <a:pt x="4896" y="70"/>
                  </a:lnTo>
                  <a:lnTo>
                    <a:pt x="4837" y="32"/>
                  </a:lnTo>
                  <a:lnTo>
                    <a:pt x="4770" y="9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685"/>
            <p:cNvSpPr txBox="1">
              <a:spLocks noChangeArrowheads="1"/>
            </p:cNvSpPr>
            <p:nvPr/>
          </p:nvSpPr>
          <p:spPr bwMode="auto">
            <a:xfrm>
              <a:off x="5498" y="2575"/>
              <a:ext cx="5014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766,8</a:t>
              </a: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040" marR="191770" algn="ctr">
                <a:lnSpc>
                  <a:spcPts val="1260"/>
                </a:lnSpc>
                <a:spcBef>
                  <a:spcPts val="48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100" spc="1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содержание</a:t>
              </a:r>
              <a:r>
                <a:rPr lang="ru-RU" sz="1100" spc="-3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2022</a:t>
              </a:r>
              <a:r>
                <a:rPr lang="ru-RU" sz="1100" spc="4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675" marR="191770" algn="ctr">
                <a:lnSpc>
                  <a:spcPct val="88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100" spc="1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казенных</a:t>
              </a:r>
              <a:r>
                <a:rPr lang="ru-RU" sz="1100" spc="3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учреждений</a:t>
              </a:r>
              <a:r>
                <a:rPr lang="ru-RU" sz="1100" spc="-35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</a:t>
              </a:r>
              <a:r>
                <a:rPr lang="ru-RU" sz="1100" spc="-9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предоставление</a:t>
              </a:r>
              <a:r>
                <a:rPr lang="ru-RU" sz="1100" spc="-12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субсидий</a:t>
              </a:r>
              <a:r>
                <a:rPr lang="ru-RU" sz="1100" spc="-12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37845" marR="534670" algn="ctr">
                <a:lnSpc>
                  <a:spcPct val="88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100" spc="7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100" spc="-35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заданий</a:t>
              </a:r>
              <a:r>
                <a:rPr lang="ru-RU" sz="1100" spc="-13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</a:t>
              </a:r>
              <a:r>
                <a:rPr lang="ru-RU" sz="1100" spc="-8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оказанию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37845" marR="534670" algn="ctr">
                <a:lnSpc>
                  <a:spcPct val="88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100" spc="2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услуг</a:t>
              </a:r>
              <a:r>
                <a:rPr lang="ru-RU" sz="1100" spc="-35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(выполнение</a:t>
              </a:r>
              <a:r>
                <a:rPr lang="ru-RU" sz="1100" spc="-4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работ)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675" marR="190500" algn="ctr">
                <a:lnSpc>
                  <a:spcPct val="88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(36</a:t>
              </a:r>
              <a:r>
                <a:rPr lang="ru-RU" sz="1300" b="1" spc="2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300" b="1" spc="-3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учреждений)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230" y="102949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1A0A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образование в расчете на одного жителя городского округа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1066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98143"/>
              </p:ext>
            </p:extLst>
          </p:nvPr>
        </p:nvGraphicFramePr>
        <p:xfrm>
          <a:off x="122688" y="5250128"/>
          <a:ext cx="6552432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15015">
                  <a:extLst>
                    <a:ext uri="{9D8B030D-6E8A-4147-A177-3AD203B41FA5}">
                      <a16:colId xmlns:a16="http://schemas.microsoft.com/office/drawing/2014/main" val="1201172204"/>
                    </a:ext>
                  </a:extLst>
                </a:gridCol>
                <a:gridCol w="426175">
                  <a:extLst>
                    <a:ext uri="{9D8B030D-6E8A-4147-A177-3AD203B41FA5}">
                      <a16:colId xmlns:a16="http://schemas.microsoft.com/office/drawing/2014/main" val="2704664545"/>
                    </a:ext>
                  </a:extLst>
                </a:gridCol>
                <a:gridCol w="426175">
                  <a:extLst>
                    <a:ext uri="{9D8B030D-6E8A-4147-A177-3AD203B41FA5}">
                      <a16:colId xmlns:a16="http://schemas.microsoft.com/office/drawing/2014/main" val="2609050221"/>
                    </a:ext>
                  </a:extLst>
                </a:gridCol>
                <a:gridCol w="372902">
                  <a:extLst>
                    <a:ext uri="{9D8B030D-6E8A-4147-A177-3AD203B41FA5}">
                      <a16:colId xmlns:a16="http://schemas.microsoft.com/office/drawing/2014/main" val="2066526463"/>
                    </a:ext>
                  </a:extLst>
                </a:gridCol>
                <a:gridCol w="426175">
                  <a:extLst>
                    <a:ext uri="{9D8B030D-6E8A-4147-A177-3AD203B41FA5}">
                      <a16:colId xmlns:a16="http://schemas.microsoft.com/office/drawing/2014/main" val="750979588"/>
                    </a:ext>
                  </a:extLst>
                </a:gridCol>
                <a:gridCol w="585990">
                  <a:extLst>
                    <a:ext uri="{9D8B030D-6E8A-4147-A177-3AD203B41FA5}">
                      <a16:colId xmlns:a16="http://schemas.microsoft.com/office/drawing/2014/main" val="1211961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95985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</a:p>
                    <a:p>
                      <a:pPr marL="18986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2021</a:t>
                      </a:r>
                    </a:p>
                    <a:p>
                      <a:pPr marL="20320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</a:t>
                      </a:r>
                    </a:p>
                    <a:p>
                      <a:pPr marL="1828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</a:t>
                      </a:r>
                    </a:p>
                    <a:p>
                      <a:pPr marL="1828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</a:t>
                      </a:r>
                    </a:p>
                    <a:p>
                      <a:pPr marL="18351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64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Удельный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вес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численности</a:t>
                      </a:r>
                      <a:r>
                        <a:rPr lang="ru-RU" sz="900" spc="-5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населения</a:t>
                      </a:r>
                      <a:r>
                        <a:rPr lang="ru-RU" sz="900" spc="-6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возрасте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5-18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лет,</a:t>
                      </a:r>
                    </a:p>
                    <a:p>
                      <a:pPr marL="889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</a:rPr>
                        <a:t>охваченного</a:t>
                      </a:r>
                      <a:r>
                        <a:rPr lang="ru-RU" sz="900" spc="-8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образованием,</a:t>
                      </a:r>
                      <a:r>
                        <a:rPr lang="ru-RU" sz="900" spc="-80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в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общей</a:t>
                      </a:r>
                      <a:r>
                        <a:rPr lang="ru-RU" sz="900" spc="-6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численности</a:t>
                      </a:r>
                      <a:r>
                        <a:rPr lang="ru-RU" sz="900" spc="-9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населения</a:t>
                      </a:r>
                      <a:r>
                        <a:rPr lang="ru-RU" sz="900" spc="-9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r>
                        <a:rPr lang="ru-RU" sz="900" spc="-26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возрасте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5-18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лет, 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8542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753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Охват детей дошкольным</a:t>
                      </a:r>
                      <a:r>
                        <a:rPr lang="ru-RU" sz="900" spc="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образованием от 1 года до 7 лет, 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85,9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8542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003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900" spc="-10" dirty="0">
                          <a:effectLst/>
                        </a:rPr>
                        <a:t>Доля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spc="-10" dirty="0">
                          <a:effectLst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возраста, 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marR="226060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3190" algn="l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712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104265">
                        <a:lnSpc>
                          <a:spcPct val="98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детей, отдохнувших в организациях отдыха и оздоровления детей, тыс. человек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891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542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3,1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721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ct val="98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муниципальных мероприятий в системе   дополнительного образования детей и воспитания, человек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5557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r>
                        <a:rPr lang="ru-RU" sz="800" spc="-10" dirty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6365" marR="123190" algn="r"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009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учеников в муниципальных общеобразовательных организациях, приходящихся на одного учителя,</a:t>
                      </a:r>
                      <a:r>
                        <a:rPr lang="ru-RU" sz="900" spc="-6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человек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240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9545" algn="ct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294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детей в возрасте от 5 до 18 лет, имеющих право на получение дополнительного образования в рамках персонифицированного финансирования в общей численности детей в возрасте от 5 до 18 лет, % </a:t>
                      </a:r>
                    </a:p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8542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46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94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980" y="2627757"/>
            <a:ext cx="9525" cy="532803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897377" y="4858511"/>
            <a:ext cx="43180" cy="10795"/>
          </a:xfrm>
          <a:custGeom>
            <a:avLst/>
            <a:gdLst/>
            <a:ahLst/>
            <a:cxnLst/>
            <a:rect l="l" t="t" r="r" b="b"/>
            <a:pathLst>
              <a:path w="43180" h="10795">
                <a:moveTo>
                  <a:pt x="42672" y="0"/>
                </a:moveTo>
                <a:lnTo>
                  <a:pt x="0" y="0"/>
                </a:lnTo>
                <a:lnTo>
                  <a:pt x="0" y="10667"/>
                </a:lnTo>
                <a:lnTo>
                  <a:pt x="42672" y="10667"/>
                </a:lnTo>
                <a:lnTo>
                  <a:pt x="42672" y="0"/>
                </a:lnTo>
                <a:close/>
              </a:path>
            </a:pathLst>
          </a:custGeom>
          <a:solidFill>
            <a:srgbClr val="FF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5291" y="76200"/>
            <a:ext cx="6209030" cy="5675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sz="20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lang="ru-RU"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1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ЮД</a:t>
            </a:r>
            <a:r>
              <a:rPr sz="2000" spc="-2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ГОРОДСКОГО ОКРУГА</a:t>
            </a:r>
            <a:br>
              <a:rPr lang="ru-RU" sz="2000" dirty="0">
                <a:latin typeface="Franklin Gothic Medium"/>
                <a:cs typeface="Franklin Gothic Medium"/>
              </a:rPr>
            </a:br>
            <a:r>
              <a:rPr lang="ru-RU" sz="2000" dirty="0">
                <a:latin typeface="Franklin Gothic Medium"/>
                <a:cs typeface="Franklin Gothic Medium"/>
              </a:rPr>
              <a:t>             </a:t>
            </a:r>
            <a:br>
              <a:rPr lang="ru-RU" sz="2000" dirty="0">
                <a:latin typeface="Franklin Gothic Medium"/>
                <a:cs typeface="Franklin Gothic Medium"/>
              </a:rPr>
            </a:br>
            <a:r>
              <a:rPr lang="ru-RU" sz="2000" dirty="0">
                <a:latin typeface="Franklin Gothic Medium"/>
                <a:cs typeface="Franklin Gothic Medium"/>
              </a:rPr>
              <a:t>               </a:t>
            </a:r>
            <a:r>
              <a:rPr sz="1600" spc="-14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Д</a:t>
            </a:r>
            <a:r>
              <a:rPr sz="1600" spc="-15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65" dirty="0">
                <a:solidFill>
                  <a:srgbClr val="72BF66"/>
                </a:solidFill>
                <a:latin typeface="Franklin Gothic Medium"/>
                <a:cs typeface="Franklin Gothic Medium"/>
              </a:rPr>
              <a:t>Х</a:t>
            </a:r>
            <a:r>
              <a:rPr sz="1600" spc="-125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3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ДЫ</a:t>
            </a:r>
            <a:r>
              <a:rPr lang="ru-RU" sz="1600" spc="-13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 БЮДЖЕТА ГОРОДСКОГО ОКРУГА</a:t>
            </a:r>
            <a:endParaRPr sz="1550" dirty="0">
              <a:solidFill>
                <a:srgbClr val="72BF66"/>
              </a:solidFill>
              <a:latin typeface="Franklin Gothic Medium"/>
              <a:cs typeface="Franklin Gothic Medium"/>
            </a:endParaRPr>
          </a:p>
          <a:p>
            <a:pPr algn="just"/>
            <a:r>
              <a:rPr lang="ru-RU" sz="1500" dirty="0">
                <a:latin typeface="Franklin Gothic Medium" panose="020B0603020102020204" pitchFamily="34" charset="0"/>
              </a:rPr>
              <a:t>                    это денежные средства, поступающие в бюджет городского       </a:t>
            </a:r>
            <a:br>
              <a:rPr lang="ru-RU" sz="1500" dirty="0">
                <a:latin typeface="Franklin Gothic Medium" panose="020B0603020102020204" pitchFamily="34" charset="0"/>
              </a:rPr>
            </a:br>
            <a:r>
              <a:rPr lang="ru-RU" sz="1500" dirty="0">
                <a:latin typeface="Franklin Gothic Medium" panose="020B0603020102020204" pitchFamily="34" charset="0"/>
              </a:rPr>
              <a:t>                    округа в безвозмездном и безвозвратном порядке в </a:t>
            </a:r>
            <a:br>
              <a:rPr lang="ru-RU" sz="1500" dirty="0">
                <a:latin typeface="Franklin Gothic Medium" panose="020B0603020102020204" pitchFamily="34" charset="0"/>
              </a:rPr>
            </a:br>
            <a:r>
              <a:rPr lang="ru-RU" sz="1500" dirty="0">
                <a:latin typeface="Franklin Gothic Medium" panose="020B0603020102020204" pitchFamily="34" charset="0"/>
              </a:rPr>
              <a:t>                    соответствии с законодательством  Российской Федерации </a:t>
            </a:r>
          </a:p>
          <a:p>
            <a:pPr>
              <a:lnSpc>
                <a:spcPct val="100000"/>
              </a:lnSpc>
            </a:pPr>
            <a:endParaRPr sz="17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Franklin Gothic Medium"/>
              <a:cs typeface="Franklin Gothic Medium"/>
            </a:endParaRPr>
          </a:p>
          <a:p>
            <a:pPr marL="1509395" algn="just">
              <a:lnSpc>
                <a:spcPct val="100000"/>
              </a:lnSpc>
            </a:pPr>
            <a:r>
              <a:rPr sz="1600" u="sng" spc="-110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На</a:t>
            </a:r>
            <a:r>
              <a:rPr sz="1600" u="sng" spc="-50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л</a:t>
            </a:r>
            <a:r>
              <a:rPr sz="1600" u="sng" spc="-95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огов</a:t>
            </a:r>
            <a:r>
              <a:rPr sz="1600" u="sng" spc="-90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ы</a:t>
            </a:r>
            <a:r>
              <a:rPr sz="1600" u="sng" spc="-105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е</a:t>
            </a:r>
            <a:r>
              <a:rPr sz="1600" u="sng" spc="-70" dirty="0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ru-RU" sz="1600" u="sng" spc="-70" dirty="0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sz="1600" u="sng" spc="-105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доходы</a:t>
            </a:r>
            <a:r>
              <a:rPr lang="ru-RU" sz="1600" u="sng" spc="-105" dirty="0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 </a:t>
            </a:r>
            <a:endParaRPr sz="1600" dirty="0">
              <a:solidFill>
                <a:srgbClr val="92D050"/>
              </a:solidFill>
              <a:latin typeface="Franklin Gothic Medium" panose="020B0603020102020204" pitchFamily="34" charset="0"/>
              <a:cs typeface="Franklin Gothic Medium"/>
            </a:endParaRPr>
          </a:p>
          <a:p>
            <a:pPr algn="just"/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поступления от уплаты налогов, установленных Налоговым </a:t>
            </a:r>
            <a:r>
              <a:rPr lang="en-US" sz="1400" dirty="0">
                <a:latin typeface="Franklin Gothic Medium" panose="020B0603020102020204" pitchFamily="34" charset="0"/>
              </a:rPr>
              <a:t>                   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кодексом Российской Федерации (налог на доходы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физических лиц, акцизы, налоги на совокупный доход,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налог на имущество физических лиц, земельный налог и  </a:t>
            </a:r>
          </a:p>
          <a:p>
            <a:pPr algn="just"/>
            <a:r>
              <a:rPr lang="ru-RU" sz="1400" dirty="0">
                <a:latin typeface="Franklin Gothic Medium" panose="020B0603020102020204" pitchFamily="34" charset="0"/>
              </a:rPr>
              <a:t>                                  др.)</a:t>
            </a:r>
          </a:p>
          <a:p>
            <a:pPr algn="just">
              <a:lnSpc>
                <a:spcPct val="100000"/>
              </a:lnSpc>
            </a:pPr>
            <a:endParaRPr sz="1600" dirty="0">
              <a:latin typeface="Franklin Gothic Medium" panose="020B0603020102020204" pitchFamily="34" charset="0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solidFill>
                <a:srgbClr val="00B050"/>
              </a:solidFill>
              <a:latin typeface="Franklin Gothic Medium"/>
              <a:cs typeface="Franklin Gothic Medium"/>
            </a:endParaRPr>
          </a:p>
          <a:p>
            <a:pPr marL="1509395" algn="just">
              <a:lnSpc>
                <a:spcPct val="100000"/>
              </a:lnSpc>
            </a:pPr>
            <a:r>
              <a:rPr sz="1600" u="sng" spc="-105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Ненало</a:t>
            </a:r>
            <a:r>
              <a:rPr sz="1600" u="sng" spc="-70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г</a:t>
            </a:r>
            <a:r>
              <a:rPr sz="1600" u="sng" spc="-95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овые</a:t>
            </a:r>
            <a:r>
              <a:rPr sz="1600" spc="-65" dirty="0">
                <a:solidFill>
                  <a:srgbClr val="00B05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600" spc="-65" dirty="0">
                <a:solidFill>
                  <a:srgbClr val="00B050"/>
                </a:solidFill>
                <a:latin typeface="Franklin Gothic Medium"/>
                <a:cs typeface="Franklin Gothic Medium"/>
              </a:rPr>
              <a:t> </a:t>
            </a:r>
            <a:r>
              <a:rPr sz="1600" u="sng" spc="-105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доходы</a:t>
            </a:r>
            <a:r>
              <a:rPr lang="ru-RU" sz="1600" u="sng" spc="-105" dirty="0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 </a:t>
            </a:r>
            <a:endParaRPr sz="1600" dirty="0">
              <a:solidFill>
                <a:srgbClr val="00B050"/>
              </a:solidFill>
              <a:latin typeface="Franklin Gothic Medium"/>
              <a:cs typeface="Franklin Gothic Medium"/>
            </a:endParaRPr>
          </a:p>
          <a:p>
            <a:pPr algn="just"/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доходы от продажи и использования имущества, </a:t>
            </a:r>
            <a:r>
              <a:rPr lang="en-US" sz="1400" dirty="0">
                <a:latin typeface="Franklin Gothic Medium" panose="020B0603020102020204" pitchFamily="34" charset="0"/>
              </a:rPr>
              <a:t> 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находящегося в муниципальной собственности, плата за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негативное воздействие на окружающую среду, доходы от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оказания платных услуг, поступления от штрафных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санкций, возмещение ущерба и другие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46122" y="6458458"/>
            <a:ext cx="4568825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14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Б</a:t>
            </a:r>
            <a:r>
              <a:rPr sz="1600" u="sng" spc="-9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u="sng" spc="-9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зв</a:t>
            </a:r>
            <a:r>
              <a:rPr sz="1600" u="sng" spc="-8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о</a:t>
            </a:r>
            <a:r>
              <a:rPr sz="1600" u="sng" spc="-12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зм</a:t>
            </a:r>
            <a:r>
              <a:rPr sz="1600" u="sng" spc="-10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u="sng" spc="-9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здны</a:t>
            </a:r>
            <a:r>
              <a:rPr sz="1600" u="sng" spc="-10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u="sng" spc="-7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sng" spc="-10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п</a:t>
            </a:r>
            <a:r>
              <a:rPr sz="1600" u="sng" spc="-11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о</a:t>
            </a:r>
            <a:r>
              <a:rPr sz="1600" u="sng" spc="-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с</a:t>
            </a:r>
            <a:r>
              <a:rPr sz="1600" u="sng" spc="4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т</a:t>
            </a:r>
            <a:r>
              <a:rPr sz="1600" u="sng" spc="-9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упл</a:t>
            </a:r>
            <a:r>
              <a:rPr sz="1600" u="sng" spc="-10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ени</a:t>
            </a:r>
            <a:r>
              <a:rPr sz="1600" u="sng" spc="-8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я</a:t>
            </a:r>
            <a:endParaRPr sz="1600" dirty="0">
              <a:latin typeface="Franklin Gothic Medium"/>
              <a:cs typeface="Franklin Gothic Medium"/>
            </a:endParaRPr>
          </a:p>
          <a:p>
            <a:pPr algn="just"/>
            <a:r>
              <a:rPr lang="ru-RU" sz="1400" dirty="0">
                <a:latin typeface="Franklin Gothic Medium" panose="020B0603020102020204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</a:p>
        </p:txBody>
      </p:sp>
      <p:sp>
        <p:nvSpPr>
          <p:cNvPr id="22" name="object 22"/>
          <p:cNvSpPr/>
          <p:nvPr/>
        </p:nvSpPr>
        <p:spPr>
          <a:xfrm>
            <a:off x="322427" y="418083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203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4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" y="772909"/>
            <a:ext cx="829644" cy="8296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1" y="2613531"/>
            <a:ext cx="648135" cy="648135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1530236" y="3039053"/>
            <a:ext cx="175897" cy="1866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68861" y="3039053"/>
            <a:ext cx="106210" cy="115443"/>
          </a:xfrm>
          <a:prstGeom prst="ellipse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256592" y="2645087"/>
            <a:ext cx="148443" cy="1613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6" y="4491135"/>
            <a:ext cx="648135" cy="648135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1516321" y="4916657"/>
            <a:ext cx="175897" cy="1866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54946" y="4916657"/>
            <a:ext cx="106210" cy="115443"/>
          </a:xfrm>
          <a:prstGeom prst="ellipse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242677" y="4522691"/>
            <a:ext cx="148443" cy="1613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6" y="6766138"/>
            <a:ext cx="648135" cy="648135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1516321" y="7191660"/>
            <a:ext cx="175897" cy="1866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54946" y="7191660"/>
            <a:ext cx="106210" cy="115443"/>
          </a:xfrm>
          <a:prstGeom prst="ellipse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242677" y="6797694"/>
            <a:ext cx="148443" cy="1613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2020993"/>
              </p:ext>
            </p:extLst>
          </p:nvPr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82429062"/>
              </p:ext>
            </p:extLst>
          </p:nvPr>
        </p:nvGraphicFramePr>
        <p:xfrm>
          <a:off x="367030" y="7996047"/>
          <a:ext cx="6248400" cy="10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Блок-схема: узел 2458"/>
          <p:cNvSpPr>
            <a:spLocks noChangeArrowheads="1"/>
          </p:cNvSpPr>
          <p:nvPr/>
        </p:nvSpPr>
        <p:spPr bwMode="auto">
          <a:xfrm>
            <a:off x="510539" y="1828792"/>
            <a:ext cx="1668463" cy="139382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21,8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2022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Блок-схема: узел 2459"/>
          <p:cNvSpPr>
            <a:spLocks noChangeArrowheads="1"/>
          </p:cNvSpPr>
          <p:nvPr/>
        </p:nvSpPr>
        <p:spPr bwMode="auto">
          <a:xfrm>
            <a:off x="2674175" y="1832760"/>
            <a:ext cx="1714500" cy="140176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21,6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2023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Блок-схема: узел 2460"/>
          <p:cNvSpPr>
            <a:spLocks noChangeArrowheads="1"/>
          </p:cNvSpPr>
          <p:nvPr/>
        </p:nvSpPr>
        <p:spPr bwMode="auto">
          <a:xfrm>
            <a:off x="4892992" y="1828792"/>
            <a:ext cx="1692275" cy="14097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22,3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2024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Блок-схема: узел 2462"/>
          <p:cNvSpPr>
            <a:spLocks noChangeArrowheads="1"/>
          </p:cNvSpPr>
          <p:nvPr/>
        </p:nvSpPr>
        <p:spPr bwMode="auto">
          <a:xfrm>
            <a:off x="501396" y="6346891"/>
            <a:ext cx="1668462" cy="139382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7,2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2022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Блок-схема: узел 2463"/>
          <p:cNvSpPr>
            <a:spLocks noChangeArrowheads="1"/>
          </p:cNvSpPr>
          <p:nvPr/>
        </p:nvSpPr>
        <p:spPr bwMode="auto">
          <a:xfrm>
            <a:off x="2674175" y="6346891"/>
            <a:ext cx="1714500" cy="140176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7,1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2023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Блок-схема: узел 41015"/>
          <p:cNvSpPr>
            <a:spLocks noChangeArrowheads="1"/>
          </p:cNvSpPr>
          <p:nvPr/>
        </p:nvSpPr>
        <p:spPr bwMode="auto">
          <a:xfrm>
            <a:off x="4892992" y="6347145"/>
            <a:ext cx="1722437" cy="134143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2024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990600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22669" y="4961957"/>
            <a:ext cx="593712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финансовое обеспечение мероприятий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организации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41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495425"/>
            <a:ext cx="60102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4324008"/>
              </p:ext>
            </p:extLst>
          </p:nvPr>
        </p:nvGraphicFramePr>
        <p:xfrm>
          <a:off x="269875" y="5791200"/>
          <a:ext cx="2865120" cy="287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1285858"/>
              </p:ext>
            </p:extLst>
          </p:nvPr>
        </p:nvGraphicFramePr>
        <p:xfrm>
          <a:off x="3840670" y="5791200"/>
          <a:ext cx="2865120" cy="287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875" y="64293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9875" y="9324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299" y="984234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функционирования модели персонифицированного финансирования дополнительного образования детей (млн. рублей)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30" y="4773304"/>
            <a:ext cx="666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учреждение дополнительного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образования детей           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«Центр детского творчества»                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8875" y="4790640"/>
            <a:ext cx="289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учреждение «Физкультурно-оздоровительный комплекс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г.Семенов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Нижегородской 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93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pic>
        <p:nvPicPr>
          <p:cNvPr id="13313" name="image426.png" descr="iconmonstr-calculator-9-24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5" y="7754388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50"/>
          <p:cNvGrpSpPr>
            <a:grpSpLocks/>
          </p:cNvGrpSpPr>
          <p:nvPr/>
        </p:nvGrpSpPr>
        <p:grpSpPr bwMode="auto">
          <a:xfrm>
            <a:off x="751180" y="7500620"/>
            <a:ext cx="3051201" cy="1223232"/>
            <a:chOff x="1194" y="-115"/>
            <a:chExt cx="4453" cy="820"/>
          </a:xfrm>
        </p:grpSpPr>
        <p:sp>
          <p:nvSpPr>
            <p:cNvPr id="5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" name="Text Box 751"/>
            <p:cNvSpPr txBox="1">
              <a:spLocks noChangeArrowheads="1"/>
            </p:cNvSpPr>
            <p:nvPr/>
          </p:nvSpPr>
          <p:spPr bwMode="auto">
            <a:xfrm>
              <a:off x="1194" y="-51"/>
              <a:ext cx="405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1,2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750"/>
          <p:cNvGrpSpPr>
            <a:grpSpLocks/>
          </p:cNvGrpSpPr>
          <p:nvPr/>
        </p:nvGrpSpPr>
        <p:grpSpPr bwMode="auto">
          <a:xfrm>
            <a:off x="751396" y="5576570"/>
            <a:ext cx="3020504" cy="1114956"/>
            <a:chOff x="1193" y="-115"/>
            <a:chExt cx="4454" cy="785"/>
          </a:xfrm>
        </p:grpSpPr>
        <p:sp>
          <p:nvSpPr>
            <p:cNvPr id="8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Text Box 751"/>
            <p:cNvSpPr txBox="1">
              <a:spLocks noChangeArrowheads="1"/>
            </p:cNvSpPr>
            <p:nvPr/>
          </p:nvSpPr>
          <p:spPr bwMode="auto">
            <a:xfrm>
              <a:off x="1193" y="-65"/>
              <a:ext cx="432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0,7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" name="Group 750"/>
          <p:cNvGrpSpPr>
            <a:grpSpLocks/>
          </p:cNvGrpSpPr>
          <p:nvPr/>
        </p:nvGrpSpPr>
        <p:grpSpPr bwMode="auto">
          <a:xfrm>
            <a:off x="751230" y="3477260"/>
            <a:ext cx="3042848" cy="1139270"/>
            <a:chOff x="1189" y="-115"/>
            <a:chExt cx="4458" cy="729"/>
          </a:xfrm>
        </p:grpSpPr>
        <p:sp>
          <p:nvSpPr>
            <p:cNvPr id="11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Text Box 751"/>
            <p:cNvSpPr txBox="1">
              <a:spLocks noChangeArrowheads="1"/>
            </p:cNvSpPr>
            <p:nvPr/>
          </p:nvSpPr>
          <p:spPr bwMode="auto">
            <a:xfrm>
              <a:off x="1189" y="-54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1,5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3,0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Group 750"/>
          <p:cNvGrpSpPr>
            <a:grpSpLocks/>
          </p:cNvGrpSpPr>
          <p:nvPr/>
        </p:nvGrpSpPr>
        <p:grpSpPr bwMode="auto">
          <a:xfrm>
            <a:off x="803500" y="1713865"/>
            <a:ext cx="3066759" cy="1063264"/>
            <a:chOff x="1267" y="-115"/>
            <a:chExt cx="4380" cy="717"/>
          </a:xfrm>
        </p:grpSpPr>
        <p:sp>
          <p:nvSpPr>
            <p:cNvPr id="14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Text Box 751"/>
            <p:cNvSpPr txBox="1">
              <a:spLocks noChangeArrowheads="1"/>
            </p:cNvSpPr>
            <p:nvPr/>
          </p:nvSpPr>
          <p:spPr bwMode="auto">
            <a:xfrm>
              <a:off x="1267" y="-66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7,5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3,0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4,5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3325" name="image422.png" descr="iconmonstr-education-1-240(5)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" y="1964690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image432.png" descr="iconmonstr-bicycle-3-240(3)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" y="3846238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image430.png" descr="iconmonstr-building-33-240(3)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" y="5806484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48399" y="987005"/>
            <a:ext cx="548900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Национальный проект «ОБРАЗОВАНИЕ»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 городском округе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4587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911439" y="1661115"/>
            <a:ext cx="2627312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«Современная школа»: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центров образования цифрового и гуманитарного, естественно-научного и  технического профилей "Точка роста"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9159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3891595" y="3313577"/>
            <a:ext cx="26670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«Успех каждого ребенка»: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в общеобразовательных организациях, расположенных в сельской местности, условий для занятий физической культурой и спортом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0" y="13731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3870259" y="5392420"/>
            <a:ext cx="3052572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«Успех каждого ребенка»: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18303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901594" y="7596092"/>
            <a:ext cx="2667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«Цифровая образовательная среда»: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центров цифрового образования детей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5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0572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1164849"/>
              </p:ext>
            </p:extLst>
          </p:nvPr>
        </p:nvGraphicFramePr>
        <p:xfrm>
          <a:off x="226695" y="884548"/>
          <a:ext cx="6529070" cy="572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7239000"/>
            <a:ext cx="8305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Дошкольные образовательные                    Общеобразовательные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организации:                                          организации: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МДОУ детский сад №6         2022 год – МБОУ «Школа №3»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«Солнышко»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 – МДОУ детский сад №2         2023 год – МБОУ «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Беласовская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«Теремок»                                основная школа»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 - МДОУ детский сад №2          2024 год - МБОУ «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Шалдежская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«Теремок»                                  основная школа»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</p:spTree>
    <p:extLst>
      <p:ext uri="{BB962C8B-B14F-4D97-AF65-F5344CB8AC3E}">
        <p14:creationId xmlns:p14="http://schemas.microsoft.com/office/powerpoint/2010/main" val="1816888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культуры городского округа Семеновский на 2018-2023 годы</a:t>
            </a:r>
          </a:p>
        </p:txBody>
      </p:sp>
      <p:grpSp>
        <p:nvGrpSpPr>
          <p:cNvPr id="3" name="Group 592"/>
          <p:cNvGrpSpPr>
            <a:grpSpLocks/>
          </p:cNvGrpSpPr>
          <p:nvPr/>
        </p:nvGrpSpPr>
        <p:grpSpPr bwMode="auto">
          <a:xfrm>
            <a:off x="372618" y="3502660"/>
            <a:ext cx="2322830" cy="2576195"/>
            <a:chOff x="749" y="242"/>
            <a:chExt cx="3658" cy="4057"/>
          </a:xfrm>
        </p:grpSpPr>
        <p:sp>
          <p:nvSpPr>
            <p:cNvPr id="4" name="Freeform 594"/>
            <p:cNvSpPr>
              <a:spLocks/>
            </p:cNvSpPr>
            <p:nvPr/>
          </p:nvSpPr>
          <p:spPr bwMode="auto">
            <a:xfrm>
              <a:off x="789" y="242"/>
              <a:ext cx="3618" cy="3446"/>
            </a:xfrm>
            <a:custGeom>
              <a:avLst/>
              <a:gdLst>
                <a:gd name="T0" fmla="+- 0 796 789"/>
                <a:gd name="T1" fmla="*/ T0 w 3618"/>
                <a:gd name="T2" fmla="+- 0 1817 243"/>
                <a:gd name="T3" fmla="*/ 1817 h 3446"/>
                <a:gd name="T4" fmla="+- 0 830 789"/>
                <a:gd name="T5" fmla="*/ T4 w 3618"/>
                <a:gd name="T6" fmla="+- 0 1600 243"/>
                <a:gd name="T7" fmla="*/ 1600 h 3446"/>
                <a:gd name="T8" fmla="+- 0 891 789"/>
                <a:gd name="T9" fmla="*/ T8 w 3618"/>
                <a:gd name="T10" fmla="+- 0 1394 243"/>
                <a:gd name="T11" fmla="*/ 1394 h 3446"/>
                <a:gd name="T12" fmla="+- 0 978 789"/>
                <a:gd name="T13" fmla="*/ T12 w 3618"/>
                <a:gd name="T14" fmla="+- 0 1199 243"/>
                <a:gd name="T15" fmla="*/ 1199 h 3446"/>
                <a:gd name="T16" fmla="+- 0 1088 789"/>
                <a:gd name="T17" fmla="*/ T16 w 3618"/>
                <a:gd name="T18" fmla="+- 0 1017 243"/>
                <a:gd name="T19" fmla="*/ 1017 h 3446"/>
                <a:gd name="T20" fmla="+- 0 1220 789"/>
                <a:gd name="T21" fmla="*/ T20 w 3618"/>
                <a:gd name="T22" fmla="+- 0 849 243"/>
                <a:gd name="T23" fmla="*/ 849 h 3446"/>
                <a:gd name="T24" fmla="+- 0 1372 789"/>
                <a:gd name="T25" fmla="*/ T24 w 3618"/>
                <a:gd name="T26" fmla="+- 0 699 243"/>
                <a:gd name="T27" fmla="*/ 699 h 3446"/>
                <a:gd name="T28" fmla="+- 0 1541 789"/>
                <a:gd name="T29" fmla="*/ T28 w 3618"/>
                <a:gd name="T30" fmla="+- 0 567 243"/>
                <a:gd name="T31" fmla="*/ 567 h 3446"/>
                <a:gd name="T32" fmla="+- 0 1728 789"/>
                <a:gd name="T33" fmla="*/ T32 w 3618"/>
                <a:gd name="T34" fmla="+- 0 455 243"/>
                <a:gd name="T35" fmla="*/ 455 h 3446"/>
                <a:gd name="T36" fmla="+- 0 1928 789"/>
                <a:gd name="T37" fmla="*/ T36 w 3618"/>
                <a:gd name="T38" fmla="+- 0 364 243"/>
                <a:gd name="T39" fmla="*/ 364 h 3446"/>
                <a:gd name="T40" fmla="+- 0 2141 789"/>
                <a:gd name="T41" fmla="*/ T40 w 3618"/>
                <a:gd name="T42" fmla="+- 0 298 243"/>
                <a:gd name="T43" fmla="*/ 298 h 3446"/>
                <a:gd name="T44" fmla="+- 0 2365 789"/>
                <a:gd name="T45" fmla="*/ T44 w 3618"/>
                <a:gd name="T46" fmla="+- 0 257 243"/>
                <a:gd name="T47" fmla="*/ 257 h 3446"/>
                <a:gd name="T48" fmla="+- 0 2598 789"/>
                <a:gd name="T49" fmla="*/ T48 w 3618"/>
                <a:gd name="T50" fmla="+- 0 243 243"/>
                <a:gd name="T51" fmla="*/ 243 h 3446"/>
                <a:gd name="T52" fmla="+- 0 2831 789"/>
                <a:gd name="T53" fmla="*/ T52 w 3618"/>
                <a:gd name="T54" fmla="+- 0 257 243"/>
                <a:gd name="T55" fmla="*/ 257 h 3446"/>
                <a:gd name="T56" fmla="+- 0 3054 789"/>
                <a:gd name="T57" fmla="*/ T56 w 3618"/>
                <a:gd name="T58" fmla="+- 0 298 243"/>
                <a:gd name="T59" fmla="*/ 298 h 3446"/>
                <a:gd name="T60" fmla="+- 0 3268 789"/>
                <a:gd name="T61" fmla="*/ T60 w 3618"/>
                <a:gd name="T62" fmla="+- 0 364 243"/>
                <a:gd name="T63" fmla="*/ 364 h 3446"/>
                <a:gd name="T64" fmla="+- 0 3468 789"/>
                <a:gd name="T65" fmla="*/ T64 w 3618"/>
                <a:gd name="T66" fmla="+- 0 455 243"/>
                <a:gd name="T67" fmla="*/ 455 h 3446"/>
                <a:gd name="T68" fmla="+- 0 3654 789"/>
                <a:gd name="T69" fmla="*/ T68 w 3618"/>
                <a:gd name="T70" fmla="+- 0 567 243"/>
                <a:gd name="T71" fmla="*/ 567 h 3446"/>
                <a:gd name="T72" fmla="+- 0 3824 789"/>
                <a:gd name="T73" fmla="*/ T72 w 3618"/>
                <a:gd name="T74" fmla="+- 0 699 243"/>
                <a:gd name="T75" fmla="*/ 699 h 3446"/>
                <a:gd name="T76" fmla="+- 0 3976 789"/>
                <a:gd name="T77" fmla="*/ T76 w 3618"/>
                <a:gd name="T78" fmla="+- 0 849 243"/>
                <a:gd name="T79" fmla="*/ 849 h 3446"/>
                <a:gd name="T80" fmla="+- 0 4108 789"/>
                <a:gd name="T81" fmla="*/ T80 w 3618"/>
                <a:gd name="T82" fmla="+- 0 1017 243"/>
                <a:gd name="T83" fmla="*/ 1017 h 3446"/>
                <a:gd name="T84" fmla="+- 0 4218 789"/>
                <a:gd name="T85" fmla="*/ T84 w 3618"/>
                <a:gd name="T86" fmla="+- 0 1199 243"/>
                <a:gd name="T87" fmla="*/ 1199 h 3446"/>
                <a:gd name="T88" fmla="+- 0 4305 789"/>
                <a:gd name="T89" fmla="*/ T88 w 3618"/>
                <a:gd name="T90" fmla="+- 0 1394 243"/>
                <a:gd name="T91" fmla="*/ 1394 h 3446"/>
                <a:gd name="T92" fmla="+- 0 4366 789"/>
                <a:gd name="T93" fmla="*/ T92 w 3618"/>
                <a:gd name="T94" fmla="+- 0 1600 243"/>
                <a:gd name="T95" fmla="*/ 1600 h 3446"/>
                <a:gd name="T96" fmla="+- 0 4400 789"/>
                <a:gd name="T97" fmla="*/ T96 w 3618"/>
                <a:gd name="T98" fmla="+- 0 1817 243"/>
                <a:gd name="T99" fmla="*/ 1817 h 3446"/>
                <a:gd name="T100" fmla="+- 0 4405 789"/>
                <a:gd name="T101" fmla="*/ T100 w 3618"/>
                <a:gd name="T102" fmla="+- 0 2040 243"/>
                <a:gd name="T103" fmla="*/ 2040 h 3446"/>
                <a:gd name="T104" fmla="+- 0 4380 789"/>
                <a:gd name="T105" fmla="*/ T104 w 3618"/>
                <a:gd name="T106" fmla="+- 0 2259 243"/>
                <a:gd name="T107" fmla="*/ 2259 h 3446"/>
                <a:gd name="T108" fmla="+- 0 4328 789"/>
                <a:gd name="T109" fmla="*/ T108 w 3618"/>
                <a:gd name="T110" fmla="+- 0 2469 243"/>
                <a:gd name="T111" fmla="*/ 2469 h 3446"/>
                <a:gd name="T112" fmla="+- 0 4250 789"/>
                <a:gd name="T113" fmla="*/ T112 w 3618"/>
                <a:gd name="T114" fmla="+- 0 2668 243"/>
                <a:gd name="T115" fmla="*/ 2668 h 3446"/>
                <a:gd name="T116" fmla="+- 0 4147 789"/>
                <a:gd name="T117" fmla="*/ T116 w 3618"/>
                <a:gd name="T118" fmla="+- 0 2855 243"/>
                <a:gd name="T119" fmla="*/ 2855 h 3446"/>
                <a:gd name="T120" fmla="+- 0 4022 789"/>
                <a:gd name="T121" fmla="*/ T120 w 3618"/>
                <a:gd name="T122" fmla="+- 0 3027 243"/>
                <a:gd name="T123" fmla="*/ 3027 h 3446"/>
                <a:gd name="T124" fmla="+- 0 3877 789"/>
                <a:gd name="T125" fmla="*/ T124 w 3618"/>
                <a:gd name="T126" fmla="+- 0 3183 243"/>
                <a:gd name="T127" fmla="*/ 3183 h 3446"/>
                <a:gd name="T128" fmla="+- 0 3713 789"/>
                <a:gd name="T129" fmla="*/ T128 w 3618"/>
                <a:gd name="T130" fmla="+- 0 3322 243"/>
                <a:gd name="T131" fmla="*/ 3322 h 3446"/>
                <a:gd name="T132" fmla="+- 0 3532 789"/>
                <a:gd name="T133" fmla="*/ T132 w 3618"/>
                <a:gd name="T134" fmla="+- 0 3441 243"/>
                <a:gd name="T135" fmla="*/ 3441 h 3446"/>
                <a:gd name="T136" fmla="+- 0 3336 789"/>
                <a:gd name="T137" fmla="*/ T136 w 3618"/>
                <a:gd name="T138" fmla="+- 0 3538 243"/>
                <a:gd name="T139" fmla="*/ 3538 h 3446"/>
                <a:gd name="T140" fmla="+- 0 3127 789"/>
                <a:gd name="T141" fmla="*/ T140 w 3618"/>
                <a:gd name="T142" fmla="+- 0 3613 243"/>
                <a:gd name="T143" fmla="*/ 3613 h 3446"/>
                <a:gd name="T144" fmla="+- 0 2906 789"/>
                <a:gd name="T145" fmla="*/ T144 w 3618"/>
                <a:gd name="T146" fmla="+- 0 3663 243"/>
                <a:gd name="T147" fmla="*/ 3663 h 3446"/>
                <a:gd name="T148" fmla="+- 0 2676 789"/>
                <a:gd name="T149" fmla="*/ T148 w 3618"/>
                <a:gd name="T150" fmla="+- 0 3686 243"/>
                <a:gd name="T151" fmla="*/ 3686 h 3446"/>
                <a:gd name="T152" fmla="+- 0 2442 789"/>
                <a:gd name="T153" fmla="*/ T152 w 3618"/>
                <a:gd name="T154" fmla="+- 0 3682 243"/>
                <a:gd name="T155" fmla="*/ 3682 h 3446"/>
                <a:gd name="T156" fmla="+- 0 2215 789"/>
                <a:gd name="T157" fmla="*/ T156 w 3618"/>
                <a:gd name="T158" fmla="+- 0 3649 243"/>
                <a:gd name="T159" fmla="*/ 3649 h 3446"/>
                <a:gd name="T160" fmla="+- 0 1998 789"/>
                <a:gd name="T161" fmla="*/ T160 w 3618"/>
                <a:gd name="T162" fmla="+- 0 3591 243"/>
                <a:gd name="T163" fmla="*/ 3591 h 3446"/>
                <a:gd name="T164" fmla="+- 0 1793 789"/>
                <a:gd name="T165" fmla="*/ T164 w 3618"/>
                <a:gd name="T166" fmla="+- 0 3508 243"/>
                <a:gd name="T167" fmla="*/ 3508 h 3446"/>
                <a:gd name="T168" fmla="+- 0 1602 789"/>
                <a:gd name="T169" fmla="*/ T168 w 3618"/>
                <a:gd name="T170" fmla="+- 0 3403 243"/>
                <a:gd name="T171" fmla="*/ 3403 h 3446"/>
                <a:gd name="T172" fmla="+- 0 1426 789"/>
                <a:gd name="T173" fmla="*/ T172 w 3618"/>
                <a:gd name="T174" fmla="+- 0 3278 243"/>
                <a:gd name="T175" fmla="*/ 3278 h 3446"/>
                <a:gd name="T176" fmla="+- 0 1268 789"/>
                <a:gd name="T177" fmla="*/ T176 w 3618"/>
                <a:gd name="T178" fmla="+- 0 3133 243"/>
                <a:gd name="T179" fmla="*/ 3133 h 3446"/>
                <a:gd name="T180" fmla="+- 0 1129 789"/>
                <a:gd name="T181" fmla="*/ T180 w 3618"/>
                <a:gd name="T182" fmla="+- 0 2971 243"/>
                <a:gd name="T183" fmla="*/ 2971 h 3446"/>
                <a:gd name="T184" fmla="+- 0 1012 789"/>
                <a:gd name="T185" fmla="*/ T184 w 3618"/>
                <a:gd name="T186" fmla="+- 0 2794 243"/>
                <a:gd name="T187" fmla="*/ 2794 h 3446"/>
                <a:gd name="T188" fmla="+- 0 917 789"/>
                <a:gd name="T189" fmla="*/ T188 w 3618"/>
                <a:gd name="T190" fmla="+- 0 2603 243"/>
                <a:gd name="T191" fmla="*/ 2603 h 3446"/>
                <a:gd name="T192" fmla="+- 0 847 789"/>
                <a:gd name="T193" fmla="*/ T192 w 3618"/>
                <a:gd name="T194" fmla="+- 0 2400 243"/>
                <a:gd name="T195" fmla="*/ 2400 h 3446"/>
                <a:gd name="T196" fmla="+- 0 804 789"/>
                <a:gd name="T197" fmla="*/ T196 w 3618"/>
                <a:gd name="T198" fmla="+- 0 2187 243"/>
                <a:gd name="T199" fmla="*/ 2187 h 3446"/>
                <a:gd name="T200" fmla="+- 0 789 789"/>
                <a:gd name="T201" fmla="*/ T200 w 3618"/>
                <a:gd name="T202" fmla="+- 0 1965 243"/>
                <a:gd name="T203" fmla="*/ 1965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4"/>
                  </a:lnTo>
                  <a:lnTo>
                    <a:pt x="15" y="1500"/>
                  </a:lnTo>
                  <a:lnTo>
                    <a:pt x="26" y="1428"/>
                  </a:lnTo>
                  <a:lnTo>
                    <a:pt x="41" y="1357"/>
                  </a:lnTo>
                  <a:lnTo>
                    <a:pt x="58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0" y="716"/>
                  </a:lnTo>
                  <a:lnTo>
                    <a:pt x="384" y="660"/>
                  </a:lnTo>
                  <a:lnTo>
                    <a:pt x="431" y="606"/>
                  </a:lnTo>
                  <a:lnTo>
                    <a:pt x="479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2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39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2" y="55"/>
                  </a:lnTo>
                  <a:lnTo>
                    <a:pt x="1426" y="38"/>
                  </a:lnTo>
                  <a:lnTo>
                    <a:pt x="1500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0" y="1"/>
                  </a:lnTo>
                  <a:lnTo>
                    <a:pt x="1809" y="0"/>
                  </a:lnTo>
                  <a:lnTo>
                    <a:pt x="1887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7" y="24"/>
                  </a:lnTo>
                  <a:lnTo>
                    <a:pt x="2192" y="38"/>
                  </a:lnTo>
                  <a:lnTo>
                    <a:pt x="2265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5" y="324"/>
                  </a:lnTo>
                  <a:lnTo>
                    <a:pt x="2924" y="366"/>
                  </a:lnTo>
                  <a:lnTo>
                    <a:pt x="2980" y="410"/>
                  </a:lnTo>
                  <a:lnTo>
                    <a:pt x="3035" y="456"/>
                  </a:lnTo>
                  <a:lnTo>
                    <a:pt x="3088" y="504"/>
                  </a:lnTo>
                  <a:lnTo>
                    <a:pt x="3138" y="554"/>
                  </a:lnTo>
                  <a:lnTo>
                    <a:pt x="3187" y="606"/>
                  </a:lnTo>
                  <a:lnTo>
                    <a:pt x="3233" y="660"/>
                  </a:lnTo>
                  <a:lnTo>
                    <a:pt x="3277" y="716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59" y="1287"/>
                  </a:lnTo>
                  <a:lnTo>
                    <a:pt x="3577" y="1357"/>
                  </a:lnTo>
                  <a:lnTo>
                    <a:pt x="3591" y="1428"/>
                  </a:lnTo>
                  <a:lnTo>
                    <a:pt x="3603" y="1500"/>
                  </a:lnTo>
                  <a:lnTo>
                    <a:pt x="3611" y="1574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1" y="2016"/>
                  </a:lnTo>
                  <a:lnTo>
                    <a:pt x="3577" y="2087"/>
                  </a:lnTo>
                  <a:lnTo>
                    <a:pt x="3559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8" y="2612"/>
                  </a:lnTo>
                  <a:lnTo>
                    <a:pt x="3319" y="2671"/>
                  </a:lnTo>
                  <a:lnTo>
                    <a:pt x="3277" y="2728"/>
                  </a:lnTo>
                  <a:lnTo>
                    <a:pt x="3233" y="2784"/>
                  </a:lnTo>
                  <a:lnTo>
                    <a:pt x="3187" y="2838"/>
                  </a:lnTo>
                  <a:lnTo>
                    <a:pt x="3138" y="2890"/>
                  </a:lnTo>
                  <a:lnTo>
                    <a:pt x="3088" y="2940"/>
                  </a:lnTo>
                  <a:lnTo>
                    <a:pt x="3035" y="2989"/>
                  </a:lnTo>
                  <a:lnTo>
                    <a:pt x="2980" y="3035"/>
                  </a:lnTo>
                  <a:lnTo>
                    <a:pt x="2924" y="3079"/>
                  </a:lnTo>
                  <a:lnTo>
                    <a:pt x="2865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5" y="3390"/>
                  </a:lnTo>
                  <a:lnTo>
                    <a:pt x="2192" y="3406"/>
                  </a:lnTo>
                  <a:lnTo>
                    <a:pt x="2117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7" y="3443"/>
                  </a:lnTo>
                  <a:lnTo>
                    <a:pt x="1809" y="3445"/>
                  </a:lnTo>
                  <a:lnTo>
                    <a:pt x="1730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0" y="3420"/>
                  </a:lnTo>
                  <a:lnTo>
                    <a:pt x="1426" y="3406"/>
                  </a:lnTo>
                  <a:lnTo>
                    <a:pt x="1352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39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2" y="3121"/>
                  </a:lnTo>
                  <a:lnTo>
                    <a:pt x="694" y="3079"/>
                  </a:lnTo>
                  <a:lnTo>
                    <a:pt x="637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79" y="2890"/>
                  </a:lnTo>
                  <a:lnTo>
                    <a:pt x="431" y="2838"/>
                  </a:lnTo>
                  <a:lnTo>
                    <a:pt x="384" y="2784"/>
                  </a:lnTo>
                  <a:lnTo>
                    <a:pt x="340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8" y="2157"/>
                  </a:lnTo>
                  <a:lnTo>
                    <a:pt x="41" y="2087"/>
                  </a:lnTo>
                  <a:lnTo>
                    <a:pt x="26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93"/>
            <p:cNvSpPr txBox="1">
              <a:spLocks noChangeArrowheads="1"/>
            </p:cNvSpPr>
            <p:nvPr/>
          </p:nvSpPr>
          <p:spPr bwMode="auto">
            <a:xfrm>
              <a:off x="749" y="813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1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190,6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2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</a:p>
            <a:p>
              <a:pPr marL="144780" marR="13335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84"/>
          <p:cNvGrpSpPr>
            <a:grpSpLocks/>
          </p:cNvGrpSpPr>
          <p:nvPr/>
        </p:nvGrpSpPr>
        <p:grpSpPr bwMode="auto">
          <a:xfrm>
            <a:off x="3570478" y="4495800"/>
            <a:ext cx="3017520" cy="1616075"/>
            <a:chOff x="5498" y="626"/>
            <a:chExt cx="4752" cy="2545"/>
          </a:xfrm>
        </p:grpSpPr>
        <p:pic>
          <p:nvPicPr>
            <p:cNvPr id="7" name="Picture 5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" y="626"/>
              <a:ext cx="1004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590"/>
            <p:cNvSpPr>
              <a:spLocks/>
            </p:cNvSpPr>
            <p:nvPr/>
          </p:nvSpPr>
          <p:spPr bwMode="auto">
            <a:xfrm>
              <a:off x="5691" y="653"/>
              <a:ext cx="864" cy="2404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5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" y="1142"/>
              <a:ext cx="100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588"/>
            <p:cNvSpPr>
              <a:spLocks/>
            </p:cNvSpPr>
            <p:nvPr/>
          </p:nvSpPr>
          <p:spPr bwMode="auto">
            <a:xfrm>
              <a:off x="7502" y="1190"/>
              <a:ext cx="773" cy="1868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1" name="Picture 5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" y="1376"/>
              <a:ext cx="708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586"/>
            <p:cNvSpPr>
              <a:spLocks/>
            </p:cNvSpPr>
            <p:nvPr/>
          </p:nvSpPr>
          <p:spPr bwMode="auto">
            <a:xfrm>
              <a:off x="9119" y="1190"/>
              <a:ext cx="877" cy="1867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3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5752" y="199333"/>
            <a:ext cx="3241548" cy="35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39504" rIns="91440" bIns="3300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Цель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культурного и духовного потенциала населения городского округа Семеновский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Срок действия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 годы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программы, 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21583" y="747947"/>
            <a:ext cx="301752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Утверждена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администрации городского округа Семеновский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 области от 27.11.2017 г.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№3034 "Об утверждении муниципальной программы "Развитие культуры городского округа Семеновский на 2018 – 2023 годы»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Муниципальный заказчик-координатор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 культуры администрации городского округа Семеновский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Целевая группа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жители городского округа Семеновский Нижегородской области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0478" y="4064239"/>
            <a:ext cx="86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955" algn="r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190,6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3504" y="445908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166,8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68266" y="445908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166,8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85721" y="603948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9571" y="604456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38624" y="604540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86009"/>
              </p:ext>
            </p:extLst>
          </p:nvPr>
        </p:nvGraphicFramePr>
        <p:xfrm>
          <a:off x="152399" y="6379289"/>
          <a:ext cx="6553201" cy="26960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70912">
                  <a:extLst>
                    <a:ext uri="{9D8B030D-6E8A-4147-A177-3AD203B41FA5}">
                      <a16:colId xmlns:a16="http://schemas.microsoft.com/office/drawing/2014/main" val="2521880815"/>
                    </a:ext>
                  </a:extLst>
                </a:gridCol>
                <a:gridCol w="748489">
                  <a:extLst>
                    <a:ext uri="{9D8B030D-6E8A-4147-A177-3AD203B41FA5}">
                      <a16:colId xmlns:a16="http://schemas.microsoft.com/office/drawing/2014/main" val="1558134934"/>
                    </a:ext>
                  </a:extLst>
                </a:gridCol>
                <a:gridCol w="427193">
                  <a:extLst>
                    <a:ext uri="{9D8B030D-6E8A-4147-A177-3AD203B41FA5}">
                      <a16:colId xmlns:a16="http://schemas.microsoft.com/office/drawing/2014/main" val="1602136054"/>
                    </a:ext>
                  </a:extLst>
                </a:gridCol>
                <a:gridCol w="881762">
                  <a:extLst>
                    <a:ext uri="{9D8B030D-6E8A-4147-A177-3AD203B41FA5}">
                      <a16:colId xmlns:a16="http://schemas.microsoft.com/office/drawing/2014/main" val="1749563772"/>
                    </a:ext>
                  </a:extLst>
                </a:gridCol>
                <a:gridCol w="881762">
                  <a:extLst>
                    <a:ext uri="{9D8B030D-6E8A-4147-A177-3AD203B41FA5}">
                      <a16:colId xmlns:a16="http://schemas.microsoft.com/office/drawing/2014/main" val="2568019375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362438013"/>
                    </a:ext>
                  </a:extLst>
                </a:gridCol>
                <a:gridCol w="881762">
                  <a:extLst>
                    <a:ext uri="{9D8B030D-6E8A-4147-A177-3AD203B41FA5}">
                      <a16:colId xmlns:a16="http://schemas.microsoft.com/office/drawing/2014/main" val="2530007733"/>
                    </a:ext>
                  </a:extLst>
                </a:gridCol>
              </a:tblGrid>
              <a:tr h="430976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       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        Наименование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1100">
                        <a:effectLst/>
                      </a:endParaRPr>
                    </a:p>
                    <a:p>
                      <a:pPr marL="15494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1100">
                        <a:effectLst/>
                      </a:endParaRPr>
                    </a:p>
                    <a:p>
                      <a:pPr marL="15621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</a:endParaRP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</a:endParaRP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</a:t>
                      </a:r>
                      <a:endParaRPr lang="ru-RU" sz="1100">
                        <a:effectLst/>
                      </a:endParaRPr>
                    </a:p>
                    <a:p>
                      <a:pPr marL="20002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</a:t>
                      </a:r>
                      <a:endParaRPr lang="ru-RU" sz="1100">
                        <a:effectLst/>
                      </a:endParaRPr>
                    </a:p>
                    <a:p>
                      <a:pPr marL="13208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9942492"/>
                  </a:ext>
                </a:extLst>
              </a:tr>
              <a:tr h="424512">
                <a:tc>
                  <a:txBody>
                    <a:bodyPr/>
                    <a:lstStyle/>
                    <a:p>
                      <a:pPr>
                        <a:lnSpc>
                          <a:spcPts val="10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Развитие</a:t>
                      </a:r>
                      <a:r>
                        <a:rPr lang="ru-RU" sz="800" spc="8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культуры</a:t>
                      </a:r>
                      <a:r>
                        <a:rPr lang="ru-RU" sz="800" spc="9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городского округа Семеновский,</a:t>
                      </a:r>
                    </a:p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</a:rPr>
                        <a:t>всего,</a:t>
                      </a:r>
                      <a:r>
                        <a:rPr lang="ru-RU" sz="800" spc="-55" dirty="0">
                          <a:effectLst/>
                        </a:rPr>
                        <a:t> </a:t>
                      </a:r>
                      <a:r>
                        <a:rPr lang="ru-RU" sz="800" spc="-5" dirty="0">
                          <a:effectLst/>
                        </a:rPr>
                        <a:t>в</a:t>
                      </a:r>
                      <a:r>
                        <a:rPr lang="ru-RU" sz="800" spc="-40" dirty="0">
                          <a:effectLst/>
                        </a:rPr>
                        <a:t> </a:t>
                      </a:r>
                      <a:r>
                        <a:rPr lang="ru-RU" sz="800" spc="-5" dirty="0">
                          <a:effectLst/>
                        </a:rPr>
                        <a:t>том</a:t>
                      </a:r>
                      <a:r>
                        <a:rPr lang="ru-RU" sz="800" spc="-60" dirty="0">
                          <a:effectLst/>
                        </a:rPr>
                        <a:t> </a:t>
                      </a:r>
                      <a:r>
                        <a:rPr lang="ru-RU" sz="800" spc="-5" dirty="0">
                          <a:effectLst/>
                        </a:rPr>
                        <a:t>числе</a:t>
                      </a:r>
                      <a:r>
                        <a:rPr lang="ru-RU" sz="800" spc="-6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подпрограммы: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182,1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180,3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190,6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588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105,7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413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714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575606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Дополнительное образование в сфере культуры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5730"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113,2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9570792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Развитие музейного дела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22,4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74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17,8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102,8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699914"/>
                  </a:ext>
                </a:extLst>
              </a:tr>
              <a:tr h="397576">
                <a:tc>
                  <a:txBody>
                    <a:bodyPr/>
                    <a:lstStyle/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Библиотечное дело</a:t>
                      </a:r>
                    </a:p>
                    <a:p>
                      <a:pPr marR="160655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125730" algn="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74295" marR="5842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157,8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0170" marR="2349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3495" marR="1651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0994403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</a:rPr>
                        <a:t>Организация досуга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5730" algn="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87,2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62,6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9932901"/>
                  </a:ext>
                </a:extLst>
              </a:tr>
              <a:tr h="397576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Обеспечение</a:t>
                      </a:r>
                      <a:r>
                        <a:rPr lang="ru-RU" sz="800" spc="3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реализации</a:t>
                      </a:r>
                      <a:r>
                        <a:rPr lang="ru-RU" sz="800" spc="-1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муниципальной</a:t>
                      </a:r>
                      <a:r>
                        <a:rPr lang="ru-RU" sz="800" spc="6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программы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108,6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443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8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культуры городского округа Семеновский на 2018-2023 годы</a:t>
            </a:r>
          </a:p>
        </p:txBody>
      </p:sp>
      <p:grpSp>
        <p:nvGrpSpPr>
          <p:cNvPr id="22" name="Group 581"/>
          <p:cNvGrpSpPr>
            <a:grpSpLocks/>
          </p:cNvGrpSpPr>
          <p:nvPr/>
        </p:nvGrpSpPr>
        <p:grpSpPr bwMode="auto">
          <a:xfrm>
            <a:off x="200660" y="1752994"/>
            <a:ext cx="1115060" cy="1393825"/>
            <a:chOff x="196" y="887"/>
            <a:chExt cx="1984" cy="2854"/>
          </a:xfrm>
        </p:grpSpPr>
        <p:sp>
          <p:nvSpPr>
            <p:cNvPr id="23" name="Freeform 583"/>
            <p:cNvSpPr>
              <a:spLocks/>
            </p:cNvSpPr>
            <p:nvPr/>
          </p:nvSpPr>
          <p:spPr bwMode="auto">
            <a:xfrm>
              <a:off x="216" y="954"/>
              <a:ext cx="1944" cy="2767"/>
            </a:xfrm>
            <a:custGeom>
              <a:avLst/>
              <a:gdLst>
                <a:gd name="T0" fmla="+- 0 216 216"/>
                <a:gd name="T1" fmla="*/ T0 w 1944"/>
                <a:gd name="T2" fmla="+- 0 1278 954"/>
                <a:gd name="T3" fmla="*/ 1278 h 2767"/>
                <a:gd name="T4" fmla="+- 0 225 216"/>
                <a:gd name="T5" fmla="*/ T4 w 1944"/>
                <a:gd name="T6" fmla="+- 0 1204 954"/>
                <a:gd name="T7" fmla="*/ 1204 h 2767"/>
                <a:gd name="T8" fmla="+- 0 249 216"/>
                <a:gd name="T9" fmla="*/ T8 w 1944"/>
                <a:gd name="T10" fmla="+- 0 1136 954"/>
                <a:gd name="T11" fmla="*/ 1136 h 2767"/>
                <a:gd name="T12" fmla="+- 0 287 216"/>
                <a:gd name="T13" fmla="*/ T12 w 1944"/>
                <a:gd name="T14" fmla="+- 0 1076 954"/>
                <a:gd name="T15" fmla="*/ 1076 h 2767"/>
                <a:gd name="T16" fmla="+- 0 338 216"/>
                <a:gd name="T17" fmla="*/ T16 w 1944"/>
                <a:gd name="T18" fmla="+- 0 1026 954"/>
                <a:gd name="T19" fmla="*/ 1026 h 2767"/>
                <a:gd name="T20" fmla="+- 0 398 216"/>
                <a:gd name="T21" fmla="*/ T20 w 1944"/>
                <a:gd name="T22" fmla="+- 0 987 954"/>
                <a:gd name="T23" fmla="*/ 987 h 2767"/>
                <a:gd name="T24" fmla="+- 0 466 216"/>
                <a:gd name="T25" fmla="*/ T24 w 1944"/>
                <a:gd name="T26" fmla="+- 0 963 954"/>
                <a:gd name="T27" fmla="*/ 963 h 2767"/>
                <a:gd name="T28" fmla="+- 0 540 216"/>
                <a:gd name="T29" fmla="*/ T28 w 1944"/>
                <a:gd name="T30" fmla="+- 0 954 954"/>
                <a:gd name="T31" fmla="*/ 954 h 2767"/>
                <a:gd name="T32" fmla="+- 0 1836 216"/>
                <a:gd name="T33" fmla="*/ T32 w 1944"/>
                <a:gd name="T34" fmla="+- 0 954 954"/>
                <a:gd name="T35" fmla="*/ 954 h 2767"/>
                <a:gd name="T36" fmla="+- 0 1910 216"/>
                <a:gd name="T37" fmla="*/ T36 w 1944"/>
                <a:gd name="T38" fmla="+- 0 963 954"/>
                <a:gd name="T39" fmla="*/ 963 h 2767"/>
                <a:gd name="T40" fmla="+- 0 1979 216"/>
                <a:gd name="T41" fmla="*/ T40 w 1944"/>
                <a:gd name="T42" fmla="+- 0 987 954"/>
                <a:gd name="T43" fmla="*/ 987 h 2767"/>
                <a:gd name="T44" fmla="+- 0 2039 216"/>
                <a:gd name="T45" fmla="*/ T44 w 1944"/>
                <a:gd name="T46" fmla="+- 0 1026 954"/>
                <a:gd name="T47" fmla="*/ 1026 h 2767"/>
                <a:gd name="T48" fmla="+- 0 2089 216"/>
                <a:gd name="T49" fmla="*/ T48 w 1944"/>
                <a:gd name="T50" fmla="+- 0 1076 954"/>
                <a:gd name="T51" fmla="*/ 1076 h 2767"/>
                <a:gd name="T52" fmla="+- 0 2127 216"/>
                <a:gd name="T53" fmla="*/ T52 w 1944"/>
                <a:gd name="T54" fmla="+- 0 1136 954"/>
                <a:gd name="T55" fmla="*/ 1136 h 2767"/>
                <a:gd name="T56" fmla="+- 0 2151 216"/>
                <a:gd name="T57" fmla="*/ T56 w 1944"/>
                <a:gd name="T58" fmla="+- 0 1204 954"/>
                <a:gd name="T59" fmla="*/ 1204 h 2767"/>
                <a:gd name="T60" fmla="+- 0 2160 216"/>
                <a:gd name="T61" fmla="*/ T60 w 1944"/>
                <a:gd name="T62" fmla="+- 0 1278 954"/>
                <a:gd name="T63" fmla="*/ 1278 h 2767"/>
                <a:gd name="T64" fmla="+- 0 2160 216"/>
                <a:gd name="T65" fmla="*/ T64 w 1944"/>
                <a:gd name="T66" fmla="+- 0 3397 954"/>
                <a:gd name="T67" fmla="*/ 3397 h 2767"/>
                <a:gd name="T68" fmla="+- 0 2151 216"/>
                <a:gd name="T69" fmla="*/ T68 w 1944"/>
                <a:gd name="T70" fmla="+- 0 3471 954"/>
                <a:gd name="T71" fmla="*/ 3471 h 2767"/>
                <a:gd name="T72" fmla="+- 0 2127 216"/>
                <a:gd name="T73" fmla="*/ T72 w 1944"/>
                <a:gd name="T74" fmla="+- 0 3539 954"/>
                <a:gd name="T75" fmla="*/ 3539 h 2767"/>
                <a:gd name="T76" fmla="+- 0 2089 216"/>
                <a:gd name="T77" fmla="*/ T76 w 1944"/>
                <a:gd name="T78" fmla="+- 0 3599 954"/>
                <a:gd name="T79" fmla="*/ 3599 h 2767"/>
                <a:gd name="T80" fmla="+- 0 2039 216"/>
                <a:gd name="T81" fmla="*/ T80 w 1944"/>
                <a:gd name="T82" fmla="+- 0 3649 954"/>
                <a:gd name="T83" fmla="*/ 3649 h 2767"/>
                <a:gd name="T84" fmla="+- 0 1979 216"/>
                <a:gd name="T85" fmla="*/ T84 w 1944"/>
                <a:gd name="T86" fmla="+- 0 3688 954"/>
                <a:gd name="T87" fmla="*/ 3688 h 2767"/>
                <a:gd name="T88" fmla="+- 0 1910 216"/>
                <a:gd name="T89" fmla="*/ T88 w 1944"/>
                <a:gd name="T90" fmla="+- 0 3712 954"/>
                <a:gd name="T91" fmla="*/ 3712 h 2767"/>
                <a:gd name="T92" fmla="+- 0 1836 216"/>
                <a:gd name="T93" fmla="*/ T92 w 1944"/>
                <a:gd name="T94" fmla="+- 0 3721 954"/>
                <a:gd name="T95" fmla="*/ 3721 h 2767"/>
                <a:gd name="T96" fmla="+- 0 540 216"/>
                <a:gd name="T97" fmla="*/ T96 w 1944"/>
                <a:gd name="T98" fmla="+- 0 3721 954"/>
                <a:gd name="T99" fmla="*/ 3721 h 2767"/>
                <a:gd name="T100" fmla="+- 0 466 216"/>
                <a:gd name="T101" fmla="*/ T100 w 1944"/>
                <a:gd name="T102" fmla="+- 0 3712 954"/>
                <a:gd name="T103" fmla="*/ 3712 h 2767"/>
                <a:gd name="T104" fmla="+- 0 398 216"/>
                <a:gd name="T105" fmla="*/ T104 w 1944"/>
                <a:gd name="T106" fmla="+- 0 3688 954"/>
                <a:gd name="T107" fmla="*/ 3688 h 2767"/>
                <a:gd name="T108" fmla="+- 0 338 216"/>
                <a:gd name="T109" fmla="*/ T108 w 1944"/>
                <a:gd name="T110" fmla="+- 0 3649 954"/>
                <a:gd name="T111" fmla="*/ 3649 h 2767"/>
                <a:gd name="T112" fmla="+- 0 287 216"/>
                <a:gd name="T113" fmla="*/ T112 w 1944"/>
                <a:gd name="T114" fmla="+- 0 3599 954"/>
                <a:gd name="T115" fmla="*/ 3599 h 2767"/>
                <a:gd name="T116" fmla="+- 0 249 216"/>
                <a:gd name="T117" fmla="*/ T116 w 1944"/>
                <a:gd name="T118" fmla="+- 0 3539 954"/>
                <a:gd name="T119" fmla="*/ 3539 h 2767"/>
                <a:gd name="T120" fmla="+- 0 225 216"/>
                <a:gd name="T121" fmla="*/ T120 w 1944"/>
                <a:gd name="T122" fmla="+- 0 3471 954"/>
                <a:gd name="T123" fmla="*/ 3471 h 2767"/>
                <a:gd name="T124" fmla="+- 0 216 216"/>
                <a:gd name="T125" fmla="*/ T124 w 1944"/>
                <a:gd name="T126" fmla="+- 0 3397 954"/>
                <a:gd name="T127" fmla="*/ 3397 h 2767"/>
                <a:gd name="T128" fmla="+- 0 216 216"/>
                <a:gd name="T129" fmla="*/ T128 w 1944"/>
                <a:gd name="T130" fmla="+- 0 1278 954"/>
                <a:gd name="T131" fmla="*/ 1278 h 27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67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443"/>
                  </a:lnTo>
                  <a:lnTo>
                    <a:pt x="1935" y="2517"/>
                  </a:lnTo>
                  <a:lnTo>
                    <a:pt x="1911" y="2585"/>
                  </a:lnTo>
                  <a:lnTo>
                    <a:pt x="1873" y="2645"/>
                  </a:lnTo>
                  <a:lnTo>
                    <a:pt x="1823" y="2695"/>
                  </a:lnTo>
                  <a:lnTo>
                    <a:pt x="1763" y="2734"/>
                  </a:lnTo>
                  <a:lnTo>
                    <a:pt x="1694" y="2758"/>
                  </a:lnTo>
                  <a:lnTo>
                    <a:pt x="1620" y="2767"/>
                  </a:lnTo>
                  <a:lnTo>
                    <a:pt x="324" y="2767"/>
                  </a:lnTo>
                  <a:lnTo>
                    <a:pt x="250" y="2758"/>
                  </a:lnTo>
                  <a:lnTo>
                    <a:pt x="182" y="2734"/>
                  </a:lnTo>
                  <a:lnTo>
                    <a:pt x="122" y="2695"/>
                  </a:lnTo>
                  <a:lnTo>
                    <a:pt x="71" y="2645"/>
                  </a:lnTo>
                  <a:lnTo>
                    <a:pt x="33" y="2585"/>
                  </a:lnTo>
                  <a:lnTo>
                    <a:pt x="9" y="2517"/>
                  </a:lnTo>
                  <a:lnTo>
                    <a:pt x="0" y="2443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Text Box 582"/>
            <p:cNvSpPr txBox="1">
              <a:spLocks noChangeArrowheads="1"/>
            </p:cNvSpPr>
            <p:nvPr/>
          </p:nvSpPr>
          <p:spPr bwMode="auto">
            <a:xfrm>
              <a:off x="196" y="887"/>
              <a:ext cx="1984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3 902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" name="Group 578"/>
          <p:cNvGrpSpPr>
            <a:grpSpLocks/>
          </p:cNvGrpSpPr>
          <p:nvPr/>
        </p:nvGrpSpPr>
        <p:grpSpPr bwMode="auto">
          <a:xfrm>
            <a:off x="1427480" y="1762519"/>
            <a:ext cx="1214120" cy="1366520"/>
            <a:chOff x="2275" y="1501"/>
            <a:chExt cx="1984" cy="2240"/>
          </a:xfrm>
        </p:grpSpPr>
        <p:sp>
          <p:nvSpPr>
            <p:cNvPr id="26" name="Freeform 580"/>
            <p:cNvSpPr>
              <a:spLocks/>
            </p:cNvSpPr>
            <p:nvPr/>
          </p:nvSpPr>
          <p:spPr bwMode="auto">
            <a:xfrm>
              <a:off x="2295" y="1521"/>
              <a:ext cx="1944" cy="2200"/>
            </a:xfrm>
            <a:custGeom>
              <a:avLst/>
              <a:gdLst>
                <a:gd name="T0" fmla="+- 0 2295 2295"/>
                <a:gd name="T1" fmla="*/ T0 w 1944"/>
                <a:gd name="T2" fmla="+- 0 1845 1521"/>
                <a:gd name="T3" fmla="*/ 1845 h 2200"/>
                <a:gd name="T4" fmla="+- 0 2304 2295"/>
                <a:gd name="T5" fmla="*/ T4 w 1944"/>
                <a:gd name="T6" fmla="+- 0 1771 1521"/>
                <a:gd name="T7" fmla="*/ 1771 h 2200"/>
                <a:gd name="T8" fmla="+- 0 2328 2295"/>
                <a:gd name="T9" fmla="*/ T8 w 1944"/>
                <a:gd name="T10" fmla="+- 0 1703 1521"/>
                <a:gd name="T11" fmla="*/ 1703 h 2200"/>
                <a:gd name="T12" fmla="+- 0 2366 2295"/>
                <a:gd name="T13" fmla="*/ T12 w 1944"/>
                <a:gd name="T14" fmla="+- 0 1643 1521"/>
                <a:gd name="T15" fmla="*/ 1643 h 2200"/>
                <a:gd name="T16" fmla="+- 0 2417 2295"/>
                <a:gd name="T17" fmla="*/ T16 w 1944"/>
                <a:gd name="T18" fmla="+- 0 1593 1521"/>
                <a:gd name="T19" fmla="*/ 1593 h 2200"/>
                <a:gd name="T20" fmla="+- 0 2477 2295"/>
                <a:gd name="T21" fmla="*/ T20 w 1944"/>
                <a:gd name="T22" fmla="+- 0 1554 1521"/>
                <a:gd name="T23" fmla="*/ 1554 h 2200"/>
                <a:gd name="T24" fmla="+- 0 2545 2295"/>
                <a:gd name="T25" fmla="*/ T24 w 1944"/>
                <a:gd name="T26" fmla="+- 0 1530 1521"/>
                <a:gd name="T27" fmla="*/ 1530 h 2200"/>
                <a:gd name="T28" fmla="+- 0 2619 2295"/>
                <a:gd name="T29" fmla="*/ T28 w 1944"/>
                <a:gd name="T30" fmla="+- 0 1521 1521"/>
                <a:gd name="T31" fmla="*/ 1521 h 2200"/>
                <a:gd name="T32" fmla="+- 0 3915 2295"/>
                <a:gd name="T33" fmla="*/ T32 w 1944"/>
                <a:gd name="T34" fmla="+- 0 1521 1521"/>
                <a:gd name="T35" fmla="*/ 1521 h 2200"/>
                <a:gd name="T36" fmla="+- 0 3989 2295"/>
                <a:gd name="T37" fmla="*/ T36 w 1944"/>
                <a:gd name="T38" fmla="+- 0 1530 1521"/>
                <a:gd name="T39" fmla="*/ 1530 h 2200"/>
                <a:gd name="T40" fmla="+- 0 4058 2295"/>
                <a:gd name="T41" fmla="*/ T40 w 1944"/>
                <a:gd name="T42" fmla="+- 0 1554 1521"/>
                <a:gd name="T43" fmla="*/ 1554 h 2200"/>
                <a:gd name="T44" fmla="+- 0 4118 2295"/>
                <a:gd name="T45" fmla="*/ T44 w 1944"/>
                <a:gd name="T46" fmla="+- 0 1593 1521"/>
                <a:gd name="T47" fmla="*/ 1593 h 2200"/>
                <a:gd name="T48" fmla="+- 0 4168 2295"/>
                <a:gd name="T49" fmla="*/ T48 w 1944"/>
                <a:gd name="T50" fmla="+- 0 1643 1521"/>
                <a:gd name="T51" fmla="*/ 1643 h 2200"/>
                <a:gd name="T52" fmla="+- 0 4206 2295"/>
                <a:gd name="T53" fmla="*/ T52 w 1944"/>
                <a:gd name="T54" fmla="+- 0 1703 1521"/>
                <a:gd name="T55" fmla="*/ 1703 h 2200"/>
                <a:gd name="T56" fmla="+- 0 4230 2295"/>
                <a:gd name="T57" fmla="*/ T56 w 1944"/>
                <a:gd name="T58" fmla="+- 0 1771 1521"/>
                <a:gd name="T59" fmla="*/ 1771 h 2200"/>
                <a:gd name="T60" fmla="+- 0 4239 2295"/>
                <a:gd name="T61" fmla="*/ T60 w 1944"/>
                <a:gd name="T62" fmla="+- 0 1845 1521"/>
                <a:gd name="T63" fmla="*/ 1845 h 2200"/>
                <a:gd name="T64" fmla="+- 0 4239 2295"/>
                <a:gd name="T65" fmla="*/ T64 w 1944"/>
                <a:gd name="T66" fmla="+- 0 3397 1521"/>
                <a:gd name="T67" fmla="*/ 3397 h 2200"/>
                <a:gd name="T68" fmla="+- 0 4230 2295"/>
                <a:gd name="T69" fmla="*/ T68 w 1944"/>
                <a:gd name="T70" fmla="+- 0 3471 1521"/>
                <a:gd name="T71" fmla="*/ 3471 h 2200"/>
                <a:gd name="T72" fmla="+- 0 4206 2295"/>
                <a:gd name="T73" fmla="*/ T72 w 1944"/>
                <a:gd name="T74" fmla="+- 0 3539 1521"/>
                <a:gd name="T75" fmla="*/ 3539 h 2200"/>
                <a:gd name="T76" fmla="+- 0 4168 2295"/>
                <a:gd name="T77" fmla="*/ T76 w 1944"/>
                <a:gd name="T78" fmla="+- 0 3599 1521"/>
                <a:gd name="T79" fmla="*/ 3599 h 2200"/>
                <a:gd name="T80" fmla="+- 0 4118 2295"/>
                <a:gd name="T81" fmla="*/ T80 w 1944"/>
                <a:gd name="T82" fmla="+- 0 3649 1521"/>
                <a:gd name="T83" fmla="*/ 3649 h 2200"/>
                <a:gd name="T84" fmla="+- 0 4058 2295"/>
                <a:gd name="T85" fmla="*/ T84 w 1944"/>
                <a:gd name="T86" fmla="+- 0 3688 1521"/>
                <a:gd name="T87" fmla="*/ 3688 h 2200"/>
                <a:gd name="T88" fmla="+- 0 3989 2295"/>
                <a:gd name="T89" fmla="*/ T88 w 1944"/>
                <a:gd name="T90" fmla="+- 0 3712 1521"/>
                <a:gd name="T91" fmla="*/ 3712 h 2200"/>
                <a:gd name="T92" fmla="+- 0 3915 2295"/>
                <a:gd name="T93" fmla="*/ T92 w 1944"/>
                <a:gd name="T94" fmla="+- 0 3721 1521"/>
                <a:gd name="T95" fmla="*/ 3721 h 2200"/>
                <a:gd name="T96" fmla="+- 0 2619 2295"/>
                <a:gd name="T97" fmla="*/ T96 w 1944"/>
                <a:gd name="T98" fmla="+- 0 3721 1521"/>
                <a:gd name="T99" fmla="*/ 3721 h 2200"/>
                <a:gd name="T100" fmla="+- 0 2545 2295"/>
                <a:gd name="T101" fmla="*/ T100 w 1944"/>
                <a:gd name="T102" fmla="+- 0 3712 1521"/>
                <a:gd name="T103" fmla="*/ 3712 h 2200"/>
                <a:gd name="T104" fmla="+- 0 2477 2295"/>
                <a:gd name="T105" fmla="*/ T104 w 1944"/>
                <a:gd name="T106" fmla="+- 0 3688 1521"/>
                <a:gd name="T107" fmla="*/ 3688 h 2200"/>
                <a:gd name="T108" fmla="+- 0 2417 2295"/>
                <a:gd name="T109" fmla="*/ T108 w 1944"/>
                <a:gd name="T110" fmla="+- 0 3649 1521"/>
                <a:gd name="T111" fmla="*/ 3649 h 2200"/>
                <a:gd name="T112" fmla="+- 0 2366 2295"/>
                <a:gd name="T113" fmla="*/ T112 w 1944"/>
                <a:gd name="T114" fmla="+- 0 3599 1521"/>
                <a:gd name="T115" fmla="*/ 3599 h 2200"/>
                <a:gd name="T116" fmla="+- 0 2328 2295"/>
                <a:gd name="T117" fmla="*/ T116 w 1944"/>
                <a:gd name="T118" fmla="+- 0 3539 1521"/>
                <a:gd name="T119" fmla="*/ 3539 h 2200"/>
                <a:gd name="T120" fmla="+- 0 2304 2295"/>
                <a:gd name="T121" fmla="*/ T120 w 1944"/>
                <a:gd name="T122" fmla="+- 0 3471 1521"/>
                <a:gd name="T123" fmla="*/ 3471 h 2200"/>
                <a:gd name="T124" fmla="+- 0 2295 2295"/>
                <a:gd name="T125" fmla="*/ T124 w 1944"/>
                <a:gd name="T126" fmla="+- 0 3397 1521"/>
                <a:gd name="T127" fmla="*/ 3397 h 2200"/>
                <a:gd name="T128" fmla="+- 0 2295 2295"/>
                <a:gd name="T129" fmla="*/ T128 w 1944"/>
                <a:gd name="T130" fmla="+- 0 1845 1521"/>
                <a:gd name="T131" fmla="*/ 1845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876"/>
                  </a:lnTo>
                  <a:lnTo>
                    <a:pt x="1935" y="1950"/>
                  </a:lnTo>
                  <a:lnTo>
                    <a:pt x="1911" y="2018"/>
                  </a:lnTo>
                  <a:lnTo>
                    <a:pt x="1873" y="2078"/>
                  </a:lnTo>
                  <a:lnTo>
                    <a:pt x="1823" y="2128"/>
                  </a:lnTo>
                  <a:lnTo>
                    <a:pt x="1763" y="2167"/>
                  </a:lnTo>
                  <a:lnTo>
                    <a:pt x="1694" y="2191"/>
                  </a:lnTo>
                  <a:lnTo>
                    <a:pt x="1620" y="2200"/>
                  </a:lnTo>
                  <a:lnTo>
                    <a:pt x="324" y="2200"/>
                  </a:lnTo>
                  <a:lnTo>
                    <a:pt x="250" y="2191"/>
                  </a:lnTo>
                  <a:lnTo>
                    <a:pt x="182" y="2167"/>
                  </a:lnTo>
                  <a:lnTo>
                    <a:pt x="122" y="2128"/>
                  </a:lnTo>
                  <a:lnTo>
                    <a:pt x="71" y="2078"/>
                  </a:lnTo>
                  <a:lnTo>
                    <a:pt x="33" y="2018"/>
                  </a:lnTo>
                  <a:lnTo>
                    <a:pt x="9" y="1950"/>
                  </a:lnTo>
                  <a:lnTo>
                    <a:pt x="0" y="187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Text Box 579"/>
            <p:cNvSpPr txBox="1">
              <a:spLocks noChangeArrowheads="1"/>
            </p:cNvSpPr>
            <p:nvPr/>
          </p:nvSpPr>
          <p:spPr bwMode="auto">
            <a:xfrm>
              <a:off x="2275" y="1501"/>
              <a:ext cx="198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3 901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8" name="Group 575"/>
          <p:cNvGrpSpPr>
            <a:grpSpLocks/>
          </p:cNvGrpSpPr>
          <p:nvPr/>
        </p:nvGrpSpPr>
        <p:grpSpPr bwMode="auto">
          <a:xfrm>
            <a:off x="2700020" y="1425334"/>
            <a:ext cx="1259840" cy="1708785"/>
            <a:chOff x="4354" y="1841"/>
            <a:chExt cx="1984" cy="1899"/>
          </a:xfrm>
        </p:grpSpPr>
        <p:sp>
          <p:nvSpPr>
            <p:cNvPr id="29" name="Freeform 577"/>
            <p:cNvSpPr>
              <a:spLocks/>
            </p:cNvSpPr>
            <p:nvPr/>
          </p:nvSpPr>
          <p:spPr bwMode="auto">
            <a:xfrm>
              <a:off x="4374" y="1861"/>
              <a:ext cx="1944" cy="1859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Text Box 576"/>
            <p:cNvSpPr txBox="1">
              <a:spLocks noChangeArrowheads="1"/>
            </p:cNvSpPr>
            <p:nvPr/>
          </p:nvSpPr>
          <p:spPr bwMode="auto">
            <a:xfrm>
              <a:off x="4354" y="1841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4 124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1" name="Group 572"/>
          <p:cNvGrpSpPr>
            <a:grpSpLocks/>
          </p:cNvGrpSpPr>
          <p:nvPr/>
        </p:nvGrpSpPr>
        <p:grpSpPr bwMode="auto">
          <a:xfrm>
            <a:off x="4018915" y="2029854"/>
            <a:ext cx="1259840" cy="1102995"/>
            <a:chOff x="6433" y="2003"/>
            <a:chExt cx="1984" cy="1737"/>
          </a:xfrm>
        </p:grpSpPr>
        <p:sp>
          <p:nvSpPr>
            <p:cNvPr id="32" name="Freeform 574"/>
            <p:cNvSpPr>
              <a:spLocks/>
            </p:cNvSpPr>
            <p:nvPr/>
          </p:nvSpPr>
          <p:spPr bwMode="auto">
            <a:xfrm>
              <a:off x="6453" y="2023"/>
              <a:ext cx="1944" cy="169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3" name="Text Box 573"/>
            <p:cNvSpPr txBox="1">
              <a:spLocks noChangeArrowheads="1"/>
            </p:cNvSpPr>
            <p:nvPr/>
          </p:nvSpPr>
          <p:spPr bwMode="auto">
            <a:xfrm>
              <a:off x="6433" y="2003"/>
              <a:ext cx="1984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3 609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4" name="Group 569"/>
          <p:cNvGrpSpPr>
            <a:grpSpLocks/>
          </p:cNvGrpSpPr>
          <p:nvPr/>
        </p:nvGrpSpPr>
        <p:grpSpPr bwMode="auto">
          <a:xfrm>
            <a:off x="5374640" y="2026679"/>
            <a:ext cx="1224280" cy="1107440"/>
            <a:chOff x="8512" y="1841"/>
            <a:chExt cx="1984" cy="1899"/>
          </a:xfrm>
        </p:grpSpPr>
        <p:sp>
          <p:nvSpPr>
            <p:cNvPr id="35" name="Freeform 571"/>
            <p:cNvSpPr>
              <a:spLocks/>
            </p:cNvSpPr>
            <p:nvPr/>
          </p:nvSpPr>
          <p:spPr bwMode="auto">
            <a:xfrm>
              <a:off x="8532" y="1861"/>
              <a:ext cx="1944" cy="1859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Text Box 570"/>
            <p:cNvSpPr txBox="1">
              <a:spLocks noChangeArrowheads="1"/>
            </p:cNvSpPr>
            <p:nvPr/>
          </p:nvSpPr>
          <p:spPr bwMode="auto">
            <a:xfrm>
              <a:off x="8512" y="1841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3 609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-99060" y="8305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49257" y="686670"/>
            <a:ext cx="698881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kumimoji="0" lang="ru-RU" altLang="ru-RU" sz="1300" b="0" i="0" u="none" strike="noStrike" cap="none" normalizeH="0" baseline="0" dirty="0" bmk="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 меняются расходы на культуру в расчете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одного жителя городского округа Семеновский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22885" y="2927452"/>
            <a:ext cx="6536690" cy="8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45334"/>
              </p:ext>
            </p:extLst>
          </p:nvPr>
        </p:nvGraphicFramePr>
        <p:xfrm>
          <a:off x="222885" y="3920109"/>
          <a:ext cx="6376036" cy="49952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7900">
                  <a:extLst>
                    <a:ext uri="{9D8B030D-6E8A-4147-A177-3AD203B41FA5}">
                      <a16:colId xmlns:a16="http://schemas.microsoft.com/office/drawing/2014/main" val="3066622192"/>
                    </a:ext>
                  </a:extLst>
                </a:gridCol>
                <a:gridCol w="842534">
                  <a:extLst>
                    <a:ext uri="{9D8B030D-6E8A-4147-A177-3AD203B41FA5}">
                      <a16:colId xmlns:a16="http://schemas.microsoft.com/office/drawing/2014/main" val="480266313"/>
                    </a:ext>
                  </a:extLst>
                </a:gridCol>
                <a:gridCol w="894008">
                  <a:extLst>
                    <a:ext uri="{9D8B030D-6E8A-4147-A177-3AD203B41FA5}">
                      <a16:colId xmlns:a16="http://schemas.microsoft.com/office/drawing/2014/main" val="1292801414"/>
                    </a:ext>
                  </a:extLst>
                </a:gridCol>
                <a:gridCol w="887573">
                  <a:extLst>
                    <a:ext uri="{9D8B030D-6E8A-4147-A177-3AD203B41FA5}">
                      <a16:colId xmlns:a16="http://schemas.microsoft.com/office/drawing/2014/main" val="3553287348"/>
                    </a:ext>
                  </a:extLst>
                </a:gridCol>
                <a:gridCol w="881139">
                  <a:extLst>
                    <a:ext uri="{9D8B030D-6E8A-4147-A177-3AD203B41FA5}">
                      <a16:colId xmlns:a16="http://schemas.microsoft.com/office/drawing/2014/main" val="1171927273"/>
                    </a:ext>
                  </a:extLst>
                </a:gridCol>
                <a:gridCol w="742882">
                  <a:extLst>
                    <a:ext uri="{9D8B030D-6E8A-4147-A177-3AD203B41FA5}">
                      <a16:colId xmlns:a16="http://schemas.microsoft.com/office/drawing/2014/main" val="3381889233"/>
                    </a:ext>
                  </a:extLst>
                </a:gridCol>
              </a:tblGrid>
              <a:tr h="386586">
                <a:tc>
                  <a:txBody>
                    <a:bodyPr/>
                    <a:lstStyle/>
                    <a:p>
                      <a:pPr marL="6178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430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2022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95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44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0387759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Охват дополнительным образованием в сфере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культуры детей от общего количества детей в возрасте от 5 до 18 лет,</a:t>
                      </a:r>
                      <a:r>
                        <a:rPr lang="ru-RU" sz="800" spc="-4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66675" marR="1143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651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2959709"/>
                  </a:ext>
                </a:extLst>
              </a:tr>
              <a:tr h="498323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</a:rPr>
                        <a:t>Количество участников награжденных в </a:t>
                      </a:r>
                      <a:br>
                        <a:rPr lang="ru-RU" sz="800" spc="10" dirty="0">
                          <a:effectLst/>
                        </a:rPr>
                      </a:br>
                      <a:r>
                        <a:rPr lang="ru-RU" sz="800" spc="10" dirty="0">
                          <a:effectLst/>
                        </a:rPr>
                        <a:t>международных, всероссийских, межрегиональных и областных фестивалях и </a:t>
                      </a:r>
                      <a:br>
                        <a:rPr lang="ru-RU" sz="800" spc="10" dirty="0">
                          <a:effectLst/>
                        </a:rPr>
                      </a:br>
                      <a:r>
                        <a:rPr lang="ru-RU" sz="800" spc="10" dirty="0">
                          <a:effectLst/>
                        </a:rPr>
                        <a:t>конкурсах, человек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463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571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1267817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5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800" spc="-55">
                          <a:effectLst/>
                        </a:rPr>
                        <a:t>Фактическая обеспеченность учреждениями культуры в </a:t>
                      </a:r>
                      <a:br>
                        <a:rPr lang="ru-RU" sz="800" spc="-55">
                          <a:effectLst/>
                        </a:rPr>
                      </a:br>
                      <a:r>
                        <a:rPr lang="ru-RU" sz="800" spc="-55">
                          <a:effectLst/>
                        </a:rPr>
                        <a:t>городском округе музеями, %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6680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319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6607660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посетителей музеев,</a:t>
                      </a:r>
                      <a:r>
                        <a:rPr lang="ru-RU" sz="800" spc="-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4300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51 305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88 530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95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51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9105893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800" spc="5">
                          <a:effectLst/>
                        </a:rPr>
                        <a:t>Количество предметов музейного фонда,</a:t>
                      </a:r>
                      <a:r>
                        <a:rPr lang="ru-RU" sz="800" spc="-60">
                          <a:effectLst/>
                        </a:rPr>
                        <a:t> единиц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303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27 530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239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668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319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2743118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Фактическая обеспеченность учреждениями культуры в городском округе библиотеками, %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303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239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668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319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0424199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пользователей библиотек,</a:t>
                      </a:r>
                      <a:r>
                        <a:rPr lang="ru-RU" sz="800" spc="-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человек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7310" marR="1143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19 580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030" marR="1136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23 460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23 470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657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23 470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0689824"/>
                  </a:ext>
                </a:extLst>
              </a:tr>
              <a:tr h="444837">
                <a:tc>
                  <a:txBody>
                    <a:bodyPr/>
                    <a:lstStyle/>
                    <a:p>
                      <a:pPr marL="8890" marR="77470">
                        <a:lnSpc>
                          <a:spcPct val="98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Фактическая обеспеченность учреждениями культуры в городском округе клубами и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учреждениями клубного типа, %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7310" marR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99,8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0731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6446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5800070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участников клубных формирований,</a:t>
                      </a:r>
                      <a:r>
                        <a:rPr lang="ru-RU" sz="800" spc="-4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человек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1430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6675" marR="11430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2 750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3 275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3 275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3 275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44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644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8175267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культурно-массовых мероприятий, единиц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R="463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1 845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5 800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5 800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5 810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571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5 810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315743"/>
                  </a:ext>
                </a:extLst>
              </a:tr>
              <a:tr h="572860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Обеспечение достижения целей, решение задач и выполнение показателей муниципальной программы, %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11430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6675" marR="11430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510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07950" marR="1644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872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850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3740520" y="1349840"/>
            <a:ext cx="2994660" cy="2880360"/>
            <a:chOff x="669" y="3180"/>
            <a:chExt cx="4265" cy="4442"/>
          </a:xfrm>
        </p:grpSpPr>
        <p:sp>
          <p:nvSpPr>
            <p:cNvPr id="3" name="Freeform 276"/>
            <p:cNvSpPr>
              <a:spLocks/>
            </p:cNvSpPr>
            <p:nvPr/>
          </p:nvSpPr>
          <p:spPr bwMode="auto">
            <a:xfrm>
              <a:off x="669" y="3180"/>
              <a:ext cx="4265" cy="4442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264"/>
            <p:cNvSpPr txBox="1">
              <a:spLocks noChangeArrowheads="1"/>
            </p:cNvSpPr>
            <p:nvPr/>
          </p:nvSpPr>
          <p:spPr bwMode="auto">
            <a:xfrm>
              <a:off x="1304" y="4257"/>
              <a:ext cx="2997" cy="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Капитальный ремонт Дома культуры в д. Малое Зиновьево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2022 году</a:t>
              </a:r>
              <a:r>
                <a:rPr lang="ru-RU" sz="18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36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262"/>
          <p:cNvGrpSpPr>
            <a:grpSpLocks/>
          </p:cNvGrpSpPr>
          <p:nvPr/>
        </p:nvGrpSpPr>
        <p:grpSpPr bwMode="auto">
          <a:xfrm>
            <a:off x="353333" y="1868696"/>
            <a:ext cx="3039745" cy="2963545"/>
            <a:chOff x="480" y="3401"/>
            <a:chExt cx="4413" cy="4169"/>
          </a:xfrm>
        </p:grpSpPr>
        <p:sp>
          <p:nvSpPr>
            <p:cNvPr id="6" name="Freeform 276"/>
            <p:cNvSpPr>
              <a:spLocks/>
            </p:cNvSpPr>
            <p:nvPr/>
          </p:nvSpPr>
          <p:spPr bwMode="auto">
            <a:xfrm>
              <a:off x="480" y="3401"/>
              <a:ext cx="4413" cy="4169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264"/>
            <p:cNvSpPr txBox="1">
              <a:spLocks noChangeArrowheads="1"/>
            </p:cNvSpPr>
            <p:nvPr/>
          </p:nvSpPr>
          <p:spPr bwMode="auto">
            <a:xfrm>
              <a:off x="1027" y="4124"/>
              <a:ext cx="3321" cy="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Создание модельных муниципальных библиотек в рамках национального проекта «Культура»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2022 году</a:t>
              </a:r>
              <a:r>
                <a:rPr lang="ru-RU" sz="18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36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262"/>
          <p:cNvGrpSpPr>
            <a:grpSpLocks/>
          </p:cNvGrpSpPr>
          <p:nvPr/>
        </p:nvGrpSpPr>
        <p:grpSpPr bwMode="auto">
          <a:xfrm>
            <a:off x="311521" y="5257800"/>
            <a:ext cx="3428999" cy="3421062"/>
            <a:chOff x="-148" y="3687"/>
            <a:chExt cx="4556" cy="4329"/>
          </a:xfrm>
        </p:grpSpPr>
        <p:sp>
          <p:nvSpPr>
            <p:cNvPr id="9" name="Freeform 276"/>
            <p:cNvSpPr>
              <a:spLocks/>
            </p:cNvSpPr>
            <p:nvPr/>
          </p:nvSpPr>
          <p:spPr bwMode="auto">
            <a:xfrm>
              <a:off x="-148" y="3687"/>
              <a:ext cx="4556" cy="4329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" name="Picture 27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" y="6289"/>
              <a:ext cx="530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274"/>
            <p:cNvSpPr>
              <a:spLocks/>
            </p:cNvSpPr>
            <p:nvPr/>
          </p:nvSpPr>
          <p:spPr bwMode="auto">
            <a:xfrm>
              <a:off x="1119" y="6330"/>
              <a:ext cx="514" cy="690"/>
            </a:xfrm>
            <a:custGeom>
              <a:avLst/>
              <a:gdLst>
                <a:gd name="T0" fmla="+- 0 2853 2361"/>
                <a:gd name="T1" fmla="*/ T0 w 591"/>
                <a:gd name="T2" fmla="+- 0 5636 5636"/>
                <a:gd name="T3" fmla="*/ 5636 h 884"/>
                <a:gd name="T4" fmla="+- 0 2459 2361"/>
                <a:gd name="T5" fmla="*/ T4 w 591"/>
                <a:gd name="T6" fmla="+- 0 5636 5636"/>
                <a:gd name="T7" fmla="*/ 5636 h 884"/>
                <a:gd name="T8" fmla="+- 0 2421 2361"/>
                <a:gd name="T9" fmla="*/ T8 w 591"/>
                <a:gd name="T10" fmla="+- 0 5644 5636"/>
                <a:gd name="T11" fmla="*/ 5644 h 884"/>
                <a:gd name="T12" fmla="+- 0 2390 2361"/>
                <a:gd name="T13" fmla="*/ T12 w 591"/>
                <a:gd name="T14" fmla="+- 0 5665 5636"/>
                <a:gd name="T15" fmla="*/ 5665 h 884"/>
                <a:gd name="T16" fmla="+- 0 2369 2361"/>
                <a:gd name="T17" fmla="*/ T16 w 591"/>
                <a:gd name="T18" fmla="+- 0 5697 5636"/>
                <a:gd name="T19" fmla="*/ 5697 h 884"/>
                <a:gd name="T20" fmla="+- 0 2361 2361"/>
                <a:gd name="T21" fmla="*/ T20 w 591"/>
                <a:gd name="T22" fmla="+- 0 5735 5636"/>
                <a:gd name="T23" fmla="*/ 5735 h 884"/>
                <a:gd name="T24" fmla="+- 0 2361 2361"/>
                <a:gd name="T25" fmla="*/ T24 w 591"/>
                <a:gd name="T26" fmla="+- 0 6421 5636"/>
                <a:gd name="T27" fmla="*/ 6421 h 884"/>
                <a:gd name="T28" fmla="+- 0 2369 2361"/>
                <a:gd name="T29" fmla="*/ T28 w 591"/>
                <a:gd name="T30" fmla="+- 0 6460 5636"/>
                <a:gd name="T31" fmla="*/ 6460 h 884"/>
                <a:gd name="T32" fmla="+- 0 2390 2361"/>
                <a:gd name="T33" fmla="*/ T32 w 591"/>
                <a:gd name="T34" fmla="+- 0 6491 5636"/>
                <a:gd name="T35" fmla="*/ 6491 h 884"/>
                <a:gd name="T36" fmla="+- 0 2421 2361"/>
                <a:gd name="T37" fmla="*/ T36 w 591"/>
                <a:gd name="T38" fmla="+- 0 6512 5636"/>
                <a:gd name="T39" fmla="*/ 6512 h 884"/>
                <a:gd name="T40" fmla="+- 0 2459 2361"/>
                <a:gd name="T41" fmla="*/ T40 w 591"/>
                <a:gd name="T42" fmla="+- 0 6520 5636"/>
                <a:gd name="T43" fmla="*/ 6520 h 884"/>
                <a:gd name="T44" fmla="+- 0 2853 2361"/>
                <a:gd name="T45" fmla="*/ T44 w 591"/>
                <a:gd name="T46" fmla="+- 0 6520 5636"/>
                <a:gd name="T47" fmla="*/ 6520 h 884"/>
                <a:gd name="T48" fmla="+- 0 2892 2361"/>
                <a:gd name="T49" fmla="*/ T48 w 591"/>
                <a:gd name="T50" fmla="+- 0 6512 5636"/>
                <a:gd name="T51" fmla="*/ 6512 h 884"/>
                <a:gd name="T52" fmla="+- 0 2923 2361"/>
                <a:gd name="T53" fmla="*/ T52 w 591"/>
                <a:gd name="T54" fmla="+- 0 6491 5636"/>
                <a:gd name="T55" fmla="*/ 6491 h 884"/>
                <a:gd name="T56" fmla="+- 0 2944 2361"/>
                <a:gd name="T57" fmla="*/ T56 w 591"/>
                <a:gd name="T58" fmla="+- 0 6460 5636"/>
                <a:gd name="T59" fmla="*/ 6460 h 884"/>
                <a:gd name="T60" fmla="+- 0 2952 2361"/>
                <a:gd name="T61" fmla="*/ T60 w 591"/>
                <a:gd name="T62" fmla="+- 0 6421 5636"/>
                <a:gd name="T63" fmla="*/ 6421 h 884"/>
                <a:gd name="T64" fmla="+- 0 2952 2361"/>
                <a:gd name="T65" fmla="*/ T64 w 591"/>
                <a:gd name="T66" fmla="+- 0 5735 5636"/>
                <a:gd name="T67" fmla="*/ 5735 h 884"/>
                <a:gd name="T68" fmla="+- 0 2944 2361"/>
                <a:gd name="T69" fmla="*/ T68 w 591"/>
                <a:gd name="T70" fmla="+- 0 5697 5636"/>
                <a:gd name="T71" fmla="*/ 5697 h 884"/>
                <a:gd name="T72" fmla="+- 0 2923 2361"/>
                <a:gd name="T73" fmla="*/ T72 w 591"/>
                <a:gd name="T74" fmla="+- 0 5665 5636"/>
                <a:gd name="T75" fmla="*/ 5665 h 884"/>
                <a:gd name="T76" fmla="+- 0 2892 2361"/>
                <a:gd name="T77" fmla="*/ T76 w 591"/>
                <a:gd name="T78" fmla="+- 0 5644 5636"/>
                <a:gd name="T79" fmla="*/ 5644 h 884"/>
                <a:gd name="T80" fmla="+- 0 2853 2361"/>
                <a:gd name="T81" fmla="*/ T80 w 591"/>
                <a:gd name="T82" fmla="+- 0 5636 5636"/>
                <a:gd name="T83" fmla="*/ 5636 h 8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91" h="884">
                  <a:moveTo>
                    <a:pt x="492" y="0"/>
                  </a:moveTo>
                  <a:lnTo>
                    <a:pt x="98" y="0"/>
                  </a:lnTo>
                  <a:lnTo>
                    <a:pt x="60" y="8"/>
                  </a:lnTo>
                  <a:lnTo>
                    <a:pt x="29" y="29"/>
                  </a:lnTo>
                  <a:lnTo>
                    <a:pt x="8" y="61"/>
                  </a:lnTo>
                  <a:lnTo>
                    <a:pt x="0" y="99"/>
                  </a:lnTo>
                  <a:lnTo>
                    <a:pt x="0" y="785"/>
                  </a:lnTo>
                  <a:lnTo>
                    <a:pt x="8" y="824"/>
                  </a:lnTo>
                  <a:lnTo>
                    <a:pt x="29" y="855"/>
                  </a:lnTo>
                  <a:lnTo>
                    <a:pt x="60" y="876"/>
                  </a:lnTo>
                  <a:lnTo>
                    <a:pt x="98" y="884"/>
                  </a:lnTo>
                  <a:lnTo>
                    <a:pt x="492" y="884"/>
                  </a:lnTo>
                  <a:lnTo>
                    <a:pt x="531" y="876"/>
                  </a:lnTo>
                  <a:lnTo>
                    <a:pt x="562" y="855"/>
                  </a:lnTo>
                  <a:lnTo>
                    <a:pt x="583" y="824"/>
                  </a:lnTo>
                  <a:lnTo>
                    <a:pt x="591" y="785"/>
                  </a:lnTo>
                  <a:lnTo>
                    <a:pt x="591" y="99"/>
                  </a:lnTo>
                  <a:lnTo>
                    <a:pt x="583" y="61"/>
                  </a:lnTo>
                  <a:lnTo>
                    <a:pt x="562" y="29"/>
                  </a:lnTo>
                  <a:lnTo>
                    <a:pt x="531" y="8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12" name="Picture 2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6371"/>
              <a:ext cx="57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272"/>
            <p:cNvSpPr>
              <a:spLocks/>
            </p:cNvSpPr>
            <p:nvPr/>
          </p:nvSpPr>
          <p:spPr bwMode="auto">
            <a:xfrm>
              <a:off x="1988" y="6289"/>
              <a:ext cx="535" cy="772"/>
            </a:xfrm>
            <a:custGeom>
              <a:avLst/>
              <a:gdLst>
                <a:gd name="T0" fmla="+- 0 3501 3008"/>
                <a:gd name="T1" fmla="*/ T0 w 591"/>
                <a:gd name="T2" fmla="+- 0 5636 5636"/>
                <a:gd name="T3" fmla="*/ 5636 h 884"/>
                <a:gd name="T4" fmla="+- 0 3107 3008"/>
                <a:gd name="T5" fmla="*/ T4 w 591"/>
                <a:gd name="T6" fmla="+- 0 5636 5636"/>
                <a:gd name="T7" fmla="*/ 5636 h 884"/>
                <a:gd name="T8" fmla="+- 0 3068 3008"/>
                <a:gd name="T9" fmla="*/ T8 w 591"/>
                <a:gd name="T10" fmla="+- 0 5644 5636"/>
                <a:gd name="T11" fmla="*/ 5644 h 884"/>
                <a:gd name="T12" fmla="+- 0 3037 3008"/>
                <a:gd name="T13" fmla="*/ T12 w 591"/>
                <a:gd name="T14" fmla="+- 0 5665 5636"/>
                <a:gd name="T15" fmla="*/ 5665 h 884"/>
                <a:gd name="T16" fmla="+- 0 3016 3008"/>
                <a:gd name="T17" fmla="*/ T16 w 591"/>
                <a:gd name="T18" fmla="+- 0 5697 5636"/>
                <a:gd name="T19" fmla="*/ 5697 h 884"/>
                <a:gd name="T20" fmla="+- 0 3008 3008"/>
                <a:gd name="T21" fmla="*/ T20 w 591"/>
                <a:gd name="T22" fmla="+- 0 5735 5636"/>
                <a:gd name="T23" fmla="*/ 5735 h 884"/>
                <a:gd name="T24" fmla="+- 0 3008 3008"/>
                <a:gd name="T25" fmla="*/ T24 w 591"/>
                <a:gd name="T26" fmla="+- 0 6421 5636"/>
                <a:gd name="T27" fmla="*/ 6421 h 884"/>
                <a:gd name="T28" fmla="+- 0 3016 3008"/>
                <a:gd name="T29" fmla="*/ T28 w 591"/>
                <a:gd name="T30" fmla="+- 0 6460 5636"/>
                <a:gd name="T31" fmla="*/ 6460 h 884"/>
                <a:gd name="T32" fmla="+- 0 3037 3008"/>
                <a:gd name="T33" fmla="*/ T32 w 591"/>
                <a:gd name="T34" fmla="+- 0 6491 5636"/>
                <a:gd name="T35" fmla="*/ 6491 h 884"/>
                <a:gd name="T36" fmla="+- 0 3068 3008"/>
                <a:gd name="T37" fmla="*/ T36 w 591"/>
                <a:gd name="T38" fmla="+- 0 6512 5636"/>
                <a:gd name="T39" fmla="*/ 6512 h 884"/>
                <a:gd name="T40" fmla="+- 0 3107 3008"/>
                <a:gd name="T41" fmla="*/ T40 w 591"/>
                <a:gd name="T42" fmla="+- 0 6520 5636"/>
                <a:gd name="T43" fmla="*/ 6520 h 884"/>
                <a:gd name="T44" fmla="+- 0 3501 3008"/>
                <a:gd name="T45" fmla="*/ T44 w 591"/>
                <a:gd name="T46" fmla="+- 0 6520 5636"/>
                <a:gd name="T47" fmla="*/ 6520 h 884"/>
                <a:gd name="T48" fmla="+- 0 3539 3008"/>
                <a:gd name="T49" fmla="*/ T48 w 591"/>
                <a:gd name="T50" fmla="+- 0 6512 5636"/>
                <a:gd name="T51" fmla="*/ 6512 h 884"/>
                <a:gd name="T52" fmla="+- 0 3570 3008"/>
                <a:gd name="T53" fmla="*/ T52 w 591"/>
                <a:gd name="T54" fmla="+- 0 6491 5636"/>
                <a:gd name="T55" fmla="*/ 6491 h 884"/>
                <a:gd name="T56" fmla="+- 0 3591 3008"/>
                <a:gd name="T57" fmla="*/ T56 w 591"/>
                <a:gd name="T58" fmla="+- 0 6460 5636"/>
                <a:gd name="T59" fmla="*/ 6460 h 884"/>
                <a:gd name="T60" fmla="+- 0 3599 3008"/>
                <a:gd name="T61" fmla="*/ T60 w 591"/>
                <a:gd name="T62" fmla="+- 0 6421 5636"/>
                <a:gd name="T63" fmla="*/ 6421 h 884"/>
                <a:gd name="T64" fmla="+- 0 3599 3008"/>
                <a:gd name="T65" fmla="*/ T64 w 591"/>
                <a:gd name="T66" fmla="+- 0 5735 5636"/>
                <a:gd name="T67" fmla="*/ 5735 h 884"/>
                <a:gd name="T68" fmla="+- 0 3591 3008"/>
                <a:gd name="T69" fmla="*/ T68 w 591"/>
                <a:gd name="T70" fmla="+- 0 5697 5636"/>
                <a:gd name="T71" fmla="*/ 5697 h 884"/>
                <a:gd name="T72" fmla="+- 0 3570 3008"/>
                <a:gd name="T73" fmla="*/ T72 w 591"/>
                <a:gd name="T74" fmla="+- 0 5665 5636"/>
                <a:gd name="T75" fmla="*/ 5665 h 884"/>
                <a:gd name="T76" fmla="+- 0 3539 3008"/>
                <a:gd name="T77" fmla="*/ T76 w 591"/>
                <a:gd name="T78" fmla="+- 0 5644 5636"/>
                <a:gd name="T79" fmla="*/ 5644 h 884"/>
                <a:gd name="T80" fmla="+- 0 3501 3008"/>
                <a:gd name="T81" fmla="*/ T80 w 591"/>
                <a:gd name="T82" fmla="+- 0 5636 5636"/>
                <a:gd name="T83" fmla="*/ 5636 h 8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91" h="884">
                  <a:moveTo>
                    <a:pt x="493" y="0"/>
                  </a:moveTo>
                  <a:lnTo>
                    <a:pt x="99" y="0"/>
                  </a:lnTo>
                  <a:lnTo>
                    <a:pt x="60" y="8"/>
                  </a:lnTo>
                  <a:lnTo>
                    <a:pt x="29" y="29"/>
                  </a:lnTo>
                  <a:lnTo>
                    <a:pt x="8" y="61"/>
                  </a:lnTo>
                  <a:lnTo>
                    <a:pt x="0" y="99"/>
                  </a:lnTo>
                  <a:lnTo>
                    <a:pt x="0" y="785"/>
                  </a:lnTo>
                  <a:lnTo>
                    <a:pt x="8" y="824"/>
                  </a:lnTo>
                  <a:lnTo>
                    <a:pt x="29" y="855"/>
                  </a:lnTo>
                  <a:lnTo>
                    <a:pt x="60" y="876"/>
                  </a:lnTo>
                  <a:lnTo>
                    <a:pt x="99" y="884"/>
                  </a:lnTo>
                  <a:lnTo>
                    <a:pt x="493" y="884"/>
                  </a:lnTo>
                  <a:lnTo>
                    <a:pt x="531" y="876"/>
                  </a:lnTo>
                  <a:lnTo>
                    <a:pt x="562" y="855"/>
                  </a:lnTo>
                  <a:lnTo>
                    <a:pt x="583" y="824"/>
                  </a:lnTo>
                  <a:lnTo>
                    <a:pt x="591" y="785"/>
                  </a:lnTo>
                  <a:lnTo>
                    <a:pt x="591" y="99"/>
                  </a:lnTo>
                  <a:lnTo>
                    <a:pt x="583" y="61"/>
                  </a:lnTo>
                  <a:lnTo>
                    <a:pt x="562" y="29"/>
                  </a:lnTo>
                  <a:lnTo>
                    <a:pt x="531" y="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270"/>
            <p:cNvSpPr>
              <a:spLocks/>
            </p:cNvSpPr>
            <p:nvPr/>
          </p:nvSpPr>
          <p:spPr bwMode="auto">
            <a:xfrm>
              <a:off x="2812" y="6411"/>
              <a:ext cx="517" cy="690"/>
            </a:xfrm>
            <a:custGeom>
              <a:avLst/>
              <a:gdLst>
                <a:gd name="T0" fmla="+- 0 4148 3655"/>
                <a:gd name="T1" fmla="*/ T0 w 591"/>
                <a:gd name="T2" fmla="+- 0 5636 5636"/>
                <a:gd name="T3" fmla="*/ 5636 h 884"/>
                <a:gd name="T4" fmla="+- 0 3754 3655"/>
                <a:gd name="T5" fmla="*/ T4 w 591"/>
                <a:gd name="T6" fmla="+- 0 5636 5636"/>
                <a:gd name="T7" fmla="*/ 5636 h 884"/>
                <a:gd name="T8" fmla="+- 0 3715 3655"/>
                <a:gd name="T9" fmla="*/ T8 w 591"/>
                <a:gd name="T10" fmla="+- 0 5644 5636"/>
                <a:gd name="T11" fmla="*/ 5644 h 884"/>
                <a:gd name="T12" fmla="+- 0 3684 3655"/>
                <a:gd name="T13" fmla="*/ T12 w 591"/>
                <a:gd name="T14" fmla="+- 0 5665 5636"/>
                <a:gd name="T15" fmla="*/ 5665 h 884"/>
                <a:gd name="T16" fmla="+- 0 3663 3655"/>
                <a:gd name="T17" fmla="*/ T16 w 591"/>
                <a:gd name="T18" fmla="+- 0 5697 5636"/>
                <a:gd name="T19" fmla="*/ 5697 h 884"/>
                <a:gd name="T20" fmla="+- 0 3655 3655"/>
                <a:gd name="T21" fmla="*/ T20 w 591"/>
                <a:gd name="T22" fmla="+- 0 5735 5636"/>
                <a:gd name="T23" fmla="*/ 5735 h 884"/>
                <a:gd name="T24" fmla="+- 0 3655 3655"/>
                <a:gd name="T25" fmla="*/ T24 w 591"/>
                <a:gd name="T26" fmla="+- 0 6421 5636"/>
                <a:gd name="T27" fmla="*/ 6421 h 884"/>
                <a:gd name="T28" fmla="+- 0 3663 3655"/>
                <a:gd name="T29" fmla="*/ T28 w 591"/>
                <a:gd name="T30" fmla="+- 0 6460 5636"/>
                <a:gd name="T31" fmla="*/ 6460 h 884"/>
                <a:gd name="T32" fmla="+- 0 3684 3655"/>
                <a:gd name="T33" fmla="*/ T32 w 591"/>
                <a:gd name="T34" fmla="+- 0 6491 5636"/>
                <a:gd name="T35" fmla="*/ 6491 h 884"/>
                <a:gd name="T36" fmla="+- 0 3715 3655"/>
                <a:gd name="T37" fmla="*/ T36 w 591"/>
                <a:gd name="T38" fmla="+- 0 6512 5636"/>
                <a:gd name="T39" fmla="*/ 6512 h 884"/>
                <a:gd name="T40" fmla="+- 0 3754 3655"/>
                <a:gd name="T41" fmla="*/ T40 w 591"/>
                <a:gd name="T42" fmla="+- 0 6520 5636"/>
                <a:gd name="T43" fmla="*/ 6520 h 884"/>
                <a:gd name="T44" fmla="+- 0 4148 3655"/>
                <a:gd name="T45" fmla="*/ T44 w 591"/>
                <a:gd name="T46" fmla="+- 0 6520 5636"/>
                <a:gd name="T47" fmla="*/ 6520 h 884"/>
                <a:gd name="T48" fmla="+- 0 4186 3655"/>
                <a:gd name="T49" fmla="*/ T48 w 591"/>
                <a:gd name="T50" fmla="+- 0 6512 5636"/>
                <a:gd name="T51" fmla="*/ 6512 h 884"/>
                <a:gd name="T52" fmla="+- 0 4217 3655"/>
                <a:gd name="T53" fmla="*/ T52 w 591"/>
                <a:gd name="T54" fmla="+- 0 6491 5636"/>
                <a:gd name="T55" fmla="*/ 6491 h 884"/>
                <a:gd name="T56" fmla="+- 0 4238 3655"/>
                <a:gd name="T57" fmla="*/ T56 w 591"/>
                <a:gd name="T58" fmla="+- 0 6460 5636"/>
                <a:gd name="T59" fmla="*/ 6460 h 884"/>
                <a:gd name="T60" fmla="+- 0 4246 3655"/>
                <a:gd name="T61" fmla="*/ T60 w 591"/>
                <a:gd name="T62" fmla="+- 0 6421 5636"/>
                <a:gd name="T63" fmla="*/ 6421 h 884"/>
                <a:gd name="T64" fmla="+- 0 4246 3655"/>
                <a:gd name="T65" fmla="*/ T64 w 591"/>
                <a:gd name="T66" fmla="+- 0 5735 5636"/>
                <a:gd name="T67" fmla="*/ 5735 h 884"/>
                <a:gd name="T68" fmla="+- 0 4238 3655"/>
                <a:gd name="T69" fmla="*/ T68 w 591"/>
                <a:gd name="T70" fmla="+- 0 5697 5636"/>
                <a:gd name="T71" fmla="*/ 5697 h 884"/>
                <a:gd name="T72" fmla="+- 0 4217 3655"/>
                <a:gd name="T73" fmla="*/ T72 w 591"/>
                <a:gd name="T74" fmla="+- 0 5665 5636"/>
                <a:gd name="T75" fmla="*/ 5665 h 884"/>
                <a:gd name="T76" fmla="+- 0 4186 3655"/>
                <a:gd name="T77" fmla="*/ T76 w 591"/>
                <a:gd name="T78" fmla="+- 0 5644 5636"/>
                <a:gd name="T79" fmla="*/ 5644 h 884"/>
                <a:gd name="T80" fmla="+- 0 4148 3655"/>
                <a:gd name="T81" fmla="*/ T80 w 591"/>
                <a:gd name="T82" fmla="+- 0 5636 5636"/>
                <a:gd name="T83" fmla="*/ 5636 h 8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91" h="884">
                  <a:moveTo>
                    <a:pt x="493" y="0"/>
                  </a:moveTo>
                  <a:lnTo>
                    <a:pt x="99" y="0"/>
                  </a:lnTo>
                  <a:lnTo>
                    <a:pt x="60" y="8"/>
                  </a:lnTo>
                  <a:lnTo>
                    <a:pt x="29" y="29"/>
                  </a:lnTo>
                  <a:lnTo>
                    <a:pt x="8" y="61"/>
                  </a:lnTo>
                  <a:lnTo>
                    <a:pt x="0" y="99"/>
                  </a:lnTo>
                  <a:lnTo>
                    <a:pt x="0" y="785"/>
                  </a:lnTo>
                  <a:lnTo>
                    <a:pt x="8" y="824"/>
                  </a:lnTo>
                  <a:lnTo>
                    <a:pt x="29" y="855"/>
                  </a:lnTo>
                  <a:lnTo>
                    <a:pt x="60" y="876"/>
                  </a:lnTo>
                  <a:lnTo>
                    <a:pt x="99" y="884"/>
                  </a:lnTo>
                  <a:lnTo>
                    <a:pt x="493" y="884"/>
                  </a:lnTo>
                  <a:lnTo>
                    <a:pt x="531" y="876"/>
                  </a:lnTo>
                  <a:lnTo>
                    <a:pt x="562" y="855"/>
                  </a:lnTo>
                  <a:lnTo>
                    <a:pt x="583" y="824"/>
                  </a:lnTo>
                  <a:lnTo>
                    <a:pt x="591" y="785"/>
                  </a:lnTo>
                  <a:lnTo>
                    <a:pt x="591" y="99"/>
                  </a:lnTo>
                  <a:lnTo>
                    <a:pt x="583" y="61"/>
                  </a:lnTo>
                  <a:lnTo>
                    <a:pt x="562" y="29"/>
                  </a:lnTo>
                  <a:lnTo>
                    <a:pt x="531" y="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5" name="Line 269"/>
            <p:cNvCxnSpPr>
              <a:cxnSpLocks noChangeShapeType="1"/>
            </p:cNvCxnSpPr>
            <p:nvPr/>
          </p:nvCxnSpPr>
          <p:spPr bwMode="auto">
            <a:xfrm flipV="1">
              <a:off x="1331" y="7133"/>
              <a:ext cx="1933" cy="12"/>
            </a:xfrm>
            <a:prstGeom prst="line">
              <a:avLst/>
            </a:prstGeom>
            <a:noFill/>
            <a:ln w="9525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264"/>
            <p:cNvSpPr txBox="1">
              <a:spLocks noChangeArrowheads="1"/>
            </p:cNvSpPr>
            <p:nvPr/>
          </p:nvSpPr>
          <p:spPr bwMode="auto">
            <a:xfrm>
              <a:off x="402" y="4354"/>
              <a:ext cx="3455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Укрепление материально-технической базы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домов культуры,</a:t>
              </a:r>
              <a:r>
                <a:rPr lang="ru-RU" sz="15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 err="1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     </a:t>
              </a:r>
              <a:r>
                <a:rPr lang="ru-RU" sz="1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1,2    1,2    1,2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 Box 263"/>
            <p:cNvSpPr txBox="1">
              <a:spLocks noChangeArrowheads="1"/>
            </p:cNvSpPr>
            <p:nvPr/>
          </p:nvSpPr>
          <p:spPr bwMode="auto">
            <a:xfrm>
              <a:off x="828" y="7193"/>
              <a:ext cx="301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900" b="1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</a:t>
              </a:r>
              <a:r>
                <a:rPr lang="ru-RU" sz="1400" b="1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2022   2023   2024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4380927" y="930430"/>
            <a:ext cx="156198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4338" algn="r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Капитальные вложения на развитие культуры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4338" algn="r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городском округе: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4338" algn="r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38125" y="46513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культуры городского округа Семеновский на 2018-2023 годы</a:t>
            </a:r>
          </a:p>
        </p:txBody>
      </p:sp>
      <p:grpSp>
        <p:nvGrpSpPr>
          <p:cNvPr id="21" name="Group 262">
            <a:extLst>
              <a:ext uri="{FF2B5EF4-FFF2-40B4-BE49-F238E27FC236}">
                <a16:creationId xmlns:a16="http://schemas.microsoft.com/office/drawing/2014/main" id="{BAA2964F-8B18-4CDD-ACEB-BE5A1531DD1D}"/>
              </a:ext>
            </a:extLst>
          </p:cNvPr>
          <p:cNvGrpSpPr>
            <a:grpSpLocks/>
          </p:cNvGrpSpPr>
          <p:nvPr/>
        </p:nvGrpSpPr>
        <p:grpSpPr bwMode="auto">
          <a:xfrm>
            <a:off x="3816852" y="4863696"/>
            <a:ext cx="2994660" cy="2880360"/>
            <a:chOff x="550" y="3537"/>
            <a:chExt cx="4265" cy="4442"/>
          </a:xfrm>
        </p:grpSpPr>
        <p:sp>
          <p:nvSpPr>
            <p:cNvPr id="22" name="Freeform 276">
              <a:extLst>
                <a:ext uri="{FF2B5EF4-FFF2-40B4-BE49-F238E27FC236}">
                  <a16:creationId xmlns:a16="http://schemas.microsoft.com/office/drawing/2014/main" id="{CC280485-5203-4FB6-8CA9-690529C88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3537"/>
              <a:ext cx="4265" cy="4442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Text Box 264">
              <a:extLst>
                <a:ext uri="{FF2B5EF4-FFF2-40B4-BE49-F238E27FC236}">
                  <a16:creationId xmlns:a16="http://schemas.microsoft.com/office/drawing/2014/main" id="{EED99247-6AEE-4456-91B8-8BD5B8268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" y="3822"/>
              <a:ext cx="2997" cy="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Капитальный ремонт здания Центральной библиотеки и Центральной детской библиотеки</a:t>
              </a: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(доля местного бюджета )</a:t>
              </a: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36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3,3 </a:t>
              </a: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0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2018-2023 годы</a:t>
            </a:r>
          </a:p>
        </p:txBody>
      </p:sp>
      <p:grpSp>
        <p:nvGrpSpPr>
          <p:cNvPr id="3" name="Group 566"/>
          <p:cNvGrpSpPr>
            <a:grpSpLocks/>
          </p:cNvGrpSpPr>
          <p:nvPr/>
        </p:nvGrpSpPr>
        <p:grpSpPr bwMode="auto">
          <a:xfrm>
            <a:off x="398326" y="3988140"/>
            <a:ext cx="2392680" cy="2438754"/>
            <a:chOff x="655" y="123"/>
            <a:chExt cx="3733" cy="4037"/>
          </a:xfrm>
        </p:grpSpPr>
        <p:sp>
          <p:nvSpPr>
            <p:cNvPr id="4" name="Freeform 568"/>
            <p:cNvSpPr>
              <a:spLocks/>
            </p:cNvSpPr>
            <p:nvPr/>
          </p:nvSpPr>
          <p:spPr bwMode="auto">
            <a:xfrm>
              <a:off x="713" y="123"/>
              <a:ext cx="3618" cy="3446"/>
            </a:xfrm>
            <a:custGeom>
              <a:avLst/>
              <a:gdLst>
                <a:gd name="T0" fmla="+- 0 720 713"/>
                <a:gd name="T1" fmla="*/ T0 w 3618"/>
                <a:gd name="T2" fmla="+- 0 1697 123"/>
                <a:gd name="T3" fmla="*/ 1697 h 3446"/>
                <a:gd name="T4" fmla="+- 0 754 713"/>
                <a:gd name="T5" fmla="*/ T4 w 3618"/>
                <a:gd name="T6" fmla="+- 0 1481 123"/>
                <a:gd name="T7" fmla="*/ 1481 h 3446"/>
                <a:gd name="T8" fmla="+- 0 815 713"/>
                <a:gd name="T9" fmla="*/ T8 w 3618"/>
                <a:gd name="T10" fmla="+- 0 1275 123"/>
                <a:gd name="T11" fmla="*/ 1275 h 3446"/>
                <a:gd name="T12" fmla="+- 0 902 713"/>
                <a:gd name="T13" fmla="*/ T12 w 3618"/>
                <a:gd name="T14" fmla="+- 0 1079 123"/>
                <a:gd name="T15" fmla="*/ 1079 h 3446"/>
                <a:gd name="T16" fmla="+- 0 1012 713"/>
                <a:gd name="T17" fmla="*/ T16 w 3618"/>
                <a:gd name="T18" fmla="+- 0 897 123"/>
                <a:gd name="T19" fmla="*/ 897 h 3446"/>
                <a:gd name="T20" fmla="+- 0 1144 713"/>
                <a:gd name="T21" fmla="*/ T20 w 3618"/>
                <a:gd name="T22" fmla="+- 0 730 123"/>
                <a:gd name="T23" fmla="*/ 730 h 3446"/>
                <a:gd name="T24" fmla="+- 0 1296 713"/>
                <a:gd name="T25" fmla="*/ T24 w 3618"/>
                <a:gd name="T26" fmla="+- 0 580 123"/>
                <a:gd name="T27" fmla="*/ 580 h 3446"/>
                <a:gd name="T28" fmla="+- 0 1466 713"/>
                <a:gd name="T29" fmla="*/ T28 w 3618"/>
                <a:gd name="T30" fmla="+- 0 448 123"/>
                <a:gd name="T31" fmla="*/ 448 h 3446"/>
                <a:gd name="T32" fmla="+- 0 1652 713"/>
                <a:gd name="T33" fmla="*/ T32 w 3618"/>
                <a:gd name="T34" fmla="+- 0 335 123"/>
                <a:gd name="T35" fmla="*/ 335 h 3446"/>
                <a:gd name="T36" fmla="+- 0 1852 713"/>
                <a:gd name="T37" fmla="*/ T36 w 3618"/>
                <a:gd name="T38" fmla="+- 0 245 123"/>
                <a:gd name="T39" fmla="*/ 245 h 3446"/>
                <a:gd name="T40" fmla="+- 0 2065 713"/>
                <a:gd name="T41" fmla="*/ T40 w 3618"/>
                <a:gd name="T42" fmla="+- 0 179 123"/>
                <a:gd name="T43" fmla="*/ 179 h 3446"/>
                <a:gd name="T44" fmla="+- 0 2289 713"/>
                <a:gd name="T45" fmla="*/ T44 w 3618"/>
                <a:gd name="T46" fmla="+- 0 137 123"/>
                <a:gd name="T47" fmla="*/ 137 h 3446"/>
                <a:gd name="T48" fmla="+- 0 2522 713"/>
                <a:gd name="T49" fmla="*/ T48 w 3618"/>
                <a:gd name="T50" fmla="+- 0 123 123"/>
                <a:gd name="T51" fmla="*/ 123 h 3446"/>
                <a:gd name="T52" fmla="+- 0 2755 713"/>
                <a:gd name="T53" fmla="*/ T52 w 3618"/>
                <a:gd name="T54" fmla="+- 0 137 123"/>
                <a:gd name="T55" fmla="*/ 137 h 3446"/>
                <a:gd name="T56" fmla="+- 0 2979 713"/>
                <a:gd name="T57" fmla="*/ T56 w 3618"/>
                <a:gd name="T58" fmla="+- 0 179 123"/>
                <a:gd name="T59" fmla="*/ 179 h 3446"/>
                <a:gd name="T60" fmla="+- 0 3192 713"/>
                <a:gd name="T61" fmla="*/ T60 w 3618"/>
                <a:gd name="T62" fmla="+- 0 245 123"/>
                <a:gd name="T63" fmla="*/ 245 h 3446"/>
                <a:gd name="T64" fmla="+- 0 3392 713"/>
                <a:gd name="T65" fmla="*/ T64 w 3618"/>
                <a:gd name="T66" fmla="+- 0 335 123"/>
                <a:gd name="T67" fmla="*/ 335 h 3446"/>
                <a:gd name="T68" fmla="+- 0 3578 713"/>
                <a:gd name="T69" fmla="*/ T68 w 3618"/>
                <a:gd name="T70" fmla="+- 0 448 123"/>
                <a:gd name="T71" fmla="*/ 448 h 3446"/>
                <a:gd name="T72" fmla="+- 0 3748 713"/>
                <a:gd name="T73" fmla="*/ T72 w 3618"/>
                <a:gd name="T74" fmla="+- 0 580 123"/>
                <a:gd name="T75" fmla="*/ 580 h 3446"/>
                <a:gd name="T76" fmla="+- 0 3900 713"/>
                <a:gd name="T77" fmla="*/ T76 w 3618"/>
                <a:gd name="T78" fmla="+- 0 730 123"/>
                <a:gd name="T79" fmla="*/ 730 h 3446"/>
                <a:gd name="T80" fmla="+- 0 4032 713"/>
                <a:gd name="T81" fmla="*/ T80 w 3618"/>
                <a:gd name="T82" fmla="+- 0 897 123"/>
                <a:gd name="T83" fmla="*/ 897 h 3446"/>
                <a:gd name="T84" fmla="+- 0 4142 713"/>
                <a:gd name="T85" fmla="*/ T84 w 3618"/>
                <a:gd name="T86" fmla="+- 0 1079 123"/>
                <a:gd name="T87" fmla="*/ 1079 h 3446"/>
                <a:gd name="T88" fmla="+- 0 4229 713"/>
                <a:gd name="T89" fmla="*/ T88 w 3618"/>
                <a:gd name="T90" fmla="+- 0 1275 123"/>
                <a:gd name="T91" fmla="*/ 1275 h 3446"/>
                <a:gd name="T92" fmla="+- 0 4290 713"/>
                <a:gd name="T93" fmla="*/ T92 w 3618"/>
                <a:gd name="T94" fmla="+- 0 1481 123"/>
                <a:gd name="T95" fmla="*/ 1481 h 3446"/>
                <a:gd name="T96" fmla="+- 0 4324 713"/>
                <a:gd name="T97" fmla="*/ T96 w 3618"/>
                <a:gd name="T98" fmla="+- 0 1697 123"/>
                <a:gd name="T99" fmla="*/ 1697 h 3446"/>
                <a:gd name="T100" fmla="+- 0 4329 713"/>
                <a:gd name="T101" fmla="*/ T100 w 3618"/>
                <a:gd name="T102" fmla="+- 0 1921 123"/>
                <a:gd name="T103" fmla="*/ 1921 h 3446"/>
                <a:gd name="T104" fmla="+- 0 4305 713"/>
                <a:gd name="T105" fmla="*/ T104 w 3618"/>
                <a:gd name="T106" fmla="+- 0 2140 123"/>
                <a:gd name="T107" fmla="*/ 2140 h 3446"/>
                <a:gd name="T108" fmla="+- 0 4252 713"/>
                <a:gd name="T109" fmla="*/ T108 w 3618"/>
                <a:gd name="T110" fmla="+- 0 2350 123"/>
                <a:gd name="T111" fmla="*/ 2350 h 3446"/>
                <a:gd name="T112" fmla="+- 0 4174 713"/>
                <a:gd name="T113" fmla="*/ T112 w 3618"/>
                <a:gd name="T114" fmla="+- 0 2549 123"/>
                <a:gd name="T115" fmla="*/ 2549 h 3446"/>
                <a:gd name="T116" fmla="+- 0 4071 713"/>
                <a:gd name="T117" fmla="*/ T116 w 3618"/>
                <a:gd name="T118" fmla="+- 0 2736 123"/>
                <a:gd name="T119" fmla="*/ 2736 h 3446"/>
                <a:gd name="T120" fmla="+- 0 3946 713"/>
                <a:gd name="T121" fmla="*/ T120 w 3618"/>
                <a:gd name="T122" fmla="+- 0 2908 123"/>
                <a:gd name="T123" fmla="*/ 2908 h 3446"/>
                <a:gd name="T124" fmla="+- 0 3801 713"/>
                <a:gd name="T125" fmla="*/ T124 w 3618"/>
                <a:gd name="T126" fmla="+- 0 3064 123"/>
                <a:gd name="T127" fmla="*/ 3064 h 3446"/>
                <a:gd name="T128" fmla="+- 0 3637 713"/>
                <a:gd name="T129" fmla="*/ T128 w 3618"/>
                <a:gd name="T130" fmla="+- 0 3203 123"/>
                <a:gd name="T131" fmla="*/ 3203 h 3446"/>
                <a:gd name="T132" fmla="+- 0 3456 713"/>
                <a:gd name="T133" fmla="*/ T132 w 3618"/>
                <a:gd name="T134" fmla="+- 0 3322 123"/>
                <a:gd name="T135" fmla="*/ 3322 h 3446"/>
                <a:gd name="T136" fmla="+- 0 3260 713"/>
                <a:gd name="T137" fmla="*/ T136 w 3618"/>
                <a:gd name="T138" fmla="+- 0 3419 123"/>
                <a:gd name="T139" fmla="*/ 3419 h 3446"/>
                <a:gd name="T140" fmla="+- 0 3051 713"/>
                <a:gd name="T141" fmla="*/ T140 w 3618"/>
                <a:gd name="T142" fmla="+- 0 3494 123"/>
                <a:gd name="T143" fmla="*/ 3494 h 3446"/>
                <a:gd name="T144" fmla="+- 0 2830 713"/>
                <a:gd name="T145" fmla="*/ T144 w 3618"/>
                <a:gd name="T146" fmla="+- 0 3544 123"/>
                <a:gd name="T147" fmla="*/ 3544 h 3446"/>
                <a:gd name="T148" fmla="+- 0 2600 713"/>
                <a:gd name="T149" fmla="*/ T148 w 3618"/>
                <a:gd name="T150" fmla="+- 0 3567 123"/>
                <a:gd name="T151" fmla="*/ 3567 h 3446"/>
                <a:gd name="T152" fmla="+- 0 2366 713"/>
                <a:gd name="T153" fmla="*/ T152 w 3618"/>
                <a:gd name="T154" fmla="+- 0 3562 123"/>
                <a:gd name="T155" fmla="*/ 3562 h 3446"/>
                <a:gd name="T156" fmla="+- 0 2139 713"/>
                <a:gd name="T157" fmla="*/ T156 w 3618"/>
                <a:gd name="T158" fmla="+- 0 3530 123"/>
                <a:gd name="T159" fmla="*/ 3530 h 3446"/>
                <a:gd name="T160" fmla="+- 0 1922 713"/>
                <a:gd name="T161" fmla="*/ T160 w 3618"/>
                <a:gd name="T162" fmla="+- 0 3472 123"/>
                <a:gd name="T163" fmla="*/ 3472 h 3446"/>
                <a:gd name="T164" fmla="+- 0 1717 713"/>
                <a:gd name="T165" fmla="*/ T164 w 3618"/>
                <a:gd name="T166" fmla="+- 0 3389 123"/>
                <a:gd name="T167" fmla="*/ 3389 h 3446"/>
                <a:gd name="T168" fmla="+- 0 1526 713"/>
                <a:gd name="T169" fmla="*/ T168 w 3618"/>
                <a:gd name="T170" fmla="+- 0 3284 123"/>
                <a:gd name="T171" fmla="*/ 3284 h 3446"/>
                <a:gd name="T172" fmla="+- 0 1350 713"/>
                <a:gd name="T173" fmla="*/ T172 w 3618"/>
                <a:gd name="T174" fmla="+- 0 3159 123"/>
                <a:gd name="T175" fmla="*/ 3159 h 3446"/>
                <a:gd name="T176" fmla="+- 0 1192 713"/>
                <a:gd name="T177" fmla="*/ T176 w 3618"/>
                <a:gd name="T178" fmla="+- 0 3014 123"/>
                <a:gd name="T179" fmla="*/ 3014 h 3446"/>
                <a:gd name="T180" fmla="+- 0 1054 713"/>
                <a:gd name="T181" fmla="*/ T180 w 3618"/>
                <a:gd name="T182" fmla="+- 0 2852 123"/>
                <a:gd name="T183" fmla="*/ 2852 h 3446"/>
                <a:gd name="T184" fmla="+- 0 936 713"/>
                <a:gd name="T185" fmla="*/ T184 w 3618"/>
                <a:gd name="T186" fmla="+- 0 2675 123"/>
                <a:gd name="T187" fmla="*/ 2675 h 3446"/>
                <a:gd name="T188" fmla="+- 0 841 713"/>
                <a:gd name="T189" fmla="*/ T188 w 3618"/>
                <a:gd name="T190" fmla="+- 0 2484 123"/>
                <a:gd name="T191" fmla="*/ 2484 h 3446"/>
                <a:gd name="T192" fmla="+- 0 771 713"/>
                <a:gd name="T193" fmla="*/ T192 w 3618"/>
                <a:gd name="T194" fmla="+- 0 2281 123"/>
                <a:gd name="T195" fmla="*/ 2281 h 3446"/>
                <a:gd name="T196" fmla="+- 0 728 713"/>
                <a:gd name="T197" fmla="*/ T196 w 3618"/>
                <a:gd name="T198" fmla="+- 0 2068 123"/>
                <a:gd name="T199" fmla="*/ 2068 h 3446"/>
                <a:gd name="T200" fmla="+- 0 713 713"/>
                <a:gd name="T201" fmla="*/ T200 w 3618"/>
                <a:gd name="T202" fmla="+- 0 1846 123"/>
                <a:gd name="T203" fmla="*/ 1846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3"/>
                  </a:moveTo>
                  <a:lnTo>
                    <a:pt x="2" y="1648"/>
                  </a:lnTo>
                  <a:lnTo>
                    <a:pt x="7" y="1574"/>
                  </a:lnTo>
                  <a:lnTo>
                    <a:pt x="15" y="1501"/>
                  </a:lnTo>
                  <a:lnTo>
                    <a:pt x="26" y="1429"/>
                  </a:lnTo>
                  <a:lnTo>
                    <a:pt x="41" y="1358"/>
                  </a:lnTo>
                  <a:lnTo>
                    <a:pt x="58" y="1288"/>
                  </a:lnTo>
                  <a:lnTo>
                    <a:pt x="79" y="1219"/>
                  </a:lnTo>
                  <a:lnTo>
                    <a:pt x="102" y="1152"/>
                  </a:lnTo>
                  <a:lnTo>
                    <a:pt x="128" y="1085"/>
                  </a:lnTo>
                  <a:lnTo>
                    <a:pt x="157" y="1020"/>
                  </a:lnTo>
                  <a:lnTo>
                    <a:pt x="189" y="956"/>
                  </a:lnTo>
                  <a:lnTo>
                    <a:pt x="223" y="894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7"/>
                  </a:lnTo>
                  <a:lnTo>
                    <a:pt x="385" y="661"/>
                  </a:lnTo>
                  <a:lnTo>
                    <a:pt x="431" y="607"/>
                  </a:lnTo>
                  <a:lnTo>
                    <a:pt x="479" y="555"/>
                  </a:lnTo>
                  <a:lnTo>
                    <a:pt x="530" y="505"/>
                  </a:lnTo>
                  <a:lnTo>
                    <a:pt x="583" y="457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3" y="325"/>
                  </a:lnTo>
                  <a:lnTo>
                    <a:pt x="813" y="285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80"/>
                  </a:lnTo>
                  <a:lnTo>
                    <a:pt x="1071" y="150"/>
                  </a:lnTo>
                  <a:lnTo>
                    <a:pt x="1139" y="122"/>
                  </a:lnTo>
                  <a:lnTo>
                    <a:pt x="1209" y="97"/>
                  </a:lnTo>
                  <a:lnTo>
                    <a:pt x="1280" y="75"/>
                  </a:lnTo>
                  <a:lnTo>
                    <a:pt x="1352" y="56"/>
                  </a:lnTo>
                  <a:lnTo>
                    <a:pt x="1426" y="39"/>
                  </a:lnTo>
                  <a:lnTo>
                    <a:pt x="1501" y="25"/>
                  </a:lnTo>
                  <a:lnTo>
                    <a:pt x="1576" y="14"/>
                  </a:lnTo>
                  <a:lnTo>
                    <a:pt x="1653" y="7"/>
                  </a:lnTo>
                  <a:lnTo>
                    <a:pt x="1731" y="2"/>
                  </a:lnTo>
                  <a:lnTo>
                    <a:pt x="1809" y="0"/>
                  </a:lnTo>
                  <a:lnTo>
                    <a:pt x="1887" y="2"/>
                  </a:lnTo>
                  <a:lnTo>
                    <a:pt x="1965" y="7"/>
                  </a:lnTo>
                  <a:lnTo>
                    <a:pt x="2042" y="14"/>
                  </a:lnTo>
                  <a:lnTo>
                    <a:pt x="2117" y="25"/>
                  </a:lnTo>
                  <a:lnTo>
                    <a:pt x="2192" y="39"/>
                  </a:lnTo>
                  <a:lnTo>
                    <a:pt x="2266" y="56"/>
                  </a:lnTo>
                  <a:lnTo>
                    <a:pt x="2338" y="75"/>
                  </a:lnTo>
                  <a:lnTo>
                    <a:pt x="2409" y="97"/>
                  </a:lnTo>
                  <a:lnTo>
                    <a:pt x="2479" y="122"/>
                  </a:lnTo>
                  <a:lnTo>
                    <a:pt x="2547" y="150"/>
                  </a:lnTo>
                  <a:lnTo>
                    <a:pt x="2614" y="180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5"/>
                  </a:lnTo>
                  <a:lnTo>
                    <a:pt x="2865" y="325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5" y="457"/>
                  </a:lnTo>
                  <a:lnTo>
                    <a:pt x="3088" y="505"/>
                  </a:lnTo>
                  <a:lnTo>
                    <a:pt x="3139" y="555"/>
                  </a:lnTo>
                  <a:lnTo>
                    <a:pt x="3187" y="607"/>
                  </a:lnTo>
                  <a:lnTo>
                    <a:pt x="3233" y="661"/>
                  </a:lnTo>
                  <a:lnTo>
                    <a:pt x="3277" y="717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4"/>
                  </a:lnTo>
                  <a:lnTo>
                    <a:pt x="3429" y="956"/>
                  </a:lnTo>
                  <a:lnTo>
                    <a:pt x="3461" y="1020"/>
                  </a:lnTo>
                  <a:lnTo>
                    <a:pt x="3490" y="1085"/>
                  </a:lnTo>
                  <a:lnTo>
                    <a:pt x="3516" y="1152"/>
                  </a:lnTo>
                  <a:lnTo>
                    <a:pt x="3539" y="1219"/>
                  </a:lnTo>
                  <a:lnTo>
                    <a:pt x="3560" y="1288"/>
                  </a:lnTo>
                  <a:lnTo>
                    <a:pt x="3577" y="1358"/>
                  </a:lnTo>
                  <a:lnTo>
                    <a:pt x="3592" y="1429"/>
                  </a:lnTo>
                  <a:lnTo>
                    <a:pt x="3603" y="1501"/>
                  </a:lnTo>
                  <a:lnTo>
                    <a:pt x="3611" y="1574"/>
                  </a:lnTo>
                  <a:lnTo>
                    <a:pt x="3616" y="1648"/>
                  </a:lnTo>
                  <a:lnTo>
                    <a:pt x="3618" y="1723"/>
                  </a:lnTo>
                  <a:lnTo>
                    <a:pt x="3616" y="1798"/>
                  </a:lnTo>
                  <a:lnTo>
                    <a:pt x="3611" y="1872"/>
                  </a:lnTo>
                  <a:lnTo>
                    <a:pt x="3603" y="1945"/>
                  </a:lnTo>
                  <a:lnTo>
                    <a:pt x="3592" y="2017"/>
                  </a:lnTo>
                  <a:lnTo>
                    <a:pt x="3577" y="2088"/>
                  </a:lnTo>
                  <a:lnTo>
                    <a:pt x="3560" y="2158"/>
                  </a:lnTo>
                  <a:lnTo>
                    <a:pt x="3539" y="2227"/>
                  </a:lnTo>
                  <a:lnTo>
                    <a:pt x="3516" y="2295"/>
                  </a:lnTo>
                  <a:lnTo>
                    <a:pt x="3490" y="2361"/>
                  </a:lnTo>
                  <a:lnTo>
                    <a:pt x="3461" y="2426"/>
                  </a:lnTo>
                  <a:lnTo>
                    <a:pt x="3429" y="2490"/>
                  </a:lnTo>
                  <a:lnTo>
                    <a:pt x="3395" y="2552"/>
                  </a:lnTo>
                  <a:lnTo>
                    <a:pt x="3358" y="2613"/>
                  </a:lnTo>
                  <a:lnTo>
                    <a:pt x="3319" y="2672"/>
                  </a:lnTo>
                  <a:lnTo>
                    <a:pt x="3277" y="2729"/>
                  </a:lnTo>
                  <a:lnTo>
                    <a:pt x="3233" y="2785"/>
                  </a:lnTo>
                  <a:lnTo>
                    <a:pt x="3187" y="2839"/>
                  </a:lnTo>
                  <a:lnTo>
                    <a:pt x="3139" y="2891"/>
                  </a:lnTo>
                  <a:lnTo>
                    <a:pt x="3088" y="2941"/>
                  </a:lnTo>
                  <a:lnTo>
                    <a:pt x="3035" y="2989"/>
                  </a:lnTo>
                  <a:lnTo>
                    <a:pt x="2981" y="3036"/>
                  </a:lnTo>
                  <a:lnTo>
                    <a:pt x="2924" y="3080"/>
                  </a:lnTo>
                  <a:lnTo>
                    <a:pt x="2865" y="3122"/>
                  </a:lnTo>
                  <a:lnTo>
                    <a:pt x="2805" y="3161"/>
                  </a:lnTo>
                  <a:lnTo>
                    <a:pt x="2743" y="3199"/>
                  </a:lnTo>
                  <a:lnTo>
                    <a:pt x="2679" y="3234"/>
                  </a:lnTo>
                  <a:lnTo>
                    <a:pt x="2614" y="3266"/>
                  </a:lnTo>
                  <a:lnTo>
                    <a:pt x="2547" y="3296"/>
                  </a:lnTo>
                  <a:lnTo>
                    <a:pt x="2479" y="3324"/>
                  </a:lnTo>
                  <a:lnTo>
                    <a:pt x="2409" y="3349"/>
                  </a:lnTo>
                  <a:lnTo>
                    <a:pt x="2338" y="3371"/>
                  </a:lnTo>
                  <a:lnTo>
                    <a:pt x="2266" y="3390"/>
                  </a:lnTo>
                  <a:lnTo>
                    <a:pt x="2192" y="3407"/>
                  </a:lnTo>
                  <a:lnTo>
                    <a:pt x="2117" y="3421"/>
                  </a:lnTo>
                  <a:lnTo>
                    <a:pt x="2042" y="3432"/>
                  </a:lnTo>
                  <a:lnTo>
                    <a:pt x="1965" y="3439"/>
                  </a:lnTo>
                  <a:lnTo>
                    <a:pt x="1887" y="3444"/>
                  </a:lnTo>
                  <a:lnTo>
                    <a:pt x="1809" y="3446"/>
                  </a:lnTo>
                  <a:lnTo>
                    <a:pt x="1731" y="3444"/>
                  </a:lnTo>
                  <a:lnTo>
                    <a:pt x="1653" y="3439"/>
                  </a:lnTo>
                  <a:lnTo>
                    <a:pt x="1576" y="3432"/>
                  </a:lnTo>
                  <a:lnTo>
                    <a:pt x="1501" y="3421"/>
                  </a:lnTo>
                  <a:lnTo>
                    <a:pt x="1426" y="3407"/>
                  </a:lnTo>
                  <a:lnTo>
                    <a:pt x="1352" y="3390"/>
                  </a:lnTo>
                  <a:lnTo>
                    <a:pt x="1280" y="3371"/>
                  </a:lnTo>
                  <a:lnTo>
                    <a:pt x="1209" y="3349"/>
                  </a:lnTo>
                  <a:lnTo>
                    <a:pt x="1139" y="3324"/>
                  </a:lnTo>
                  <a:lnTo>
                    <a:pt x="1071" y="3296"/>
                  </a:lnTo>
                  <a:lnTo>
                    <a:pt x="1004" y="3266"/>
                  </a:lnTo>
                  <a:lnTo>
                    <a:pt x="939" y="3234"/>
                  </a:lnTo>
                  <a:lnTo>
                    <a:pt x="875" y="3199"/>
                  </a:lnTo>
                  <a:lnTo>
                    <a:pt x="813" y="3161"/>
                  </a:lnTo>
                  <a:lnTo>
                    <a:pt x="753" y="3122"/>
                  </a:lnTo>
                  <a:lnTo>
                    <a:pt x="694" y="3080"/>
                  </a:lnTo>
                  <a:lnTo>
                    <a:pt x="637" y="3036"/>
                  </a:lnTo>
                  <a:lnTo>
                    <a:pt x="583" y="2989"/>
                  </a:lnTo>
                  <a:lnTo>
                    <a:pt x="530" y="2941"/>
                  </a:lnTo>
                  <a:lnTo>
                    <a:pt x="479" y="2891"/>
                  </a:lnTo>
                  <a:lnTo>
                    <a:pt x="431" y="2839"/>
                  </a:lnTo>
                  <a:lnTo>
                    <a:pt x="385" y="2785"/>
                  </a:lnTo>
                  <a:lnTo>
                    <a:pt x="341" y="2729"/>
                  </a:lnTo>
                  <a:lnTo>
                    <a:pt x="299" y="2672"/>
                  </a:lnTo>
                  <a:lnTo>
                    <a:pt x="260" y="2613"/>
                  </a:lnTo>
                  <a:lnTo>
                    <a:pt x="223" y="2552"/>
                  </a:lnTo>
                  <a:lnTo>
                    <a:pt x="189" y="2490"/>
                  </a:lnTo>
                  <a:lnTo>
                    <a:pt x="157" y="2426"/>
                  </a:lnTo>
                  <a:lnTo>
                    <a:pt x="128" y="2361"/>
                  </a:lnTo>
                  <a:lnTo>
                    <a:pt x="102" y="2295"/>
                  </a:lnTo>
                  <a:lnTo>
                    <a:pt x="79" y="2227"/>
                  </a:lnTo>
                  <a:lnTo>
                    <a:pt x="58" y="2158"/>
                  </a:lnTo>
                  <a:lnTo>
                    <a:pt x="41" y="2088"/>
                  </a:lnTo>
                  <a:lnTo>
                    <a:pt x="26" y="2017"/>
                  </a:lnTo>
                  <a:lnTo>
                    <a:pt x="15" y="1945"/>
                  </a:lnTo>
                  <a:lnTo>
                    <a:pt x="7" y="1872"/>
                  </a:lnTo>
                  <a:lnTo>
                    <a:pt x="2" y="1798"/>
                  </a:lnTo>
                  <a:lnTo>
                    <a:pt x="0" y="1723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67"/>
            <p:cNvSpPr txBox="1">
              <a:spLocks noChangeArrowheads="1"/>
            </p:cNvSpPr>
            <p:nvPr/>
          </p:nvSpPr>
          <p:spPr bwMode="auto">
            <a:xfrm>
              <a:off x="655" y="567"/>
              <a:ext cx="3733" cy="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3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81,3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715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3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58"/>
          <p:cNvGrpSpPr>
            <a:grpSpLocks/>
          </p:cNvGrpSpPr>
          <p:nvPr/>
        </p:nvGrpSpPr>
        <p:grpSpPr bwMode="auto">
          <a:xfrm>
            <a:off x="3450936" y="4663243"/>
            <a:ext cx="3016885" cy="1109345"/>
            <a:chOff x="5486" y="634"/>
            <a:chExt cx="4751" cy="2740"/>
          </a:xfrm>
        </p:grpSpPr>
        <p:pic>
          <p:nvPicPr>
            <p:cNvPr id="7" name="Picture 56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" y="1246"/>
              <a:ext cx="750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564"/>
            <p:cNvSpPr>
              <a:spLocks/>
            </p:cNvSpPr>
            <p:nvPr/>
          </p:nvSpPr>
          <p:spPr bwMode="auto">
            <a:xfrm>
              <a:off x="7406" y="634"/>
              <a:ext cx="864" cy="2685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5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" y="935"/>
              <a:ext cx="996" cy="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9119" y="956"/>
              <a:ext cx="864" cy="2306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1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noFill/>
            <a:ln w="9525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Freeform 560"/>
          <p:cNvSpPr>
            <a:spLocks/>
          </p:cNvSpPr>
          <p:nvPr/>
        </p:nvSpPr>
        <p:spPr bwMode="auto">
          <a:xfrm>
            <a:off x="3559761" y="4901463"/>
            <a:ext cx="548640" cy="834259"/>
          </a:xfrm>
          <a:custGeom>
            <a:avLst/>
            <a:gdLst>
              <a:gd name="T0" fmla="+- 0 9839 9119"/>
              <a:gd name="T1" fmla="*/ T0 w 864"/>
              <a:gd name="T2" fmla="+- 0 956 956"/>
              <a:gd name="T3" fmla="*/ 956 h 2306"/>
              <a:gd name="T4" fmla="+- 0 9263 9119"/>
              <a:gd name="T5" fmla="*/ T4 w 864"/>
              <a:gd name="T6" fmla="+- 0 956 956"/>
              <a:gd name="T7" fmla="*/ 956 h 2306"/>
              <a:gd name="T8" fmla="+- 0 9207 9119"/>
              <a:gd name="T9" fmla="*/ T8 w 864"/>
              <a:gd name="T10" fmla="+- 0 968 956"/>
              <a:gd name="T11" fmla="*/ 968 h 2306"/>
              <a:gd name="T12" fmla="+- 0 9162 9119"/>
              <a:gd name="T13" fmla="*/ T12 w 864"/>
              <a:gd name="T14" fmla="+- 0 999 956"/>
              <a:gd name="T15" fmla="*/ 999 h 2306"/>
              <a:gd name="T16" fmla="+- 0 9131 9119"/>
              <a:gd name="T17" fmla="*/ T16 w 864"/>
              <a:gd name="T18" fmla="+- 0 1044 956"/>
              <a:gd name="T19" fmla="*/ 1044 h 2306"/>
              <a:gd name="T20" fmla="+- 0 9119 9119"/>
              <a:gd name="T21" fmla="*/ T20 w 864"/>
              <a:gd name="T22" fmla="+- 0 1100 956"/>
              <a:gd name="T23" fmla="*/ 1100 h 2306"/>
              <a:gd name="T24" fmla="+- 0 9119 9119"/>
              <a:gd name="T25" fmla="*/ T24 w 864"/>
              <a:gd name="T26" fmla="+- 0 3118 956"/>
              <a:gd name="T27" fmla="*/ 3118 h 2306"/>
              <a:gd name="T28" fmla="+- 0 9131 9119"/>
              <a:gd name="T29" fmla="*/ T28 w 864"/>
              <a:gd name="T30" fmla="+- 0 3174 956"/>
              <a:gd name="T31" fmla="*/ 3174 h 2306"/>
              <a:gd name="T32" fmla="+- 0 9162 9119"/>
              <a:gd name="T33" fmla="*/ T32 w 864"/>
              <a:gd name="T34" fmla="+- 0 3220 956"/>
              <a:gd name="T35" fmla="*/ 3220 h 2306"/>
              <a:gd name="T36" fmla="+- 0 9207 9119"/>
              <a:gd name="T37" fmla="*/ T36 w 864"/>
              <a:gd name="T38" fmla="+- 0 3251 956"/>
              <a:gd name="T39" fmla="*/ 3251 h 2306"/>
              <a:gd name="T40" fmla="+- 0 9263 9119"/>
              <a:gd name="T41" fmla="*/ T40 w 864"/>
              <a:gd name="T42" fmla="+- 0 3262 956"/>
              <a:gd name="T43" fmla="*/ 3262 h 2306"/>
              <a:gd name="T44" fmla="+- 0 9839 9119"/>
              <a:gd name="T45" fmla="*/ T44 w 864"/>
              <a:gd name="T46" fmla="+- 0 3262 956"/>
              <a:gd name="T47" fmla="*/ 3262 h 2306"/>
              <a:gd name="T48" fmla="+- 0 9895 9119"/>
              <a:gd name="T49" fmla="*/ T48 w 864"/>
              <a:gd name="T50" fmla="+- 0 3251 956"/>
              <a:gd name="T51" fmla="*/ 3251 h 2306"/>
              <a:gd name="T52" fmla="+- 0 9941 9119"/>
              <a:gd name="T53" fmla="*/ T52 w 864"/>
              <a:gd name="T54" fmla="+- 0 3220 956"/>
              <a:gd name="T55" fmla="*/ 3220 h 2306"/>
              <a:gd name="T56" fmla="+- 0 9972 9119"/>
              <a:gd name="T57" fmla="*/ T56 w 864"/>
              <a:gd name="T58" fmla="+- 0 3174 956"/>
              <a:gd name="T59" fmla="*/ 3174 h 2306"/>
              <a:gd name="T60" fmla="+- 0 9983 9119"/>
              <a:gd name="T61" fmla="*/ T60 w 864"/>
              <a:gd name="T62" fmla="+- 0 3118 956"/>
              <a:gd name="T63" fmla="*/ 3118 h 2306"/>
              <a:gd name="T64" fmla="+- 0 9983 9119"/>
              <a:gd name="T65" fmla="*/ T64 w 864"/>
              <a:gd name="T66" fmla="+- 0 1100 956"/>
              <a:gd name="T67" fmla="*/ 1100 h 2306"/>
              <a:gd name="T68" fmla="+- 0 9972 9119"/>
              <a:gd name="T69" fmla="*/ T68 w 864"/>
              <a:gd name="T70" fmla="+- 0 1044 956"/>
              <a:gd name="T71" fmla="*/ 1044 h 2306"/>
              <a:gd name="T72" fmla="+- 0 9941 9119"/>
              <a:gd name="T73" fmla="*/ T72 w 864"/>
              <a:gd name="T74" fmla="+- 0 999 956"/>
              <a:gd name="T75" fmla="*/ 999 h 2306"/>
              <a:gd name="T76" fmla="+- 0 9895 9119"/>
              <a:gd name="T77" fmla="*/ T76 w 864"/>
              <a:gd name="T78" fmla="+- 0 968 956"/>
              <a:gd name="T79" fmla="*/ 968 h 2306"/>
              <a:gd name="T80" fmla="+- 0 9839 9119"/>
              <a:gd name="T81" fmla="*/ T80 w 864"/>
              <a:gd name="T82" fmla="+- 0 956 956"/>
              <a:gd name="T83" fmla="*/ 956 h 23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864" h="2306">
                <a:moveTo>
                  <a:pt x="720" y="0"/>
                </a:moveTo>
                <a:lnTo>
                  <a:pt x="144" y="0"/>
                </a:lnTo>
                <a:lnTo>
                  <a:pt x="88" y="12"/>
                </a:lnTo>
                <a:lnTo>
                  <a:pt x="43" y="43"/>
                </a:lnTo>
                <a:lnTo>
                  <a:pt x="12" y="88"/>
                </a:lnTo>
                <a:lnTo>
                  <a:pt x="0" y="144"/>
                </a:lnTo>
                <a:lnTo>
                  <a:pt x="0" y="2162"/>
                </a:lnTo>
                <a:lnTo>
                  <a:pt x="12" y="2218"/>
                </a:lnTo>
                <a:lnTo>
                  <a:pt x="43" y="2264"/>
                </a:lnTo>
                <a:lnTo>
                  <a:pt x="88" y="2295"/>
                </a:lnTo>
                <a:lnTo>
                  <a:pt x="144" y="2306"/>
                </a:lnTo>
                <a:lnTo>
                  <a:pt x="720" y="2306"/>
                </a:lnTo>
                <a:lnTo>
                  <a:pt x="776" y="2295"/>
                </a:lnTo>
                <a:lnTo>
                  <a:pt x="822" y="2264"/>
                </a:lnTo>
                <a:lnTo>
                  <a:pt x="853" y="2218"/>
                </a:lnTo>
                <a:lnTo>
                  <a:pt x="864" y="2162"/>
                </a:lnTo>
                <a:lnTo>
                  <a:pt x="864" y="144"/>
                </a:lnTo>
                <a:lnTo>
                  <a:pt x="853" y="88"/>
                </a:lnTo>
                <a:lnTo>
                  <a:pt x="822" y="43"/>
                </a:lnTo>
                <a:lnTo>
                  <a:pt x="776" y="12"/>
                </a:lnTo>
                <a:lnTo>
                  <a:pt x="720" y="0"/>
                </a:lnTo>
                <a:close/>
              </a:path>
            </a:pathLst>
          </a:custGeom>
          <a:solidFill>
            <a:srgbClr val="FF9A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42492" y="444333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81,3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904" y="438103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81730" y="440545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81,3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59664" y="573572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8671" y="574742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89037" y="5733010"/>
            <a:ext cx="20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8960" algn="ct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4200" y="1248778"/>
            <a:ext cx="3980307" cy="324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18034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</a:t>
            </a:r>
            <a:r>
              <a:rPr lang="ru-RU" sz="1100" spc="-11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100" spc="-9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6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.11.2017</a:t>
            </a:r>
            <a:r>
              <a:rPr lang="ru-RU" sz="1100" spc="-7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3020 "Об утверждении муниципальной</a:t>
            </a:r>
            <a:r>
              <a:rPr lang="ru-RU" sz="1100" spc="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ru-RU" sz="1100" spc="5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</a:t>
            </a:r>
            <a:r>
              <a:rPr lang="ru-RU" sz="1100" spc="7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</a:t>
            </a:r>
            <a:r>
              <a:rPr lang="ru-RU" sz="1100" spc="5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культуры,</a:t>
            </a:r>
            <a:r>
              <a:rPr lang="ru-RU" sz="1100" spc="-9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 и молодежной политики и патриотического воспитания молодежи в городском округе Семеновский на 2018-2023 годы</a:t>
            </a:r>
            <a:r>
              <a:rPr lang="ru-RU" sz="11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  <a:br>
              <a:rPr lang="ru-RU" sz="11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1530985">
              <a:lnSpc>
                <a:spcPct val="98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100" spc="-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 по спорту и молодежной политике администрации городского округа Семеновский</a:t>
            </a:r>
            <a:br>
              <a:rPr lang="ru-RU" sz="1100" spc="-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1530985">
              <a:lnSpc>
                <a:spcPct val="98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190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4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1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</a:t>
            </a:r>
            <a:r>
              <a:rPr lang="ru-RU" sz="1100" spc="-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</a:t>
            </a:r>
            <a:r>
              <a:rPr lang="ru-RU" sz="1100" spc="-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городского округа Семеновский</a:t>
            </a:r>
            <a:endParaRPr lang="ru-RU" sz="1100" dirty="0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28214" y="1189537"/>
            <a:ext cx="3092912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Цель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условий, обеспечивающих возможность гражданам систематически заниматься физической культурой и спортом; для подготовки спортсменов к участию в соревнованиях на областной, всероссийской и международной спортивных аренах;  для наиболее полного и качественного развития молодежи и реализации ее потенциала в интересах городского округа Семеновский Нижегородской области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Срок действия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 годы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5131" y="35193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FF9A7B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</a:t>
            </a:r>
            <a:r>
              <a:rPr kumimoji="0" lang="ru-RU" altLang="ru-RU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19224"/>
              </p:ext>
            </p:extLst>
          </p:nvPr>
        </p:nvGraphicFramePr>
        <p:xfrm>
          <a:off x="62230" y="6177253"/>
          <a:ext cx="6661496" cy="28208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21339">
                  <a:extLst>
                    <a:ext uri="{9D8B030D-6E8A-4147-A177-3AD203B41FA5}">
                      <a16:colId xmlns:a16="http://schemas.microsoft.com/office/drawing/2014/main" val="552745411"/>
                    </a:ext>
                  </a:extLst>
                </a:gridCol>
                <a:gridCol w="903254">
                  <a:extLst>
                    <a:ext uri="{9D8B030D-6E8A-4147-A177-3AD203B41FA5}">
                      <a16:colId xmlns:a16="http://schemas.microsoft.com/office/drawing/2014/main" val="572769353"/>
                    </a:ext>
                  </a:extLst>
                </a:gridCol>
                <a:gridCol w="707559">
                  <a:extLst>
                    <a:ext uri="{9D8B030D-6E8A-4147-A177-3AD203B41FA5}">
                      <a16:colId xmlns:a16="http://schemas.microsoft.com/office/drawing/2014/main" val="2970629860"/>
                    </a:ext>
                  </a:extLst>
                </a:gridCol>
                <a:gridCol w="471706">
                  <a:extLst>
                    <a:ext uri="{9D8B030D-6E8A-4147-A177-3AD203B41FA5}">
                      <a16:colId xmlns:a16="http://schemas.microsoft.com/office/drawing/2014/main" val="3342710732"/>
                    </a:ext>
                  </a:extLst>
                </a:gridCol>
                <a:gridCol w="1079550">
                  <a:extLst>
                    <a:ext uri="{9D8B030D-6E8A-4147-A177-3AD203B41FA5}">
                      <a16:colId xmlns:a16="http://schemas.microsoft.com/office/drawing/2014/main" val="2934307409"/>
                    </a:ext>
                  </a:extLst>
                </a:gridCol>
                <a:gridCol w="488412">
                  <a:extLst>
                    <a:ext uri="{9D8B030D-6E8A-4147-A177-3AD203B41FA5}">
                      <a16:colId xmlns:a16="http://schemas.microsoft.com/office/drawing/2014/main" val="490194339"/>
                    </a:ext>
                  </a:extLst>
                </a:gridCol>
                <a:gridCol w="689676">
                  <a:extLst>
                    <a:ext uri="{9D8B030D-6E8A-4147-A177-3AD203B41FA5}">
                      <a16:colId xmlns:a16="http://schemas.microsoft.com/office/drawing/2014/main" val="2336732583"/>
                    </a:ext>
                  </a:extLst>
                </a:gridCol>
              </a:tblGrid>
              <a:tr h="465625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110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110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%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2021 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</a:t>
                      </a:r>
                      <a:endParaRPr lang="ru-RU" sz="110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2024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br>
                        <a:rPr lang="ru-RU" sz="1100" baseline="0" dirty="0">
                          <a:effectLst/>
                        </a:rPr>
                      </a:br>
                      <a:r>
                        <a:rPr lang="ru-RU" sz="1100" baseline="0" dirty="0">
                          <a:effectLst/>
                        </a:rPr>
                        <a:t>  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7907659"/>
                  </a:ext>
                </a:extLst>
              </a:tr>
              <a:tr h="863467">
                <a:tc>
                  <a:txBody>
                    <a:bodyPr/>
                    <a:lstStyle/>
                    <a:p>
                      <a:pPr marL="8255" marR="819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физической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культуры, спорта и молодежной политики и патриотического воспитания молодежи в городском округе Семеновский,</a:t>
                      </a:r>
                      <a:r>
                        <a:rPr lang="ru-RU" sz="1000" spc="-5" dirty="0">
                          <a:effectLst/>
                        </a:rPr>
                        <a:t> в том числе</a:t>
                      </a:r>
                      <a:r>
                        <a:rPr lang="ru-RU" sz="1000" spc="-220" dirty="0">
                          <a:effectLst/>
                        </a:rPr>
                        <a:t>         </a:t>
                      </a:r>
                      <a:r>
                        <a:rPr lang="ru-RU" sz="1000" dirty="0">
                          <a:effectLst/>
                        </a:rPr>
                        <a:t>подпрограммы: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69,7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83820" marR="901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2876614"/>
                  </a:ext>
                </a:extLst>
              </a:tr>
              <a:tr h="398518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физической</a:t>
                      </a:r>
                      <a:r>
                        <a:rPr lang="ru-RU" sz="1000" spc="-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культуры</a:t>
                      </a:r>
                      <a:r>
                        <a:rPr lang="ru-RU" sz="1000" spc="-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и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массового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спорта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46,1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113,5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46,1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5195673"/>
                  </a:ext>
                </a:extLst>
              </a:tr>
              <a:tr h="398518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спорта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высших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достижений</a:t>
                      </a:r>
                      <a:r>
                        <a:rPr lang="ru-RU" sz="1000" spc="-10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и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системы</a:t>
                      </a:r>
                      <a:r>
                        <a:rPr lang="ru-RU" sz="1000" spc="-26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подготовки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спортивного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резерва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1827754"/>
                  </a:ext>
                </a:extLst>
              </a:tr>
              <a:tr h="176652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 молодежной политики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6618620"/>
                  </a:ext>
                </a:extLst>
              </a:tr>
              <a:tr h="518080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82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</a:t>
                      </a:r>
                      <a:r>
                        <a:rPr lang="ru-RU" sz="1000" spc="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реализации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муниципальной</a:t>
                      </a:r>
                      <a:r>
                        <a:rPr lang="ru-RU" sz="1000" spc="3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программы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747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114,0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329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79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2018-2023 годы</a:t>
            </a:r>
          </a:p>
        </p:txBody>
      </p:sp>
      <p:grpSp>
        <p:nvGrpSpPr>
          <p:cNvPr id="3" name="Group 555"/>
          <p:cNvGrpSpPr>
            <a:grpSpLocks/>
          </p:cNvGrpSpPr>
          <p:nvPr/>
        </p:nvGrpSpPr>
        <p:grpSpPr bwMode="auto">
          <a:xfrm>
            <a:off x="158496" y="2038701"/>
            <a:ext cx="1165860" cy="2119630"/>
            <a:chOff x="196" y="211"/>
            <a:chExt cx="1984" cy="3338"/>
          </a:xfrm>
        </p:grpSpPr>
        <p:sp>
          <p:nvSpPr>
            <p:cNvPr id="4" name="Freeform 557"/>
            <p:cNvSpPr>
              <a:spLocks/>
            </p:cNvSpPr>
            <p:nvPr/>
          </p:nvSpPr>
          <p:spPr bwMode="auto">
            <a:xfrm>
              <a:off x="216" y="230"/>
              <a:ext cx="1944" cy="3298"/>
            </a:xfrm>
            <a:custGeom>
              <a:avLst/>
              <a:gdLst>
                <a:gd name="T0" fmla="+- 0 216 216"/>
                <a:gd name="T1" fmla="*/ T0 w 1944"/>
                <a:gd name="T2" fmla="+- 0 555 231"/>
                <a:gd name="T3" fmla="*/ 555 h 3298"/>
                <a:gd name="T4" fmla="+- 0 225 216"/>
                <a:gd name="T5" fmla="*/ T4 w 1944"/>
                <a:gd name="T6" fmla="+- 0 481 231"/>
                <a:gd name="T7" fmla="*/ 481 h 3298"/>
                <a:gd name="T8" fmla="+- 0 249 216"/>
                <a:gd name="T9" fmla="*/ T8 w 1944"/>
                <a:gd name="T10" fmla="+- 0 412 231"/>
                <a:gd name="T11" fmla="*/ 412 h 3298"/>
                <a:gd name="T12" fmla="+- 0 287 216"/>
                <a:gd name="T13" fmla="*/ T12 w 1944"/>
                <a:gd name="T14" fmla="+- 0 352 231"/>
                <a:gd name="T15" fmla="*/ 352 h 3298"/>
                <a:gd name="T16" fmla="+- 0 337 216"/>
                <a:gd name="T17" fmla="*/ T16 w 1944"/>
                <a:gd name="T18" fmla="+- 0 302 231"/>
                <a:gd name="T19" fmla="*/ 302 h 3298"/>
                <a:gd name="T20" fmla="+- 0 398 216"/>
                <a:gd name="T21" fmla="*/ T20 w 1944"/>
                <a:gd name="T22" fmla="+- 0 264 231"/>
                <a:gd name="T23" fmla="*/ 264 h 3298"/>
                <a:gd name="T24" fmla="+- 0 466 216"/>
                <a:gd name="T25" fmla="*/ T24 w 1944"/>
                <a:gd name="T26" fmla="+- 0 239 231"/>
                <a:gd name="T27" fmla="*/ 239 h 3298"/>
                <a:gd name="T28" fmla="+- 0 540 216"/>
                <a:gd name="T29" fmla="*/ T28 w 1944"/>
                <a:gd name="T30" fmla="+- 0 231 231"/>
                <a:gd name="T31" fmla="*/ 231 h 3298"/>
                <a:gd name="T32" fmla="+- 0 1836 216"/>
                <a:gd name="T33" fmla="*/ T32 w 1944"/>
                <a:gd name="T34" fmla="+- 0 231 231"/>
                <a:gd name="T35" fmla="*/ 231 h 3298"/>
                <a:gd name="T36" fmla="+- 0 1910 216"/>
                <a:gd name="T37" fmla="*/ T36 w 1944"/>
                <a:gd name="T38" fmla="+- 0 239 231"/>
                <a:gd name="T39" fmla="*/ 239 h 3298"/>
                <a:gd name="T40" fmla="+- 0 1978 216"/>
                <a:gd name="T41" fmla="*/ T40 w 1944"/>
                <a:gd name="T42" fmla="+- 0 264 231"/>
                <a:gd name="T43" fmla="*/ 264 h 3298"/>
                <a:gd name="T44" fmla="+- 0 2038 216"/>
                <a:gd name="T45" fmla="*/ T44 w 1944"/>
                <a:gd name="T46" fmla="+- 0 302 231"/>
                <a:gd name="T47" fmla="*/ 302 h 3298"/>
                <a:gd name="T48" fmla="+- 0 2089 216"/>
                <a:gd name="T49" fmla="*/ T48 w 1944"/>
                <a:gd name="T50" fmla="+- 0 352 231"/>
                <a:gd name="T51" fmla="*/ 352 h 3298"/>
                <a:gd name="T52" fmla="+- 0 2127 216"/>
                <a:gd name="T53" fmla="*/ T52 w 1944"/>
                <a:gd name="T54" fmla="+- 0 412 231"/>
                <a:gd name="T55" fmla="*/ 412 h 3298"/>
                <a:gd name="T56" fmla="+- 0 2151 216"/>
                <a:gd name="T57" fmla="*/ T56 w 1944"/>
                <a:gd name="T58" fmla="+- 0 481 231"/>
                <a:gd name="T59" fmla="*/ 481 h 3298"/>
                <a:gd name="T60" fmla="+- 0 2160 216"/>
                <a:gd name="T61" fmla="*/ T60 w 1944"/>
                <a:gd name="T62" fmla="+- 0 555 231"/>
                <a:gd name="T63" fmla="*/ 555 h 3298"/>
                <a:gd name="T64" fmla="+- 0 2160 216"/>
                <a:gd name="T65" fmla="*/ T64 w 1944"/>
                <a:gd name="T66" fmla="+- 0 3205 231"/>
                <a:gd name="T67" fmla="*/ 3205 h 3298"/>
                <a:gd name="T68" fmla="+- 0 2151 216"/>
                <a:gd name="T69" fmla="*/ T68 w 1944"/>
                <a:gd name="T70" fmla="+- 0 3279 231"/>
                <a:gd name="T71" fmla="*/ 3279 h 3298"/>
                <a:gd name="T72" fmla="+- 0 2127 216"/>
                <a:gd name="T73" fmla="*/ T72 w 1944"/>
                <a:gd name="T74" fmla="+- 0 3347 231"/>
                <a:gd name="T75" fmla="*/ 3347 h 3298"/>
                <a:gd name="T76" fmla="+- 0 2089 216"/>
                <a:gd name="T77" fmla="*/ T76 w 1944"/>
                <a:gd name="T78" fmla="+- 0 3407 231"/>
                <a:gd name="T79" fmla="*/ 3407 h 3298"/>
                <a:gd name="T80" fmla="+- 0 2038 216"/>
                <a:gd name="T81" fmla="*/ T80 w 1944"/>
                <a:gd name="T82" fmla="+- 0 3457 231"/>
                <a:gd name="T83" fmla="*/ 3457 h 3298"/>
                <a:gd name="T84" fmla="+- 0 1978 216"/>
                <a:gd name="T85" fmla="*/ T84 w 1944"/>
                <a:gd name="T86" fmla="+- 0 3495 231"/>
                <a:gd name="T87" fmla="*/ 3495 h 3298"/>
                <a:gd name="T88" fmla="+- 0 1910 216"/>
                <a:gd name="T89" fmla="*/ T88 w 1944"/>
                <a:gd name="T90" fmla="+- 0 3520 231"/>
                <a:gd name="T91" fmla="*/ 3520 h 3298"/>
                <a:gd name="T92" fmla="+- 0 1836 216"/>
                <a:gd name="T93" fmla="*/ T92 w 1944"/>
                <a:gd name="T94" fmla="+- 0 3528 231"/>
                <a:gd name="T95" fmla="*/ 3528 h 3298"/>
                <a:gd name="T96" fmla="+- 0 540 216"/>
                <a:gd name="T97" fmla="*/ T96 w 1944"/>
                <a:gd name="T98" fmla="+- 0 3528 231"/>
                <a:gd name="T99" fmla="*/ 3528 h 3298"/>
                <a:gd name="T100" fmla="+- 0 466 216"/>
                <a:gd name="T101" fmla="*/ T100 w 1944"/>
                <a:gd name="T102" fmla="+- 0 3520 231"/>
                <a:gd name="T103" fmla="*/ 3520 h 3298"/>
                <a:gd name="T104" fmla="+- 0 398 216"/>
                <a:gd name="T105" fmla="*/ T104 w 1944"/>
                <a:gd name="T106" fmla="+- 0 3495 231"/>
                <a:gd name="T107" fmla="*/ 3495 h 3298"/>
                <a:gd name="T108" fmla="+- 0 337 216"/>
                <a:gd name="T109" fmla="*/ T108 w 1944"/>
                <a:gd name="T110" fmla="+- 0 3457 231"/>
                <a:gd name="T111" fmla="*/ 3457 h 3298"/>
                <a:gd name="T112" fmla="+- 0 287 216"/>
                <a:gd name="T113" fmla="*/ T112 w 1944"/>
                <a:gd name="T114" fmla="+- 0 3407 231"/>
                <a:gd name="T115" fmla="*/ 3407 h 3298"/>
                <a:gd name="T116" fmla="+- 0 249 216"/>
                <a:gd name="T117" fmla="*/ T116 w 1944"/>
                <a:gd name="T118" fmla="+- 0 3347 231"/>
                <a:gd name="T119" fmla="*/ 3347 h 3298"/>
                <a:gd name="T120" fmla="+- 0 225 216"/>
                <a:gd name="T121" fmla="*/ T120 w 1944"/>
                <a:gd name="T122" fmla="+- 0 3279 231"/>
                <a:gd name="T123" fmla="*/ 3279 h 3298"/>
                <a:gd name="T124" fmla="+- 0 216 216"/>
                <a:gd name="T125" fmla="*/ T124 w 1944"/>
                <a:gd name="T126" fmla="+- 0 3205 231"/>
                <a:gd name="T127" fmla="*/ 3205 h 3298"/>
                <a:gd name="T128" fmla="+- 0 216 216"/>
                <a:gd name="T129" fmla="*/ T128 w 1944"/>
                <a:gd name="T130" fmla="+- 0 555 231"/>
                <a:gd name="T131" fmla="*/ 555 h 3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98">
                  <a:moveTo>
                    <a:pt x="0" y="324"/>
                  </a:moveTo>
                  <a:lnTo>
                    <a:pt x="9" y="250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74"/>
                  </a:lnTo>
                  <a:lnTo>
                    <a:pt x="1935" y="3048"/>
                  </a:lnTo>
                  <a:lnTo>
                    <a:pt x="1911" y="3116"/>
                  </a:lnTo>
                  <a:lnTo>
                    <a:pt x="1873" y="3176"/>
                  </a:lnTo>
                  <a:lnTo>
                    <a:pt x="1822" y="3226"/>
                  </a:lnTo>
                  <a:lnTo>
                    <a:pt x="1762" y="3264"/>
                  </a:lnTo>
                  <a:lnTo>
                    <a:pt x="1694" y="3289"/>
                  </a:lnTo>
                  <a:lnTo>
                    <a:pt x="1620" y="3297"/>
                  </a:lnTo>
                  <a:lnTo>
                    <a:pt x="324" y="3297"/>
                  </a:lnTo>
                  <a:lnTo>
                    <a:pt x="250" y="3289"/>
                  </a:lnTo>
                  <a:lnTo>
                    <a:pt x="182" y="3264"/>
                  </a:lnTo>
                  <a:lnTo>
                    <a:pt x="121" y="3226"/>
                  </a:lnTo>
                  <a:lnTo>
                    <a:pt x="71" y="3176"/>
                  </a:lnTo>
                  <a:lnTo>
                    <a:pt x="33" y="3116"/>
                  </a:lnTo>
                  <a:lnTo>
                    <a:pt x="9" y="3048"/>
                  </a:lnTo>
                  <a:lnTo>
                    <a:pt x="0" y="2974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56"/>
            <p:cNvSpPr txBox="1">
              <a:spLocks noChangeArrowheads="1"/>
            </p:cNvSpPr>
            <p:nvPr/>
          </p:nvSpPr>
          <p:spPr bwMode="auto">
            <a:xfrm>
              <a:off x="196" y="210"/>
              <a:ext cx="1984" cy="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ru-RU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978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52"/>
          <p:cNvGrpSpPr>
            <a:grpSpLocks/>
          </p:cNvGrpSpPr>
          <p:nvPr/>
        </p:nvGrpSpPr>
        <p:grpSpPr bwMode="auto">
          <a:xfrm>
            <a:off x="1504696" y="2384776"/>
            <a:ext cx="1247140" cy="1775460"/>
            <a:chOff x="2349" y="746"/>
            <a:chExt cx="1964" cy="2796"/>
          </a:xfrm>
        </p:grpSpPr>
        <p:sp>
          <p:nvSpPr>
            <p:cNvPr id="7" name="Freeform 554"/>
            <p:cNvSpPr>
              <a:spLocks/>
            </p:cNvSpPr>
            <p:nvPr/>
          </p:nvSpPr>
          <p:spPr bwMode="auto">
            <a:xfrm>
              <a:off x="2349" y="766"/>
              <a:ext cx="1944" cy="2756"/>
            </a:xfrm>
            <a:custGeom>
              <a:avLst/>
              <a:gdLst>
                <a:gd name="T0" fmla="+- 0 2349 2349"/>
                <a:gd name="T1" fmla="*/ T0 w 1944"/>
                <a:gd name="T2" fmla="+- 0 1091 767"/>
                <a:gd name="T3" fmla="*/ 1091 h 2756"/>
                <a:gd name="T4" fmla="+- 0 2358 2349"/>
                <a:gd name="T5" fmla="*/ T4 w 1944"/>
                <a:gd name="T6" fmla="+- 0 1016 767"/>
                <a:gd name="T7" fmla="*/ 1016 h 2756"/>
                <a:gd name="T8" fmla="+- 0 2382 2349"/>
                <a:gd name="T9" fmla="*/ T8 w 1944"/>
                <a:gd name="T10" fmla="+- 0 948 767"/>
                <a:gd name="T11" fmla="*/ 948 h 2756"/>
                <a:gd name="T12" fmla="+- 0 2420 2349"/>
                <a:gd name="T13" fmla="*/ T12 w 1944"/>
                <a:gd name="T14" fmla="+- 0 888 767"/>
                <a:gd name="T15" fmla="*/ 888 h 2756"/>
                <a:gd name="T16" fmla="+- 0 2470 2349"/>
                <a:gd name="T17" fmla="*/ T16 w 1944"/>
                <a:gd name="T18" fmla="+- 0 838 767"/>
                <a:gd name="T19" fmla="*/ 838 h 2756"/>
                <a:gd name="T20" fmla="+- 0 2530 2349"/>
                <a:gd name="T21" fmla="*/ T20 w 1944"/>
                <a:gd name="T22" fmla="+- 0 800 767"/>
                <a:gd name="T23" fmla="*/ 800 h 2756"/>
                <a:gd name="T24" fmla="+- 0 2599 2349"/>
                <a:gd name="T25" fmla="*/ T24 w 1944"/>
                <a:gd name="T26" fmla="+- 0 775 767"/>
                <a:gd name="T27" fmla="*/ 775 h 2756"/>
                <a:gd name="T28" fmla="+- 0 2673 2349"/>
                <a:gd name="T29" fmla="*/ T28 w 1944"/>
                <a:gd name="T30" fmla="+- 0 767 767"/>
                <a:gd name="T31" fmla="*/ 767 h 2756"/>
                <a:gd name="T32" fmla="+- 0 3969 2349"/>
                <a:gd name="T33" fmla="*/ T32 w 1944"/>
                <a:gd name="T34" fmla="+- 0 767 767"/>
                <a:gd name="T35" fmla="*/ 767 h 2756"/>
                <a:gd name="T36" fmla="+- 0 4043 2349"/>
                <a:gd name="T37" fmla="*/ T36 w 1944"/>
                <a:gd name="T38" fmla="+- 0 775 767"/>
                <a:gd name="T39" fmla="*/ 775 h 2756"/>
                <a:gd name="T40" fmla="+- 0 4111 2349"/>
                <a:gd name="T41" fmla="*/ T40 w 1944"/>
                <a:gd name="T42" fmla="+- 0 800 767"/>
                <a:gd name="T43" fmla="*/ 800 h 2756"/>
                <a:gd name="T44" fmla="+- 0 4171 2349"/>
                <a:gd name="T45" fmla="*/ T44 w 1944"/>
                <a:gd name="T46" fmla="+- 0 838 767"/>
                <a:gd name="T47" fmla="*/ 838 h 2756"/>
                <a:gd name="T48" fmla="+- 0 4222 2349"/>
                <a:gd name="T49" fmla="*/ T48 w 1944"/>
                <a:gd name="T50" fmla="+- 0 888 767"/>
                <a:gd name="T51" fmla="*/ 888 h 2756"/>
                <a:gd name="T52" fmla="+- 0 4260 2349"/>
                <a:gd name="T53" fmla="*/ T52 w 1944"/>
                <a:gd name="T54" fmla="+- 0 948 767"/>
                <a:gd name="T55" fmla="*/ 948 h 2756"/>
                <a:gd name="T56" fmla="+- 0 4284 2349"/>
                <a:gd name="T57" fmla="*/ T56 w 1944"/>
                <a:gd name="T58" fmla="+- 0 1016 767"/>
                <a:gd name="T59" fmla="*/ 1016 h 2756"/>
                <a:gd name="T60" fmla="+- 0 4293 2349"/>
                <a:gd name="T61" fmla="*/ T60 w 1944"/>
                <a:gd name="T62" fmla="+- 0 1091 767"/>
                <a:gd name="T63" fmla="*/ 1091 h 2756"/>
                <a:gd name="T64" fmla="+- 0 4293 2349"/>
                <a:gd name="T65" fmla="*/ T64 w 1944"/>
                <a:gd name="T66" fmla="+- 0 3199 767"/>
                <a:gd name="T67" fmla="*/ 3199 h 2756"/>
                <a:gd name="T68" fmla="+- 0 4284 2349"/>
                <a:gd name="T69" fmla="*/ T68 w 1944"/>
                <a:gd name="T70" fmla="+- 0 3273 767"/>
                <a:gd name="T71" fmla="*/ 3273 h 2756"/>
                <a:gd name="T72" fmla="+- 0 4260 2349"/>
                <a:gd name="T73" fmla="*/ T72 w 1944"/>
                <a:gd name="T74" fmla="+- 0 3341 767"/>
                <a:gd name="T75" fmla="*/ 3341 h 2756"/>
                <a:gd name="T76" fmla="+- 0 4222 2349"/>
                <a:gd name="T77" fmla="*/ T76 w 1944"/>
                <a:gd name="T78" fmla="+- 0 3401 767"/>
                <a:gd name="T79" fmla="*/ 3401 h 2756"/>
                <a:gd name="T80" fmla="+- 0 4171 2349"/>
                <a:gd name="T81" fmla="*/ T80 w 1944"/>
                <a:gd name="T82" fmla="+- 0 3451 767"/>
                <a:gd name="T83" fmla="*/ 3451 h 2756"/>
                <a:gd name="T84" fmla="+- 0 4111 2349"/>
                <a:gd name="T85" fmla="*/ T84 w 1944"/>
                <a:gd name="T86" fmla="+- 0 3490 767"/>
                <a:gd name="T87" fmla="*/ 3490 h 2756"/>
                <a:gd name="T88" fmla="+- 0 4043 2349"/>
                <a:gd name="T89" fmla="*/ T88 w 1944"/>
                <a:gd name="T90" fmla="+- 0 3514 767"/>
                <a:gd name="T91" fmla="*/ 3514 h 2756"/>
                <a:gd name="T92" fmla="+- 0 3969 2349"/>
                <a:gd name="T93" fmla="*/ T92 w 1944"/>
                <a:gd name="T94" fmla="+- 0 3523 767"/>
                <a:gd name="T95" fmla="*/ 3523 h 2756"/>
                <a:gd name="T96" fmla="+- 0 2673 2349"/>
                <a:gd name="T97" fmla="*/ T96 w 1944"/>
                <a:gd name="T98" fmla="+- 0 3523 767"/>
                <a:gd name="T99" fmla="*/ 3523 h 2756"/>
                <a:gd name="T100" fmla="+- 0 2599 2349"/>
                <a:gd name="T101" fmla="*/ T100 w 1944"/>
                <a:gd name="T102" fmla="+- 0 3514 767"/>
                <a:gd name="T103" fmla="*/ 3514 h 2756"/>
                <a:gd name="T104" fmla="+- 0 2530 2349"/>
                <a:gd name="T105" fmla="*/ T104 w 1944"/>
                <a:gd name="T106" fmla="+- 0 3490 767"/>
                <a:gd name="T107" fmla="*/ 3490 h 2756"/>
                <a:gd name="T108" fmla="+- 0 2470 2349"/>
                <a:gd name="T109" fmla="*/ T108 w 1944"/>
                <a:gd name="T110" fmla="+- 0 3451 767"/>
                <a:gd name="T111" fmla="*/ 3451 h 2756"/>
                <a:gd name="T112" fmla="+- 0 2420 2349"/>
                <a:gd name="T113" fmla="*/ T112 w 1944"/>
                <a:gd name="T114" fmla="+- 0 3401 767"/>
                <a:gd name="T115" fmla="*/ 3401 h 2756"/>
                <a:gd name="T116" fmla="+- 0 2382 2349"/>
                <a:gd name="T117" fmla="*/ T116 w 1944"/>
                <a:gd name="T118" fmla="+- 0 3341 767"/>
                <a:gd name="T119" fmla="*/ 3341 h 2756"/>
                <a:gd name="T120" fmla="+- 0 2358 2349"/>
                <a:gd name="T121" fmla="*/ T120 w 1944"/>
                <a:gd name="T122" fmla="+- 0 3273 767"/>
                <a:gd name="T123" fmla="*/ 3273 h 2756"/>
                <a:gd name="T124" fmla="+- 0 2349 2349"/>
                <a:gd name="T125" fmla="*/ T124 w 1944"/>
                <a:gd name="T126" fmla="+- 0 3199 767"/>
                <a:gd name="T127" fmla="*/ 3199 h 2756"/>
                <a:gd name="T128" fmla="+- 0 2349 2349"/>
                <a:gd name="T129" fmla="*/ T128 w 1944"/>
                <a:gd name="T130" fmla="+- 0 1091 767"/>
                <a:gd name="T131" fmla="*/ 1091 h 27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56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432"/>
                  </a:lnTo>
                  <a:lnTo>
                    <a:pt x="1935" y="2506"/>
                  </a:lnTo>
                  <a:lnTo>
                    <a:pt x="1911" y="2574"/>
                  </a:lnTo>
                  <a:lnTo>
                    <a:pt x="1873" y="2634"/>
                  </a:lnTo>
                  <a:lnTo>
                    <a:pt x="1822" y="2684"/>
                  </a:lnTo>
                  <a:lnTo>
                    <a:pt x="1762" y="2723"/>
                  </a:lnTo>
                  <a:lnTo>
                    <a:pt x="1694" y="2747"/>
                  </a:lnTo>
                  <a:lnTo>
                    <a:pt x="1620" y="2756"/>
                  </a:lnTo>
                  <a:lnTo>
                    <a:pt x="324" y="2756"/>
                  </a:lnTo>
                  <a:lnTo>
                    <a:pt x="250" y="2747"/>
                  </a:lnTo>
                  <a:lnTo>
                    <a:pt x="181" y="2723"/>
                  </a:lnTo>
                  <a:lnTo>
                    <a:pt x="121" y="2684"/>
                  </a:lnTo>
                  <a:lnTo>
                    <a:pt x="71" y="2634"/>
                  </a:lnTo>
                  <a:lnTo>
                    <a:pt x="33" y="2574"/>
                  </a:lnTo>
                  <a:lnTo>
                    <a:pt x="9" y="2506"/>
                  </a:lnTo>
                  <a:lnTo>
                    <a:pt x="0" y="243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553"/>
            <p:cNvSpPr txBox="1">
              <a:spLocks noChangeArrowheads="1"/>
            </p:cNvSpPr>
            <p:nvPr/>
          </p:nvSpPr>
          <p:spPr bwMode="auto">
            <a:xfrm>
              <a:off x="2437" y="746"/>
              <a:ext cx="1876" cy="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75"/>
                </a:lnSpc>
                <a:spcBef>
                  <a:spcPts val="99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549"/>
          <p:cNvGrpSpPr>
            <a:grpSpLocks/>
          </p:cNvGrpSpPr>
          <p:nvPr/>
        </p:nvGrpSpPr>
        <p:grpSpPr bwMode="auto">
          <a:xfrm>
            <a:off x="2847086" y="2302226"/>
            <a:ext cx="1259840" cy="1854835"/>
            <a:chOff x="4462" y="622"/>
            <a:chExt cx="1984" cy="2921"/>
          </a:xfrm>
        </p:grpSpPr>
        <p:sp>
          <p:nvSpPr>
            <p:cNvPr id="10" name="Freeform 551"/>
            <p:cNvSpPr>
              <a:spLocks/>
            </p:cNvSpPr>
            <p:nvPr/>
          </p:nvSpPr>
          <p:spPr bwMode="auto">
            <a:xfrm>
              <a:off x="4482" y="642"/>
              <a:ext cx="1944" cy="2881"/>
            </a:xfrm>
            <a:custGeom>
              <a:avLst/>
              <a:gdLst>
                <a:gd name="T0" fmla="+- 0 4482 4482"/>
                <a:gd name="T1" fmla="*/ T0 w 1944"/>
                <a:gd name="T2" fmla="+- 0 966 642"/>
                <a:gd name="T3" fmla="*/ 966 h 2881"/>
                <a:gd name="T4" fmla="+- 0 4491 4482"/>
                <a:gd name="T5" fmla="*/ T4 w 1944"/>
                <a:gd name="T6" fmla="+- 0 892 642"/>
                <a:gd name="T7" fmla="*/ 892 h 2881"/>
                <a:gd name="T8" fmla="+- 0 4515 4482"/>
                <a:gd name="T9" fmla="*/ T8 w 1944"/>
                <a:gd name="T10" fmla="+- 0 824 642"/>
                <a:gd name="T11" fmla="*/ 824 h 2881"/>
                <a:gd name="T12" fmla="+- 0 4553 4482"/>
                <a:gd name="T13" fmla="*/ T12 w 1944"/>
                <a:gd name="T14" fmla="+- 0 764 642"/>
                <a:gd name="T15" fmla="*/ 764 h 2881"/>
                <a:gd name="T16" fmla="+- 0 4603 4482"/>
                <a:gd name="T17" fmla="*/ T16 w 1944"/>
                <a:gd name="T18" fmla="+- 0 713 642"/>
                <a:gd name="T19" fmla="*/ 713 h 2881"/>
                <a:gd name="T20" fmla="+- 0 4663 4482"/>
                <a:gd name="T21" fmla="*/ T20 w 1944"/>
                <a:gd name="T22" fmla="+- 0 675 642"/>
                <a:gd name="T23" fmla="*/ 675 h 2881"/>
                <a:gd name="T24" fmla="+- 0 4732 4482"/>
                <a:gd name="T25" fmla="*/ T24 w 1944"/>
                <a:gd name="T26" fmla="+- 0 651 642"/>
                <a:gd name="T27" fmla="*/ 651 h 2881"/>
                <a:gd name="T28" fmla="+- 0 4806 4482"/>
                <a:gd name="T29" fmla="*/ T28 w 1944"/>
                <a:gd name="T30" fmla="+- 0 642 642"/>
                <a:gd name="T31" fmla="*/ 642 h 2881"/>
                <a:gd name="T32" fmla="+- 0 6102 4482"/>
                <a:gd name="T33" fmla="*/ T32 w 1944"/>
                <a:gd name="T34" fmla="+- 0 642 642"/>
                <a:gd name="T35" fmla="*/ 642 h 2881"/>
                <a:gd name="T36" fmla="+- 0 6176 4482"/>
                <a:gd name="T37" fmla="*/ T36 w 1944"/>
                <a:gd name="T38" fmla="+- 0 651 642"/>
                <a:gd name="T39" fmla="*/ 651 h 2881"/>
                <a:gd name="T40" fmla="+- 0 6244 4482"/>
                <a:gd name="T41" fmla="*/ T40 w 1944"/>
                <a:gd name="T42" fmla="+- 0 675 642"/>
                <a:gd name="T43" fmla="*/ 675 h 2881"/>
                <a:gd name="T44" fmla="+- 0 6304 4482"/>
                <a:gd name="T45" fmla="*/ T44 w 1944"/>
                <a:gd name="T46" fmla="+- 0 713 642"/>
                <a:gd name="T47" fmla="*/ 713 h 2881"/>
                <a:gd name="T48" fmla="+- 0 6355 4482"/>
                <a:gd name="T49" fmla="*/ T48 w 1944"/>
                <a:gd name="T50" fmla="+- 0 764 642"/>
                <a:gd name="T51" fmla="*/ 764 h 2881"/>
                <a:gd name="T52" fmla="+- 0 6393 4482"/>
                <a:gd name="T53" fmla="*/ T52 w 1944"/>
                <a:gd name="T54" fmla="+- 0 824 642"/>
                <a:gd name="T55" fmla="*/ 824 h 2881"/>
                <a:gd name="T56" fmla="+- 0 6417 4482"/>
                <a:gd name="T57" fmla="*/ T56 w 1944"/>
                <a:gd name="T58" fmla="+- 0 892 642"/>
                <a:gd name="T59" fmla="*/ 892 h 2881"/>
                <a:gd name="T60" fmla="+- 0 6426 4482"/>
                <a:gd name="T61" fmla="*/ T60 w 1944"/>
                <a:gd name="T62" fmla="+- 0 966 642"/>
                <a:gd name="T63" fmla="*/ 966 h 2881"/>
                <a:gd name="T64" fmla="+- 0 6426 4482"/>
                <a:gd name="T65" fmla="*/ T64 w 1944"/>
                <a:gd name="T66" fmla="+- 0 3199 642"/>
                <a:gd name="T67" fmla="*/ 3199 h 2881"/>
                <a:gd name="T68" fmla="+- 0 6417 4482"/>
                <a:gd name="T69" fmla="*/ T68 w 1944"/>
                <a:gd name="T70" fmla="+- 0 3273 642"/>
                <a:gd name="T71" fmla="*/ 3273 h 2881"/>
                <a:gd name="T72" fmla="+- 0 6393 4482"/>
                <a:gd name="T73" fmla="*/ T72 w 1944"/>
                <a:gd name="T74" fmla="+- 0 3341 642"/>
                <a:gd name="T75" fmla="*/ 3341 h 2881"/>
                <a:gd name="T76" fmla="+- 0 6355 4482"/>
                <a:gd name="T77" fmla="*/ T76 w 1944"/>
                <a:gd name="T78" fmla="+- 0 3401 642"/>
                <a:gd name="T79" fmla="*/ 3401 h 2881"/>
                <a:gd name="T80" fmla="+- 0 6304 4482"/>
                <a:gd name="T81" fmla="*/ T80 w 1944"/>
                <a:gd name="T82" fmla="+- 0 3451 642"/>
                <a:gd name="T83" fmla="*/ 3451 h 2881"/>
                <a:gd name="T84" fmla="+- 0 6244 4482"/>
                <a:gd name="T85" fmla="*/ T84 w 1944"/>
                <a:gd name="T86" fmla="+- 0 3490 642"/>
                <a:gd name="T87" fmla="*/ 3490 h 2881"/>
                <a:gd name="T88" fmla="+- 0 6176 4482"/>
                <a:gd name="T89" fmla="*/ T88 w 1944"/>
                <a:gd name="T90" fmla="+- 0 3514 642"/>
                <a:gd name="T91" fmla="*/ 3514 h 2881"/>
                <a:gd name="T92" fmla="+- 0 6102 4482"/>
                <a:gd name="T93" fmla="*/ T92 w 1944"/>
                <a:gd name="T94" fmla="+- 0 3523 642"/>
                <a:gd name="T95" fmla="*/ 3523 h 2881"/>
                <a:gd name="T96" fmla="+- 0 4806 4482"/>
                <a:gd name="T97" fmla="*/ T96 w 1944"/>
                <a:gd name="T98" fmla="+- 0 3523 642"/>
                <a:gd name="T99" fmla="*/ 3523 h 2881"/>
                <a:gd name="T100" fmla="+- 0 4732 4482"/>
                <a:gd name="T101" fmla="*/ T100 w 1944"/>
                <a:gd name="T102" fmla="+- 0 3514 642"/>
                <a:gd name="T103" fmla="*/ 3514 h 2881"/>
                <a:gd name="T104" fmla="+- 0 4663 4482"/>
                <a:gd name="T105" fmla="*/ T104 w 1944"/>
                <a:gd name="T106" fmla="+- 0 3490 642"/>
                <a:gd name="T107" fmla="*/ 3490 h 2881"/>
                <a:gd name="T108" fmla="+- 0 4603 4482"/>
                <a:gd name="T109" fmla="*/ T108 w 1944"/>
                <a:gd name="T110" fmla="+- 0 3451 642"/>
                <a:gd name="T111" fmla="*/ 3451 h 2881"/>
                <a:gd name="T112" fmla="+- 0 4553 4482"/>
                <a:gd name="T113" fmla="*/ T112 w 1944"/>
                <a:gd name="T114" fmla="+- 0 3401 642"/>
                <a:gd name="T115" fmla="*/ 3401 h 2881"/>
                <a:gd name="T116" fmla="+- 0 4515 4482"/>
                <a:gd name="T117" fmla="*/ T116 w 1944"/>
                <a:gd name="T118" fmla="+- 0 3341 642"/>
                <a:gd name="T119" fmla="*/ 3341 h 2881"/>
                <a:gd name="T120" fmla="+- 0 4491 4482"/>
                <a:gd name="T121" fmla="*/ T120 w 1944"/>
                <a:gd name="T122" fmla="+- 0 3273 642"/>
                <a:gd name="T123" fmla="*/ 3273 h 2881"/>
                <a:gd name="T124" fmla="+- 0 4482 4482"/>
                <a:gd name="T125" fmla="*/ T124 w 1944"/>
                <a:gd name="T126" fmla="+- 0 3199 642"/>
                <a:gd name="T127" fmla="*/ 3199 h 2881"/>
                <a:gd name="T128" fmla="+- 0 4482 4482"/>
                <a:gd name="T129" fmla="*/ T128 w 1944"/>
                <a:gd name="T130" fmla="+- 0 966 642"/>
                <a:gd name="T131" fmla="*/ 966 h 28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881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557"/>
                  </a:lnTo>
                  <a:lnTo>
                    <a:pt x="1935" y="2631"/>
                  </a:lnTo>
                  <a:lnTo>
                    <a:pt x="1911" y="2699"/>
                  </a:lnTo>
                  <a:lnTo>
                    <a:pt x="1873" y="2759"/>
                  </a:lnTo>
                  <a:lnTo>
                    <a:pt x="1822" y="2809"/>
                  </a:lnTo>
                  <a:lnTo>
                    <a:pt x="1762" y="2848"/>
                  </a:lnTo>
                  <a:lnTo>
                    <a:pt x="1694" y="2872"/>
                  </a:lnTo>
                  <a:lnTo>
                    <a:pt x="1620" y="2881"/>
                  </a:lnTo>
                  <a:lnTo>
                    <a:pt x="324" y="2881"/>
                  </a:lnTo>
                  <a:lnTo>
                    <a:pt x="250" y="2872"/>
                  </a:lnTo>
                  <a:lnTo>
                    <a:pt x="181" y="2848"/>
                  </a:lnTo>
                  <a:lnTo>
                    <a:pt x="121" y="2809"/>
                  </a:lnTo>
                  <a:lnTo>
                    <a:pt x="71" y="2759"/>
                  </a:lnTo>
                  <a:lnTo>
                    <a:pt x="33" y="2699"/>
                  </a:lnTo>
                  <a:lnTo>
                    <a:pt x="9" y="2631"/>
                  </a:lnTo>
                  <a:lnTo>
                    <a:pt x="0" y="255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Text Box 550"/>
            <p:cNvSpPr txBox="1">
              <a:spLocks noChangeArrowheads="1"/>
            </p:cNvSpPr>
            <p:nvPr/>
          </p:nvSpPr>
          <p:spPr bwMode="auto">
            <a:xfrm>
              <a:off x="4462" y="622"/>
              <a:ext cx="1984" cy="2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2200" b="1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759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543"/>
          <p:cNvGrpSpPr>
            <a:grpSpLocks/>
          </p:cNvGrpSpPr>
          <p:nvPr/>
        </p:nvGrpSpPr>
        <p:grpSpPr bwMode="auto">
          <a:xfrm>
            <a:off x="5484876" y="2255871"/>
            <a:ext cx="1259840" cy="1913890"/>
            <a:chOff x="8736" y="1382"/>
            <a:chExt cx="1984" cy="2141"/>
          </a:xfrm>
        </p:grpSpPr>
        <p:sp>
          <p:nvSpPr>
            <p:cNvPr id="13" name="Freeform 545"/>
            <p:cNvSpPr>
              <a:spLocks/>
            </p:cNvSpPr>
            <p:nvPr/>
          </p:nvSpPr>
          <p:spPr bwMode="auto">
            <a:xfrm>
              <a:off x="8748" y="1447"/>
              <a:ext cx="1944" cy="2076"/>
            </a:xfrm>
            <a:custGeom>
              <a:avLst/>
              <a:gdLst>
                <a:gd name="T0" fmla="+- 0 8748 8748"/>
                <a:gd name="T1" fmla="*/ T0 w 1944"/>
                <a:gd name="T2" fmla="+- 0 1771 1447"/>
                <a:gd name="T3" fmla="*/ 1771 h 2076"/>
                <a:gd name="T4" fmla="+- 0 8757 8748"/>
                <a:gd name="T5" fmla="*/ T4 w 1944"/>
                <a:gd name="T6" fmla="+- 0 1697 1447"/>
                <a:gd name="T7" fmla="*/ 1697 h 2076"/>
                <a:gd name="T8" fmla="+- 0 8781 8748"/>
                <a:gd name="T9" fmla="*/ T8 w 1944"/>
                <a:gd name="T10" fmla="+- 0 1629 1447"/>
                <a:gd name="T11" fmla="*/ 1629 h 2076"/>
                <a:gd name="T12" fmla="+- 0 8819 8748"/>
                <a:gd name="T13" fmla="*/ T12 w 1944"/>
                <a:gd name="T14" fmla="+- 0 1568 1447"/>
                <a:gd name="T15" fmla="*/ 1568 h 2076"/>
                <a:gd name="T16" fmla="+- 0 8869 8748"/>
                <a:gd name="T17" fmla="*/ T16 w 1944"/>
                <a:gd name="T18" fmla="+- 0 1518 1447"/>
                <a:gd name="T19" fmla="*/ 1518 h 2076"/>
                <a:gd name="T20" fmla="+- 0 8929 8748"/>
                <a:gd name="T21" fmla="*/ T20 w 1944"/>
                <a:gd name="T22" fmla="+- 0 1480 1447"/>
                <a:gd name="T23" fmla="*/ 1480 h 2076"/>
                <a:gd name="T24" fmla="+- 0 8998 8748"/>
                <a:gd name="T25" fmla="*/ T24 w 1944"/>
                <a:gd name="T26" fmla="+- 0 1456 1447"/>
                <a:gd name="T27" fmla="*/ 1456 h 2076"/>
                <a:gd name="T28" fmla="+- 0 9072 8748"/>
                <a:gd name="T29" fmla="*/ T28 w 1944"/>
                <a:gd name="T30" fmla="+- 0 1447 1447"/>
                <a:gd name="T31" fmla="*/ 1447 h 2076"/>
                <a:gd name="T32" fmla="+- 0 10368 8748"/>
                <a:gd name="T33" fmla="*/ T32 w 1944"/>
                <a:gd name="T34" fmla="+- 0 1447 1447"/>
                <a:gd name="T35" fmla="*/ 1447 h 2076"/>
                <a:gd name="T36" fmla="+- 0 10442 8748"/>
                <a:gd name="T37" fmla="*/ T36 w 1944"/>
                <a:gd name="T38" fmla="+- 0 1456 1447"/>
                <a:gd name="T39" fmla="*/ 1456 h 2076"/>
                <a:gd name="T40" fmla="+- 0 10510 8748"/>
                <a:gd name="T41" fmla="*/ T40 w 1944"/>
                <a:gd name="T42" fmla="+- 0 1480 1447"/>
                <a:gd name="T43" fmla="*/ 1480 h 2076"/>
                <a:gd name="T44" fmla="+- 0 10570 8748"/>
                <a:gd name="T45" fmla="*/ T44 w 1944"/>
                <a:gd name="T46" fmla="+- 0 1518 1447"/>
                <a:gd name="T47" fmla="*/ 1518 h 2076"/>
                <a:gd name="T48" fmla="+- 0 10621 8748"/>
                <a:gd name="T49" fmla="*/ T48 w 1944"/>
                <a:gd name="T50" fmla="+- 0 1568 1447"/>
                <a:gd name="T51" fmla="*/ 1568 h 2076"/>
                <a:gd name="T52" fmla="+- 0 10659 8748"/>
                <a:gd name="T53" fmla="*/ T52 w 1944"/>
                <a:gd name="T54" fmla="+- 0 1629 1447"/>
                <a:gd name="T55" fmla="*/ 1629 h 2076"/>
                <a:gd name="T56" fmla="+- 0 10683 8748"/>
                <a:gd name="T57" fmla="*/ T56 w 1944"/>
                <a:gd name="T58" fmla="+- 0 1697 1447"/>
                <a:gd name="T59" fmla="*/ 1697 h 2076"/>
                <a:gd name="T60" fmla="+- 0 10692 8748"/>
                <a:gd name="T61" fmla="*/ T60 w 1944"/>
                <a:gd name="T62" fmla="+- 0 1771 1447"/>
                <a:gd name="T63" fmla="*/ 1771 h 2076"/>
                <a:gd name="T64" fmla="+- 0 10692 8748"/>
                <a:gd name="T65" fmla="*/ T64 w 1944"/>
                <a:gd name="T66" fmla="+- 0 3199 1447"/>
                <a:gd name="T67" fmla="*/ 3199 h 2076"/>
                <a:gd name="T68" fmla="+- 0 10683 8748"/>
                <a:gd name="T69" fmla="*/ T68 w 1944"/>
                <a:gd name="T70" fmla="+- 0 3273 1447"/>
                <a:gd name="T71" fmla="*/ 3273 h 2076"/>
                <a:gd name="T72" fmla="+- 0 10659 8748"/>
                <a:gd name="T73" fmla="*/ T72 w 1944"/>
                <a:gd name="T74" fmla="+- 0 3341 1447"/>
                <a:gd name="T75" fmla="*/ 3341 h 2076"/>
                <a:gd name="T76" fmla="+- 0 10621 8748"/>
                <a:gd name="T77" fmla="*/ T76 w 1944"/>
                <a:gd name="T78" fmla="+- 0 3401 1447"/>
                <a:gd name="T79" fmla="*/ 3401 h 2076"/>
                <a:gd name="T80" fmla="+- 0 10570 8748"/>
                <a:gd name="T81" fmla="*/ T80 w 1944"/>
                <a:gd name="T82" fmla="+- 0 3451 1447"/>
                <a:gd name="T83" fmla="*/ 3451 h 2076"/>
                <a:gd name="T84" fmla="+- 0 10510 8748"/>
                <a:gd name="T85" fmla="*/ T84 w 1944"/>
                <a:gd name="T86" fmla="+- 0 3490 1447"/>
                <a:gd name="T87" fmla="*/ 3490 h 2076"/>
                <a:gd name="T88" fmla="+- 0 10442 8748"/>
                <a:gd name="T89" fmla="*/ T88 w 1944"/>
                <a:gd name="T90" fmla="+- 0 3514 1447"/>
                <a:gd name="T91" fmla="*/ 3514 h 2076"/>
                <a:gd name="T92" fmla="+- 0 10368 8748"/>
                <a:gd name="T93" fmla="*/ T92 w 1944"/>
                <a:gd name="T94" fmla="+- 0 3523 1447"/>
                <a:gd name="T95" fmla="*/ 3523 h 2076"/>
                <a:gd name="T96" fmla="+- 0 9072 8748"/>
                <a:gd name="T97" fmla="*/ T96 w 1944"/>
                <a:gd name="T98" fmla="+- 0 3523 1447"/>
                <a:gd name="T99" fmla="*/ 3523 h 2076"/>
                <a:gd name="T100" fmla="+- 0 8998 8748"/>
                <a:gd name="T101" fmla="*/ T100 w 1944"/>
                <a:gd name="T102" fmla="+- 0 3514 1447"/>
                <a:gd name="T103" fmla="*/ 3514 h 2076"/>
                <a:gd name="T104" fmla="+- 0 8929 8748"/>
                <a:gd name="T105" fmla="*/ T104 w 1944"/>
                <a:gd name="T106" fmla="+- 0 3490 1447"/>
                <a:gd name="T107" fmla="*/ 3490 h 2076"/>
                <a:gd name="T108" fmla="+- 0 8869 8748"/>
                <a:gd name="T109" fmla="*/ T108 w 1944"/>
                <a:gd name="T110" fmla="+- 0 3451 1447"/>
                <a:gd name="T111" fmla="*/ 3451 h 2076"/>
                <a:gd name="T112" fmla="+- 0 8819 8748"/>
                <a:gd name="T113" fmla="*/ T112 w 1944"/>
                <a:gd name="T114" fmla="+- 0 3401 1447"/>
                <a:gd name="T115" fmla="*/ 3401 h 2076"/>
                <a:gd name="T116" fmla="+- 0 8781 8748"/>
                <a:gd name="T117" fmla="*/ T116 w 1944"/>
                <a:gd name="T118" fmla="+- 0 3341 1447"/>
                <a:gd name="T119" fmla="*/ 3341 h 2076"/>
                <a:gd name="T120" fmla="+- 0 8757 8748"/>
                <a:gd name="T121" fmla="*/ T120 w 1944"/>
                <a:gd name="T122" fmla="+- 0 3273 1447"/>
                <a:gd name="T123" fmla="*/ 3273 h 2076"/>
                <a:gd name="T124" fmla="+- 0 8748 8748"/>
                <a:gd name="T125" fmla="*/ T124 w 1944"/>
                <a:gd name="T126" fmla="+- 0 3199 1447"/>
                <a:gd name="T127" fmla="*/ 3199 h 2076"/>
                <a:gd name="T128" fmla="+- 0 8748 8748"/>
                <a:gd name="T129" fmla="*/ T128 w 1944"/>
                <a:gd name="T130" fmla="+- 0 1771 1447"/>
                <a:gd name="T131" fmla="*/ 1771 h 20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76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752"/>
                  </a:lnTo>
                  <a:lnTo>
                    <a:pt x="1935" y="1826"/>
                  </a:lnTo>
                  <a:lnTo>
                    <a:pt x="1911" y="1894"/>
                  </a:lnTo>
                  <a:lnTo>
                    <a:pt x="1873" y="1954"/>
                  </a:lnTo>
                  <a:lnTo>
                    <a:pt x="1822" y="2004"/>
                  </a:lnTo>
                  <a:lnTo>
                    <a:pt x="1762" y="2043"/>
                  </a:lnTo>
                  <a:lnTo>
                    <a:pt x="1694" y="2067"/>
                  </a:lnTo>
                  <a:lnTo>
                    <a:pt x="1620" y="2076"/>
                  </a:lnTo>
                  <a:lnTo>
                    <a:pt x="324" y="2076"/>
                  </a:lnTo>
                  <a:lnTo>
                    <a:pt x="250" y="2067"/>
                  </a:lnTo>
                  <a:lnTo>
                    <a:pt x="181" y="2043"/>
                  </a:lnTo>
                  <a:lnTo>
                    <a:pt x="121" y="2004"/>
                  </a:lnTo>
                  <a:lnTo>
                    <a:pt x="71" y="1954"/>
                  </a:lnTo>
                  <a:lnTo>
                    <a:pt x="33" y="1894"/>
                  </a:lnTo>
                  <a:lnTo>
                    <a:pt x="9" y="1826"/>
                  </a:lnTo>
                  <a:lnTo>
                    <a:pt x="0" y="175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44"/>
            <p:cNvSpPr txBox="1">
              <a:spLocks noChangeArrowheads="1"/>
            </p:cNvSpPr>
            <p:nvPr/>
          </p:nvSpPr>
          <p:spPr bwMode="auto">
            <a:xfrm>
              <a:off x="8736" y="1382"/>
              <a:ext cx="1984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759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oup 555"/>
          <p:cNvGrpSpPr>
            <a:grpSpLocks/>
          </p:cNvGrpSpPr>
          <p:nvPr/>
        </p:nvGrpSpPr>
        <p:grpSpPr bwMode="auto">
          <a:xfrm>
            <a:off x="4174236" y="2149191"/>
            <a:ext cx="1259840" cy="2043430"/>
            <a:chOff x="196" y="211"/>
            <a:chExt cx="1984" cy="3338"/>
          </a:xfrm>
        </p:grpSpPr>
        <p:sp>
          <p:nvSpPr>
            <p:cNvPr id="16" name="Freeform 557"/>
            <p:cNvSpPr>
              <a:spLocks/>
            </p:cNvSpPr>
            <p:nvPr/>
          </p:nvSpPr>
          <p:spPr bwMode="auto">
            <a:xfrm>
              <a:off x="216" y="230"/>
              <a:ext cx="1944" cy="3298"/>
            </a:xfrm>
            <a:custGeom>
              <a:avLst/>
              <a:gdLst>
                <a:gd name="T0" fmla="+- 0 216 216"/>
                <a:gd name="T1" fmla="*/ T0 w 1944"/>
                <a:gd name="T2" fmla="+- 0 555 231"/>
                <a:gd name="T3" fmla="*/ 555 h 3298"/>
                <a:gd name="T4" fmla="+- 0 225 216"/>
                <a:gd name="T5" fmla="*/ T4 w 1944"/>
                <a:gd name="T6" fmla="+- 0 481 231"/>
                <a:gd name="T7" fmla="*/ 481 h 3298"/>
                <a:gd name="T8" fmla="+- 0 249 216"/>
                <a:gd name="T9" fmla="*/ T8 w 1944"/>
                <a:gd name="T10" fmla="+- 0 412 231"/>
                <a:gd name="T11" fmla="*/ 412 h 3298"/>
                <a:gd name="T12" fmla="+- 0 287 216"/>
                <a:gd name="T13" fmla="*/ T12 w 1944"/>
                <a:gd name="T14" fmla="+- 0 352 231"/>
                <a:gd name="T15" fmla="*/ 352 h 3298"/>
                <a:gd name="T16" fmla="+- 0 337 216"/>
                <a:gd name="T17" fmla="*/ T16 w 1944"/>
                <a:gd name="T18" fmla="+- 0 302 231"/>
                <a:gd name="T19" fmla="*/ 302 h 3298"/>
                <a:gd name="T20" fmla="+- 0 398 216"/>
                <a:gd name="T21" fmla="*/ T20 w 1944"/>
                <a:gd name="T22" fmla="+- 0 264 231"/>
                <a:gd name="T23" fmla="*/ 264 h 3298"/>
                <a:gd name="T24" fmla="+- 0 466 216"/>
                <a:gd name="T25" fmla="*/ T24 w 1944"/>
                <a:gd name="T26" fmla="+- 0 239 231"/>
                <a:gd name="T27" fmla="*/ 239 h 3298"/>
                <a:gd name="T28" fmla="+- 0 540 216"/>
                <a:gd name="T29" fmla="*/ T28 w 1944"/>
                <a:gd name="T30" fmla="+- 0 231 231"/>
                <a:gd name="T31" fmla="*/ 231 h 3298"/>
                <a:gd name="T32" fmla="+- 0 1836 216"/>
                <a:gd name="T33" fmla="*/ T32 w 1944"/>
                <a:gd name="T34" fmla="+- 0 231 231"/>
                <a:gd name="T35" fmla="*/ 231 h 3298"/>
                <a:gd name="T36" fmla="+- 0 1910 216"/>
                <a:gd name="T37" fmla="*/ T36 w 1944"/>
                <a:gd name="T38" fmla="+- 0 239 231"/>
                <a:gd name="T39" fmla="*/ 239 h 3298"/>
                <a:gd name="T40" fmla="+- 0 1978 216"/>
                <a:gd name="T41" fmla="*/ T40 w 1944"/>
                <a:gd name="T42" fmla="+- 0 264 231"/>
                <a:gd name="T43" fmla="*/ 264 h 3298"/>
                <a:gd name="T44" fmla="+- 0 2038 216"/>
                <a:gd name="T45" fmla="*/ T44 w 1944"/>
                <a:gd name="T46" fmla="+- 0 302 231"/>
                <a:gd name="T47" fmla="*/ 302 h 3298"/>
                <a:gd name="T48" fmla="+- 0 2089 216"/>
                <a:gd name="T49" fmla="*/ T48 w 1944"/>
                <a:gd name="T50" fmla="+- 0 352 231"/>
                <a:gd name="T51" fmla="*/ 352 h 3298"/>
                <a:gd name="T52" fmla="+- 0 2127 216"/>
                <a:gd name="T53" fmla="*/ T52 w 1944"/>
                <a:gd name="T54" fmla="+- 0 412 231"/>
                <a:gd name="T55" fmla="*/ 412 h 3298"/>
                <a:gd name="T56" fmla="+- 0 2151 216"/>
                <a:gd name="T57" fmla="*/ T56 w 1944"/>
                <a:gd name="T58" fmla="+- 0 481 231"/>
                <a:gd name="T59" fmla="*/ 481 h 3298"/>
                <a:gd name="T60" fmla="+- 0 2160 216"/>
                <a:gd name="T61" fmla="*/ T60 w 1944"/>
                <a:gd name="T62" fmla="+- 0 555 231"/>
                <a:gd name="T63" fmla="*/ 555 h 3298"/>
                <a:gd name="T64" fmla="+- 0 2160 216"/>
                <a:gd name="T65" fmla="*/ T64 w 1944"/>
                <a:gd name="T66" fmla="+- 0 3205 231"/>
                <a:gd name="T67" fmla="*/ 3205 h 3298"/>
                <a:gd name="T68" fmla="+- 0 2151 216"/>
                <a:gd name="T69" fmla="*/ T68 w 1944"/>
                <a:gd name="T70" fmla="+- 0 3279 231"/>
                <a:gd name="T71" fmla="*/ 3279 h 3298"/>
                <a:gd name="T72" fmla="+- 0 2127 216"/>
                <a:gd name="T73" fmla="*/ T72 w 1944"/>
                <a:gd name="T74" fmla="+- 0 3347 231"/>
                <a:gd name="T75" fmla="*/ 3347 h 3298"/>
                <a:gd name="T76" fmla="+- 0 2089 216"/>
                <a:gd name="T77" fmla="*/ T76 w 1944"/>
                <a:gd name="T78" fmla="+- 0 3407 231"/>
                <a:gd name="T79" fmla="*/ 3407 h 3298"/>
                <a:gd name="T80" fmla="+- 0 2038 216"/>
                <a:gd name="T81" fmla="*/ T80 w 1944"/>
                <a:gd name="T82" fmla="+- 0 3457 231"/>
                <a:gd name="T83" fmla="*/ 3457 h 3298"/>
                <a:gd name="T84" fmla="+- 0 1978 216"/>
                <a:gd name="T85" fmla="*/ T84 w 1944"/>
                <a:gd name="T86" fmla="+- 0 3495 231"/>
                <a:gd name="T87" fmla="*/ 3495 h 3298"/>
                <a:gd name="T88" fmla="+- 0 1910 216"/>
                <a:gd name="T89" fmla="*/ T88 w 1944"/>
                <a:gd name="T90" fmla="+- 0 3520 231"/>
                <a:gd name="T91" fmla="*/ 3520 h 3298"/>
                <a:gd name="T92" fmla="+- 0 1836 216"/>
                <a:gd name="T93" fmla="*/ T92 w 1944"/>
                <a:gd name="T94" fmla="+- 0 3528 231"/>
                <a:gd name="T95" fmla="*/ 3528 h 3298"/>
                <a:gd name="T96" fmla="+- 0 540 216"/>
                <a:gd name="T97" fmla="*/ T96 w 1944"/>
                <a:gd name="T98" fmla="+- 0 3528 231"/>
                <a:gd name="T99" fmla="*/ 3528 h 3298"/>
                <a:gd name="T100" fmla="+- 0 466 216"/>
                <a:gd name="T101" fmla="*/ T100 w 1944"/>
                <a:gd name="T102" fmla="+- 0 3520 231"/>
                <a:gd name="T103" fmla="*/ 3520 h 3298"/>
                <a:gd name="T104" fmla="+- 0 398 216"/>
                <a:gd name="T105" fmla="*/ T104 w 1944"/>
                <a:gd name="T106" fmla="+- 0 3495 231"/>
                <a:gd name="T107" fmla="*/ 3495 h 3298"/>
                <a:gd name="T108" fmla="+- 0 337 216"/>
                <a:gd name="T109" fmla="*/ T108 w 1944"/>
                <a:gd name="T110" fmla="+- 0 3457 231"/>
                <a:gd name="T111" fmla="*/ 3457 h 3298"/>
                <a:gd name="T112" fmla="+- 0 287 216"/>
                <a:gd name="T113" fmla="*/ T112 w 1944"/>
                <a:gd name="T114" fmla="+- 0 3407 231"/>
                <a:gd name="T115" fmla="*/ 3407 h 3298"/>
                <a:gd name="T116" fmla="+- 0 249 216"/>
                <a:gd name="T117" fmla="*/ T116 w 1944"/>
                <a:gd name="T118" fmla="+- 0 3347 231"/>
                <a:gd name="T119" fmla="*/ 3347 h 3298"/>
                <a:gd name="T120" fmla="+- 0 225 216"/>
                <a:gd name="T121" fmla="*/ T120 w 1944"/>
                <a:gd name="T122" fmla="+- 0 3279 231"/>
                <a:gd name="T123" fmla="*/ 3279 h 3298"/>
                <a:gd name="T124" fmla="+- 0 216 216"/>
                <a:gd name="T125" fmla="*/ T124 w 1944"/>
                <a:gd name="T126" fmla="+- 0 3205 231"/>
                <a:gd name="T127" fmla="*/ 3205 h 3298"/>
                <a:gd name="T128" fmla="+- 0 216 216"/>
                <a:gd name="T129" fmla="*/ T128 w 1944"/>
                <a:gd name="T130" fmla="+- 0 555 231"/>
                <a:gd name="T131" fmla="*/ 555 h 3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98">
                  <a:moveTo>
                    <a:pt x="0" y="324"/>
                  </a:moveTo>
                  <a:lnTo>
                    <a:pt x="9" y="250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74"/>
                  </a:lnTo>
                  <a:lnTo>
                    <a:pt x="1935" y="3048"/>
                  </a:lnTo>
                  <a:lnTo>
                    <a:pt x="1911" y="3116"/>
                  </a:lnTo>
                  <a:lnTo>
                    <a:pt x="1873" y="3176"/>
                  </a:lnTo>
                  <a:lnTo>
                    <a:pt x="1822" y="3226"/>
                  </a:lnTo>
                  <a:lnTo>
                    <a:pt x="1762" y="3264"/>
                  </a:lnTo>
                  <a:lnTo>
                    <a:pt x="1694" y="3289"/>
                  </a:lnTo>
                  <a:lnTo>
                    <a:pt x="1620" y="3297"/>
                  </a:lnTo>
                  <a:lnTo>
                    <a:pt x="324" y="3297"/>
                  </a:lnTo>
                  <a:lnTo>
                    <a:pt x="250" y="3289"/>
                  </a:lnTo>
                  <a:lnTo>
                    <a:pt x="182" y="3264"/>
                  </a:lnTo>
                  <a:lnTo>
                    <a:pt x="121" y="3226"/>
                  </a:lnTo>
                  <a:lnTo>
                    <a:pt x="71" y="3176"/>
                  </a:lnTo>
                  <a:lnTo>
                    <a:pt x="33" y="3116"/>
                  </a:lnTo>
                  <a:lnTo>
                    <a:pt x="9" y="3048"/>
                  </a:lnTo>
                  <a:lnTo>
                    <a:pt x="0" y="2974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556"/>
            <p:cNvSpPr txBox="1">
              <a:spLocks noChangeArrowheads="1"/>
            </p:cNvSpPr>
            <p:nvPr/>
          </p:nvSpPr>
          <p:spPr bwMode="auto">
            <a:xfrm>
              <a:off x="196" y="210"/>
              <a:ext cx="1984" cy="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828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38430" y="1186150"/>
            <a:ext cx="670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на физическую культуру и спорт в расчете на одного жителя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5654" y="3796143"/>
            <a:ext cx="7156704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87997"/>
              </p:ext>
            </p:extLst>
          </p:nvPr>
        </p:nvGraphicFramePr>
        <p:xfrm>
          <a:off x="138430" y="4896747"/>
          <a:ext cx="6588505" cy="39427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1789">
                  <a:extLst>
                    <a:ext uri="{9D8B030D-6E8A-4147-A177-3AD203B41FA5}">
                      <a16:colId xmlns:a16="http://schemas.microsoft.com/office/drawing/2014/main" val="738245828"/>
                    </a:ext>
                  </a:extLst>
                </a:gridCol>
                <a:gridCol w="1162678">
                  <a:extLst>
                    <a:ext uri="{9D8B030D-6E8A-4147-A177-3AD203B41FA5}">
                      <a16:colId xmlns:a16="http://schemas.microsoft.com/office/drawing/2014/main" val="1000018649"/>
                    </a:ext>
                  </a:extLst>
                </a:gridCol>
                <a:gridCol w="775118">
                  <a:extLst>
                    <a:ext uri="{9D8B030D-6E8A-4147-A177-3AD203B41FA5}">
                      <a16:colId xmlns:a16="http://schemas.microsoft.com/office/drawing/2014/main" val="256274245"/>
                    </a:ext>
                  </a:extLst>
                </a:gridCol>
                <a:gridCol w="721237">
                  <a:extLst>
                    <a:ext uri="{9D8B030D-6E8A-4147-A177-3AD203B41FA5}">
                      <a16:colId xmlns:a16="http://schemas.microsoft.com/office/drawing/2014/main" val="1101099631"/>
                    </a:ext>
                  </a:extLst>
                </a:gridCol>
                <a:gridCol w="829001">
                  <a:extLst>
                    <a:ext uri="{9D8B030D-6E8A-4147-A177-3AD203B41FA5}">
                      <a16:colId xmlns:a16="http://schemas.microsoft.com/office/drawing/2014/main" val="3310106045"/>
                    </a:ext>
                  </a:extLst>
                </a:gridCol>
                <a:gridCol w="698682">
                  <a:extLst>
                    <a:ext uri="{9D8B030D-6E8A-4147-A177-3AD203B41FA5}">
                      <a16:colId xmlns:a16="http://schemas.microsoft.com/office/drawing/2014/main" val="3635785225"/>
                    </a:ext>
                  </a:extLst>
                </a:gridCol>
              </a:tblGrid>
              <a:tr h="572502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684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7480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</a:t>
                      </a:r>
                    </a:p>
                    <a:p>
                      <a:pPr marL="158115" marR="15557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85725" indent="2286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2024</a:t>
                      </a:r>
                    </a:p>
                    <a:p>
                      <a:pPr marL="85725" indent="9017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3649641"/>
                  </a:ext>
                </a:extLst>
              </a:tr>
              <a:tr h="962008">
                <a:tc>
                  <a:txBody>
                    <a:bodyPr/>
                    <a:lstStyle/>
                    <a:p>
                      <a:pPr marL="8890" marR="98425" algn="just">
                        <a:lnSpc>
                          <a:spcPct val="98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tabLst>
                          <a:tab pos="1503045" algn="l"/>
                          <a:tab pos="179832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Доля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граждан</a:t>
                      </a:r>
                      <a:r>
                        <a:rPr lang="ru-RU" sz="1000" spc="5" dirty="0">
                          <a:effectLst/>
                        </a:rPr>
                        <a:t> городского округа Семеновский</a:t>
                      </a:r>
                      <a:r>
                        <a:rPr lang="ru-RU" sz="1000" dirty="0">
                          <a:effectLst/>
                        </a:rPr>
                        <a:t>,	систематически</a:t>
                      </a:r>
                      <a:r>
                        <a:rPr lang="ru-RU" sz="1000" spc="-3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занимающихся		физической</a:t>
                      </a:r>
                      <a:r>
                        <a:rPr lang="ru-RU" sz="1000" spc="-3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культурой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спортом,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общей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численности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населения</a:t>
                      </a:r>
                      <a:r>
                        <a:rPr lang="ru-RU" sz="1000" spc="5" dirty="0">
                          <a:effectLst/>
                        </a:rPr>
                        <a:t> округа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ru-RU" sz="1000" spc="-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56845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57480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8505640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842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Обеспеченность городской округ Семеновский спортивными залами,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7480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140125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8425">
                        <a:lnSpc>
                          <a:spcPct val="98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572770" algn="l"/>
                          <a:tab pos="1645920" algn="l"/>
                        </a:tabLst>
                      </a:pPr>
                      <a:r>
                        <a:rPr lang="ru-RU" sz="1000">
                          <a:effectLst/>
                        </a:rPr>
                        <a:t>Обеспеченность городской округ Семеновский плоскостными сооружениями, %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84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 marR="19304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4400338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Обеспеченность городской округ Семеновский бассейнами,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675290"/>
                  </a:ext>
                </a:extLst>
              </a:tr>
              <a:tr h="549719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Доля занимающихся в спортивных школах от общей численности детей до 17 лет, занимающихся физической культурой и спортом,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142510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квалицированных специалистов учреждений спорта,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19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2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829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0"/>
          <p:cNvGrpSpPr>
            <a:grpSpLocks/>
          </p:cNvGrpSpPr>
          <p:nvPr/>
        </p:nvGrpSpPr>
        <p:grpSpPr bwMode="auto">
          <a:xfrm>
            <a:off x="381000" y="5542280"/>
            <a:ext cx="2293620" cy="2662555"/>
            <a:chOff x="817" y="130"/>
            <a:chExt cx="3612" cy="4193"/>
          </a:xfrm>
        </p:grpSpPr>
        <p:sp>
          <p:nvSpPr>
            <p:cNvPr id="3" name="Freeform 542"/>
            <p:cNvSpPr>
              <a:spLocks/>
            </p:cNvSpPr>
            <p:nvPr/>
          </p:nvSpPr>
          <p:spPr bwMode="auto">
            <a:xfrm>
              <a:off x="837" y="130"/>
              <a:ext cx="3572" cy="3572"/>
            </a:xfrm>
            <a:custGeom>
              <a:avLst/>
              <a:gdLst>
                <a:gd name="T0" fmla="+- 0 844 837"/>
                <a:gd name="T1" fmla="*/ T0 w 3572"/>
                <a:gd name="T2" fmla="+- 0 1767 131"/>
                <a:gd name="T3" fmla="*/ 1767 h 3572"/>
                <a:gd name="T4" fmla="+- 0 876 837"/>
                <a:gd name="T5" fmla="*/ T4 w 3572"/>
                <a:gd name="T6" fmla="+- 0 1548 131"/>
                <a:gd name="T7" fmla="*/ 1548 h 3572"/>
                <a:gd name="T8" fmla="+- 0 933 837"/>
                <a:gd name="T9" fmla="*/ T8 w 3572"/>
                <a:gd name="T10" fmla="+- 0 1339 131"/>
                <a:gd name="T11" fmla="*/ 1339 h 3572"/>
                <a:gd name="T12" fmla="+- 0 1015 837"/>
                <a:gd name="T13" fmla="*/ T12 w 3572"/>
                <a:gd name="T14" fmla="+- 0 1141 131"/>
                <a:gd name="T15" fmla="*/ 1141 h 3572"/>
                <a:gd name="T16" fmla="+- 0 1118 837"/>
                <a:gd name="T17" fmla="*/ T16 w 3572"/>
                <a:gd name="T18" fmla="+- 0 955 131"/>
                <a:gd name="T19" fmla="*/ 955 h 3572"/>
                <a:gd name="T20" fmla="+- 0 1242 837"/>
                <a:gd name="T21" fmla="*/ T20 w 3572"/>
                <a:gd name="T22" fmla="+- 0 784 131"/>
                <a:gd name="T23" fmla="*/ 784 h 3572"/>
                <a:gd name="T24" fmla="+- 0 1386 837"/>
                <a:gd name="T25" fmla="*/ T24 w 3572"/>
                <a:gd name="T26" fmla="+- 0 629 131"/>
                <a:gd name="T27" fmla="*/ 629 h 3572"/>
                <a:gd name="T28" fmla="+- 0 1546 837"/>
                <a:gd name="T29" fmla="*/ T28 w 3572"/>
                <a:gd name="T30" fmla="+- 0 492 131"/>
                <a:gd name="T31" fmla="*/ 492 h 3572"/>
                <a:gd name="T32" fmla="+- 0 1722 837"/>
                <a:gd name="T33" fmla="*/ T32 w 3572"/>
                <a:gd name="T34" fmla="+- 0 375 131"/>
                <a:gd name="T35" fmla="*/ 375 h 3572"/>
                <a:gd name="T36" fmla="+- 0 1912 837"/>
                <a:gd name="T37" fmla="*/ T36 w 3572"/>
                <a:gd name="T38" fmla="+- 0 278 131"/>
                <a:gd name="T39" fmla="*/ 278 h 3572"/>
                <a:gd name="T40" fmla="+- 0 2114 837"/>
                <a:gd name="T41" fmla="*/ T40 w 3572"/>
                <a:gd name="T42" fmla="+- 0 205 131"/>
                <a:gd name="T43" fmla="*/ 205 h 3572"/>
                <a:gd name="T44" fmla="+- 0 2326 837"/>
                <a:gd name="T45" fmla="*/ T44 w 3572"/>
                <a:gd name="T46" fmla="+- 0 156 131"/>
                <a:gd name="T47" fmla="*/ 156 h 3572"/>
                <a:gd name="T48" fmla="+- 0 2548 837"/>
                <a:gd name="T49" fmla="*/ T48 w 3572"/>
                <a:gd name="T50" fmla="+- 0 133 131"/>
                <a:gd name="T51" fmla="*/ 133 h 3572"/>
                <a:gd name="T52" fmla="+- 0 2773 837"/>
                <a:gd name="T53" fmla="*/ T52 w 3572"/>
                <a:gd name="T54" fmla="+- 0 137 131"/>
                <a:gd name="T55" fmla="*/ 137 h 3572"/>
                <a:gd name="T56" fmla="+- 0 2992 837"/>
                <a:gd name="T57" fmla="*/ T56 w 3572"/>
                <a:gd name="T58" fmla="+- 0 169 131"/>
                <a:gd name="T59" fmla="*/ 169 h 3572"/>
                <a:gd name="T60" fmla="+- 0 3201 837"/>
                <a:gd name="T61" fmla="*/ T60 w 3572"/>
                <a:gd name="T62" fmla="+- 0 227 131"/>
                <a:gd name="T63" fmla="*/ 227 h 3572"/>
                <a:gd name="T64" fmla="+- 0 3399 837"/>
                <a:gd name="T65" fmla="*/ T64 w 3572"/>
                <a:gd name="T66" fmla="+- 0 308 131"/>
                <a:gd name="T67" fmla="*/ 308 h 3572"/>
                <a:gd name="T68" fmla="+- 0 3585 837"/>
                <a:gd name="T69" fmla="*/ T68 w 3572"/>
                <a:gd name="T70" fmla="+- 0 412 131"/>
                <a:gd name="T71" fmla="*/ 412 h 3572"/>
                <a:gd name="T72" fmla="+- 0 3756 837"/>
                <a:gd name="T73" fmla="*/ T72 w 3572"/>
                <a:gd name="T74" fmla="+- 0 536 131"/>
                <a:gd name="T75" fmla="*/ 536 h 3572"/>
                <a:gd name="T76" fmla="+- 0 3911 837"/>
                <a:gd name="T77" fmla="*/ T76 w 3572"/>
                <a:gd name="T78" fmla="+- 0 679 131"/>
                <a:gd name="T79" fmla="*/ 679 h 3572"/>
                <a:gd name="T80" fmla="+- 0 4048 837"/>
                <a:gd name="T81" fmla="*/ T80 w 3572"/>
                <a:gd name="T82" fmla="+- 0 840 131"/>
                <a:gd name="T83" fmla="*/ 840 h 3572"/>
                <a:gd name="T84" fmla="+- 0 4165 837"/>
                <a:gd name="T85" fmla="*/ T84 w 3572"/>
                <a:gd name="T86" fmla="+- 0 1016 131"/>
                <a:gd name="T87" fmla="*/ 1016 h 3572"/>
                <a:gd name="T88" fmla="+- 0 4262 837"/>
                <a:gd name="T89" fmla="*/ T88 w 3572"/>
                <a:gd name="T90" fmla="+- 0 1205 131"/>
                <a:gd name="T91" fmla="*/ 1205 h 3572"/>
                <a:gd name="T92" fmla="+- 0 4335 837"/>
                <a:gd name="T93" fmla="*/ T92 w 3572"/>
                <a:gd name="T94" fmla="+- 0 1407 131"/>
                <a:gd name="T95" fmla="*/ 1407 h 3572"/>
                <a:gd name="T96" fmla="+- 0 4384 837"/>
                <a:gd name="T97" fmla="*/ T96 w 3572"/>
                <a:gd name="T98" fmla="+- 0 1620 131"/>
                <a:gd name="T99" fmla="*/ 1620 h 3572"/>
                <a:gd name="T100" fmla="+- 0 4407 837"/>
                <a:gd name="T101" fmla="*/ T100 w 3572"/>
                <a:gd name="T102" fmla="+- 0 1841 131"/>
                <a:gd name="T103" fmla="*/ 1841 h 3572"/>
                <a:gd name="T104" fmla="+- 0 4403 837"/>
                <a:gd name="T105" fmla="*/ T104 w 3572"/>
                <a:gd name="T106" fmla="+- 0 2067 131"/>
                <a:gd name="T107" fmla="*/ 2067 h 3572"/>
                <a:gd name="T108" fmla="+- 0 4371 837"/>
                <a:gd name="T109" fmla="*/ T108 w 3572"/>
                <a:gd name="T110" fmla="+- 0 2286 131"/>
                <a:gd name="T111" fmla="*/ 2286 h 3572"/>
                <a:gd name="T112" fmla="+- 0 4313 837"/>
                <a:gd name="T113" fmla="*/ T112 w 3572"/>
                <a:gd name="T114" fmla="+- 0 2495 131"/>
                <a:gd name="T115" fmla="*/ 2495 h 3572"/>
                <a:gd name="T116" fmla="+- 0 4232 837"/>
                <a:gd name="T117" fmla="*/ T116 w 3572"/>
                <a:gd name="T118" fmla="+- 0 2693 131"/>
                <a:gd name="T119" fmla="*/ 2693 h 3572"/>
                <a:gd name="T120" fmla="+- 0 4128 837"/>
                <a:gd name="T121" fmla="*/ T120 w 3572"/>
                <a:gd name="T122" fmla="+- 0 2879 131"/>
                <a:gd name="T123" fmla="*/ 2879 h 3572"/>
                <a:gd name="T124" fmla="+- 0 4004 837"/>
                <a:gd name="T125" fmla="*/ T124 w 3572"/>
                <a:gd name="T126" fmla="+- 0 3049 131"/>
                <a:gd name="T127" fmla="*/ 3049 h 3572"/>
                <a:gd name="T128" fmla="+- 0 3861 837"/>
                <a:gd name="T129" fmla="*/ T128 w 3572"/>
                <a:gd name="T130" fmla="+- 0 3204 131"/>
                <a:gd name="T131" fmla="*/ 3204 h 3572"/>
                <a:gd name="T132" fmla="+- 0 3701 837"/>
                <a:gd name="T133" fmla="*/ T132 w 3572"/>
                <a:gd name="T134" fmla="+- 0 3341 131"/>
                <a:gd name="T135" fmla="*/ 3341 h 3572"/>
                <a:gd name="T136" fmla="+- 0 3525 837"/>
                <a:gd name="T137" fmla="*/ T136 w 3572"/>
                <a:gd name="T138" fmla="+- 0 3459 131"/>
                <a:gd name="T139" fmla="*/ 3459 h 3572"/>
                <a:gd name="T140" fmla="+- 0 3335 837"/>
                <a:gd name="T141" fmla="*/ T140 w 3572"/>
                <a:gd name="T142" fmla="+- 0 3555 131"/>
                <a:gd name="T143" fmla="*/ 3555 h 3572"/>
                <a:gd name="T144" fmla="+- 0 3133 837"/>
                <a:gd name="T145" fmla="*/ T144 w 3572"/>
                <a:gd name="T146" fmla="+- 0 3629 131"/>
                <a:gd name="T147" fmla="*/ 3629 h 3572"/>
                <a:gd name="T148" fmla="+- 0 2920 837"/>
                <a:gd name="T149" fmla="*/ T148 w 3572"/>
                <a:gd name="T150" fmla="+- 0 3678 131"/>
                <a:gd name="T151" fmla="*/ 3678 h 3572"/>
                <a:gd name="T152" fmla="+- 0 2699 837"/>
                <a:gd name="T153" fmla="*/ T152 w 3572"/>
                <a:gd name="T154" fmla="+- 0 3701 131"/>
                <a:gd name="T155" fmla="*/ 3701 h 3572"/>
                <a:gd name="T156" fmla="+- 0 2473 837"/>
                <a:gd name="T157" fmla="*/ T156 w 3572"/>
                <a:gd name="T158" fmla="+- 0 3697 131"/>
                <a:gd name="T159" fmla="*/ 3697 h 3572"/>
                <a:gd name="T160" fmla="+- 0 2254 837"/>
                <a:gd name="T161" fmla="*/ T160 w 3572"/>
                <a:gd name="T162" fmla="+- 0 3665 131"/>
                <a:gd name="T163" fmla="*/ 3665 h 3572"/>
                <a:gd name="T164" fmla="+- 0 2045 837"/>
                <a:gd name="T165" fmla="*/ T164 w 3572"/>
                <a:gd name="T166" fmla="+- 0 3607 131"/>
                <a:gd name="T167" fmla="*/ 3607 h 3572"/>
                <a:gd name="T168" fmla="+- 0 1847 837"/>
                <a:gd name="T169" fmla="*/ T168 w 3572"/>
                <a:gd name="T170" fmla="+- 0 3526 131"/>
                <a:gd name="T171" fmla="*/ 3526 h 3572"/>
                <a:gd name="T172" fmla="+- 0 1662 837"/>
                <a:gd name="T173" fmla="*/ T172 w 3572"/>
                <a:gd name="T174" fmla="+- 0 3422 131"/>
                <a:gd name="T175" fmla="*/ 3422 h 3572"/>
                <a:gd name="T176" fmla="+- 0 1491 837"/>
                <a:gd name="T177" fmla="*/ T176 w 3572"/>
                <a:gd name="T178" fmla="+- 0 3298 131"/>
                <a:gd name="T179" fmla="*/ 3298 h 3572"/>
                <a:gd name="T180" fmla="+- 0 1336 837"/>
                <a:gd name="T181" fmla="*/ T180 w 3572"/>
                <a:gd name="T182" fmla="+- 0 3155 131"/>
                <a:gd name="T183" fmla="*/ 3155 h 3572"/>
                <a:gd name="T184" fmla="+- 0 1199 837"/>
                <a:gd name="T185" fmla="*/ T184 w 3572"/>
                <a:gd name="T186" fmla="+- 0 2994 131"/>
                <a:gd name="T187" fmla="*/ 2994 h 3572"/>
                <a:gd name="T188" fmla="+- 0 1081 837"/>
                <a:gd name="T189" fmla="*/ T188 w 3572"/>
                <a:gd name="T190" fmla="+- 0 2818 131"/>
                <a:gd name="T191" fmla="*/ 2818 h 3572"/>
                <a:gd name="T192" fmla="+- 0 985 837"/>
                <a:gd name="T193" fmla="*/ T192 w 3572"/>
                <a:gd name="T194" fmla="+- 0 2628 131"/>
                <a:gd name="T195" fmla="*/ 2628 h 3572"/>
                <a:gd name="T196" fmla="+- 0 911 837"/>
                <a:gd name="T197" fmla="*/ T196 w 3572"/>
                <a:gd name="T198" fmla="+- 0 2426 131"/>
                <a:gd name="T199" fmla="*/ 2426 h 3572"/>
                <a:gd name="T200" fmla="+- 0 862 837"/>
                <a:gd name="T201" fmla="*/ T200 w 3572"/>
                <a:gd name="T202" fmla="+- 0 2214 131"/>
                <a:gd name="T203" fmla="*/ 2214 h 3572"/>
                <a:gd name="T204" fmla="+- 0 839 837"/>
                <a:gd name="T205" fmla="*/ T204 w 3572"/>
                <a:gd name="T206" fmla="+- 0 1992 131"/>
                <a:gd name="T207" fmla="*/ 1992 h 35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3572" h="3572">
                  <a:moveTo>
                    <a:pt x="0" y="1786"/>
                  </a:moveTo>
                  <a:lnTo>
                    <a:pt x="2" y="1710"/>
                  </a:lnTo>
                  <a:lnTo>
                    <a:pt x="7" y="1636"/>
                  </a:lnTo>
                  <a:lnTo>
                    <a:pt x="14" y="1562"/>
                  </a:lnTo>
                  <a:lnTo>
                    <a:pt x="25" y="1489"/>
                  </a:lnTo>
                  <a:lnTo>
                    <a:pt x="39" y="1417"/>
                  </a:lnTo>
                  <a:lnTo>
                    <a:pt x="55" y="1346"/>
                  </a:lnTo>
                  <a:lnTo>
                    <a:pt x="74" y="1276"/>
                  </a:lnTo>
                  <a:lnTo>
                    <a:pt x="96" y="1208"/>
                  </a:lnTo>
                  <a:lnTo>
                    <a:pt x="121" y="1140"/>
                  </a:lnTo>
                  <a:lnTo>
                    <a:pt x="148" y="1074"/>
                  </a:lnTo>
                  <a:lnTo>
                    <a:pt x="178" y="1010"/>
                  </a:lnTo>
                  <a:lnTo>
                    <a:pt x="210" y="946"/>
                  </a:lnTo>
                  <a:lnTo>
                    <a:pt x="244" y="885"/>
                  </a:lnTo>
                  <a:lnTo>
                    <a:pt x="281" y="824"/>
                  </a:lnTo>
                  <a:lnTo>
                    <a:pt x="320" y="766"/>
                  </a:lnTo>
                  <a:lnTo>
                    <a:pt x="362" y="709"/>
                  </a:lnTo>
                  <a:lnTo>
                    <a:pt x="405" y="653"/>
                  </a:lnTo>
                  <a:lnTo>
                    <a:pt x="451" y="600"/>
                  </a:lnTo>
                  <a:lnTo>
                    <a:pt x="499" y="548"/>
                  </a:lnTo>
                  <a:lnTo>
                    <a:pt x="549" y="498"/>
                  </a:lnTo>
                  <a:lnTo>
                    <a:pt x="600" y="451"/>
                  </a:lnTo>
                  <a:lnTo>
                    <a:pt x="654" y="405"/>
                  </a:lnTo>
                  <a:lnTo>
                    <a:pt x="709" y="361"/>
                  </a:lnTo>
                  <a:lnTo>
                    <a:pt x="766" y="320"/>
                  </a:lnTo>
                  <a:lnTo>
                    <a:pt x="825" y="281"/>
                  </a:lnTo>
                  <a:lnTo>
                    <a:pt x="885" y="244"/>
                  </a:lnTo>
                  <a:lnTo>
                    <a:pt x="947" y="209"/>
                  </a:lnTo>
                  <a:lnTo>
                    <a:pt x="1010" y="177"/>
                  </a:lnTo>
                  <a:lnTo>
                    <a:pt x="1075" y="147"/>
                  </a:lnTo>
                  <a:lnTo>
                    <a:pt x="1141" y="120"/>
                  </a:lnTo>
                  <a:lnTo>
                    <a:pt x="1208" y="96"/>
                  </a:lnTo>
                  <a:lnTo>
                    <a:pt x="1277" y="74"/>
                  </a:lnTo>
                  <a:lnTo>
                    <a:pt x="1347" y="54"/>
                  </a:lnTo>
                  <a:lnTo>
                    <a:pt x="1417" y="38"/>
                  </a:lnTo>
                  <a:lnTo>
                    <a:pt x="1489" y="25"/>
                  </a:lnTo>
                  <a:lnTo>
                    <a:pt x="1562" y="14"/>
                  </a:lnTo>
                  <a:lnTo>
                    <a:pt x="1636" y="6"/>
                  </a:lnTo>
                  <a:lnTo>
                    <a:pt x="1711" y="2"/>
                  </a:lnTo>
                  <a:lnTo>
                    <a:pt x="1786" y="0"/>
                  </a:lnTo>
                  <a:lnTo>
                    <a:pt x="1862" y="2"/>
                  </a:lnTo>
                  <a:lnTo>
                    <a:pt x="1936" y="6"/>
                  </a:lnTo>
                  <a:lnTo>
                    <a:pt x="2010" y="14"/>
                  </a:lnTo>
                  <a:lnTo>
                    <a:pt x="2083" y="25"/>
                  </a:lnTo>
                  <a:lnTo>
                    <a:pt x="2155" y="38"/>
                  </a:lnTo>
                  <a:lnTo>
                    <a:pt x="2226" y="54"/>
                  </a:lnTo>
                  <a:lnTo>
                    <a:pt x="2296" y="74"/>
                  </a:lnTo>
                  <a:lnTo>
                    <a:pt x="2364" y="96"/>
                  </a:lnTo>
                  <a:lnTo>
                    <a:pt x="2432" y="120"/>
                  </a:lnTo>
                  <a:lnTo>
                    <a:pt x="2498" y="147"/>
                  </a:lnTo>
                  <a:lnTo>
                    <a:pt x="2562" y="177"/>
                  </a:lnTo>
                  <a:lnTo>
                    <a:pt x="2626" y="209"/>
                  </a:lnTo>
                  <a:lnTo>
                    <a:pt x="2688" y="244"/>
                  </a:lnTo>
                  <a:lnTo>
                    <a:pt x="2748" y="281"/>
                  </a:lnTo>
                  <a:lnTo>
                    <a:pt x="2807" y="320"/>
                  </a:lnTo>
                  <a:lnTo>
                    <a:pt x="2864" y="361"/>
                  </a:lnTo>
                  <a:lnTo>
                    <a:pt x="2919" y="405"/>
                  </a:lnTo>
                  <a:lnTo>
                    <a:pt x="2972" y="451"/>
                  </a:lnTo>
                  <a:lnTo>
                    <a:pt x="3024" y="498"/>
                  </a:lnTo>
                  <a:lnTo>
                    <a:pt x="3074" y="548"/>
                  </a:lnTo>
                  <a:lnTo>
                    <a:pt x="3121" y="600"/>
                  </a:lnTo>
                  <a:lnTo>
                    <a:pt x="3167" y="653"/>
                  </a:lnTo>
                  <a:lnTo>
                    <a:pt x="3211" y="709"/>
                  </a:lnTo>
                  <a:lnTo>
                    <a:pt x="3252" y="766"/>
                  </a:lnTo>
                  <a:lnTo>
                    <a:pt x="3291" y="824"/>
                  </a:lnTo>
                  <a:lnTo>
                    <a:pt x="3328" y="885"/>
                  </a:lnTo>
                  <a:lnTo>
                    <a:pt x="3363" y="946"/>
                  </a:lnTo>
                  <a:lnTo>
                    <a:pt x="3395" y="1010"/>
                  </a:lnTo>
                  <a:lnTo>
                    <a:pt x="3425" y="1074"/>
                  </a:lnTo>
                  <a:lnTo>
                    <a:pt x="3452" y="1140"/>
                  </a:lnTo>
                  <a:lnTo>
                    <a:pt x="3476" y="1208"/>
                  </a:lnTo>
                  <a:lnTo>
                    <a:pt x="3498" y="1276"/>
                  </a:lnTo>
                  <a:lnTo>
                    <a:pt x="3517" y="1346"/>
                  </a:lnTo>
                  <a:lnTo>
                    <a:pt x="3534" y="1417"/>
                  </a:lnTo>
                  <a:lnTo>
                    <a:pt x="3547" y="1489"/>
                  </a:lnTo>
                  <a:lnTo>
                    <a:pt x="3558" y="1562"/>
                  </a:lnTo>
                  <a:lnTo>
                    <a:pt x="3566" y="1636"/>
                  </a:lnTo>
                  <a:lnTo>
                    <a:pt x="3570" y="1710"/>
                  </a:lnTo>
                  <a:lnTo>
                    <a:pt x="3572" y="1786"/>
                  </a:lnTo>
                  <a:lnTo>
                    <a:pt x="3570" y="1861"/>
                  </a:lnTo>
                  <a:lnTo>
                    <a:pt x="3566" y="1936"/>
                  </a:lnTo>
                  <a:lnTo>
                    <a:pt x="3558" y="2010"/>
                  </a:lnTo>
                  <a:lnTo>
                    <a:pt x="3547" y="2083"/>
                  </a:lnTo>
                  <a:lnTo>
                    <a:pt x="3534" y="2155"/>
                  </a:lnTo>
                  <a:lnTo>
                    <a:pt x="3517" y="2226"/>
                  </a:lnTo>
                  <a:lnTo>
                    <a:pt x="3498" y="2295"/>
                  </a:lnTo>
                  <a:lnTo>
                    <a:pt x="3476" y="2364"/>
                  </a:lnTo>
                  <a:lnTo>
                    <a:pt x="3452" y="2431"/>
                  </a:lnTo>
                  <a:lnTo>
                    <a:pt x="3425" y="2497"/>
                  </a:lnTo>
                  <a:lnTo>
                    <a:pt x="3395" y="2562"/>
                  </a:lnTo>
                  <a:lnTo>
                    <a:pt x="3363" y="2625"/>
                  </a:lnTo>
                  <a:lnTo>
                    <a:pt x="3328" y="2687"/>
                  </a:lnTo>
                  <a:lnTo>
                    <a:pt x="3291" y="2748"/>
                  </a:lnTo>
                  <a:lnTo>
                    <a:pt x="3252" y="2806"/>
                  </a:lnTo>
                  <a:lnTo>
                    <a:pt x="3211" y="2863"/>
                  </a:lnTo>
                  <a:lnTo>
                    <a:pt x="3167" y="2918"/>
                  </a:lnTo>
                  <a:lnTo>
                    <a:pt x="3121" y="2972"/>
                  </a:lnTo>
                  <a:lnTo>
                    <a:pt x="3074" y="3024"/>
                  </a:lnTo>
                  <a:lnTo>
                    <a:pt x="3024" y="3073"/>
                  </a:lnTo>
                  <a:lnTo>
                    <a:pt x="2972" y="3121"/>
                  </a:lnTo>
                  <a:lnTo>
                    <a:pt x="2919" y="3167"/>
                  </a:lnTo>
                  <a:lnTo>
                    <a:pt x="2864" y="3210"/>
                  </a:lnTo>
                  <a:lnTo>
                    <a:pt x="2807" y="3252"/>
                  </a:lnTo>
                  <a:lnTo>
                    <a:pt x="2748" y="3291"/>
                  </a:lnTo>
                  <a:lnTo>
                    <a:pt x="2688" y="3328"/>
                  </a:lnTo>
                  <a:lnTo>
                    <a:pt x="2626" y="3362"/>
                  </a:lnTo>
                  <a:lnTo>
                    <a:pt x="2562" y="3395"/>
                  </a:lnTo>
                  <a:lnTo>
                    <a:pt x="2498" y="3424"/>
                  </a:lnTo>
                  <a:lnTo>
                    <a:pt x="2432" y="3452"/>
                  </a:lnTo>
                  <a:lnTo>
                    <a:pt x="2364" y="3476"/>
                  </a:lnTo>
                  <a:lnTo>
                    <a:pt x="2296" y="3498"/>
                  </a:lnTo>
                  <a:lnTo>
                    <a:pt x="2226" y="3517"/>
                  </a:lnTo>
                  <a:lnTo>
                    <a:pt x="2155" y="3534"/>
                  </a:lnTo>
                  <a:lnTo>
                    <a:pt x="2083" y="3547"/>
                  </a:lnTo>
                  <a:lnTo>
                    <a:pt x="2010" y="3558"/>
                  </a:lnTo>
                  <a:lnTo>
                    <a:pt x="1936" y="3566"/>
                  </a:lnTo>
                  <a:lnTo>
                    <a:pt x="1862" y="3570"/>
                  </a:lnTo>
                  <a:lnTo>
                    <a:pt x="1786" y="3572"/>
                  </a:lnTo>
                  <a:lnTo>
                    <a:pt x="1711" y="3570"/>
                  </a:lnTo>
                  <a:lnTo>
                    <a:pt x="1636" y="3566"/>
                  </a:lnTo>
                  <a:lnTo>
                    <a:pt x="1562" y="3558"/>
                  </a:lnTo>
                  <a:lnTo>
                    <a:pt x="1489" y="3547"/>
                  </a:lnTo>
                  <a:lnTo>
                    <a:pt x="1417" y="3534"/>
                  </a:lnTo>
                  <a:lnTo>
                    <a:pt x="1347" y="3517"/>
                  </a:lnTo>
                  <a:lnTo>
                    <a:pt x="1277" y="3498"/>
                  </a:lnTo>
                  <a:lnTo>
                    <a:pt x="1208" y="3476"/>
                  </a:lnTo>
                  <a:lnTo>
                    <a:pt x="1141" y="3452"/>
                  </a:lnTo>
                  <a:lnTo>
                    <a:pt x="1075" y="3424"/>
                  </a:lnTo>
                  <a:lnTo>
                    <a:pt x="1010" y="3395"/>
                  </a:lnTo>
                  <a:lnTo>
                    <a:pt x="947" y="3362"/>
                  </a:lnTo>
                  <a:lnTo>
                    <a:pt x="885" y="3328"/>
                  </a:lnTo>
                  <a:lnTo>
                    <a:pt x="825" y="3291"/>
                  </a:lnTo>
                  <a:lnTo>
                    <a:pt x="766" y="3252"/>
                  </a:lnTo>
                  <a:lnTo>
                    <a:pt x="709" y="3210"/>
                  </a:lnTo>
                  <a:lnTo>
                    <a:pt x="654" y="3167"/>
                  </a:lnTo>
                  <a:lnTo>
                    <a:pt x="600" y="3121"/>
                  </a:lnTo>
                  <a:lnTo>
                    <a:pt x="549" y="3073"/>
                  </a:lnTo>
                  <a:lnTo>
                    <a:pt x="499" y="3024"/>
                  </a:lnTo>
                  <a:lnTo>
                    <a:pt x="451" y="2972"/>
                  </a:lnTo>
                  <a:lnTo>
                    <a:pt x="405" y="2918"/>
                  </a:lnTo>
                  <a:lnTo>
                    <a:pt x="362" y="2863"/>
                  </a:lnTo>
                  <a:lnTo>
                    <a:pt x="320" y="2806"/>
                  </a:lnTo>
                  <a:lnTo>
                    <a:pt x="281" y="2748"/>
                  </a:lnTo>
                  <a:lnTo>
                    <a:pt x="244" y="2687"/>
                  </a:lnTo>
                  <a:lnTo>
                    <a:pt x="210" y="2625"/>
                  </a:lnTo>
                  <a:lnTo>
                    <a:pt x="178" y="2562"/>
                  </a:lnTo>
                  <a:lnTo>
                    <a:pt x="148" y="2497"/>
                  </a:lnTo>
                  <a:lnTo>
                    <a:pt x="121" y="2431"/>
                  </a:lnTo>
                  <a:lnTo>
                    <a:pt x="96" y="2364"/>
                  </a:lnTo>
                  <a:lnTo>
                    <a:pt x="74" y="2295"/>
                  </a:lnTo>
                  <a:lnTo>
                    <a:pt x="55" y="2226"/>
                  </a:lnTo>
                  <a:lnTo>
                    <a:pt x="39" y="2155"/>
                  </a:lnTo>
                  <a:lnTo>
                    <a:pt x="25" y="2083"/>
                  </a:lnTo>
                  <a:lnTo>
                    <a:pt x="14" y="2010"/>
                  </a:lnTo>
                  <a:lnTo>
                    <a:pt x="7" y="1936"/>
                  </a:lnTo>
                  <a:lnTo>
                    <a:pt x="2" y="1861"/>
                  </a:lnTo>
                  <a:lnTo>
                    <a:pt x="0" y="1786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541"/>
            <p:cNvSpPr txBox="1">
              <a:spLocks noChangeArrowheads="1"/>
            </p:cNvSpPr>
            <p:nvPr/>
          </p:nvSpPr>
          <p:spPr bwMode="auto">
            <a:xfrm>
              <a:off x="817" y="711"/>
              <a:ext cx="3612" cy="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0495" marR="107950" algn="ctr">
                <a:spcBef>
                  <a:spcPts val="34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9860" marR="10922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50495" marR="10922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3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 </a:t>
              </a:r>
              <a:r>
                <a:rPr lang="ru-RU" sz="1300" spc="-42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50495" marR="108585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532"/>
          <p:cNvGrpSpPr>
            <a:grpSpLocks/>
          </p:cNvGrpSpPr>
          <p:nvPr/>
        </p:nvGrpSpPr>
        <p:grpSpPr bwMode="auto">
          <a:xfrm>
            <a:off x="3581400" y="5911215"/>
            <a:ext cx="3016885" cy="1655445"/>
            <a:chOff x="5607" y="721"/>
            <a:chExt cx="4751" cy="2607"/>
          </a:xfrm>
        </p:grpSpPr>
        <p:pic>
          <p:nvPicPr>
            <p:cNvPr id="6" name="Picture 5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" y="1013"/>
              <a:ext cx="1004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38"/>
            <p:cNvSpPr>
              <a:spLocks/>
            </p:cNvSpPr>
            <p:nvPr/>
          </p:nvSpPr>
          <p:spPr bwMode="auto">
            <a:xfrm>
              <a:off x="5800" y="1013"/>
              <a:ext cx="864" cy="2202"/>
            </a:xfrm>
            <a:custGeom>
              <a:avLst/>
              <a:gdLst>
                <a:gd name="T0" fmla="+- 0 6520 5800"/>
                <a:gd name="T1" fmla="*/ T0 w 864"/>
                <a:gd name="T2" fmla="+- 0 748 748"/>
                <a:gd name="T3" fmla="*/ 748 h 2467"/>
                <a:gd name="T4" fmla="+- 0 5944 5800"/>
                <a:gd name="T5" fmla="*/ T4 w 864"/>
                <a:gd name="T6" fmla="+- 0 748 748"/>
                <a:gd name="T7" fmla="*/ 748 h 2467"/>
                <a:gd name="T8" fmla="+- 0 5888 5800"/>
                <a:gd name="T9" fmla="*/ T8 w 864"/>
                <a:gd name="T10" fmla="+- 0 759 748"/>
                <a:gd name="T11" fmla="*/ 759 h 2467"/>
                <a:gd name="T12" fmla="+- 0 5842 5800"/>
                <a:gd name="T13" fmla="*/ T12 w 864"/>
                <a:gd name="T14" fmla="+- 0 790 748"/>
                <a:gd name="T15" fmla="*/ 790 h 2467"/>
                <a:gd name="T16" fmla="+- 0 5811 5800"/>
                <a:gd name="T17" fmla="*/ T16 w 864"/>
                <a:gd name="T18" fmla="+- 0 836 748"/>
                <a:gd name="T19" fmla="*/ 836 h 2467"/>
                <a:gd name="T20" fmla="+- 0 5800 5800"/>
                <a:gd name="T21" fmla="*/ T20 w 864"/>
                <a:gd name="T22" fmla="+- 0 892 748"/>
                <a:gd name="T23" fmla="*/ 892 h 2467"/>
                <a:gd name="T24" fmla="+- 0 5800 5800"/>
                <a:gd name="T25" fmla="*/ T24 w 864"/>
                <a:gd name="T26" fmla="+- 0 3071 748"/>
                <a:gd name="T27" fmla="*/ 3071 h 2467"/>
                <a:gd name="T28" fmla="+- 0 5811 5800"/>
                <a:gd name="T29" fmla="*/ T28 w 864"/>
                <a:gd name="T30" fmla="+- 0 3127 748"/>
                <a:gd name="T31" fmla="*/ 3127 h 2467"/>
                <a:gd name="T32" fmla="+- 0 5842 5800"/>
                <a:gd name="T33" fmla="*/ T32 w 864"/>
                <a:gd name="T34" fmla="+- 0 3173 748"/>
                <a:gd name="T35" fmla="*/ 3173 h 2467"/>
                <a:gd name="T36" fmla="+- 0 5888 5800"/>
                <a:gd name="T37" fmla="*/ T36 w 864"/>
                <a:gd name="T38" fmla="+- 0 3204 748"/>
                <a:gd name="T39" fmla="*/ 3204 h 2467"/>
                <a:gd name="T40" fmla="+- 0 5944 5800"/>
                <a:gd name="T41" fmla="*/ T40 w 864"/>
                <a:gd name="T42" fmla="+- 0 3215 748"/>
                <a:gd name="T43" fmla="*/ 3215 h 2467"/>
                <a:gd name="T44" fmla="+- 0 6520 5800"/>
                <a:gd name="T45" fmla="*/ T44 w 864"/>
                <a:gd name="T46" fmla="+- 0 3215 748"/>
                <a:gd name="T47" fmla="*/ 3215 h 2467"/>
                <a:gd name="T48" fmla="+- 0 6576 5800"/>
                <a:gd name="T49" fmla="*/ T48 w 864"/>
                <a:gd name="T50" fmla="+- 0 3204 748"/>
                <a:gd name="T51" fmla="*/ 3204 h 2467"/>
                <a:gd name="T52" fmla="+- 0 6622 5800"/>
                <a:gd name="T53" fmla="*/ T52 w 864"/>
                <a:gd name="T54" fmla="+- 0 3173 748"/>
                <a:gd name="T55" fmla="*/ 3173 h 2467"/>
                <a:gd name="T56" fmla="+- 0 6652 5800"/>
                <a:gd name="T57" fmla="*/ T56 w 864"/>
                <a:gd name="T58" fmla="+- 0 3127 748"/>
                <a:gd name="T59" fmla="*/ 3127 h 2467"/>
                <a:gd name="T60" fmla="+- 0 6664 5800"/>
                <a:gd name="T61" fmla="*/ T60 w 864"/>
                <a:gd name="T62" fmla="+- 0 3071 748"/>
                <a:gd name="T63" fmla="*/ 3071 h 2467"/>
                <a:gd name="T64" fmla="+- 0 6664 5800"/>
                <a:gd name="T65" fmla="*/ T64 w 864"/>
                <a:gd name="T66" fmla="+- 0 892 748"/>
                <a:gd name="T67" fmla="*/ 892 h 2467"/>
                <a:gd name="T68" fmla="+- 0 6652 5800"/>
                <a:gd name="T69" fmla="*/ T68 w 864"/>
                <a:gd name="T70" fmla="+- 0 836 748"/>
                <a:gd name="T71" fmla="*/ 836 h 2467"/>
                <a:gd name="T72" fmla="+- 0 6622 5800"/>
                <a:gd name="T73" fmla="*/ T72 w 864"/>
                <a:gd name="T74" fmla="+- 0 790 748"/>
                <a:gd name="T75" fmla="*/ 790 h 2467"/>
                <a:gd name="T76" fmla="+- 0 6576 5800"/>
                <a:gd name="T77" fmla="*/ T76 w 864"/>
                <a:gd name="T78" fmla="+- 0 759 748"/>
                <a:gd name="T79" fmla="*/ 759 h 2467"/>
                <a:gd name="T80" fmla="+- 0 6520 5800"/>
                <a:gd name="T81" fmla="*/ T80 w 864"/>
                <a:gd name="T82" fmla="+- 0 748 748"/>
                <a:gd name="T83" fmla="*/ 748 h 24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67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23"/>
                  </a:lnTo>
                  <a:lnTo>
                    <a:pt x="11" y="2379"/>
                  </a:lnTo>
                  <a:lnTo>
                    <a:pt x="42" y="2425"/>
                  </a:lnTo>
                  <a:lnTo>
                    <a:pt x="88" y="2456"/>
                  </a:lnTo>
                  <a:lnTo>
                    <a:pt x="144" y="2467"/>
                  </a:lnTo>
                  <a:lnTo>
                    <a:pt x="720" y="2467"/>
                  </a:lnTo>
                  <a:lnTo>
                    <a:pt x="776" y="2456"/>
                  </a:lnTo>
                  <a:lnTo>
                    <a:pt x="822" y="2425"/>
                  </a:lnTo>
                  <a:lnTo>
                    <a:pt x="852" y="2379"/>
                  </a:lnTo>
                  <a:lnTo>
                    <a:pt x="864" y="2323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8" name="Picture 5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" y="748"/>
              <a:ext cx="1004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536"/>
            <p:cNvSpPr>
              <a:spLocks/>
            </p:cNvSpPr>
            <p:nvPr/>
          </p:nvSpPr>
          <p:spPr bwMode="auto">
            <a:xfrm>
              <a:off x="7520" y="721"/>
              <a:ext cx="864" cy="2494"/>
            </a:xfrm>
            <a:custGeom>
              <a:avLst/>
              <a:gdLst>
                <a:gd name="T0" fmla="+- 0 8240 7520"/>
                <a:gd name="T1" fmla="*/ T0 w 864"/>
                <a:gd name="T2" fmla="+- 0 1009 1009"/>
                <a:gd name="T3" fmla="*/ 1009 h 2206"/>
                <a:gd name="T4" fmla="+- 0 7664 7520"/>
                <a:gd name="T5" fmla="*/ T4 w 864"/>
                <a:gd name="T6" fmla="+- 0 1009 1009"/>
                <a:gd name="T7" fmla="*/ 1009 h 2206"/>
                <a:gd name="T8" fmla="+- 0 7608 7520"/>
                <a:gd name="T9" fmla="*/ T8 w 864"/>
                <a:gd name="T10" fmla="+- 0 1020 1009"/>
                <a:gd name="T11" fmla="*/ 1020 h 2206"/>
                <a:gd name="T12" fmla="+- 0 7563 7520"/>
                <a:gd name="T13" fmla="*/ T12 w 864"/>
                <a:gd name="T14" fmla="+- 0 1051 1009"/>
                <a:gd name="T15" fmla="*/ 1051 h 2206"/>
                <a:gd name="T16" fmla="+- 0 7532 7520"/>
                <a:gd name="T17" fmla="*/ T16 w 864"/>
                <a:gd name="T18" fmla="+- 0 1097 1009"/>
                <a:gd name="T19" fmla="*/ 1097 h 2206"/>
                <a:gd name="T20" fmla="+- 0 7520 7520"/>
                <a:gd name="T21" fmla="*/ T20 w 864"/>
                <a:gd name="T22" fmla="+- 0 1153 1009"/>
                <a:gd name="T23" fmla="*/ 1153 h 2206"/>
                <a:gd name="T24" fmla="+- 0 7520 7520"/>
                <a:gd name="T25" fmla="*/ T24 w 864"/>
                <a:gd name="T26" fmla="+- 0 3071 1009"/>
                <a:gd name="T27" fmla="*/ 3071 h 2206"/>
                <a:gd name="T28" fmla="+- 0 7532 7520"/>
                <a:gd name="T29" fmla="*/ T28 w 864"/>
                <a:gd name="T30" fmla="+- 0 3127 1009"/>
                <a:gd name="T31" fmla="*/ 3127 h 2206"/>
                <a:gd name="T32" fmla="+- 0 7563 7520"/>
                <a:gd name="T33" fmla="*/ T32 w 864"/>
                <a:gd name="T34" fmla="+- 0 3173 1009"/>
                <a:gd name="T35" fmla="*/ 3173 h 2206"/>
                <a:gd name="T36" fmla="+- 0 7608 7520"/>
                <a:gd name="T37" fmla="*/ T36 w 864"/>
                <a:gd name="T38" fmla="+- 0 3204 1009"/>
                <a:gd name="T39" fmla="*/ 3204 h 2206"/>
                <a:gd name="T40" fmla="+- 0 7664 7520"/>
                <a:gd name="T41" fmla="*/ T40 w 864"/>
                <a:gd name="T42" fmla="+- 0 3215 1009"/>
                <a:gd name="T43" fmla="*/ 3215 h 2206"/>
                <a:gd name="T44" fmla="+- 0 8240 7520"/>
                <a:gd name="T45" fmla="*/ T44 w 864"/>
                <a:gd name="T46" fmla="+- 0 3215 1009"/>
                <a:gd name="T47" fmla="*/ 3215 h 2206"/>
                <a:gd name="T48" fmla="+- 0 8296 7520"/>
                <a:gd name="T49" fmla="*/ T48 w 864"/>
                <a:gd name="T50" fmla="+- 0 3204 1009"/>
                <a:gd name="T51" fmla="*/ 3204 h 2206"/>
                <a:gd name="T52" fmla="+- 0 8342 7520"/>
                <a:gd name="T53" fmla="*/ T52 w 864"/>
                <a:gd name="T54" fmla="+- 0 3173 1009"/>
                <a:gd name="T55" fmla="*/ 3173 h 2206"/>
                <a:gd name="T56" fmla="+- 0 8373 7520"/>
                <a:gd name="T57" fmla="*/ T56 w 864"/>
                <a:gd name="T58" fmla="+- 0 3127 1009"/>
                <a:gd name="T59" fmla="*/ 3127 h 2206"/>
                <a:gd name="T60" fmla="+- 0 8384 7520"/>
                <a:gd name="T61" fmla="*/ T60 w 864"/>
                <a:gd name="T62" fmla="+- 0 3071 1009"/>
                <a:gd name="T63" fmla="*/ 3071 h 2206"/>
                <a:gd name="T64" fmla="+- 0 8384 7520"/>
                <a:gd name="T65" fmla="*/ T64 w 864"/>
                <a:gd name="T66" fmla="+- 0 1153 1009"/>
                <a:gd name="T67" fmla="*/ 1153 h 2206"/>
                <a:gd name="T68" fmla="+- 0 8373 7520"/>
                <a:gd name="T69" fmla="*/ T68 w 864"/>
                <a:gd name="T70" fmla="+- 0 1097 1009"/>
                <a:gd name="T71" fmla="*/ 1097 h 2206"/>
                <a:gd name="T72" fmla="+- 0 8342 7520"/>
                <a:gd name="T73" fmla="*/ T72 w 864"/>
                <a:gd name="T74" fmla="+- 0 1051 1009"/>
                <a:gd name="T75" fmla="*/ 1051 h 2206"/>
                <a:gd name="T76" fmla="+- 0 8296 7520"/>
                <a:gd name="T77" fmla="*/ T76 w 864"/>
                <a:gd name="T78" fmla="+- 0 1020 1009"/>
                <a:gd name="T79" fmla="*/ 1020 h 2206"/>
                <a:gd name="T80" fmla="+- 0 8240 7520"/>
                <a:gd name="T81" fmla="*/ T80 w 864"/>
                <a:gd name="T82" fmla="+- 0 1009 1009"/>
                <a:gd name="T83" fmla="*/ 1009 h 22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206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62"/>
                  </a:lnTo>
                  <a:lnTo>
                    <a:pt x="12" y="2118"/>
                  </a:lnTo>
                  <a:lnTo>
                    <a:pt x="43" y="2164"/>
                  </a:lnTo>
                  <a:lnTo>
                    <a:pt x="88" y="2195"/>
                  </a:lnTo>
                  <a:lnTo>
                    <a:pt x="144" y="2206"/>
                  </a:lnTo>
                  <a:lnTo>
                    <a:pt x="720" y="2206"/>
                  </a:lnTo>
                  <a:lnTo>
                    <a:pt x="776" y="2195"/>
                  </a:lnTo>
                  <a:lnTo>
                    <a:pt x="822" y="2164"/>
                  </a:lnTo>
                  <a:lnTo>
                    <a:pt x="853" y="2118"/>
                  </a:lnTo>
                  <a:lnTo>
                    <a:pt x="864" y="20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" name="Picture 5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" y="888"/>
              <a:ext cx="1004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534"/>
            <p:cNvSpPr>
              <a:spLocks/>
            </p:cNvSpPr>
            <p:nvPr/>
          </p:nvSpPr>
          <p:spPr bwMode="auto">
            <a:xfrm>
              <a:off x="9240" y="888"/>
              <a:ext cx="864" cy="2327"/>
            </a:xfrm>
            <a:custGeom>
              <a:avLst/>
              <a:gdLst>
                <a:gd name="T0" fmla="+- 0 9961 9241"/>
                <a:gd name="T1" fmla="*/ T0 w 864"/>
                <a:gd name="T2" fmla="+- 0 541 541"/>
                <a:gd name="T3" fmla="*/ 541 h 2674"/>
                <a:gd name="T4" fmla="+- 0 9385 9241"/>
                <a:gd name="T5" fmla="*/ T4 w 864"/>
                <a:gd name="T6" fmla="+- 0 541 541"/>
                <a:gd name="T7" fmla="*/ 541 h 2674"/>
                <a:gd name="T8" fmla="+- 0 9329 9241"/>
                <a:gd name="T9" fmla="*/ T8 w 864"/>
                <a:gd name="T10" fmla="+- 0 552 541"/>
                <a:gd name="T11" fmla="*/ 552 h 2674"/>
                <a:gd name="T12" fmla="+- 0 9283 9241"/>
                <a:gd name="T13" fmla="*/ T12 w 864"/>
                <a:gd name="T14" fmla="+- 0 583 541"/>
                <a:gd name="T15" fmla="*/ 583 h 2674"/>
                <a:gd name="T16" fmla="+- 0 9252 9241"/>
                <a:gd name="T17" fmla="*/ T16 w 864"/>
                <a:gd name="T18" fmla="+- 0 629 541"/>
                <a:gd name="T19" fmla="*/ 629 h 2674"/>
                <a:gd name="T20" fmla="+- 0 9241 9241"/>
                <a:gd name="T21" fmla="*/ T20 w 864"/>
                <a:gd name="T22" fmla="+- 0 685 541"/>
                <a:gd name="T23" fmla="*/ 685 h 2674"/>
                <a:gd name="T24" fmla="+- 0 9241 9241"/>
                <a:gd name="T25" fmla="*/ T24 w 864"/>
                <a:gd name="T26" fmla="+- 0 3071 541"/>
                <a:gd name="T27" fmla="*/ 3071 h 2674"/>
                <a:gd name="T28" fmla="+- 0 9252 9241"/>
                <a:gd name="T29" fmla="*/ T28 w 864"/>
                <a:gd name="T30" fmla="+- 0 3127 541"/>
                <a:gd name="T31" fmla="*/ 3127 h 2674"/>
                <a:gd name="T32" fmla="+- 0 9283 9241"/>
                <a:gd name="T33" fmla="*/ T32 w 864"/>
                <a:gd name="T34" fmla="+- 0 3173 541"/>
                <a:gd name="T35" fmla="*/ 3173 h 2674"/>
                <a:gd name="T36" fmla="+- 0 9329 9241"/>
                <a:gd name="T37" fmla="*/ T36 w 864"/>
                <a:gd name="T38" fmla="+- 0 3204 541"/>
                <a:gd name="T39" fmla="*/ 3204 h 2674"/>
                <a:gd name="T40" fmla="+- 0 9385 9241"/>
                <a:gd name="T41" fmla="*/ T40 w 864"/>
                <a:gd name="T42" fmla="+- 0 3215 541"/>
                <a:gd name="T43" fmla="*/ 3215 h 2674"/>
                <a:gd name="T44" fmla="+- 0 9961 9241"/>
                <a:gd name="T45" fmla="*/ T44 w 864"/>
                <a:gd name="T46" fmla="+- 0 3215 541"/>
                <a:gd name="T47" fmla="*/ 3215 h 2674"/>
                <a:gd name="T48" fmla="+- 0 10017 9241"/>
                <a:gd name="T49" fmla="*/ T48 w 864"/>
                <a:gd name="T50" fmla="+- 0 3204 541"/>
                <a:gd name="T51" fmla="*/ 3204 h 2674"/>
                <a:gd name="T52" fmla="+- 0 10062 9241"/>
                <a:gd name="T53" fmla="*/ T52 w 864"/>
                <a:gd name="T54" fmla="+- 0 3173 541"/>
                <a:gd name="T55" fmla="*/ 3173 h 2674"/>
                <a:gd name="T56" fmla="+- 0 10093 9241"/>
                <a:gd name="T57" fmla="*/ T56 w 864"/>
                <a:gd name="T58" fmla="+- 0 3127 541"/>
                <a:gd name="T59" fmla="*/ 3127 h 2674"/>
                <a:gd name="T60" fmla="+- 0 10105 9241"/>
                <a:gd name="T61" fmla="*/ T60 w 864"/>
                <a:gd name="T62" fmla="+- 0 3071 541"/>
                <a:gd name="T63" fmla="*/ 3071 h 2674"/>
                <a:gd name="T64" fmla="+- 0 10105 9241"/>
                <a:gd name="T65" fmla="*/ T64 w 864"/>
                <a:gd name="T66" fmla="+- 0 685 541"/>
                <a:gd name="T67" fmla="*/ 685 h 2674"/>
                <a:gd name="T68" fmla="+- 0 10093 9241"/>
                <a:gd name="T69" fmla="*/ T68 w 864"/>
                <a:gd name="T70" fmla="+- 0 629 541"/>
                <a:gd name="T71" fmla="*/ 629 h 2674"/>
                <a:gd name="T72" fmla="+- 0 10062 9241"/>
                <a:gd name="T73" fmla="*/ T72 w 864"/>
                <a:gd name="T74" fmla="+- 0 583 541"/>
                <a:gd name="T75" fmla="*/ 583 h 2674"/>
                <a:gd name="T76" fmla="+- 0 10017 9241"/>
                <a:gd name="T77" fmla="*/ T76 w 864"/>
                <a:gd name="T78" fmla="+- 0 552 541"/>
                <a:gd name="T79" fmla="*/ 552 h 2674"/>
                <a:gd name="T80" fmla="+- 0 9961 9241"/>
                <a:gd name="T81" fmla="*/ T80 w 864"/>
                <a:gd name="T82" fmla="+- 0 541 541"/>
                <a:gd name="T83" fmla="*/ 541 h 26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7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30"/>
                  </a:lnTo>
                  <a:lnTo>
                    <a:pt x="11" y="2586"/>
                  </a:lnTo>
                  <a:lnTo>
                    <a:pt x="42" y="2632"/>
                  </a:lnTo>
                  <a:lnTo>
                    <a:pt x="88" y="2663"/>
                  </a:lnTo>
                  <a:lnTo>
                    <a:pt x="144" y="2674"/>
                  </a:lnTo>
                  <a:lnTo>
                    <a:pt x="720" y="2674"/>
                  </a:lnTo>
                  <a:lnTo>
                    <a:pt x="776" y="2663"/>
                  </a:lnTo>
                  <a:lnTo>
                    <a:pt x="821" y="2632"/>
                  </a:lnTo>
                  <a:lnTo>
                    <a:pt x="852" y="2586"/>
                  </a:lnTo>
                  <a:lnTo>
                    <a:pt x="864" y="253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2" name="Line 533"/>
            <p:cNvCxnSpPr>
              <a:cxnSpLocks noChangeShapeType="1"/>
            </p:cNvCxnSpPr>
            <p:nvPr/>
          </p:nvCxnSpPr>
          <p:spPr bwMode="auto">
            <a:xfrm>
              <a:off x="5607" y="3290"/>
              <a:ext cx="4751" cy="0"/>
            </a:xfrm>
            <a:prstGeom prst="line">
              <a:avLst/>
            </a:prstGeom>
            <a:noFill/>
            <a:ln w="9525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Прямоугольник 15"/>
          <p:cNvSpPr/>
          <p:nvPr/>
        </p:nvSpPr>
        <p:spPr>
          <a:xfrm>
            <a:off x="4716685" y="5540613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50,7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09520" y="562411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6705" y="5720121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17659" y="760476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09859" y="760476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25719" y="7603927"/>
            <a:ext cx="193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492125" algn="ct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4394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агропромышленного комплекса городского округа Семеновский Нижегородской Области»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484859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spcBef>
                <a:spcPts val="60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200" b="1" spc="13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b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rgbClr val="33CCCC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Развитие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производственно-финансовой       деятельности организаций  агропромышленного комплекса</a:t>
            </a:r>
            <a:endParaRPr lang="ru-RU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9050" y="2564258"/>
            <a:ext cx="3429000" cy="1358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ct val="98000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CCCC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Обеспечение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эффективности деятельности управления сельского хозяйства и природопользования администрации городского округа  Семеновский Нижегородской области в сфере развития агропромышленного комплекса.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9050" y="3915838"/>
            <a:ext cx="3429000" cy="464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55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200" b="1" spc="-40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200" b="1" spc="-40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35"/>
              </a:lnSpc>
              <a:spcAft>
                <a:spcPts val="0"/>
              </a:spcAft>
            </a:pPr>
            <a:r>
              <a:rPr lang="ru-RU" sz="1200" dirty="0">
                <a:solidFill>
                  <a:srgbClr val="0F243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2015-2023</a:t>
            </a:r>
            <a:r>
              <a:rPr lang="ru-RU" sz="1200" spc="95" dirty="0">
                <a:solidFill>
                  <a:srgbClr val="0F243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F243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528448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6865">
              <a:spcAft>
                <a:spcPts val="0"/>
              </a:spcAft>
            </a:pP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b="1" spc="14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000" b="1" spc="80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r>
              <a:rPr lang="ru-RU" sz="1000" b="1" spc="-34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000" b="1" spc="-34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06444" y="1513435"/>
            <a:ext cx="3429000" cy="25615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200" spc="8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</a:t>
            </a:r>
            <a:r>
              <a:rPr lang="ru-RU" sz="1200" spc="-11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200" spc="-9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200" spc="-6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01.10.2014</a:t>
            </a:r>
            <a:r>
              <a:rPr lang="ru-RU" sz="1200" spc="-75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г.№ 2694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 утверждении муниципальной программы  «Развитие агропромышленного комплекса   городского округа Семеновский Нижегородской области» на 2015-2020 годы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6230" marR="1530985"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Муниципальный</a:t>
            </a:r>
            <a:r>
              <a:rPr lang="ru-RU" sz="1200" b="1" spc="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565"/>
              </a:lnSpc>
              <a:spcBef>
                <a:spcPts val="555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 городского округа Семеновский Нижегородской области 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600" y="4138443"/>
            <a:ext cx="3429000" cy="1102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Исполнитель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сельского хозяйства и природопользования администрации городского округа Семеновский Нижегородской области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45935" y="1879643"/>
            <a:ext cx="6306185" cy="590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1245"/>
              </a:spcBef>
            </a:pPr>
            <a:r>
              <a:rPr sz="1600" spc="-6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С</a:t>
            </a:r>
            <a:r>
              <a:rPr sz="1600" spc="-11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оциа</a:t>
            </a:r>
            <a:r>
              <a:rPr sz="1600" spc="-5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л</a:t>
            </a:r>
            <a:r>
              <a:rPr sz="1600" spc="-7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ь</a:t>
            </a:r>
            <a:r>
              <a:rPr sz="1600" spc="-95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ны</a:t>
            </a:r>
            <a:r>
              <a:rPr sz="1600" spc="-105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spc="-105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р</a:t>
            </a:r>
            <a:r>
              <a:rPr sz="1600" spc="-110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а</a:t>
            </a:r>
            <a:r>
              <a:rPr sz="1600" spc="-90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сходы</a:t>
            </a:r>
            <a:endParaRPr sz="1600" dirty="0">
              <a:solidFill>
                <a:srgbClr val="00B050"/>
              </a:solidFill>
              <a:latin typeface="Franklin Gothic Medium"/>
              <a:cs typeface="Franklin Gothic Medium"/>
            </a:endParaRPr>
          </a:p>
          <a:p>
            <a:pPr marL="982344" marR="158115" algn="just">
              <a:lnSpc>
                <a:spcPct val="100000"/>
              </a:lnSpc>
              <a:spcBef>
                <a:spcPts val="10"/>
              </a:spcBef>
            </a:pPr>
            <a:r>
              <a:rPr sz="1400" spc="-25" dirty="0">
                <a:latin typeface="Franklin Gothic Medium"/>
                <a:cs typeface="Franklin Gothic Medium"/>
              </a:rPr>
              <a:t>расходы социального </a:t>
            </a:r>
            <a:r>
              <a:rPr sz="1400" spc="-20" dirty="0">
                <a:latin typeface="Franklin Gothic Medium"/>
                <a:cs typeface="Franklin Gothic Medium"/>
              </a:rPr>
              <a:t>характера, </a:t>
            </a:r>
            <a:r>
              <a:rPr sz="1400" spc="-40" dirty="0">
                <a:latin typeface="Franklin Gothic Medium"/>
                <a:cs typeface="Franklin Gothic Medium"/>
              </a:rPr>
              <a:t>к которым </a:t>
            </a:r>
            <a:r>
              <a:rPr sz="1400" spc="-25" dirty="0">
                <a:latin typeface="Franklin Gothic Medium"/>
                <a:cs typeface="Franklin Gothic Medium"/>
              </a:rPr>
              <a:t>относятся </a:t>
            </a:r>
            <a:r>
              <a:rPr sz="1400" spc="-30" dirty="0">
                <a:latin typeface="Franklin Gothic Medium"/>
                <a:cs typeface="Franklin Gothic Medium"/>
              </a:rPr>
              <a:t>расходы на 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образование,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здравоохранение,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40" dirty="0">
                <a:latin typeface="Franklin Gothic Medium"/>
                <a:cs typeface="Franklin Gothic Medium"/>
              </a:rPr>
              <a:t>культуру,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социальную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политику, 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35" dirty="0">
                <a:latin typeface="Franklin Gothic Medium"/>
                <a:cs typeface="Franklin Gothic Medium"/>
              </a:rPr>
              <a:t>физкультуру</a:t>
            </a:r>
            <a:r>
              <a:rPr sz="1400" spc="-4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спорт</a:t>
            </a:r>
            <a:endParaRPr sz="1400" dirty="0">
              <a:latin typeface="Franklin Gothic Medium"/>
              <a:cs typeface="Franklin Gothic Medium"/>
            </a:endParaRPr>
          </a:p>
          <a:p>
            <a:pPr marL="982344">
              <a:lnSpc>
                <a:spcPct val="100000"/>
              </a:lnSpc>
              <a:spcBef>
                <a:spcPts val="755"/>
              </a:spcBef>
            </a:pPr>
            <a:r>
              <a:rPr sz="1600" spc="-135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Др</a:t>
            </a:r>
            <a:r>
              <a:rPr sz="1600" spc="-105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угие</a:t>
            </a:r>
            <a:r>
              <a:rPr sz="1600" spc="-90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ра</a:t>
            </a:r>
            <a:r>
              <a:rPr sz="1600" spc="-90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сходы</a:t>
            </a:r>
            <a:endParaRPr sz="1600" dirty="0">
              <a:solidFill>
                <a:srgbClr val="28AEAF"/>
              </a:solidFill>
              <a:latin typeface="Franklin Gothic Medium"/>
              <a:cs typeface="Franklin Gothic Medium"/>
            </a:endParaRPr>
          </a:p>
          <a:p>
            <a:pPr marL="982344" marR="146050" algn="just">
              <a:lnSpc>
                <a:spcPct val="100000"/>
              </a:lnSpc>
              <a:spcBef>
                <a:spcPts val="10"/>
              </a:spcBef>
              <a:tabLst>
                <a:tab pos="5347970" algn="l"/>
              </a:tabLst>
            </a:pPr>
            <a:r>
              <a:rPr sz="1400" spc="-15" dirty="0">
                <a:latin typeface="Franklin Gothic Medium"/>
                <a:cs typeface="Franklin Gothic Medium"/>
              </a:rPr>
              <a:t>р</a:t>
            </a:r>
            <a:r>
              <a:rPr sz="1400" spc="-10" dirty="0">
                <a:latin typeface="Franklin Gothic Medium"/>
                <a:cs typeface="Franklin Gothic Medium"/>
              </a:rPr>
              <a:t>а</a:t>
            </a:r>
            <a:r>
              <a:rPr sz="1400" spc="-30" dirty="0">
                <a:latin typeface="Franklin Gothic Medium"/>
                <a:cs typeface="Franklin Gothic Medium"/>
              </a:rPr>
              <a:t>с</a:t>
            </a:r>
            <a:r>
              <a:rPr sz="1400" spc="-60" dirty="0">
                <a:latin typeface="Franklin Gothic Medium"/>
                <a:cs typeface="Franklin Gothic Medium"/>
              </a:rPr>
              <a:t>х</a:t>
            </a:r>
            <a:r>
              <a:rPr sz="1400" spc="-25" dirty="0">
                <a:latin typeface="Franklin Gothic Medium"/>
                <a:cs typeface="Franklin Gothic Medium"/>
              </a:rPr>
              <a:t>оды</a:t>
            </a:r>
            <a:r>
              <a:rPr sz="1400" dirty="0">
                <a:latin typeface="Franklin Gothic Medium"/>
                <a:cs typeface="Franklin Gothic Medium"/>
              </a:rPr>
              <a:t>        </a:t>
            </a:r>
            <a:r>
              <a:rPr sz="1400" spc="12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н</a:t>
            </a:r>
            <a:r>
              <a:rPr sz="1400" spc="-20" dirty="0">
                <a:latin typeface="Franklin Gothic Medium"/>
                <a:cs typeface="Franklin Gothic Medium"/>
              </a:rPr>
              <a:t>а</a:t>
            </a:r>
            <a:r>
              <a:rPr sz="1400" dirty="0">
                <a:latin typeface="Franklin Gothic Medium"/>
                <a:cs typeface="Franklin Gothic Medium"/>
              </a:rPr>
              <a:t>        </a:t>
            </a:r>
            <a:r>
              <a:rPr sz="1400" spc="114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жи</a:t>
            </a:r>
            <a:r>
              <a:rPr sz="1400" spc="-20" dirty="0">
                <a:latin typeface="Franklin Gothic Medium"/>
                <a:cs typeface="Franklin Gothic Medium"/>
              </a:rPr>
              <a:t>л</a:t>
            </a:r>
            <a:r>
              <a:rPr sz="1400" spc="-35" dirty="0">
                <a:latin typeface="Franklin Gothic Medium"/>
                <a:cs typeface="Franklin Gothic Medium"/>
              </a:rPr>
              <a:t>ищн</a:t>
            </a:r>
            <a:r>
              <a:rPr sz="1400" spc="-20" dirty="0">
                <a:latin typeface="Franklin Gothic Medium"/>
                <a:cs typeface="Franklin Gothic Medium"/>
              </a:rPr>
              <a:t>о</a:t>
            </a:r>
            <a:r>
              <a:rPr sz="1400" spc="5" dirty="0">
                <a:latin typeface="Franklin Gothic Medium"/>
                <a:cs typeface="Franklin Gothic Medium"/>
              </a:rPr>
              <a:t>-</a:t>
            </a:r>
            <a:r>
              <a:rPr sz="1400" spc="-70" dirty="0">
                <a:latin typeface="Franklin Gothic Medium"/>
                <a:cs typeface="Franklin Gothic Medium"/>
              </a:rPr>
              <a:t>к</a:t>
            </a:r>
            <a:r>
              <a:rPr sz="1400" spc="-25" dirty="0">
                <a:latin typeface="Franklin Gothic Medium"/>
                <a:cs typeface="Franklin Gothic Medium"/>
              </a:rPr>
              <a:t>о</a:t>
            </a:r>
            <a:r>
              <a:rPr sz="1400" spc="-40" dirty="0">
                <a:latin typeface="Franklin Gothic Medium"/>
                <a:cs typeface="Franklin Gothic Medium"/>
              </a:rPr>
              <a:t>м</a:t>
            </a:r>
            <a:r>
              <a:rPr sz="1400" spc="-50" dirty="0">
                <a:latin typeface="Franklin Gothic Medium"/>
                <a:cs typeface="Franklin Gothic Medium"/>
              </a:rPr>
              <a:t>м</a:t>
            </a:r>
            <a:r>
              <a:rPr sz="1400" spc="-40" dirty="0">
                <a:latin typeface="Franklin Gothic Medium"/>
                <a:cs typeface="Franklin Gothic Medium"/>
              </a:rPr>
              <a:t>у</a:t>
            </a:r>
            <a:r>
              <a:rPr sz="1400" spc="-30" dirty="0">
                <a:latin typeface="Franklin Gothic Medium"/>
                <a:cs typeface="Franklin Gothic Medium"/>
              </a:rPr>
              <a:t>н</a:t>
            </a:r>
            <a:r>
              <a:rPr sz="1400" spc="-5" dirty="0">
                <a:latin typeface="Franklin Gothic Medium"/>
                <a:cs typeface="Franklin Gothic Medium"/>
              </a:rPr>
              <a:t>а</a:t>
            </a:r>
            <a:r>
              <a:rPr sz="1400" spc="-25" dirty="0">
                <a:latin typeface="Franklin Gothic Medium"/>
                <a:cs typeface="Franklin Gothic Medium"/>
              </a:rPr>
              <a:t>л</a:t>
            </a:r>
            <a:r>
              <a:rPr sz="1400" spc="-30" dirty="0">
                <a:latin typeface="Franklin Gothic Medium"/>
                <a:cs typeface="Franklin Gothic Medium"/>
              </a:rPr>
              <a:t>ьн</a:t>
            </a:r>
            <a:r>
              <a:rPr sz="1400" spc="-10" dirty="0">
                <a:latin typeface="Franklin Gothic Medium"/>
                <a:cs typeface="Franklin Gothic Medium"/>
              </a:rPr>
              <a:t>ое</a:t>
            </a:r>
            <a:r>
              <a:rPr sz="1400" dirty="0">
                <a:latin typeface="Franklin Gothic Medium"/>
                <a:cs typeface="Franklin Gothic Medium"/>
              </a:rPr>
              <a:t>	</a:t>
            </a:r>
            <a:r>
              <a:rPr sz="1400" spc="-45" dirty="0">
                <a:latin typeface="Franklin Gothic Medium"/>
                <a:cs typeface="Franklin Gothic Medium"/>
              </a:rPr>
              <a:t>х</a:t>
            </a:r>
            <a:r>
              <a:rPr sz="1400" spc="-25" dirty="0">
                <a:latin typeface="Franklin Gothic Medium"/>
                <a:cs typeface="Franklin Gothic Medium"/>
              </a:rPr>
              <a:t>о</a:t>
            </a:r>
            <a:r>
              <a:rPr sz="1400" spc="-40" dirty="0">
                <a:latin typeface="Franklin Gothic Medium"/>
                <a:cs typeface="Franklin Gothic Medium"/>
              </a:rPr>
              <a:t>з</a:t>
            </a:r>
            <a:r>
              <a:rPr sz="1400" spc="-10" dirty="0">
                <a:latin typeface="Franklin Gothic Medium"/>
                <a:cs typeface="Franklin Gothic Medium"/>
              </a:rPr>
              <a:t>яйство,  </a:t>
            </a:r>
            <a:r>
              <a:rPr sz="1400" spc="-25" dirty="0">
                <a:latin typeface="Franklin Gothic Medium"/>
                <a:cs typeface="Franklin Gothic Medium"/>
              </a:rPr>
              <a:t>общегосударственные</a:t>
            </a:r>
            <a:r>
              <a:rPr sz="1400" spc="-20" dirty="0">
                <a:latin typeface="Franklin Gothic Medium"/>
                <a:cs typeface="Franklin Gothic Medium"/>
              </a:rPr>
              <a:t> вопросы,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охрану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35" dirty="0">
                <a:latin typeface="Franklin Gothic Medium"/>
                <a:cs typeface="Franklin Gothic Medium"/>
              </a:rPr>
              <a:t>окружающей</a:t>
            </a:r>
            <a:r>
              <a:rPr sz="1400" spc="-3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среды,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обслуживание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государственного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долга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другие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Franklin Gothic Medium"/>
              <a:cs typeface="Franklin Gothic Medium"/>
            </a:endParaRPr>
          </a:p>
          <a:p>
            <a:pPr marL="49530">
              <a:lnSpc>
                <a:spcPct val="100000"/>
              </a:lnSpc>
            </a:pPr>
            <a:br>
              <a:rPr lang="en-US" sz="2000" spc="-105" dirty="0">
                <a:solidFill>
                  <a:srgbClr val="3B6996"/>
                </a:solidFill>
                <a:latin typeface="Franklin Gothic Medium"/>
                <a:cs typeface="Franklin Gothic Medium"/>
              </a:rPr>
            </a:br>
            <a:r>
              <a:rPr lang="en-US" sz="2000" spc="-105" dirty="0">
                <a:solidFill>
                  <a:srgbClr val="3B6996"/>
                </a:solidFill>
                <a:latin typeface="Franklin Gothic Medium"/>
                <a:cs typeface="Franklin Gothic Medium"/>
              </a:rPr>
              <a:t>  </a:t>
            </a:r>
            <a:r>
              <a:rPr sz="20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2000" spc="-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20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ЛАНСИ</a:t>
            </a:r>
            <a:r>
              <a:rPr sz="20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РО</a:t>
            </a:r>
            <a:r>
              <a:rPr sz="20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АННО</a:t>
            </a:r>
            <a:r>
              <a:rPr sz="2000" spc="-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20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ТЬ</a:t>
            </a:r>
            <a:r>
              <a:rPr sz="2000" spc="-1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spc="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МУНИЦИПАЛЬНОГО</a:t>
            </a:r>
            <a:r>
              <a:rPr sz="20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2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ТА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12700" marR="467995">
              <a:lnSpc>
                <a:spcPct val="100000"/>
              </a:lnSpc>
              <a:spcBef>
                <a:spcPts val="1475"/>
              </a:spcBef>
            </a:pPr>
            <a:r>
              <a:rPr sz="1400" spc="-15" dirty="0">
                <a:latin typeface="Franklin Gothic Medium"/>
                <a:cs typeface="Franklin Gothic Medium"/>
              </a:rPr>
              <a:t>Сбалансированность </a:t>
            </a:r>
            <a:r>
              <a:rPr sz="1400" spc="-20" dirty="0">
                <a:latin typeface="Franklin Gothic Medium"/>
                <a:cs typeface="Franklin Gothic Medium"/>
              </a:rPr>
              <a:t>бюджета </a:t>
            </a:r>
            <a:r>
              <a:rPr sz="1400" spc="-15" dirty="0">
                <a:latin typeface="Franklin Gothic Medium"/>
                <a:cs typeface="Franklin Gothic Medium"/>
              </a:rPr>
              <a:t>по </a:t>
            </a:r>
            <a:r>
              <a:rPr sz="1400" spc="-25" dirty="0">
                <a:latin typeface="Franklin Gothic Medium"/>
                <a:cs typeface="Franklin Gothic Medium"/>
              </a:rPr>
              <a:t>доходам и </a:t>
            </a:r>
            <a:r>
              <a:rPr sz="1400" spc="-20" dirty="0">
                <a:latin typeface="Franklin Gothic Medium"/>
                <a:cs typeface="Franklin Gothic Medium"/>
              </a:rPr>
              <a:t>расходам </a:t>
            </a:r>
            <a:r>
              <a:rPr sz="1400" spc="10" dirty="0">
                <a:latin typeface="Franklin Gothic Medium"/>
                <a:cs typeface="Franklin Gothic Medium"/>
              </a:rPr>
              <a:t>- </a:t>
            </a:r>
            <a:r>
              <a:rPr sz="1400" spc="-20" dirty="0">
                <a:latin typeface="Franklin Gothic Medium"/>
                <a:cs typeface="Franklin Gothic Medium"/>
              </a:rPr>
              <a:t>основополагающее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требование,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предъявляемое </a:t>
            </a:r>
            <a:r>
              <a:rPr sz="1400" spc="-40" dirty="0">
                <a:latin typeface="Franklin Gothic Medium"/>
                <a:cs typeface="Franklin Gothic Medium"/>
              </a:rPr>
              <a:t>к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 err="1">
                <a:latin typeface="Franklin Gothic Medium"/>
                <a:cs typeface="Franklin Gothic Medium"/>
              </a:rPr>
              <a:t>органам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lang="ru-RU" sz="1400" spc="-20" dirty="0">
                <a:latin typeface="Franklin Gothic Medium"/>
                <a:cs typeface="Franklin Gothic Medium"/>
              </a:rPr>
              <a:t>местного самоуправления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БЕ</a:t>
            </a:r>
            <a:r>
              <a:rPr sz="1800" b="1" spc="-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З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Ц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11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ТН</a:t>
            </a:r>
            <a:r>
              <a:rPr sz="1800" b="1" spc="-16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Ы</a:t>
            </a:r>
            <a:r>
              <a:rPr sz="1800" b="1" spc="-1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Й</a:t>
            </a:r>
            <a:r>
              <a:rPr sz="1800" b="1" spc="-11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Б</a:t>
            </a:r>
            <a:r>
              <a:rPr sz="1800" b="1" spc="-19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Ю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Ж</a:t>
            </a:r>
            <a:r>
              <a:rPr sz="1800" b="1" spc="-1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</a:pPr>
            <a:r>
              <a:rPr sz="1400" spc="-30" dirty="0">
                <a:latin typeface="Franklin Gothic Medium"/>
                <a:cs typeface="Franklin Gothic Medium"/>
              </a:rPr>
              <a:t>доходы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и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расходы</a:t>
            </a:r>
            <a:r>
              <a:rPr sz="1400" spc="-5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равны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8740">
              <a:lnSpc>
                <a:spcPct val="100000"/>
              </a:lnSpc>
            </a:pP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Ц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229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800" b="1" spc="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,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9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800" b="1" spc="-18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А</a:t>
            </a:r>
            <a:r>
              <a:rPr sz="1800" b="1" spc="-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С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Ы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П</a:t>
            </a: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800" b="1" spc="-1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ВЫШАЮТ</a:t>
            </a:r>
            <a:r>
              <a:rPr sz="1800" b="1" spc="-16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5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ДЫ</a:t>
            </a: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8740" marR="5080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Franklin Gothic Medium"/>
                <a:cs typeface="Franklin Gothic Medium"/>
              </a:rPr>
              <a:t>необходимы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40" dirty="0">
                <a:latin typeface="Franklin Gothic Medium"/>
                <a:cs typeface="Franklin Gothic Medium"/>
              </a:rPr>
              <a:t>источники</a:t>
            </a:r>
            <a:r>
              <a:rPr sz="1400" spc="2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покрытия</a:t>
            </a:r>
            <a:r>
              <a:rPr sz="1400" spc="3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дефицита,</a:t>
            </a:r>
            <a:r>
              <a:rPr sz="1400" spc="30" dirty="0">
                <a:latin typeface="Franklin Gothic Medium"/>
                <a:cs typeface="Franklin Gothic Medium"/>
              </a:rPr>
              <a:t> </a:t>
            </a:r>
            <a:r>
              <a:rPr sz="1400" spc="-40" dirty="0" err="1">
                <a:latin typeface="Franklin Gothic Medium"/>
                <a:cs typeface="Franklin Gothic Medium"/>
              </a:rPr>
              <a:t>можно</a:t>
            </a:r>
            <a:r>
              <a:rPr sz="1400" spc="10" dirty="0">
                <a:latin typeface="Franklin Gothic Medium"/>
                <a:cs typeface="Franklin Gothic Medium"/>
              </a:rPr>
              <a:t> </a:t>
            </a:r>
            <a:endParaRPr lang="ru-RU" sz="1400" spc="10" dirty="0">
              <a:latin typeface="Franklin Gothic Medium"/>
              <a:cs typeface="Franklin Gothic Medium"/>
            </a:endParaRPr>
          </a:p>
          <a:p>
            <a:pPr marL="1348740" marR="5080">
              <a:lnSpc>
                <a:spcPct val="100000"/>
              </a:lnSpc>
              <a:spcBef>
                <a:spcPts val="5"/>
              </a:spcBef>
            </a:pPr>
            <a:r>
              <a:rPr sz="1400" spc="-40" dirty="0" err="1">
                <a:latin typeface="Franklin Gothic Medium"/>
                <a:cs typeface="Franklin Gothic Medium"/>
              </a:rPr>
              <a:t>использовать</a:t>
            </a:r>
            <a:r>
              <a:rPr sz="1400" spc="-40" dirty="0">
                <a:latin typeface="Franklin Gothic Medium"/>
                <a:cs typeface="Franklin Gothic Medium"/>
              </a:rPr>
              <a:t>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35" dirty="0">
                <a:latin typeface="Franklin Gothic Medium"/>
                <a:cs typeface="Franklin Gothic Medium"/>
              </a:rPr>
              <a:t>остатки </a:t>
            </a:r>
            <a:r>
              <a:rPr sz="1400" spc="-20" dirty="0">
                <a:latin typeface="Franklin Gothic Medium"/>
                <a:cs typeface="Franklin Gothic Medium"/>
              </a:rPr>
              <a:t>средств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или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привлечь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средства</a:t>
            </a:r>
            <a:r>
              <a:rPr sz="1400" spc="-3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в </a:t>
            </a:r>
            <a:r>
              <a:rPr sz="1400" spc="-20" dirty="0">
                <a:latin typeface="Franklin Gothic Medium"/>
                <a:cs typeface="Franklin Gothic Medium"/>
              </a:rPr>
              <a:t>долг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ПРО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ЦИ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800" b="1" spc="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,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5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1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Ы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ПР</a:t>
            </a:r>
            <a:r>
              <a:rPr sz="1800" b="1" spc="-10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5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ВЫШ</a:t>
            </a:r>
            <a:r>
              <a:rPr sz="1800" b="1" spc="-1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А</a:t>
            </a:r>
            <a:r>
              <a:rPr sz="1800" b="1" spc="-20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Ю</a:t>
            </a:r>
            <a:r>
              <a:rPr sz="1800" b="1" spc="-16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9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А</a:t>
            </a:r>
            <a:r>
              <a:rPr sz="1800" b="1" spc="-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С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ДЫ</a:t>
            </a: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можно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накапливать</a:t>
            </a:r>
            <a:r>
              <a:rPr sz="1400" spc="2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резервы,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погашать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имеющиеся</a:t>
            </a:r>
            <a:r>
              <a:rPr sz="1400" spc="-15" dirty="0">
                <a:latin typeface="Franklin Gothic Medium"/>
                <a:cs typeface="Franklin Gothic Medium"/>
              </a:rPr>
              <a:t> долги</a:t>
            </a:r>
            <a:endParaRPr sz="1400" dirty="0">
              <a:latin typeface="Franklin Gothic Medium"/>
              <a:cs typeface="Franklin Gothic Medium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765603" y="5523147"/>
            <a:ext cx="648335" cy="588645"/>
            <a:chOff x="505926" y="6332185"/>
            <a:chExt cx="648335" cy="5886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26" y="6332185"/>
              <a:ext cx="647761" cy="588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16" y="6344856"/>
              <a:ext cx="568274" cy="503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71689" y="7188426"/>
            <a:ext cx="609600" cy="586740"/>
            <a:chOff x="506011" y="8043706"/>
            <a:chExt cx="609600" cy="586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011" y="8043706"/>
              <a:ext cx="609534" cy="586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16" y="8055788"/>
              <a:ext cx="529196" cy="5039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4521" y="6316091"/>
            <a:ext cx="609600" cy="588645"/>
            <a:chOff x="506011" y="7194770"/>
            <a:chExt cx="609600" cy="58864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11" y="7194770"/>
              <a:ext cx="609534" cy="588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616" y="7208075"/>
              <a:ext cx="529196" cy="503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4622" y="301532"/>
            <a:ext cx="62796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lang="ru-RU"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lang="ru-RU"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lang="ru-RU"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lang="ru-RU" sz="20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lang="ru-RU"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lang="ru-RU"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lang="ru-RU"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</a:t>
            </a:r>
            <a:r>
              <a:rPr lang="ru-RU"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lang="ru-RU" sz="2000" spc="-1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ЮД</a:t>
            </a:r>
            <a:r>
              <a:rPr lang="ru-RU" sz="2000" spc="-2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lang="ru-RU"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lang="ru-RU"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 ГОРОДСКОГО ОКРУГА</a:t>
            </a:r>
            <a:br>
              <a:rPr lang="ru-RU" sz="2000" dirty="0">
                <a:latin typeface="Franklin Gothic Medium"/>
                <a:cs typeface="Franklin Gothic Medium"/>
              </a:rPr>
            </a:b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7724" y="775434"/>
            <a:ext cx="5140351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409" algn="l"/>
                <a:tab pos="1922145" algn="l"/>
                <a:tab pos="3054985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Расходы бюджета городского округа </a:t>
            </a:r>
            <a:r>
              <a:rPr lang="ru-RU" dirty="0"/>
              <a:t>– </a:t>
            </a:r>
            <a:r>
              <a:rPr lang="ru-RU" sz="1400" dirty="0">
                <a:latin typeface="Franklin Gothic Medium" panose="020B0603020102020204" pitchFamily="34" charset="0"/>
              </a:rPr>
              <a:t>денежные средства, направляемые органами местного самоуправления из бюджета городского округа на решение вопросов местного значения</a:t>
            </a:r>
            <a:endParaRPr sz="1400" dirty="0">
              <a:latin typeface="Franklin Gothic Medium" panose="020B0603020102020204" pitchFamily="34" charset="0"/>
              <a:cs typeface="Franklin Gothic Medium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625" y="1892246"/>
            <a:ext cx="9525" cy="179997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27043" y="47244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 flipV="1">
            <a:off x="302767" y="615720"/>
            <a:ext cx="6192520" cy="7008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5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2" y="819849"/>
            <a:ext cx="695325" cy="6953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4" y="1969980"/>
            <a:ext cx="615022" cy="6150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5" y="2968501"/>
            <a:ext cx="615022" cy="615022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621893" y="2320441"/>
            <a:ext cx="131995" cy="1375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2781" y="3322533"/>
            <a:ext cx="140961" cy="137523"/>
          </a:xfrm>
          <a:prstGeom prst="roundRect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7227" y="2059930"/>
            <a:ext cx="131995" cy="137523"/>
          </a:xfrm>
          <a:prstGeom prst="round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2782" y="2320441"/>
            <a:ext cx="140960" cy="137523"/>
          </a:xfrm>
          <a:prstGeom prst="roundRect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4060" y="3322533"/>
            <a:ext cx="131995" cy="1375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1527" y="3046914"/>
            <a:ext cx="131995" cy="137523"/>
          </a:xfrm>
          <a:prstGeom prst="round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187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агропромышленного комплекса городского округа Семеновский» на 2018-2023 годы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27000" y="1522822"/>
            <a:ext cx="1259840" cy="2053010"/>
            <a:chOff x="200" y="-431"/>
            <a:chExt cx="1984" cy="3953"/>
          </a:xfrm>
        </p:grpSpPr>
        <p:sp>
          <p:nvSpPr>
            <p:cNvPr id="4" name="Freeform 531"/>
            <p:cNvSpPr>
              <a:spLocks/>
            </p:cNvSpPr>
            <p:nvPr/>
          </p:nvSpPr>
          <p:spPr bwMode="auto">
            <a:xfrm>
              <a:off x="220" y="511"/>
              <a:ext cx="1944" cy="2991"/>
            </a:xfrm>
            <a:custGeom>
              <a:avLst/>
              <a:gdLst>
                <a:gd name="T0" fmla="+- 0 220 220"/>
                <a:gd name="T1" fmla="*/ T0 w 1944"/>
                <a:gd name="T2" fmla="+- 0 836 512"/>
                <a:gd name="T3" fmla="*/ 836 h 2991"/>
                <a:gd name="T4" fmla="+- 0 229 220"/>
                <a:gd name="T5" fmla="*/ T4 w 1944"/>
                <a:gd name="T6" fmla="+- 0 761 512"/>
                <a:gd name="T7" fmla="*/ 761 h 2991"/>
                <a:gd name="T8" fmla="+- 0 253 220"/>
                <a:gd name="T9" fmla="*/ T8 w 1944"/>
                <a:gd name="T10" fmla="+- 0 693 512"/>
                <a:gd name="T11" fmla="*/ 693 h 2991"/>
                <a:gd name="T12" fmla="+- 0 291 220"/>
                <a:gd name="T13" fmla="*/ T12 w 1944"/>
                <a:gd name="T14" fmla="+- 0 633 512"/>
                <a:gd name="T15" fmla="*/ 633 h 2991"/>
                <a:gd name="T16" fmla="+- 0 341 220"/>
                <a:gd name="T17" fmla="*/ T16 w 1944"/>
                <a:gd name="T18" fmla="+- 0 583 512"/>
                <a:gd name="T19" fmla="*/ 583 h 2991"/>
                <a:gd name="T20" fmla="+- 0 402 220"/>
                <a:gd name="T21" fmla="*/ T20 w 1944"/>
                <a:gd name="T22" fmla="+- 0 545 512"/>
                <a:gd name="T23" fmla="*/ 545 h 2991"/>
                <a:gd name="T24" fmla="+- 0 470 220"/>
                <a:gd name="T25" fmla="*/ T24 w 1944"/>
                <a:gd name="T26" fmla="+- 0 520 512"/>
                <a:gd name="T27" fmla="*/ 520 h 2991"/>
                <a:gd name="T28" fmla="+- 0 544 220"/>
                <a:gd name="T29" fmla="*/ T28 w 1944"/>
                <a:gd name="T30" fmla="+- 0 512 512"/>
                <a:gd name="T31" fmla="*/ 512 h 2991"/>
                <a:gd name="T32" fmla="+- 0 1840 220"/>
                <a:gd name="T33" fmla="*/ T32 w 1944"/>
                <a:gd name="T34" fmla="+- 0 512 512"/>
                <a:gd name="T35" fmla="*/ 512 h 2991"/>
                <a:gd name="T36" fmla="+- 0 1914 220"/>
                <a:gd name="T37" fmla="*/ T36 w 1944"/>
                <a:gd name="T38" fmla="+- 0 520 512"/>
                <a:gd name="T39" fmla="*/ 520 h 2991"/>
                <a:gd name="T40" fmla="+- 0 1982 220"/>
                <a:gd name="T41" fmla="*/ T40 w 1944"/>
                <a:gd name="T42" fmla="+- 0 545 512"/>
                <a:gd name="T43" fmla="*/ 545 h 2991"/>
                <a:gd name="T44" fmla="+- 0 2042 220"/>
                <a:gd name="T45" fmla="*/ T44 w 1944"/>
                <a:gd name="T46" fmla="+- 0 583 512"/>
                <a:gd name="T47" fmla="*/ 583 h 2991"/>
                <a:gd name="T48" fmla="+- 0 2093 220"/>
                <a:gd name="T49" fmla="*/ T48 w 1944"/>
                <a:gd name="T50" fmla="+- 0 633 512"/>
                <a:gd name="T51" fmla="*/ 633 h 2991"/>
                <a:gd name="T52" fmla="+- 0 2131 220"/>
                <a:gd name="T53" fmla="*/ T52 w 1944"/>
                <a:gd name="T54" fmla="+- 0 693 512"/>
                <a:gd name="T55" fmla="*/ 693 h 2991"/>
                <a:gd name="T56" fmla="+- 0 2155 220"/>
                <a:gd name="T57" fmla="*/ T56 w 1944"/>
                <a:gd name="T58" fmla="+- 0 761 512"/>
                <a:gd name="T59" fmla="*/ 761 h 2991"/>
                <a:gd name="T60" fmla="+- 0 2164 220"/>
                <a:gd name="T61" fmla="*/ T60 w 1944"/>
                <a:gd name="T62" fmla="+- 0 836 512"/>
                <a:gd name="T63" fmla="*/ 836 h 2991"/>
                <a:gd name="T64" fmla="+- 0 2164 220"/>
                <a:gd name="T65" fmla="*/ T64 w 1944"/>
                <a:gd name="T66" fmla="+- 0 3179 512"/>
                <a:gd name="T67" fmla="*/ 3179 h 2991"/>
                <a:gd name="T68" fmla="+- 0 2155 220"/>
                <a:gd name="T69" fmla="*/ T68 w 1944"/>
                <a:gd name="T70" fmla="+- 0 3253 512"/>
                <a:gd name="T71" fmla="*/ 3253 h 2991"/>
                <a:gd name="T72" fmla="+- 0 2131 220"/>
                <a:gd name="T73" fmla="*/ T72 w 1944"/>
                <a:gd name="T74" fmla="+- 0 3321 512"/>
                <a:gd name="T75" fmla="*/ 3321 h 2991"/>
                <a:gd name="T76" fmla="+- 0 2093 220"/>
                <a:gd name="T77" fmla="*/ T76 w 1944"/>
                <a:gd name="T78" fmla="+- 0 3381 512"/>
                <a:gd name="T79" fmla="*/ 3381 h 2991"/>
                <a:gd name="T80" fmla="+- 0 2042 220"/>
                <a:gd name="T81" fmla="*/ T80 w 1944"/>
                <a:gd name="T82" fmla="+- 0 3431 512"/>
                <a:gd name="T83" fmla="*/ 3431 h 2991"/>
                <a:gd name="T84" fmla="+- 0 1982 220"/>
                <a:gd name="T85" fmla="*/ T84 w 1944"/>
                <a:gd name="T86" fmla="+- 0 3470 512"/>
                <a:gd name="T87" fmla="*/ 3470 h 2991"/>
                <a:gd name="T88" fmla="+- 0 1914 220"/>
                <a:gd name="T89" fmla="*/ T88 w 1944"/>
                <a:gd name="T90" fmla="+- 0 3494 512"/>
                <a:gd name="T91" fmla="*/ 3494 h 2991"/>
                <a:gd name="T92" fmla="+- 0 1840 220"/>
                <a:gd name="T93" fmla="*/ T92 w 1944"/>
                <a:gd name="T94" fmla="+- 0 3503 512"/>
                <a:gd name="T95" fmla="*/ 3503 h 2991"/>
                <a:gd name="T96" fmla="+- 0 544 220"/>
                <a:gd name="T97" fmla="*/ T96 w 1944"/>
                <a:gd name="T98" fmla="+- 0 3503 512"/>
                <a:gd name="T99" fmla="*/ 3503 h 2991"/>
                <a:gd name="T100" fmla="+- 0 470 220"/>
                <a:gd name="T101" fmla="*/ T100 w 1944"/>
                <a:gd name="T102" fmla="+- 0 3494 512"/>
                <a:gd name="T103" fmla="*/ 3494 h 2991"/>
                <a:gd name="T104" fmla="+- 0 402 220"/>
                <a:gd name="T105" fmla="*/ T104 w 1944"/>
                <a:gd name="T106" fmla="+- 0 3470 512"/>
                <a:gd name="T107" fmla="*/ 3470 h 2991"/>
                <a:gd name="T108" fmla="+- 0 341 220"/>
                <a:gd name="T109" fmla="*/ T108 w 1944"/>
                <a:gd name="T110" fmla="+- 0 3431 512"/>
                <a:gd name="T111" fmla="*/ 3431 h 2991"/>
                <a:gd name="T112" fmla="+- 0 291 220"/>
                <a:gd name="T113" fmla="*/ T112 w 1944"/>
                <a:gd name="T114" fmla="+- 0 3381 512"/>
                <a:gd name="T115" fmla="*/ 3381 h 2991"/>
                <a:gd name="T116" fmla="+- 0 253 220"/>
                <a:gd name="T117" fmla="*/ T116 w 1944"/>
                <a:gd name="T118" fmla="+- 0 3321 512"/>
                <a:gd name="T119" fmla="*/ 3321 h 2991"/>
                <a:gd name="T120" fmla="+- 0 229 220"/>
                <a:gd name="T121" fmla="*/ T120 w 1944"/>
                <a:gd name="T122" fmla="+- 0 3253 512"/>
                <a:gd name="T123" fmla="*/ 3253 h 2991"/>
                <a:gd name="T124" fmla="+- 0 220 220"/>
                <a:gd name="T125" fmla="*/ T124 w 1944"/>
                <a:gd name="T126" fmla="+- 0 3179 512"/>
                <a:gd name="T127" fmla="*/ 3179 h 2991"/>
                <a:gd name="T128" fmla="+- 0 220 220"/>
                <a:gd name="T129" fmla="*/ T128 w 1944"/>
                <a:gd name="T130" fmla="+- 0 836 512"/>
                <a:gd name="T131" fmla="*/ 836 h 29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991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667"/>
                  </a:lnTo>
                  <a:lnTo>
                    <a:pt x="1935" y="2741"/>
                  </a:lnTo>
                  <a:lnTo>
                    <a:pt x="1911" y="2809"/>
                  </a:lnTo>
                  <a:lnTo>
                    <a:pt x="1873" y="2869"/>
                  </a:lnTo>
                  <a:lnTo>
                    <a:pt x="1822" y="2919"/>
                  </a:lnTo>
                  <a:lnTo>
                    <a:pt x="1762" y="2958"/>
                  </a:lnTo>
                  <a:lnTo>
                    <a:pt x="1694" y="2982"/>
                  </a:lnTo>
                  <a:lnTo>
                    <a:pt x="1620" y="2991"/>
                  </a:lnTo>
                  <a:lnTo>
                    <a:pt x="324" y="2991"/>
                  </a:lnTo>
                  <a:lnTo>
                    <a:pt x="250" y="2982"/>
                  </a:lnTo>
                  <a:lnTo>
                    <a:pt x="182" y="2958"/>
                  </a:lnTo>
                  <a:lnTo>
                    <a:pt x="121" y="2919"/>
                  </a:lnTo>
                  <a:lnTo>
                    <a:pt x="71" y="2869"/>
                  </a:lnTo>
                  <a:lnTo>
                    <a:pt x="33" y="2809"/>
                  </a:lnTo>
                  <a:lnTo>
                    <a:pt x="9" y="2741"/>
                  </a:lnTo>
                  <a:lnTo>
                    <a:pt x="0" y="266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30"/>
            <p:cNvSpPr txBox="1">
              <a:spLocks noChangeArrowheads="1"/>
            </p:cNvSpPr>
            <p:nvPr/>
          </p:nvSpPr>
          <p:spPr bwMode="auto">
            <a:xfrm>
              <a:off x="200" y="-431"/>
              <a:ext cx="1984" cy="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Bef>
                  <a:spcPts val="95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840,0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26"/>
          <p:cNvGrpSpPr>
            <a:grpSpLocks/>
          </p:cNvGrpSpPr>
          <p:nvPr/>
        </p:nvGrpSpPr>
        <p:grpSpPr bwMode="auto">
          <a:xfrm>
            <a:off x="1471295" y="1218944"/>
            <a:ext cx="1259840" cy="2345342"/>
            <a:chOff x="2317" y="-1042"/>
            <a:chExt cx="1984" cy="4546"/>
          </a:xfrm>
        </p:grpSpPr>
        <p:sp>
          <p:nvSpPr>
            <p:cNvPr id="7" name="Freeform 528"/>
            <p:cNvSpPr>
              <a:spLocks/>
            </p:cNvSpPr>
            <p:nvPr/>
          </p:nvSpPr>
          <p:spPr bwMode="auto">
            <a:xfrm>
              <a:off x="2337" y="234"/>
              <a:ext cx="1944" cy="3250"/>
            </a:xfrm>
            <a:custGeom>
              <a:avLst/>
              <a:gdLst>
                <a:gd name="T0" fmla="+- 0 2337 2337"/>
                <a:gd name="T1" fmla="*/ T0 w 1944"/>
                <a:gd name="T2" fmla="+- 0 558 234"/>
                <a:gd name="T3" fmla="*/ 558 h 3250"/>
                <a:gd name="T4" fmla="+- 0 2346 2337"/>
                <a:gd name="T5" fmla="*/ T4 w 1944"/>
                <a:gd name="T6" fmla="+- 0 484 234"/>
                <a:gd name="T7" fmla="*/ 484 h 3250"/>
                <a:gd name="T8" fmla="+- 0 2370 2337"/>
                <a:gd name="T9" fmla="*/ T8 w 1944"/>
                <a:gd name="T10" fmla="+- 0 416 234"/>
                <a:gd name="T11" fmla="*/ 416 h 3250"/>
                <a:gd name="T12" fmla="+- 0 2408 2337"/>
                <a:gd name="T13" fmla="*/ T12 w 1944"/>
                <a:gd name="T14" fmla="+- 0 356 234"/>
                <a:gd name="T15" fmla="*/ 356 h 3250"/>
                <a:gd name="T16" fmla="+- 0 2459 2337"/>
                <a:gd name="T17" fmla="*/ T16 w 1944"/>
                <a:gd name="T18" fmla="+- 0 305 234"/>
                <a:gd name="T19" fmla="*/ 305 h 3250"/>
                <a:gd name="T20" fmla="+- 0 2519 2337"/>
                <a:gd name="T21" fmla="*/ T20 w 1944"/>
                <a:gd name="T22" fmla="+- 0 267 234"/>
                <a:gd name="T23" fmla="*/ 267 h 3250"/>
                <a:gd name="T24" fmla="+- 0 2587 2337"/>
                <a:gd name="T25" fmla="*/ T24 w 1944"/>
                <a:gd name="T26" fmla="+- 0 243 234"/>
                <a:gd name="T27" fmla="*/ 243 h 3250"/>
                <a:gd name="T28" fmla="+- 0 2661 2337"/>
                <a:gd name="T29" fmla="*/ T28 w 1944"/>
                <a:gd name="T30" fmla="+- 0 234 234"/>
                <a:gd name="T31" fmla="*/ 234 h 3250"/>
                <a:gd name="T32" fmla="+- 0 3957 2337"/>
                <a:gd name="T33" fmla="*/ T32 w 1944"/>
                <a:gd name="T34" fmla="+- 0 234 234"/>
                <a:gd name="T35" fmla="*/ 234 h 3250"/>
                <a:gd name="T36" fmla="+- 0 4031 2337"/>
                <a:gd name="T37" fmla="*/ T36 w 1944"/>
                <a:gd name="T38" fmla="+- 0 243 234"/>
                <a:gd name="T39" fmla="*/ 243 h 3250"/>
                <a:gd name="T40" fmla="+- 0 4100 2337"/>
                <a:gd name="T41" fmla="*/ T40 w 1944"/>
                <a:gd name="T42" fmla="+- 0 267 234"/>
                <a:gd name="T43" fmla="*/ 267 h 3250"/>
                <a:gd name="T44" fmla="+- 0 4160 2337"/>
                <a:gd name="T45" fmla="*/ T44 w 1944"/>
                <a:gd name="T46" fmla="+- 0 305 234"/>
                <a:gd name="T47" fmla="*/ 305 h 3250"/>
                <a:gd name="T48" fmla="+- 0 4210 2337"/>
                <a:gd name="T49" fmla="*/ T48 w 1944"/>
                <a:gd name="T50" fmla="+- 0 356 234"/>
                <a:gd name="T51" fmla="*/ 356 h 3250"/>
                <a:gd name="T52" fmla="+- 0 4248 2337"/>
                <a:gd name="T53" fmla="*/ T52 w 1944"/>
                <a:gd name="T54" fmla="+- 0 416 234"/>
                <a:gd name="T55" fmla="*/ 416 h 3250"/>
                <a:gd name="T56" fmla="+- 0 4272 2337"/>
                <a:gd name="T57" fmla="*/ T56 w 1944"/>
                <a:gd name="T58" fmla="+- 0 484 234"/>
                <a:gd name="T59" fmla="*/ 484 h 3250"/>
                <a:gd name="T60" fmla="+- 0 4281 2337"/>
                <a:gd name="T61" fmla="*/ T60 w 1944"/>
                <a:gd name="T62" fmla="+- 0 558 234"/>
                <a:gd name="T63" fmla="*/ 558 h 3250"/>
                <a:gd name="T64" fmla="+- 0 4281 2337"/>
                <a:gd name="T65" fmla="*/ T64 w 1944"/>
                <a:gd name="T66" fmla="+- 0 3161 234"/>
                <a:gd name="T67" fmla="*/ 3161 h 3250"/>
                <a:gd name="T68" fmla="+- 0 4272 2337"/>
                <a:gd name="T69" fmla="*/ T68 w 1944"/>
                <a:gd name="T70" fmla="+- 0 3235 234"/>
                <a:gd name="T71" fmla="*/ 3235 h 3250"/>
                <a:gd name="T72" fmla="+- 0 4248 2337"/>
                <a:gd name="T73" fmla="*/ T72 w 1944"/>
                <a:gd name="T74" fmla="+- 0 3303 234"/>
                <a:gd name="T75" fmla="*/ 3303 h 3250"/>
                <a:gd name="T76" fmla="+- 0 4210 2337"/>
                <a:gd name="T77" fmla="*/ T76 w 1944"/>
                <a:gd name="T78" fmla="+- 0 3363 234"/>
                <a:gd name="T79" fmla="*/ 3363 h 3250"/>
                <a:gd name="T80" fmla="+- 0 4160 2337"/>
                <a:gd name="T81" fmla="*/ T80 w 1944"/>
                <a:gd name="T82" fmla="+- 0 3413 234"/>
                <a:gd name="T83" fmla="*/ 3413 h 3250"/>
                <a:gd name="T84" fmla="+- 0 4100 2337"/>
                <a:gd name="T85" fmla="*/ T84 w 1944"/>
                <a:gd name="T86" fmla="+- 0 3451 234"/>
                <a:gd name="T87" fmla="*/ 3451 h 3250"/>
                <a:gd name="T88" fmla="+- 0 4031 2337"/>
                <a:gd name="T89" fmla="*/ T88 w 1944"/>
                <a:gd name="T90" fmla="+- 0 3476 234"/>
                <a:gd name="T91" fmla="*/ 3476 h 3250"/>
                <a:gd name="T92" fmla="+- 0 3957 2337"/>
                <a:gd name="T93" fmla="*/ T92 w 1944"/>
                <a:gd name="T94" fmla="+- 0 3484 234"/>
                <a:gd name="T95" fmla="*/ 3484 h 3250"/>
                <a:gd name="T96" fmla="+- 0 2661 2337"/>
                <a:gd name="T97" fmla="*/ T96 w 1944"/>
                <a:gd name="T98" fmla="+- 0 3484 234"/>
                <a:gd name="T99" fmla="*/ 3484 h 3250"/>
                <a:gd name="T100" fmla="+- 0 2587 2337"/>
                <a:gd name="T101" fmla="*/ T100 w 1944"/>
                <a:gd name="T102" fmla="+- 0 3476 234"/>
                <a:gd name="T103" fmla="*/ 3476 h 3250"/>
                <a:gd name="T104" fmla="+- 0 2519 2337"/>
                <a:gd name="T105" fmla="*/ T104 w 1944"/>
                <a:gd name="T106" fmla="+- 0 3451 234"/>
                <a:gd name="T107" fmla="*/ 3451 h 3250"/>
                <a:gd name="T108" fmla="+- 0 2459 2337"/>
                <a:gd name="T109" fmla="*/ T108 w 1944"/>
                <a:gd name="T110" fmla="+- 0 3413 234"/>
                <a:gd name="T111" fmla="*/ 3413 h 3250"/>
                <a:gd name="T112" fmla="+- 0 2408 2337"/>
                <a:gd name="T113" fmla="*/ T112 w 1944"/>
                <a:gd name="T114" fmla="+- 0 3363 234"/>
                <a:gd name="T115" fmla="*/ 3363 h 3250"/>
                <a:gd name="T116" fmla="+- 0 2370 2337"/>
                <a:gd name="T117" fmla="*/ T116 w 1944"/>
                <a:gd name="T118" fmla="+- 0 3303 234"/>
                <a:gd name="T119" fmla="*/ 3303 h 3250"/>
                <a:gd name="T120" fmla="+- 0 2346 2337"/>
                <a:gd name="T121" fmla="*/ T120 w 1944"/>
                <a:gd name="T122" fmla="+- 0 3235 234"/>
                <a:gd name="T123" fmla="*/ 3235 h 3250"/>
                <a:gd name="T124" fmla="+- 0 2337 2337"/>
                <a:gd name="T125" fmla="*/ T124 w 1944"/>
                <a:gd name="T126" fmla="+- 0 3161 234"/>
                <a:gd name="T127" fmla="*/ 3161 h 3250"/>
                <a:gd name="T128" fmla="+- 0 2337 2337"/>
                <a:gd name="T129" fmla="*/ T128 w 1944"/>
                <a:gd name="T130" fmla="+- 0 558 234"/>
                <a:gd name="T131" fmla="*/ 558 h 32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5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27"/>
                  </a:lnTo>
                  <a:lnTo>
                    <a:pt x="1935" y="3001"/>
                  </a:lnTo>
                  <a:lnTo>
                    <a:pt x="1911" y="3069"/>
                  </a:lnTo>
                  <a:lnTo>
                    <a:pt x="1873" y="3129"/>
                  </a:lnTo>
                  <a:lnTo>
                    <a:pt x="1823" y="3179"/>
                  </a:lnTo>
                  <a:lnTo>
                    <a:pt x="1763" y="3217"/>
                  </a:lnTo>
                  <a:lnTo>
                    <a:pt x="1694" y="3242"/>
                  </a:lnTo>
                  <a:lnTo>
                    <a:pt x="1620" y="3250"/>
                  </a:lnTo>
                  <a:lnTo>
                    <a:pt x="324" y="3250"/>
                  </a:lnTo>
                  <a:lnTo>
                    <a:pt x="250" y="3242"/>
                  </a:lnTo>
                  <a:lnTo>
                    <a:pt x="182" y="3217"/>
                  </a:lnTo>
                  <a:lnTo>
                    <a:pt x="122" y="3179"/>
                  </a:lnTo>
                  <a:lnTo>
                    <a:pt x="71" y="3129"/>
                  </a:lnTo>
                  <a:lnTo>
                    <a:pt x="33" y="3069"/>
                  </a:lnTo>
                  <a:lnTo>
                    <a:pt x="9" y="3001"/>
                  </a:lnTo>
                  <a:lnTo>
                    <a:pt x="0" y="292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527"/>
            <p:cNvSpPr txBox="1">
              <a:spLocks noChangeArrowheads="1"/>
            </p:cNvSpPr>
            <p:nvPr/>
          </p:nvSpPr>
          <p:spPr bwMode="auto">
            <a:xfrm>
              <a:off x="2317" y="-1042"/>
              <a:ext cx="1984" cy="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8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877,8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523"/>
          <p:cNvGrpSpPr>
            <a:grpSpLocks/>
          </p:cNvGrpSpPr>
          <p:nvPr/>
        </p:nvGrpSpPr>
        <p:grpSpPr bwMode="auto">
          <a:xfrm>
            <a:off x="2815590" y="1600668"/>
            <a:ext cx="1259840" cy="1963457"/>
            <a:chOff x="4434" y="1042"/>
            <a:chExt cx="1984" cy="2462"/>
          </a:xfrm>
        </p:grpSpPr>
        <p:sp>
          <p:nvSpPr>
            <p:cNvPr id="10" name="Freeform 525"/>
            <p:cNvSpPr>
              <a:spLocks/>
            </p:cNvSpPr>
            <p:nvPr/>
          </p:nvSpPr>
          <p:spPr bwMode="auto">
            <a:xfrm>
              <a:off x="4454" y="1044"/>
              <a:ext cx="1944" cy="2440"/>
            </a:xfrm>
            <a:custGeom>
              <a:avLst/>
              <a:gdLst>
                <a:gd name="T0" fmla="+- 0 4454 4454"/>
                <a:gd name="T1" fmla="*/ T0 w 1944"/>
                <a:gd name="T2" fmla="+- 0 1369 1045"/>
                <a:gd name="T3" fmla="*/ 1369 h 2440"/>
                <a:gd name="T4" fmla="+- 0 4463 4454"/>
                <a:gd name="T5" fmla="*/ T4 w 1944"/>
                <a:gd name="T6" fmla="+- 0 1294 1045"/>
                <a:gd name="T7" fmla="*/ 1294 h 2440"/>
                <a:gd name="T8" fmla="+- 0 4487 4454"/>
                <a:gd name="T9" fmla="*/ T8 w 1944"/>
                <a:gd name="T10" fmla="+- 0 1226 1045"/>
                <a:gd name="T11" fmla="*/ 1226 h 2440"/>
                <a:gd name="T12" fmla="+- 0 4525 4454"/>
                <a:gd name="T13" fmla="*/ T12 w 1944"/>
                <a:gd name="T14" fmla="+- 0 1166 1045"/>
                <a:gd name="T15" fmla="*/ 1166 h 2440"/>
                <a:gd name="T16" fmla="+- 0 4576 4454"/>
                <a:gd name="T17" fmla="*/ T16 w 1944"/>
                <a:gd name="T18" fmla="+- 0 1116 1045"/>
                <a:gd name="T19" fmla="*/ 1116 h 2440"/>
                <a:gd name="T20" fmla="+- 0 4636 4454"/>
                <a:gd name="T21" fmla="*/ T20 w 1944"/>
                <a:gd name="T22" fmla="+- 0 1077 1045"/>
                <a:gd name="T23" fmla="*/ 1077 h 2440"/>
                <a:gd name="T24" fmla="+- 0 4704 4454"/>
                <a:gd name="T25" fmla="*/ T24 w 1944"/>
                <a:gd name="T26" fmla="+- 0 1053 1045"/>
                <a:gd name="T27" fmla="*/ 1053 h 2440"/>
                <a:gd name="T28" fmla="+- 0 4778 4454"/>
                <a:gd name="T29" fmla="*/ T28 w 1944"/>
                <a:gd name="T30" fmla="+- 0 1045 1045"/>
                <a:gd name="T31" fmla="*/ 1045 h 2440"/>
                <a:gd name="T32" fmla="+- 0 6074 4454"/>
                <a:gd name="T33" fmla="*/ T32 w 1944"/>
                <a:gd name="T34" fmla="+- 0 1045 1045"/>
                <a:gd name="T35" fmla="*/ 1045 h 2440"/>
                <a:gd name="T36" fmla="+- 0 6148 4454"/>
                <a:gd name="T37" fmla="*/ T36 w 1944"/>
                <a:gd name="T38" fmla="+- 0 1053 1045"/>
                <a:gd name="T39" fmla="*/ 1053 h 2440"/>
                <a:gd name="T40" fmla="+- 0 6217 4454"/>
                <a:gd name="T41" fmla="*/ T40 w 1944"/>
                <a:gd name="T42" fmla="+- 0 1077 1045"/>
                <a:gd name="T43" fmla="*/ 1077 h 2440"/>
                <a:gd name="T44" fmla="+- 0 6277 4454"/>
                <a:gd name="T45" fmla="*/ T44 w 1944"/>
                <a:gd name="T46" fmla="+- 0 1116 1045"/>
                <a:gd name="T47" fmla="*/ 1116 h 2440"/>
                <a:gd name="T48" fmla="+- 0 6327 4454"/>
                <a:gd name="T49" fmla="*/ T48 w 1944"/>
                <a:gd name="T50" fmla="+- 0 1166 1045"/>
                <a:gd name="T51" fmla="*/ 1166 h 2440"/>
                <a:gd name="T52" fmla="+- 0 6365 4454"/>
                <a:gd name="T53" fmla="*/ T52 w 1944"/>
                <a:gd name="T54" fmla="+- 0 1226 1045"/>
                <a:gd name="T55" fmla="*/ 1226 h 2440"/>
                <a:gd name="T56" fmla="+- 0 6389 4454"/>
                <a:gd name="T57" fmla="*/ T56 w 1944"/>
                <a:gd name="T58" fmla="+- 0 1294 1045"/>
                <a:gd name="T59" fmla="*/ 1294 h 2440"/>
                <a:gd name="T60" fmla="+- 0 6398 4454"/>
                <a:gd name="T61" fmla="*/ T60 w 1944"/>
                <a:gd name="T62" fmla="+- 0 1369 1045"/>
                <a:gd name="T63" fmla="*/ 1369 h 2440"/>
                <a:gd name="T64" fmla="+- 0 6398 4454"/>
                <a:gd name="T65" fmla="*/ T64 w 1944"/>
                <a:gd name="T66" fmla="+- 0 3161 1045"/>
                <a:gd name="T67" fmla="*/ 3161 h 2440"/>
                <a:gd name="T68" fmla="+- 0 6389 4454"/>
                <a:gd name="T69" fmla="*/ T68 w 1944"/>
                <a:gd name="T70" fmla="+- 0 3235 1045"/>
                <a:gd name="T71" fmla="*/ 3235 h 2440"/>
                <a:gd name="T72" fmla="+- 0 6365 4454"/>
                <a:gd name="T73" fmla="*/ T72 w 1944"/>
                <a:gd name="T74" fmla="+- 0 3303 1045"/>
                <a:gd name="T75" fmla="*/ 3303 h 2440"/>
                <a:gd name="T76" fmla="+- 0 6327 4454"/>
                <a:gd name="T77" fmla="*/ T76 w 1944"/>
                <a:gd name="T78" fmla="+- 0 3363 1045"/>
                <a:gd name="T79" fmla="*/ 3363 h 2440"/>
                <a:gd name="T80" fmla="+- 0 6277 4454"/>
                <a:gd name="T81" fmla="*/ T80 w 1944"/>
                <a:gd name="T82" fmla="+- 0 3413 1045"/>
                <a:gd name="T83" fmla="*/ 3413 h 2440"/>
                <a:gd name="T84" fmla="+- 0 6217 4454"/>
                <a:gd name="T85" fmla="*/ T84 w 1944"/>
                <a:gd name="T86" fmla="+- 0 3451 1045"/>
                <a:gd name="T87" fmla="*/ 3451 h 2440"/>
                <a:gd name="T88" fmla="+- 0 6148 4454"/>
                <a:gd name="T89" fmla="*/ T88 w 1944"/>
                <a:gd name="T90" fmla="+- 0 3476 1045"/>
                <a:gd name="T91" fmla="*/ 3476 h 2440"/>
                <a:gd name="T92" fmla="+- 0 6074 4454"/>
                <a:gd name="T93" fmla="*/ T92 w 1944"/>
                <a:gd name="T94" fmla="+- 0 3484 1045"/>
                <a:gd name="T95" fmla="*/ 3484 h 2440"/>
                <a:gd name="T96" fmla="+- 0 4778 4454"/>
                <a:gd name="T97" fmla="*/ T96 w 1944"/>
                <a:gd name="T98" fmla="+- 0 3484 1045"/>
                <a:gd name="T99" fmla="*/ 3484 h 2440"/>
                <a:gd name="T100" fmla="+- 0 4704 4454"/>
                <a:gd name="T101" fmla="*/ T100 w 1944"/>
                <a:gd name="T102" fmla="+- 0 3476 1045"/>
                <a:gd name="T103" fmla="*/ 3476 h 2440"/>
                <a:gd name="T104" fmla="+- 0 4636 4454"/>
                <a:gd name="T105" fmla="*/ T104 w 1944"/>
                <a:gd name="T106" fmla="+- 0 3451 1045"/>
                <a:gd name="T107" fmla="*/ 3451 h 2440"/>
                <a:gd name="T108" fmla="+- 0 4576 4454"/>
                <a:gd name="T109" fmla="*/ T108 w 1944"/>
                <a:gd name="T110" fmla="+- 0 3413 1045"/>
                <a:gd name="T111" fmla="*/ 3413 h 2440"/>
                <a:gd name="T112" fmla="+- 0 4525 4454"/>
                <a:gd name="T113" fmla="*/ T112 w 1944"/>
                <a:gd name="T114" fmla="+- 0 3363 1045"/>
                <a:gd name="T115" fmla="*/ 3363 h 2440"/>
                <a:gd name="T116" fmla="+- 0 4487 4454"/>
                <a:gd name="T117" fmla="*/ T116 w 1944"/>
                <a:gd name="T118" fmla="+- 0 3303 1045"/>
                <a:gd name="T119" fmla="*/ 3303 h 2440"/>
                <a:gd name="T120" fmla="+- 0 4463 4454"/>
                <a:gd name="T121" fmla="*/ T120 w 1944"/>
                <a:gd name="T122" fmla="+- 0 3235 1045"/>
                <a:gd name="T123" fmla="*/ 3235 h 2440"/>
                <a:gd name="T124" fmla="+- 0 4454 4454"/>
                <a:gd name="T125" fmla="*/ T124 w 1944"/>
                <a:gd name="T126" fmla="+- 0 3161 1045"/>
                <a:gd name="T127" fmla="*/ 3161 h 2440"/>
                <a:gd name="T128" fmla="+- 0 4454 4454"/>
                <a:gd name="T129" fmla="*/ T128 w 1944"/>
                <a:gd name="T130" fmla="+- 0 1369 1045"/>
                <a:gd name="T131" fmla="*/ 1369 h 2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440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116"/>
                  </a:lnTo>
                  <a:lnTo>
                    <a:pt x="1935" y="2190"/>
                  </a:lnTo>
                  <a:lnTo>
                    <a:pt x="1911" y="2258"/>
                  </a:lnTo>
                  <a:lnTo>
                    <a:pt x="1873" y="2318"/>
                  </a:lnTo>
                  <a:lnTo>
                    <a:pt x="1823" y="2368"/>
                  </a:lnTo>
                  <a:lnTo>
                    <a:pt x="1763" y="2406"/>
                  </a:lnTo>
                  <a:lnTo>
                    <a:pt x="1694" y="2431"/>
                  </a:lnTo>
                  <a:lnTo>
                    <a:pt x="1620" y="2439"/>
                  </a:lnTo>
                  <a:lnTo>
                    <a:pt x="324" y="2439"/>
                  </a:lnTo>
                  <a:lnTo>
                    <a:pt x="250" y="2431"/>
                  </a:lnTo>
                  <a:lnTo>
                    <a:pt x="182" y="2406"/>
                  </a:lnTo>
                  <a:lnTo>
                    <a:pt x="122" y="2368"/>
                  </a:lnTo>
                  <a:lnTo>
                    <a:pt x="71" y="2318"/>
                  </a:lnTo>
                  <a:lnTo>
                    <a:pt x="33" y="2258"/>
                  </a:lnTo>
                  <a:lnTo>
                    <a:pt x="9" y="2190"/>
                  </a:lnTo>
                  <a:lnTo>
                    <a:pt x="0" y="211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Text Box 524"/>
            <p:cNvSpPr txBox="1">
              <a:spLocks noChangeArrowheads="1"/>
            </p:cNvSpPr>
            <p:nvPr/>
          </p:nvSpPr>
          <p:spPr bwMode="auto">
            <a:xfrm>
              <a:off x="4434" y="1042"/>
              <a:ext cx="1984" cy="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083,0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520"/>
          <p:cNvGrpSpPr>
            <a:grpSpLocks/>
          </p:cNvGrpSpPr>
          <p:nvPr/>
        </p:nvGrpSpPr>
        <p:grpSpPr bwMode="auto">
          <a:xfrm>
            <a:off x="4159885" y="1543857"/>
            <a:ext cx="1259840" cy="2020022"/>
            <a:chOff x="6551" y="1571"/>
            <a:chExt cx="1984" cy="1933"/>
          </a:xfrm>
        </p:grpSpPr>
        <p:sp>
          <p:nvSpPr>
            <p:cNvPr id="13" name="Freeform 522"/>
            <p:cNvSpPr>
              <a:spLocks/>
            </p:cNvSpPr>
            <p:nvPr/>
          </p:nvSpPr>
          <p:spPr bwMode="auto">
            <a:xfrm>
              <a:off x="6571" y="1571"/>
              <a:ext cx="1944" cy="1913"/>
            </a:xfrm>
            <a:custGeom>
              <a:avLst/>
              <a:gdLst>
                <a:gd name="T0" fmla="+- 0 6571 6571"/>
                <a:gd name="T1" fmla="*/ T0 w 1944"/>
                <a:gd name="T2" fmla="+- 0 1890 1572"/>
                <a:gd name="T3" fmla="*/ 1890 h 1913"/>
                <a:gd name="T4" fmla="+- 0 6580 6571"/>
                <a:gd name="T5" fmla="*/ T4 w 1944"/>
                <a:gd name="T6" fmla="+- 0 1817 1572"/>
                <a:gd name="T7" fmla="*/ 1817 h 1913"/>
                <a:gd name="T8" fmla="+- 0 6604 6571"/>
                <a:gd name="T9" fmla="*/ T8 w 1944"/>
                <a:gd name="T10" fmla="+- 0 1750 1572"/>
                <a:gd name="T11" fmla="*/ 1750 h 1913"/>
                <a:gd name="T12" fmla="+- 0 6641 6571"/>
                <a:gd name="T13" fmla="*/ T12 w 1944"/>
                <a:gd name="T14" fmla="+- 0 1691 1572"/>
                <a:gd name="T15" fmla="*/ 1691 h 1913"/>
                <a:gd name="T16" fmla="+- 0 6691 6571"/>
                <a:gd name="T17" fmla="*/ T16 w 1944"/>
                <a:gd name="T18" fmla="+- 0 1642 1572"/>
                <a:gd name="T19" fmla="*/ 1642 h 1913"/>
                <a:gd name="T20" fmla="+- 0 6750 6571"/>
                <a:gd name="T21" fmla="*/ T20 w 1944"/>
                <a:gd name="T22" fmla="+- 0 1604 1572"/>
                <a:gd name="T23" fmla="*/ 1604 h 1913"/>
                <a:gd name="T24" fmla="+- 0 6817 6571"/>
                <a:gd name="T25" fmla="*/ T24 w 1944"/>
                <a:gd name="T26" fmla="+- 0 1580 1572"/>
                <a:gd name="T27" fmla="*/ 1580 h 1913"/>
                <a:gd name="T28" fmla="+- 0 6890 6571"/>
                <a:gd name="T29" fmla="*/ T28 w 1944"/>
                <a:gd name="T30" fmla="+- 0 1572 1572"/>
                <a:gd name="T31" fmla="*/ 1572 h 1913"/>
                <a:gd name="T32" fmla="+- 0 8196 6571"/>
                <a:gd name="T33" fmla="*/ T32 w 1944"/>
                <a:gd name="T34" fmla="+- 0 1572 1572"/>
                <a:gd name="T35" fmla="*/ 1572 h 1913"/>
                <a:gd name="T36" fmla="+- 0 8269 6571"/>
                <a:gd name="T37" fmla="*/ T36 w 1944"/>
                <a:gd name="T38" fmla="+- 0 1580 1572"/>
                <a:gd name="T39" fmla="*/ 1580 h 1913"/>
                <a:gd name="T40" fmla="+- 0 8336 6571"/>
                <a:gd name="T41" fmla="*/ T40 w 1944"/>
                <a:gd name="T42" fmla="+- 0 1604 1572"/>
                <a:gd name="T43" fmla="*/ 1604 h 1913"/>
                <a:gd name="T44" fmla="+- 0 8396 6571"/>
                <a:gd name="T45" fmla="*/ T44 w 1944"/>
                <a:gd name="T46" fmla="+- 0 1642 1572"/>
                <a:gd name="T47" fmla="*/ 1642 h 1913"/>
                <a:gd name="T48" fmla="+- 0 8445 6571"/>
                <a:gd name="T49" fmla="*/ T48 w 1944"/>
                <a:gd name="T50" fmla="+- 0 1691 1572"/>
                <a:gd name="T51" fmla="*/ 1691 h 1913"/>
                <a:gd name="T52" fmla="+- 0 8483 6571"/>
                <a:gd name="T53" fmla="*/ T52 w 1944"/>
                <a:gd name="T54" fmla="+- 0 1750 1572"/>
                <a:gd name="T55" fmla="*/ 1750 h 1913"/>
                <a:gd name="T56" fmla="+- 0 8507 6571"/>
                <a:gd name="T57" fmla="*/ T56 w 1944"/>
                <a:gd name="T58" fmla="+- 0 1817 1572"/>
                <a:gd name="T59" fmla="*/ 1817 h 1913"/>
                <a:gd name="T60" fmla="+- 0 8515 6571"/>
                <a:gd name="T61" fmla="*/ T60 w 1944"/>
                <a:gd name="T62" fmla="+- 0 1890 1572"/>
                <a:gd name="T63" fmla="*/ 1890 h 1913"/>
                <a:gd name="T64" fmla="+- 0 8515 6571"/>
                <a:gd name="T65" fmla="*/ T64 w 1944"/>
                <a:gd name="T66" fmla="+- 0 3166 1572"/>
                <a:gd name="T67" fmla="*/ 3166 h 1913"/>
                <a:gd name="T68" fmla="+- 0 8507 6571"/>
                <a:gd name="T69" fmla="*/ T68 w 1944"/>
                <a:gd name="T70" fmla="+- 0 3239 1572"/>
                <a:gd name="T71" fmla="*/ 3239 h 1913"/>
                <a:gd name="T72" fmla="+- 0 8483 6571"/>
                <a:gd name="T73" fmla="*/ T72 w 1944"/>
                <a:gd name="T74" fmla="+- 0 3306 1572"/>
                <a:gd name="T75" fmla="*/ 3306 h 1913"/>
                <a:gd name="T76" fmla="+- 0 8445 6571"/>
                <a:gd name="T77" fmla="*/ T76 w 1944"/>
                <a:gd name="T78" fmla="+- 0 3365 1572"/>
                <a:gd name="T79" fmla="*/ 3365 h 1913"/>
                <a:gd name="T80" fmla="+- 0 8396 6571"/>
                <a:gd name="T81" fmla="*/ T80 w 1944"/>
                <a:gd name="T82" fmla="+- 0 3414 1572"/>
                <a:gd name="T83" fmla="*/ 3414 h 1913"/>
                <a:gd name="T84" fmla="+- 0 8336 6571"/>
                <a:gd name="T85" fmla="*/ T84 w 1944"/>
                <a:gd name="T86" fmla="+- 0 3452 1572"/>
                <a:gd name="T87" fmla="*/ 3452 h 1913"/>
                <a:gd name="T88" fmla="+- 0 8269 6571"/>
                <a:gd name="T89" fmla="*/ T88 w 1944"/>
                <a:gd name="T90" fmla="+- 0 3476 1572"/>
                <a:gd name="T91" fmla="*/ 3476 h 1913"/>
                <a:gd name="T92" fmla="+- 0 8196 6571"/>
                <a:gd name="T93" fmla="*/ T92 w 1944"/>
                <a:gd name="T94" fmla="+- 0 3484 1572"/>
                <a:gd name="T95" fmla="*/ 3484 h 1913"/>
                <a:gd name="T96" fmla="+- 0 6890 6571"/>
                <a:gd name="T97" fmla="*/ T96 w 1944"/>
                <a:gd name="T98" fmla="+- 0 3484 1572"/>
                <a:gd name="T99" fmla="*/ 3484 h 1913"/>
                <a:gd name="T100" fmla="+- 0 6817 6571"/>
                <a:gd name="T101" fmla="*/ T100 w 1944"/>
                <a:gd name="T102" fmla="+- 0 3476 1572"/>
                <a:gd name="T103" fmla="*/ 3476 h 1913"/>
                <a:gd name="T104" fmla="+- 0 6750 6571"/>
                <a:gd name="T105" fmla="*/ T104 w 1944"/>
                <a:gd name="T106" fmla="+- 0 3452 1572"/>
                <a:gd name="T107" fmla="*/ 3452 h 1913"/>
                <a:gd name="T108" fmla="+- 0 6691 6571"/>
                <a:gd name="T109" fmla="*/ T108 w 1944"/>
                <a:gd name="T110" fmla="+- 0 3414 1572"/>
                <a:gd name="T111" fmla="*/ 3414 h 1913"/>
                <a:gd name="T112" fmla="+- 0 6641 6571"/>
                <a:gd name="T113" fmla="*/ T112 w 1944"/>
                <a:gd name="T114" fmla="+- 0 3365 1572"/>
                <a:gd name="T115" fmla="*/ 3365 h 1913"/>
                <a:gd name="T116" fmla="+- 0 6604 6571"/>
                <a:gd name="T117" fmla="*/ T116 w 1944"/>
                <a:gd name="T118" fmla="+- 0 3306 1572"/>
                <a:gd name="T119" fmla="*/ 3306 h 1913"/>
                <a:gd name="T120" fmla="+- 0 6580 6571"/>
                <a:gd name="T121" fmla="*/ T120 w 1944"/>
                <a:gd name="T122" fmla="+- 0 3239 1572"/>
                <a:gd name="T123" fmla="*/ 3239 h 1913"/>
                <a:gd name="T124" fmla="+- 0 6571 6571"/>
                <a:gd name="T125" fmla="*/ T124 w 1944"/>
                <a:gd name="T126" fmla="+- 0 3166 1572"/>
                <a:gd name="T127" fmla="*/ 3166 h 1913"/>
                <a:gd name="T128" fmla="+- 0 6571 6571"/>
                <a:gd name="T129" fmla="*/ T128 w 1944"/>
                <a:gd name="T130" fmla="+- 0 1890 1572"/>
                <a:gd name="T131" fmla="*/ 1890 h 19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13">
                  <a:moveTo>
                    <a:pt x="0" y="318"/>
                  </a:moveTo>
                  <a:lnTo>
                    <a:pt x="9" y="245"/>
                  </a:lnTo>
                  <a:lnTo>
                    <a:pt x="33" y="178"/>
                  </a:lnTo>
                  <a:lnTo>
                    <a:pt x="70" y="119"/>
                  </a:lnTo>
                  <a:lnTo>
                    <a:pt x="120" y="70"/>
                  </a:lnTo>
                  <a:lnTo>
                    <a:pt x="179" y="32"/>
                  </a:lnTo>
                  <a:lnTo>
                    <a:pt x="246" y="8"/>
                  </a:lnTo>
                  <a:lnTo>
                    <a:pt x="319" y="0"/>
                  </a:lnTo>
                  <a:lnTo>
                    <a:pt x="1625" y="0"/>
                  </a:lnTo>
                  <a:lnTo>
                    <a:pt x="1698" y="8"/>
                  </a:lnTo>
                  <a:lnTo>
                    <a:pt x="1765" y="32"/>
                  </a:lnTo>
                  <a:lnTo>
                    <a:pt x="1825" y="70"/>
                  </a:lnTo>
                  <a:lnTo>
                    <a:pt x="1874" y="119"/>
                  </a:lnTo>
                  <a:lnTo>
                    <a:pt x="1912" y="178"/>
                  </a:lnTo>
                  <a:lnTo>
                    <a:pt x="1936" y="245"/>
                  </a:lnTo>
                  <a:lnTo>
                    <a:pt x="1944" y="318"/>
                  </a:lnTo>
                  <a:lnTo>
                    <a:pt x="1944" y="1594"/>
                  </a:lnTo>
                  <a:lnTo>
                    <a:pt x="1936" y="1667"/>
                  </a:lnTo>
                  <a:lnTo>
                    <a:pt x="1912" y="1734"/>
                  </a:lnTo>
                  <a:lnTo>
                    <a:pt x="1874" y="1793"/>
                  </a:lnTo>
                  <a:lnTo>
                    <a:pt x="1825" y="1842"/>
                  </a:lnTo>
                  <a:lnTo>
                    <a:pt x="1765" y="1880"/>
                  </a:lnTo>
                  <a:lnTo>
                    <a:pt x="1698" y="1904"/>
                  </a:lnTo>
                  <a:lnTo>
                    <a:pt x="1625" y="1912"/>
                  </a:lnTo>
                  <a:lnTo>
                    <a:pt x="319" y="1912"/>
                  </a:lnTo>
                  <a:lnTo>
                    <a:pt x="246" y="1904"/>
                  </a:lnTo>
                  <a:lnTo>
                    <a:pt x="179" y="1880"/>
                  </a:lnTo>
                  <a:lnTo>
                    <a:pt x="120" y="1842"/>
                  </a:lnTo>
                  <a:lnTo>
                    <a:pt x="70" y="1793"/>
                  </a:lnTo>
                  <a:lnTo>
                    <a:pt x="33" y="1734"/>
                  </a:lnTo>
                  <a:lnTo>
                    <a:pt x="9" y="1667"/>
                  </a:lnTo>
                  <a:lnTo>
                    <a:pt x="0" y="1594"/>
                  </a:lnTo>
                  <a:lnTo>
                    <a:pt x="0" y="318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21"/>
            <p:cNvSpPr txBox="1">
              <a:spLocks noChangeArrowheads="1"/>
            </p:cNvSpPr>
            <p:nvPr/>
          </p:nvSpPr>
          <p:spPr bwMode="auto">
            <a:xfrm>
              <a:off x="6551" y="2135"/>
              <a:ext cx="1984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104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1 097,6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oup 517"/>
          <p:cNvGrpSpPr>
            <a:grpSpLocks/>
          </p:cNvGrpSpPr>
          <p:nvPr/>
        </p:nvGrpSpPr>
        <p:grpSpPr bwMode="auto">
          <a:xfrm>
            <a:off x="5504180" y="1522654"/>
            <a:ext cx="1259840" cy="2041529"/>
            <a:chOff x="8668" y="746"/>
            <a:chExt cx="1984" cy="2758"/>
          </a:xfrm>
        </p:grpSpPr>
        <p:sp>
          <p:nvSpPr>
            <p:cNvPr id="16" name="Freeform 519"/>
            <p:cNvSpPr>
              <a:spLocks/>
            </p:cNvSpPr>
            <p:nvPr/>
          </p:nvSpPr>
          <p:spPr bwMode="auto">
            <a:xfrm>
              <a:off x="8688" y="851"/>
              <a:ext cx="1944" cy="2633"/>
            </a:xfrm>
            <a:custGeom>
              <a:avLst/>
              <a:gdLst>
                <a:gd name="T0" fmla="+- 0 8688 8688"/>
                <a:gd name="T1" fmla="*/ T0 w 1944"/>
                <a:gd name="T2" fmla="+- 0 1175 852"/>
                <a:gd name="T3" fmla="*/ 1175 h 2633"/>
                <a:gd name="T4" fmla="+- 0 8697 8688"/>
                <a:gd name="T5" fmla="*/ T4 w 1944"/>
                <a:gd name="T6" fmla="+- 0 1101 852"/>
                <a:gd name="T7" fmla="*/ 1101 h 2633"/>
                <a:gd name="T8" fmla="+- 0 8721 8688"/>
                <a:gd name="T9" fmla="*/ T8 w 1944"/>
                <a:gd name="T10" fmla="+- 0 1033 852"/>
                <a:gd name="T11" fmla="*/ 1033 h 2633"/>
                <a:gd name="T12" fmla="+- 0 8760 8688"/>
                <a:gd name="T13" fmla="*/ T12 w 1944"/>
                <a:gd name="T14" fmla="+- 0 973 852"/>
                <a:gd name="T15" fmla="*/ 973 h 2633"/>
                <a:gd name="T16" fmla="+- 0 8810 8688"/>
                <a:gd name="T17" fmla="*/ T16 w 1944"/>
                <a:gd name="T18" fmla="+- 0 923 852"/>
                <a:gd name="T19" fmla="*/ 923 h 2633"/>
                <a:gd name="T20" fmla="+- 0 8870 8688"/>
                <a:gd name="T21" fmla="*/ T20 w 1944"/>
                <a:gd name="T22" fmla="+- 0 884 852"/>
                <a:gd name="T23" fmla="*/ 884 h 2633"/>
                <a:gd name="T24" fmla="+- 0 8938 8688"/>
                <a:gd name="T25" fmla="*/ T24 w 1944"/>
                <a:gd name="T26" fmla="+- 0 860 852"/>
                <a:gd name="T27" fmla="*/ 860 h 2633"/>
                <a:gd name="T28" fmla="+- 0 9012 8688"/>
                <a:gd name="T29" fmla="*/ T28 w 1944"/>
                <a:gd name="T30" fmla="+- 0 852 852"/>
                <a:gd name="T31" fmla="*/ 852 h 2633"/>
                <a:gd name="T32" fmla="+- 0 10308 8688"/>
                <a:gd name="T33" fmla="*/ T32 w 1944"/>
                <a:gd name="T34" fmla="+- 0 852 852"/>
                <a:gd name="T35" fmla="*/ 852 h 2633"/>
                <a:gd name="T36" fmla="+- 0 10383 8688"/>
                <a:gd name="T37" fmla="*/ T36 w 1944"/>
                <a:gd name="T38" fmla="+- 0 860 852"/>
                <a:gd name="T39" fmla="*/ 860 h 2633"/>
                <a:gd name="T40" fmla="+- 0 10451 8688"/>
                <a:gd name="T41" fmla="*/ T40 w 1944"/>
                <a:gd name="T42" fmla="+- 0 884 852"/>
                <a:gd name="T43" fmla="*/ 884 h 2633"/>
                <a:gd name="T44" fmla="+- 0 10511 8688"/>
                <a:gd name="T45" fmla="*/ T44 w 1944"/>
                <a:gd name="T46" fmla="+- 0 923 852"/>
                <a:gd name="T47" fmla="*/ 923 h 2633"/>
                <a:gd name="T48" fmla="+- 0 10561 8688"/>
                <a:gd name="T49" fmla="*/ T48 w 1944"/>
                <a:gd name="T50" fmla="+- 0 973 852"/>
                <a:gd name="T51" fmla="*/ 973 h 2633"/>
                <a:gd name="T52" fmla="+- 0 10599 8688"/>
                <a:gd name="T53" fmla="*/ T52 w 1944"/>
                <a:gd name="T54" fmla="+- 0 1033 852"/>
                <a:gd name="T55" fmla="*/ 1033 h 2633"/>
                <a:gd name="T56" fmla="+- 0 10624 8688"/>
                <a:gd name="T57" fmla="*/ T56 w 1944"/>
                <a:gd name="T58" fmla="+- 0 1101 852"/>
                <a:gd name="T59" fmla="*/ 1101 h 2633"/>
                <a:gd name="T60" fmla="+- 0 10632 8688"/>
                <a:gd name="T61" fmla="*/ T60 w 1944"/>
                <a:gd name="T62" fmla="+- 0 1175 852"/>
                <a:gd name="T63" fmla="*/ 1175 h 2633"/>
                <a:gd name="T64" fmla="+- 0 10632 8688"/>
                <a:gd name="T65" fmla="*/ T64 w 1944"/>
                <a:gd name="T66" fmla="+- 0 3161 852"/>
                <a:gd name="T67" fmla="*/ 3161 h 2633"/>
                <a:gd name="T68" fmla="+- 0 10624 8688"/>
                <a:gd name="T69" fmla="*/ T68 w 1944"/>
                <a:gd name="T70" fmla="+- 0 3235 852"/>
                <a:gd name="T71" fmla="*/ 3235 h 2633"/>
                <a:gd name="T72" fmla="+- 0 10599 8688"/>
                <a:gd name="T73" fmla="*/ T72 w 1944"/>
                <a:gd name="T74" fmla="+- 0 3303 852"/>
                <a:gd name="T75" fmla="*/ 3303 h 2633"/>
                <a:gd name="T76" fmla="+- 0 10561 8688"/>
                <a:gd name="T77" fmla="*/ T76 w 1944"/>
                <a:gd name="T78" fmla="+- 0 3363 852"/>
                <a:gd name="T79" fmla="*/ 3363 h 2633"/>
                <a:gd name="T80" fmla="+- 0 10511 8688"/>
                <a:gd name="T81" fmla="*/ T80 w 1944"/>
                <a:gd name="T82" fmla="+- 0 3413 852"/>
                <a:gd name="T83" fmla="*/ 3413 h 2633"/>
                <a:gd name="T84" fmla="+- 0 10451 8688"/>
                <a:gd name="T85" fmla="*/ T84 w 1944"/>
                <a:gd name="T86" fmla="+- 0 3451 852"/>
                <a:gd name="T87" fmla="*/ 3451 h 2633"/>
                <a:gd name="T88" fmla="+- 0 10383 8688"/>
                <a:gd name="T89" fmla="*/ T88 w 1944"/>
                <a:gd name="T90" fmla="+- 0 3476 852"/>
                <a:gd name="T91" fmla="*/ 3476 h 2633"/>
                <a:gd name="T92" fmla="+- 0 10308 8688"/>
                <a:gd name="T93" fmla="*/ T92 w 1944"/>
                <a:gd name="T94" fmla="+- 0 3484 852"/>
                <a:gd name="T95" fmla="*/ 3484 h 2633"/>
                <a:gd name="T96" fmla="+- 0 9012 8688"/>
                <a:gd name="T97" fmla="*/ T96 w 1944"/>
                <a:gd name="T98" fmla="+- 0 3484 852"/>
                <a:gd name="T99" fmla="*/ 3484 h 2633"/>
                <a:gd name="T100" fmla="+- 0 8938 8688"/>
                <a:gd name="T101" fmla="*/ T100 w 1944"/>
                <a:gd name="T102" fmla="+- 0 3476 852"/>
                <a:gd name="T103" fmla="*/ 3476 h 2633"/>
                <a:gd name="T104" fmla="+- 0 8870 8688"/>
                <a:gd name="T105" fmla="*/ T104 w 1944"/>
                <a:gd name="T106" fmla="+- 0 3451 852"/>
                <a:gd name="T107" fmla="*/ 3451 h 2633"/>
                <a:gd name="T108" fmla="+- 0 8810 8688"/>
                <a:gd name="T109" fmla="*/ T108 w 1944"/>
                <a:gd name="T110" fmla="+- 0 3413 852"/>
                <a:gd name="T111" fmla="*/ 3413 h 2633"/>
                <a:gd name="T112" fmla="+- 0 8760 8688"/>
                <a:gd name="T113" fmla="*/ T112 w 1944"/>
                <a:gd name="T114" fmla="+- 0 3363 852"/>
                <a:gd name="T115" fmla="*/ 3363 h 2633"/>
                <a:gd name="T116" fmla="+- 0 8721 8688"/>
                <a:gd name="T117" fmla="*/ T116 w 1944"/>
                <a:gd name="T118" fmla="+- 0 3303 852"/>
                <a:gd name="T119" fmla="*/ 3303 h 2633"/>
                <a:gd name="T120" fmla="+- 0 8697 8688"/>
                <a:gd name="T121" fmla="*/ T120 w 1944"/>
                <a:gd name="T122" fmla="+- 0 3235 852"/>
                <a:gd name="T123" fmla="*/ 3235 h 2633"/>
                <a:gd name="T124" fmla="+- 0 8688 8688"/>
                <a:gd name="T125" fmla="*/ T124 w 1944"/>
                <a:gd name="T126" fmla="+- 0 3161 852"/>
                <a:gd name="T127" fmla="*/ 3161 h 2633"/>
                <a:gd name="T128" fmla="+- 0 8688 8688"/>
                <a:gd name="T129" fmla="*/ T128 w 1944"/>
                <a:gd name="T130" fmla="+- 0 1175 852"/>
                <a:gd name="T131" fmla="*/ 1175 h 26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633">
                  <a:moveTo>
                    <a:pt x="0" y="323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2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5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6" y="249"/>
                  </a:lnTo>
                  <a:lnTo>
                    <a:pt x="1944" y="323"/>
                  </a:lnTo>
                  <a:lnTo>
                    <a:pt x="1944" y="2309"/>
                  </a:lnTo>
                  <a:lnTo>
                    <a:pt x="1936" y="2383"/>
                  </a:lnTo>
                  <a:lnTo>
                    <a:pt x="1911" y="2451"/>
                  </a:lnTo>
                  <a:lnTo>
                    <a:pt x="1873" y="2511"/>
                  </a:lnTo>
                  <a:lnTo>
                    <a:pt x="1823" y="2561"/>
                  </a:lnTo>
                  <a:lnTo>
                    <a:pt x="1763" y="2599"/>
                  </a:lnTo>
                  <a:lnTo>
                    <a:pt x="1695" y="2624"/>
                  </a:lnTo>
                  <a:lnTo>
                    <a:pt x="1620" y="2632"/>
                  </a:lnTo>
                  <a:lnTo>
                    <a:pt x="324" y="2632"/>
                  </a:lnTo>
                  <a:lnTo>
                    <a:pt x="250" y="2624"/>
                  </a:lnTo>
                  <a:lnTo>
                    <a:pt x="182" y="2599"/>
                  </a:lnTo>
                  <a:lnTo>
                    <a:pt x="122" y="2561"/>
                  </a:lnTo>
                  <a:lnTo>
                    <a:pt x="72" y="2511"/>
                  </a:lnTo>
                  <a:lnTo>
                    <a:pt x="33" y="2451"/>
                  </a:lnTo>
                  <a:lnTo>
                    <a:pt x="9" y="2383"/>
                  </a:lnTo>
                  <a:lnTo>
                    <a:pt x="0" y="2309"/>
                  </a:lnTo>
                  <a:lnTo>
                    <a:pt x="0" y="323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518"/>
            <p:cNvSpPr txBox="1">
              <a:spLocks noChangeArrowheads="1"/>
            </p:cNvSpPr>
            <p:nvPr/>
          </p:nvSpPr>
          <p:spPr bwMode="auto">
            <a:xfrm>
              <a:off x="8668" y="746"/>
              <a:ext cx="1984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990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093,7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860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в расчете на одного жителя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27000" y="3248778"/>
            <a:ext cx="663702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84674"/>
              </p:ext>
            </p:extLst>
          </p:nvPr>
        </p:nvGraphicFramePr>
        <p:xfrm>
          <a:off x="225325" y="4198705"/>
          <a:ext cx="6400800" cy="22979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241343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Индикаторы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достижения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целей </a:t>
                      </a:r>
                      <a:r>
                        <a:rPr lang="ru-RU" sz="1100" spc="-2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Индекс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производства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продукции</a:t>
                      </a:r>
                      <a:r>
                        <a:rPr lang="ru-RU" sz="1100" spc="-37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сельского хозяйства в хозяйствах всех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категорий</a:t>
                      </a:r>
                      <a:r>
                        <a:rPr lang="ru-RU" sz="1100" spc="-6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(в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сопоставимых</a:t>
                      </a:r>
                      <a:r>
                        <a:rPr lang="ru-RU" sz="1100" spc="-8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ценах),</a:t>
                      </a:r>
                    </a:p>
                    <a:p>
                      <a:pPr algn="just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Индекс</a:t>
                      </a:r>
                      <a:r>
                        <a:rPr lang="ru-RU" sz="1100" spc="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производства</a:t>
                      </a:r>
                      <a:r>
                        <a:rPr lang="ru-RU" sz="1100" spc="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пищевых</a:t>
                      </a:r>
                      <a:r>
                        <a:rPr lang="ru-RU" sz="1100" spc="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продуктов,</a:t>
                      </a:r>
                    </a:p>
                    <a:p>
                      <a:pPr marR="12617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(в</a:t>
                      </a:r>
                      <a:r>
                        <a:rPr lang="ru-RU" sz="1100" spc="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сопоставимых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ценах)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Индекс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физического</a:t>
                      </a:r>
                      <a:r>
                        <a:rPr lang="ru-RU" sz="1100" spc="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объема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инвестиций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основной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капитал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сельского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хозяйства,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56815" algn="l"/>
                        </a:tabLst>
                      </a:pPr>
                      <a:r>
                        <a:rPr lang="ru-RU" sz="1100">
                          <a:effectLst/>
                        </a:rPr>
                        <a:t>Уровень рентабельности сельскохозяйственных организаций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0355867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Стоимость валовой сельскохозяйственной продукции в действующих ценах в хозяйствах всех категорий млн. руб.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1051,1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640528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52424"/>
              </p:ext>
            </p:extLst>
          </p:nvPr>
        </p:nvGraphicFramePr>
        <p:xfrm>
          <a:off x="217070" y="6496643"/>
          <a:ext cx="641731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1731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Валовой сбор зерновых и зернобобовых культур на конечную дату реализации программы достигнет 3800,0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Валовой сбор льноволокна и пеньковолокна к 2023 году составит 51,0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Валовой сбор картофеля достигнет показателя в 350,0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Валовой сбор овощей открытого грунта на конечную дату реализации программы достигнет 252,0 тонн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5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Производство скота и птицы на убой (в живом весе) составит 540,4 тонн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02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Производство молока на конечную дату реализации программы составит 10 990,0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104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478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691"/>
              </p:ext>
            </p:extLst>
          </p:nvPr>
        </p:nvGraphicFramePr>
        <p:xfrm>
          <a:off x="152400" y="1714500"/>
          <a:ext cx="6553199" cy="68198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0429">
                  <a:extLst>
                    <a:ext uri="{9D8B030D-6E8A-4147-A177-3AD203B41FA5}">
                      <a16:colId xmlns:a16="http://schemas.microsoft.com/office/drawing/2014/main" val="4139062177"/>
                    </a:ext>
                  </a:extLst>
                </a:gridCol>
                <a:gridCol w="917448">
                  <a:extLst>
                    <a:ext uri="{9D8B030D-6E8A-4147-A177-3AD203B41FA5}">
                      <a16:colId xmlns:a16="http://schemas.microsoft.com/office/drawing/2014/main" val="4101017116"/>
                    </a:ext>
                  </a:extLst>
                </a:gridCol>
                <a:gridCol w="851916">
                  <a:extLst>
                    <a:ext uri="{9D8B030D-6E8A-4147-A177-3AD203B41FA5}">
                      <a16:colId xmlns:a16="http://schemas.microsoft.com/office/drawing/2014/main" val="588556711"/>
                    </a:ext>
                  </a:extLst>
                </a:gridCol>
                <a:gridCol w="749807">
                  <a:extLst>
                    <a:ext uri="{9D8B030D-6E8A-4147-A177-3AD203B41FA5}">
                      <a16:colId xmlns:a16="http://schemas.microsoft.com/office/drawing/2014/main" val="3128978251"/>
                    </a:ext>
                  </a:extLst>
                </a:gridCol>
                <a:gridCol w="757429">
                  <a:extLst>
                    <a:ext uri="{9D8B030D-6E8A-4147-A177-3AD203B41FA5}">
                      <a16:colId xmlns:a16="http://schemas.microsoft.com/office/drawing/2014/main" val="3715010911"/>
                    </a:ext>
                  </a:extLst>
                </a:gridCol>
                <a:gridCol w="720852">
                  <a:extLst>
                    <a:ext uri="{9D8B030D-6E8A-4147-A177-3AD203B41FA5}">
                      <a16:colId xmlns:a16="http://schemas.microsoft.com/office/drawing/2014/main" val="1374642419"/>
                    </a:ext>
                  </a:extLst>
                </a:gridCol>
                <a:gridCol w="655318">
                  <a:extLst>
                    <a:ext uri="{9D8B030D-6E8A-4147-A177-3AD203B41FA5}">
                      <a16:colId xmlns:a16="http://schemas.microsoft.com/office/drawing/2014/main" val="2991351419"/>
                    </a:ext>
                  </a:extLst>
                </a:gridCol>
              </a:tblGrid>
              <a:tr h="65575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687705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2020</a:t>
                      </a:r>
                      <a:endParaRPr lang="ru-RU" sz="1000" dirty="0">
                        <a:effectLst/>
                      </a:endParaRPr>
                    </a:p>
                    <a:p>
                      <a:pPr marL="20637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2021</a:t>
                      </a:r>
                      <a:endParaRPr lang="ru-RU" sz="1000" dirty="0">
                        <a:effectLst/>
                      </a:endParaRPr>
                    </a:p>
                    <a:p>
                      <a:pPr marL="20637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</a:endParaRP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indent="4064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marL="167005" indent="4064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к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2021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году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</a:endParaRP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2024</a:t>
                      </a:r>
                      <a:endParaRPr lang="ru-RU" sz="1000" dirty="0">
                        <a:effectLst/>
                      </a:endParaRP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5623049"/>
                  </a:ext>
                </a:extLst>
              </a:tr>
              <a:tr h="621245">
                <a:tc>
                  <a:txBody>
                    <a:bodyPr/>
                    <a:lstStyle/>
                    <a:p>
                      <a:pPr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агропромышленного комплекса   городского округа Семеновский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39 195,0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40 567,1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50 050,9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123,4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50 723,8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9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50 542,9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0032728"/>
                  </a:ext>
                </a:extLst>
              </a:tr>
              <a:tr h="6212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Развитие отраслей агропромышленного комплекса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32 176,6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32 294,7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40 361,0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R="14795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125,0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23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41 296,4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810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41 325,5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8280566"/>
                  </a:ext>
                </a:extLst>
              </a:tr>
              <a:tr h="897356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Техническая и технологическая модернизация, инновационное развитие (субсидирование части затрат)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1528,9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2 340,2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3 809,6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162,3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3 809,6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810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3 809,6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494404"/>
                  </a:ext>
                </a:extLst>
              </a:tr>
              <a:tr h="828329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Стимулирование инвестиционной деятельности в агропромышленном комплексе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705,0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2 096,0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1 942,5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1 680,0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1 470,0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3124969"/>
                  </a:ext>
                </a:extLst>
              </a:tr>
              <a:tr h="2692066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Проведение конкурсов с целью повышения заин-тересованности в расп-ространении передового опыта в агропромышленном комплексе и улучшении результатов деятельности по производству, пере-работке и хранению сельско-хозяйственной продукции, оказанию услуг и выполнению работ для сельскохозяйственных организаций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74295" marR="73025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R="187325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74295" marR="72390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5565" marR="78105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871163"/>
                  </a:ext>
                </a:extLst>
              </a:tr>
              <a:tr h="50389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«</a:t>
                      </a:r>
                      <a:r>
                        <a:rPr lang="en-US" sz="1000" dirty="0" err="1">
                          <a:effectLst/>
                        </a:rPr>
                        <a:t>Обеспечение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реализации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муниципальной</a:t>
                      </a:r>
                      <a:r>
                        <a:rPr lang="en-US" sz="1000" dirty="0">
                          <a:effectLst/>
                        </a:rPr>
                        <a:t> программы»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4 694,5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3 746,2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3 847,8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3 847,8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930" marR="79375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3 847,8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55009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42" y="7620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агропромышленного комплекса городского округа Семеновский Нижегородской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183600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454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«Комплексное благоустройство и развитие дорожного хозяйства городского округа Семеновский» на 2018-2023 годы</a:t>
            </a:r>
          </a:p>
        </p:txBody>
      </p:sp>
      <p:grpSp>
        <p:nvGrpSpPr>
          <p:cNvPr id="3" name="Group 462"/>
          <p:cNvGrpSpPr>
            <a:grpSpLocks/>
          </p:cNvGrpSpPr>
          <p:nvPr/>
        </p:nvGrpSpPr>
        <p:grpSpPr bwMode="auto">
          <a:xfrm>
            <a:off x="3966152" y="3878898"/>
            <a:ext cx="2322830" cy="2516505"/>
            <a:chOff x="6208" y="759"/>
            <a:chExt cx="3658" cy="3963"/>
          </a:xfrm>
        </p:grpSpPr>
        <p:sp>
          <p:nvSpPr>
            <p:cNvPr id="4" name="Freeform 464"/>
            <p:cNvSpPr>
              <a:spLocks/>
            </p:cNvSpPr>
            <p:nvPr/>
          </p:nvSpPr>
          <p:spPr bwMode="auto">
            <a:xfrm>
              <a:off x="6228" y="759"/>
              <a:ext cx="3618" cy="3446"/>
            </a:xfrm>
            <a:custGeom>
              <a:avLst/>
              <a:gdLst>
                <a:gd name="T0" fmla="+- 0 6235 6228"/>
                <a:gd name="T1" fmla="*/ T0 w 3618"/>
                <a:gd name="T2" fmla="+- 0 2333 760"/>
                <a:gd name="T3" fmla="*/ 2333 h 3446"/>
                <a:gd name="T4" fmla="+- 0 6269 6228"/>
                <a:gd name="T5" fmla="*/ T4 w 3618"/>
                <a:gd name="T6" fmla="+- 0 2117 760"/>
                <a:gd name="T7" fmla="*/ 2117 h 3446"/>
                <a:gd name="T8" fmla="+- 0 6330 6228"/>
                <a:gd name="T9" fmla="*/ T8 w 3618"/>
                <a:gd name="T10" fmla="+- 0 1911 760"/>
                <a:gd name="T11" fmla="*/ 1911 h 3446"/>
                <a:gd name="T12" fmla="+- 0 6417 6228"/>
                <a:gd name="T13" fmla="*/ T12 w 3618"/>
                <a:gd name="T14" fmla="+- 0 1716 760"/>
                <a:gd name="T15" fmla="*/ 1716 h 3446"/>
                <a:gd name="T16" fmla="+- 0 6527 6228"/>
                <a:gd name="T17" fmla="*/ T16 w 3618"/>
                <a:gd name="T18" fmla="+- 0 1534 760"/>
                <a:gd name="T19" fmla="*/ 1534 h 3446"/>
                <a:gd name="T20" fmla="+- 0 6659 6228"/>
                <a:gd name="T21" fmla="*/ T20 w 3618"/>
                <a:gd name="T22" fmla="+- 0 1366 760"/>
                <a:gd name="T23" fmla="*/ 1366 h 3446"/>
                <a:gd name="T24" fmla="+- 0 6811 6228"/>
                <a:gd name="T25" fmla="*/ T24 w 3618"/>
                <a:gd name="T26" fmla="+- 0 1216 760"/>
                <a:gd name="T27" fmla="*/ 1216 h 3446"/>
                <a:gd name="T28" fmla="+- 0 6981 6228"/>
                <a:gd name="T29" fmla="*/ T28 w 3618"/>
                <a:gd name="T30" fmla="+- 0 1084 760"/>
                <a:gd name="T31" fmla="*/ 1084 h 3446"/>
                <a:gd name="T32" fmla="+- 0 7167 6228"/>
                <a:gd name="T33" fmla="*/ T32 w 3618"/>
                <a:gd name="T34" fmla="+- 0 972 760"/>
                <a:gd name="T35" fmla="*/ 972 h 3446"/>
                <a:gd name="T36" fmla="+- 0 7368 6228"/>
                <a:gd name="T37" fmla="*/ T36 w 3618"/>
                <a:gd name="T38" fmla="+- 0 881 760"/>
                <a:gd name="T39" fmla="*/ 881 h 3446"/>
                <a:gd name="T40" fmla="+- 0 7581 6228"/>
                <a:gd name="T41" fmla="*/ T40 w 3618"/>
                <a:gd name="T42" fmla="+- 0 815 760"/>
                <a:gd name="T43" fmla="*/ 815 h 3446"/>
                <a:gd name="T44" fmla="+- 0 7804 6228"/>
                <a:gd name="T45" fmla="*/ T44 w 3618"/>
                <a:gd name="T46" fmla="+- 0 774 760"/>
                <a:gd name="T47" fmla="*/ 774 h 3446"/>
                <a:gd name="T48" fmla="+- 0 8037 6228"/>
                <a:gd name="T49" fmla="*/ T48 w 3618"/>
                <a:gd name="T50" fmla="+- 0 760 760"/>
                <a:gd name="T51" fmla="*/ 760 h 3446"/>
                <a:gd name="T52" fmla="+- 0 8270 6228"/>
                <a:gd name="T53" fmla="*/ T52 w 3618"/>
                <a:gd name="T54" fmla="+- 0 774 760"/>
                <a:gd name="T55" fmla="*/ 774 h 3446"/>
                <a:gd name="T56" fmla="+- 0 8494 6228"/>
                <a:gd name="T57" fmla="*/ T56 w 3618"/>
                <a:gd name="T58" fmla="+- 0 815 760"/>
                <a:gd name="T59" fmla="*/ 815 h 3446"/>
                <a:gd name="T60" fmla="+- 0 8707 6228"/>
                <a:gd name="T61" fmla="*/ T60 w 3618"/>
                <a:gd name="T62" fmla="+- 0 881 760"/>
                <a:gd name="T63" fmla="*/ 881 h 3446"/>
                <a:gd name="T64" fmla="+- 0 8907 6228"/>
                <a:gd name="T65" fmla="*/ T64 w 3618"/>
                <a:gd name="T66" fmla="+- 0 972 760"/>
                <a:gd name="T67" fmla="*/ 972 h 3446"/>
                <a:gd name="T68" fmla="+- 0 9094 6228"/>
                <a:gd name="T69" fmla="*/ T68 w 3618"/>
                <a:gd name="T70" fmla="+- 0 1084 760"/>
                <a:gd name="T71" fmla="*/ 1084 h 3446"/>
                <a:gd name="T72" fmla="+- 0 9264 6228"/>
                <a:gd name="T73" fmla="*/ T72 w 3618"/>
                <a:gd name="T74" fmla="+- 0 1216 760"/>
                <a:gd name="T75" fmla="*/ 1216 h 3446"/>
                <a:gd name="T76" fmla="+- 0 9415 6228"/>
                <a:gd name="T77" fmla="*/ T76 w 3618"/>
                <a:gd name="T78" fmla="+- 0 1366 760"/>
                <a:gd name="T79" fmla="*/ 1366 h 3446"/>
                <a:gd name="T80" fmla="+- 0 9547 6228"/>
                <a:gd name="T81" fmla="*/ T80 w 3618"/>
                <a:gd name="T82" fmla="+- 0 1534 760"/>
                <a:gd name="T83" fmla="*/ 1534 h 3446"/>
                <a:gd name="T84" fmla="+- 0 9657 6228"/>
                <a:gd name="T85" fmla="*/ T84 w 3618"/>
                <a:gd name="T86" fmla="+- 0 1716 760"/>
                <a:gd name="T87" fmla="*/ 1716 h 3446"/>
                <a:gd name="T88" fmla="+- 0 9744 6228"/>
                <a:gd name="T89" fmla="*/ T88 w 3618"/>
                <a:gd name="T90" fmla="+- 0 1911 760"/>
                <a:gd name="T91" fmla="*/ 1911 h 3446"/>
                <a:gd name="T92" fmla="+- 0 9805 6228"/>
                <a:gd name="T93" fmla="*/ T92 w 3618"/>
                <a:gd name="T94" fmla="+- 0 2117 760"/>
                <a:gd name="T95" fmla="*/ 2117 h 3446"/>
                <a:gd name="T96" fmla="+- 0 9839 6228"/>
                <a:gd name="T97" fmla="*/ T96 w 3618"/>
                <a:gd name="T98" fmla="+- 0 2333 760"/>
                <a:gd name="T99" fmla="*/ 2333 h 3446"/>
                <a:gd name="T100" fmla="+- 0 9844 6228"/>
                <a:gd name="T101" fmla="*/ T100 w 3618"/>
                <a:gd name="T102" fmla="+- 0 2557 760"/>
                <a:gd name="T103" fmla="*/ 2557 h 3446"/>
                <a:gd name="T104" fmla="+- 0 9820 6228"/>
                <a:gd name="T105" fmla="*/ T104 w 3618"/>
                <a:gd name="T106" fmla="+- 0 2776 760"/>
                <a:gd name="T107" fmla="*/ 2776 h 3446"/>
                <a:gd name="T108" fmla="+- 0 9767 6228"/>
                <a:gd name="T109" fmla="*/ T108 w 3618"/>
                <a:gd name="T110" fmla="+- 0 2986 760"/>
                <a:gd name="T111" fmla="*/ 2986 h 3446"/>
                <a:gd name="T112" fmla="+- 0 9689 6228"/>
                <a:gd name="T113" fmla="*/ T112 w 3618"/>
                <a:gd name="T114" fmla="+- 0 3185 760"/>
                <a:gd name="T115" fmla="*/ 3185 h 3446"/>
                <a:gd name="T116" fmla="+- 0 9587 6228"/>
                <a:gd name="T117" fmla="*/ T116 w 3618"/>
                <a:gd name="T118" fmla="+- 0 3372 760"/>
                <a:gd name="T119" fmla="*/ 3372 h 3446"/>
                <a:gd name="T120" fmla="+- 0 9462 6228"/>
                <a:gd name="T121" fmla="*/ T120 w 3618"/>
                <a:gd name="T122" fmla="+- 0 3544 760"/>
                <a:gd name="T123" fmla="*/ 3544 h 3446"/>
                <a:gd name="T124" fmla="+- 0 9316 6228"/>
                <a:gd name="T125" fmla="*/ T124 w 3618"/>
                <a:gd name="T126" fmla="+- 0 3700 760"/>
                <a:gd name="T127" fmla="*/ 3700 h 3446"/>
                <a:gd name="T128" fmla="+- 0 9152 6228"/>
                <a:gd name="T129" fmla="*/ T128 w 3618"/>
                <a:gd name="T130" fmla="+- 0 3839 760"/>
                <a:gd name="T131" fmla="*/ 3839 h 3446"/>
                <a:gd name="T132" fmla="+- 0 8971 6228"/>
                <a:gd name="T133" fmla="*/ T132 w 3618"/>
                <a:gd name="T134" fmla="+- 0 3958 760"/>
                <a:gd name="T135" fmla="*/ 3958 h 3446"/>
                <a:gd name="T136" fmla="+- 0 8775 6228"/>
                <a:gd name="T137" fmla="*/ T136 w 3618"/>
                <a:gd name="T138" fmla="+- 0 4055 760"/>
                <a:gd name="T139" fmla="*/ 4055 h 3446"/>
                <a:gd name="T140" fmla="+- 0 8566 6228"/>
                <a:gd name="T141" fmla="*/ T140 w 3618"/>
                <a:gd name="T142" fmla="+- 0 4130 760"/>
                <a:gd name="T143" fmla="*/ 4130 h 3446"/>
                <a:gd name="T144" fmla="+- 0 8346 6228"/>
                <a:gd name="T145" fmla="*/ T144 w 3618"/>
                <a:gd name="T146" fmla="+- 0 4180 760"/>
                <a:gd name="T147" fmla="*/ 4180 h 3446"/>
                <a:gd name="T148" fmla="+- 0 8116 6228"/>
                <a:gd name="T149" fmla="*/ T148 w 3618"/>
                <a:gd name="T150" fmla="+- 0 4203 760"/>
                <a:gd name="T151" fmla="*/ 4203 h 3446"/>
                <a:gd name="T152" fmla="+- 0 7881 6228"/>
                <a:gd name="T153" fmla="*/ T152 w 3618"/>
                <a:gd name="T154" fmla="+- 0 4199 760"/>
                <a:gd name="T155" fmla="*/ 4199 h 3446"/>
                <a:gd name="T156" fmla="+- 0 7654 6228"/>
                <a:gd name="T157" fmla="*/ T156 w 3618"/>
                <a:gd name="T158" fmla="+- 0 4166 760"/>
                <a:gd name="T159" fmla="*/ 4166 h 3446"/>
                <a:gd name="T160" fmla="+- 0 7437 6228"/>
                <a:gd name="T161" fmla="*/ T160 w 3618"/>
                <a:gd name="T162" fmla="+- 0 4108 760"/>
                <a:gd name="T163" fmla="*/ 4108 h 3446"/>
                <a:gd name="T164" fmla="+- 0 7232 6228"/>
                <a:gd name="T165" fmla="*/ T164 w 3618"/>
                <a:gd name="T166" fmla="+- 0 4025 760"/>
                <a:gd name="T167" fmla="*/ 4025 h 3446"/>
                <a:gd name="T168" fmla="+- 0 7041 6228"/>
                <a:gd name="T169" fmla="*/ T168 w 3618"/>
                <a:gd name="T170" fmla="+- 0 3920 760"/>
                <a:gd name="T171" fmla="*/ 3920 h 3446"/>
                <a:gd name="T172" fmla="+- 0 6866 6228"/>
                <a:gd name="T173" fmla="*/ T172 w 3618"/>
                <a:gd name="T174" fmla="+- 0 3795 760"/>
                <a:gd name="T175" fmla="*/ 3795 h 3446"/>
                <a:gd name="T176" fmla="+- 0 6708 6228"/>
                <a:gd name="T177" fmla="*/ T176 w 3618"/>
                <a:gd name="T178" fmla="+- 0 3650 760"/>
                <a:gd name="T179" fmla="*/ 3650 h 3446"/>
                <a:gd name="T180" fmla="+- 0 6569 6228"/>
                <a:gd name="T181" fmla="*/ T180 w 3618"/>
                <a:gd name="T182" fmla="+- 0 3488 760"/>
                <a:gd name="T183" fmla="*/ 3488 h 3446"/>
                <a:gd name="T184" fmla="+- 0 6451 6228"/>
                <a:gd name="T185" fmla="*/ T184 w 3618"/>
                <a:gd name="T186" fmla="+- 0 3311 760"/>
                <a:gd name="T187" fmla="*/ 3311 h 3446"/>
                <a:gd name="T188" fmla="+- 0 6356 6228"/>
                <a:gd name="T189" fmla="*/ T188 w 3618"/>
                <a:gd name="T190" fmla="+- 0 3120 760"/>
                <a:gd name="T191" fmla="*/ 3120 h 3446"/>
                <a:gd name="T192" fmla="+- 0 6287 6228"/>
                <a:gd name="T193" fmla="*/ T192 w 3618"/>
                <a:gd name="T194" fmla="+- 0 2917 760"/>
                <a:gd name="T195" fmla="*/ 2917 h 3446"/>
                <a:gd name="T196" fmla="+- 0 6243 6228"/>
                <a:gd name="T197" fmla="*/ T196 w 3618"/>
                <a:gd name="T198" fmla="+- 0 2704 760"/>
                <a:gd name="T199" fmla="*/ 2704 h 3446"/>
                <a:gd name="T200" fmla="+- 0 6228 6228"/>
                <a:gd name="T201" fmla="*/ T200 w 3618"/>
                <a:gd name="T202" fmla="+- 0 2482 760"/>
                <a:gd name="T203" fmla="*/ 2482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3"/>
                  </a:lnTo>
                  <a:lnTo>
                    <a:pt x="15" y="1500"/>
                  </a:lnTo>
                  <a:lnTo>
                    <a:pt x="27" y="1428"/>
                  </a:lnTo>
                  <a:lnTo>
                    <a:pt x="41" y="1357"/>
                  </a:lnTo>
                  <a:lnTo>
                    <a:pt x="59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6"/>
                  </a:lnTo>
                  <a:lnTo>
                    <a:pt x="385" y="660"/>
                  </a:lnTo>
                  <a:lnTo>
                    <a:pt x="431" y="606"/>
                  </a:lnTo>
                  <a:lnTo>
                    <a:pt x="480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8" y="410"/>
                  </a:lnTo>
                  <a:lnTo>
                    <a:pt x="694" y="366"/>
                  </a:lnTo>
                  <a:lnTo>
                    <a:pt x="753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40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3" y="55"/>
                  </a:lnTo>
                  <a:lnTo>
                    <a:pt x="1426" y="38"/>
                  </a:lnTo>
                  <a:lnTo>
                    <a:pt x="1501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1" y="1"/>
                  </a:lnTo>
                  <a:lnTo>
                    <a:pt x="1809" y="0"/>
                  </a:lnTo>
                  <a:lnTo>
                    <a:pt x="1888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8" y="24"/>
                  </a:lnTo>
                  <a:lnTo>
                    <a:pt x="2192" y="38"/>
                  </a:lnTo>
                  <a:lnTo>
                    <a:pt x="2266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6" y="324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6" y="456"/>
                  </a:lnTo>
                  <a:lnTo>
                    <a:pt x="3088" y="504"/>
                  </a:lnTo>
                  <a:lnTo>
                    <a:pt x="3139" y="554"/>
                  </a:lnTo>
                  <a:lnTo>
                    <a:pt x="3187" y="606"/>
                  </a:lnTo>
                  <a:lnTo>
                    <a:pt x="3234" y="660"/>
                  </a:lnTo>
                  <a:lnTo>
                    <a:pt x="3278" y="716"/>
                  </a:lnTo>
                  <a:lnTo>
                    <a:pt x="3319" y="774"/>
                  </a:lnTo>
                  <a:lnTo>
                    <a:pt x="3359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60" y="1287"/>
                  </a:lnTo>
                  <a:lnTo>
                    <a:pt x="3577" y="1357"/>
                  </a:lnTo>
                  <a:lnTo>
                    <a:pt x="3592" y="1428"/>
                  </a:lnTo>
                  <a:lnTo>
                    <a:pt x="3603" y="1500"/>
                  </a:lnTo>
                  <a:lnTo>
                    <a:pt x="3611" y="1573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2" y="2016"/>
                  </a:lnTo>
                  <a:lnTo>
                    <a:pt x="3577" y="2087"/>
                  </a:lnTo>
                  <a:lnTo>
                    <a:pt x="3560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9" y="2612"/>
                  </a:lnTo>
                  <a:lnTo>
                    <a:pt x="3319" y="2671"/>
                  </a:lnTo>
                  <a:lnTo>
                    <a:pt x="3278" y="2728"/>
                  </a:lnTo>
                  <a:lnTo>
                    <a:pt x="3234" y="2784"/>
                  </a:lnTo>
                  <a:lnTo>
                    <a:pt x="3187" y="2838"/>
                  </a:lnTo>
                  <a:lnTo>
                    <a:pt x="3139" y="2890"/>
                  </a:lnTo>
                  <a:lnTo>
                    <a:pt x="3088" y="2940"/>
                  </a:lnTo>
                  <a:lnTo>
                    <a:pt x="3036" y="2989"/>
                  </a:lnTo>
                  <a:lnTo>
                    <a:pt x="2981" y="3035"/>
                  </a:lnTo>
                  <a:lnTo>
                    <a:pt x="2924" y="3079"/>
                  </a:lnTo>
                  <a:lnTo>
                    <a:pt x="2866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6" y="3390"/>
                  </a:lnTo>
                  <a:lnTo>
                    <a:pt x="2192" y="3406"/>
                  </a:lnTo>
                  <a:lnTo>
                    <a:pt x="2118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8" y="3443"/>
                  </a:lnTo>
                  <a:lnTo>
                    <a:pt x="1809" y="3445"/>
                  </a:lnTo>
                  <a:lnTo>
                    <a:pt x="1731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1" y="3420"/>
                  </a:lnTo>
                  <a:lnTo>
                    <a:pt x="1426" y="3406"/>
                  </a:lnTo>
                  <a:lnTo>
                    <a:pt x="1353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40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3" y="3121"/>
                  </a:lnTo>
                  <a:lnTo>
                    <a:pt x="694" y="3079"/>
                  </a:lnTo>
                  <a:lnTo>
                    <a:pt x="638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80" y="2890"/>
                  </a:lnTo>
                  <a:lnTo>
                    <a:pt x="431" y="2838"/>
                  </a:lnTo>
                  <a:lnTo>
                    <a:pt x="385" y="2784"/>
                  </a:lnTo>
                  <a:lnTo>
                    <a:pt x="341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9" y="2157"/>
                  </a:lnTo>
                  <a:lnTo>
                    <a:pt x="41" y="2087"/>
                  </a:lnTo>
                  <a:lnTo>
                    <a:pt x="27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463"/>
            <p:cNvSpPr txBox="1">
              <a:spLocks noChangeArrowheads="1"/>
            </p:cNvSpPr>
            <p:nvPr/>
          </p:nvSpPr>
          <p:spPr bwMode="auto">
            <a:xfrm>
              <a:off x="6208" y="1236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1605" marR="138430" algn="ctr">
                <a:spcBef>
                  <a:spcPts val="3440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137,6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9700" marR="13843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23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87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8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75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240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1605" marR="138430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55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5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457"/>
          <p:cNvGrpSpPr>
            <a:grpSpLocks/>
          </p:cNvGrpSpPr>
          <p:nvPr/>
        </p:nvGrpSpPr>
        <p:grpSpPr bwMode="auto">
          <a:xfrm>
            <a:off x="426720" y="4354830"/>
            <a:ext cx="2323465" cy="2188210"/>
            <a:chOff x="432" y="-2435"/>
            <a:chExt cx="3659" cy="3446"/>
          </a:xfrm>
        </p:grpSpPr>
        <p:sp>
          <p:nvSpPr>
            <p:cNvPr id="7" name="Freeform 461"/>
            <p:cNvSpPr>
              <a:spLocks/>
            </p:cNvSpPr>
            <p:nvPr/>
          </p:nvSpPr>
          <p:spPr bwMode="auto">
            <a:xfrm>
              <a:off x="432" y="-2436"/>
              <a:ext cx="1809" cy="3446"/>
            </a:xfrm>
            <a:custGeom>
              <a:avLst/>
              <a:gdLst>
                <a:gd name="T0" fmla="+- 0 2162 432"/>
                <a:gd name="T1" fmla="*/ T0 w 1809"/>
                <a:gd name="T2" fmla="+- 0 -2434 -2435"/>
                <a:gd name="T3" fmla="*/ -2434 h 3446"/>
                <a:gd name="T4" fmla="+- 0 2008 432"/>
                <a:gd name="T5" fmla="*/ T4 w 1809"/>
                <a:gd name="T6" fmla="+- 0 -2421 -2435"/>
                <a:gd name="T7" fmla="*/ -2421 h 3446"/>
                <a:gd name="T8" fmla="+- 0 1858 432"/>
                <a:gd name="T9" fmla="*/ T8 w 1809"/>
                <a:gd name="T10" fmla="+- 0 -2397 -2435"/>
                <a:gd name="T11" fmla="*/ -2397 h 3446"/>
                <a:gd name="T12" fmla="+- 0 1713 432"/>
                <a:gd name="T13" fmla="*/ T12 w 1809"/>
                <a:gd name="T14" fmla="+- 0 -2361 -2435"/>
                <a:gd name="T15" fmla="*/ -2361 h 3446"/>
                <a:gd name="T16" fmla="+- 0 1572 432"/>
                <a:gd name="T17" fmla="*/ T16 w 1809"/>
                <a:gd name="T18" fmla="+- 0 -2314 -2435"/>
                <a:gd name="T19" fmla="*/ -2314 h 3446"/>
                <a:gd name="T20" fmla="+- 0 1437 432"/>
                <a:gd name="T21" fmla="*/ T20 w 1809"/>
                <a:gd name="T22" fmla="+- 0 -2256 -2435"/>
                <a:gd name="T23" fmla="*/ -2256 h 3446"/>
                <a:gd name="T24" fmla="+- 0 1308 432"/>
                <a:gd name="T25" fmla="*/ T24 w 1809"/>
                <a:gd name="T26" fmla="+- 0 -2189 -2435"/>
                <a:gd name="T27" fmla="*/ -2189 h 3446"/>
                <a:gd name="T28" fmla="+- 0 1186 432"/>
                <a:gd name="T29" fmla="*/ T28 w 1809"/>
                <a:gd name="T30" fmla="+- 0 -2112 -2435"/>
                <a:gd name="T31" fmla="*/ -2112 h 3446"/>
                <a:gd name="T32" fmla="+- 0 1071 432"/>
                <a:gd name="T33" fmla="*/ T32 w 1809"/>
                <a:gd name="T34" fmla="+- 0 -2027 -2435"/>
                <a:gd name="T35" fmla="*/ -2027 h 3446"/>
                <a:gd name="T36" fmla="+- 0 964 432"/>
                <a:gd name="T37" fmla="*/ T36 w 1809"/>
                <a:gd name="T38" fmla="+- 0 -1932 -2435"/>
                <a:gd name="T39" fmla="*/ -1932 h 3446"/>
                <a:gd name="T40" fmla="+- 0 864 432"/>
                <a:gd name="T41" fmla="*/ T40 w 1809"/>
                <a:gd name="T42" fmla="+- 0 -1830 -2435"/>
                <a:gd name="T43" fmla="*/ -1830 h 3446"/>
                <a:gd name="T44" fmla="+- 0 774 432"/>
                <a:gd name="T45" fmla="*/ T44 w 1809"/>
                <a:gd name="T46" fmla="+- 0 -1721 -2435"/>
                <a:gd name="T47" fmla="*/ -1721 h 3446"/>
                <a:gd name="T48" fmla="+- 0 693 432"/>
                <a:gd name="T49" fmla="*/ T48 w 1809"/>
                <a:gd name="T50" fmla="+- 0 -1605 -2435"/>
                <a:gd name="T51" fmla="*/ -1605 h 3446"/>
                <a:gd name="T52" fmla="+- 0 622 432"/>
                <a:gd name="T53" fmla="*/ T52 w 1809"/>
                <a:gd name="T54" fmla="+- 0 -1482 -2435"/>
                <a:gd name="T55" fmla="*/ -1482 h 3446"/>
                <a:gd name="T56" fmla="+- 0 561 432"/>
                <a:gd name="T57" fmla="*/ T56 w 1809"/>
                <a:gd name="T58" fmla="+- 0 -1354 -2435"/>
                <a:gd name="T59" fmla="*/ -1354 h 3446"/>
                <a:gd name="T60" fmla="+- 0 512 432"/>
                <a:gd name="T61" fmla="*/ T60 w 1809"/>
                <a:gd name="T62" fmla="+- 0 -1220 -2435"/>
                <a:gd name="T63" fmla="*/ -1220 h 3446"/>
                <a:gd name="T64" fmla="+- 0 474 432"/>
                <a:gd name="T65" fmla="*/ T64 w 1809"/>
                <a:gd name="T66" fmla="+- 0 -1081 -2435"/>
                <a:gd name="T67" fmla="*/ -1081 h 3446"/>
                <a:gd name="T68" fmla="+- 0 447 432"/>
                <a:gd name="T69" fmla="*/ T68 w 1809"/>
                <a:gd name="T70" fmla="+- 0 -938 -2435"/>
                <a:gd name="T71" fmla="*/ -938 h 3446"/>
                <a:gd name="T72" fmla="+- 0 434 432"/>
                <a:gd name="T73" fmla="*/ T72 w 1809"/>
                <a:gd name="T74" fmla="+- 0 -792 -2435"/>
                <a:gd name="T75" fmla="*/ -792 h 3446"/>
                <a:gd name="T76" fmla="+- 0 434 432"/>
                <a:gd name="T77" fmla="*/ T76 w 1809"/>
                <a:gd name="T78" fmla="+- 0 -642 -2435"/>
                <a:gd name="T79" fmla="*/ -642 h 3446"/>
                <a:gd name="T80" fmla="+- 0 446 432"/>
                <a:gd name="T81" fmla="*/ T80 w 1809"/>
                <a:gd name="T82" fmla="+- 0 -495 -2435"/>
                <a:gd name="T83" fmla="*/ -495 h 3446"/>
                <a:gd name="T84" fmla="+- 0 472 432"/>
                <a:gd name="T85" fmla="*/ T84 w 1809"/>
                <a:gd name="T86" fmla="+- 0 -352 -2435"/>
                <a:gd name="T87" fmla="*/ -352 h 3446"/>
                <a:gd name="T88" fmla="+- 0 509 432"/>
                <a:gd name="T89" fmla="*/ T88 w 1809"/>
                <a:gd name="T90" fmla="+- 0 -213 -2435"/>
                <a:gd name="T91" fmla="*/ -213 h 3446"/>
                <a:gd name="T92" fmla="+- 0 558 432"/>
                <a:gd name="T93" fmla="*/ T92 w 1809"/>
                <a:gd name="T94" fmla="+- 0 -79 -2435"/>
                <a:gd name="T95" fmla="*/ -79 h 3446"/>
                <a:gd name="T96" fmla="+- 0 619 432"/>
                <a:gd name="T97" fmla="*/ T96 w 1809"/>
                <a:gd name="T98" fmla="+- 0 50 -2435"/>
                <a:gd name="T99" fmla="*/ 50 h 3446"/>
                <a:gd name="T100" fmla="+- 0 689 432"/>
                <a:gd name="T101" fmla="*/ T100 w 1809"/>
                <a:gd name="T102" fmla="+- 0 173 -2435"/>
                <a:gd name="T103" fmla="*/ 173 h 3446"/>
                <a:gd name="T104" fmla="+- 0 770 432"/>
                <a:gd name="T105" fmla="*/ T104 w 1809"/>
                <a:gd name="T106" fmla="+- 0 290 -2435"/>
                <a:gd name="T107" fmla="*/ 290 h 3446"/>
                <a:gd name="T108" fmla="+- 0 860 432"/>
                <a:gd name="T109" fmla="*/ T108 w 1809"/>
                <a:gd name="T110" fmla="+- 0 400 -2435"/>
                <a:gd name="T111" fmla="*/ 400 h 3446"/>
                <a:gd name="T112" fmla="+- 0 959 432"/>
                <a:gd name="T113" fmla="*/ T112 w 1809"/>
                <a:gd name="T114" fmla="+- 0 502 -2435"/>
                <a:gd name="T115" fmla="*/ 502 h 3446"/>
                <a:gd name="T116" fmla="+- 0 1066 432"/>
                <a:gd name="T117" fmla="*/ T116 w 1809"/>
                <a:gd name="T118" fmla="+- 0 597 -2435"/>
                <a:gd name="T119" fmla="*/ 597 h 3446"/>
                <a:gd name="T120" fmla="+- 0 1181 432"/>
                <a:gd name="T121" fmla="*/ T120 w 1809"/>
                <a:gd name="T122" fmla="+- 0 683 -2435"/>
                <a:gd name="T123" fmla="*/ 683 h 3446"/>
                <a:gd name="T124" fmla="+- 0 1303 432"/>
                <a:gd name="T125" fmla="*/ T124 w 1809"/>
                <a:gd name="T126" fmla="+- 0 761 -2435"/>
                <a:gd name="T127" fmla="*/ 761 h 3446"/>
                <a:gd name="T128" fmla="+- 0 1432 432"/>
                <a:gd name="T129" fmla="*/ T128 w 1809"/>
                <a:gd name="T130" fmla="+- 0 829 -2435"/>
                <a:gd name="T131" fmla="*/ 829 h 3446"/>
                <a:gd name="T132" fmla="+- 0 1567 432"/>
                <a:gd name="T133" fmla="*/ T132 w 1809"/>
                <a:gd name="T134" fmla="+- 0 886 -2435"/>
                <a:gd name="T135" fmla="*/ 886 h 3446"/>
                <a:gd name="T136" fmla="+- 0 1707 432"/>
                <a:gd name="T137" fmla="*/ T136 w 1809"/>
                <a:gd name="T138" fmla="+- 0 934 -2435"/>
                <a:gd name="T139" fmla="*/ 934 h 3446"/>
                <a:gd name="T140" fmla="+- 0 1853 432"/>
                <a:gd name="T141" fmla="*/ T140 w 1809"/>
                <a:gd name="T142" fmla="+- 0 970 -2435"/>
                <a:gd name="T143" fmla="*/ 970 h 3446"/>
                <a:gd name="T144" fmla="+- 0 2003 432"/>
                <a:gd name="T145" fmla="*/ T144 w 1809"/>
                <a:gd name="T146" fmla="+- 0 995 -2435"/>
                <a:gd name="T147" fmla="*/ 995 h 3446"/>
                <a:gd name="T148" fmla="+- 0 2158 432"/>
                <a:gd name="T149" fmla="*/ T148 w 1809"/>
                <a:gd name="T150" fmla="+- 0 1008 -2435"/>
                <a:gd name="T151" fmla="*/ 1008 h 3446"/>
                <a:gd name="T152" fmla="+- 0 2241 432"/>
                <a:gd name="T153" fmla="*/ T152 w 1809"/>
                <a:gd name="T154" fmla="+- 0 -713 -2435"/>
                <a:gd name="T155" fmla="*/ -713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809" h="3446">
                  <a:moveTo>
                    <a:pt x="1809" y="0"/>
                  </a:moveTo>
                  <a:lnTo>
                    <a:pt x="1730" y="1"/>
                  </a:lnTo>
                  <a:lnTo>
                    <a:pt x="1653" y="6"/>
                  </a:lnTo>
                  <a:lnTo>
                    <a:pt x="1576" y="14"/>
                  </a:lnTo>
                  <a:lnTo>
                    <a:pt x="1501" y="24"/>
                  </a:lnTo>
                  <a:lnTo>
                    <a:pt x="1426" y="38"/>
                  </a:lnTo>
                  <a:lnTo>
                    <a:pt x="1353" y="55"/>
                  </a:lnTo>
                  <a:lnTo>
                    <a:pt x="1281" y="74"/>
                  </a:lnTo>
                  <a:lnTo>
                    <a:pt x="1210" y="96"/>
                  </a:lnTo>
                  <a:lnTo>
                    <a:pt x="1140" y="121"/>
                  </a:lnTo>
                  <a:lnTo>
                    <a:pt x="1072" y="149"/>
                  </a:lnTo>
                  <a:lnTo>
                    <a:pt x="1005" y="179"/>
                  </a:lnTo>
                  <a:lnTo>
                    <a:pt x="940" y="211"/>
                  </a:lnTo>
                  <a:lnTo>
                    <a:pt x="876" y="246"/>
                  </a:lnTo>
                  <a:lnTo>
                    <a:pt x="814" y="283"/>
                  </a:lnTo>
                  <a:lnTo>
                    <a:pt x="754" y="323"/>
                  </a:lnTo>
                  <a:lnTo>
                    <a:pt x="695" y="364"/>
                  </a:lnTo>
                  <a:lnTo>
                    <a:pt x="639" y="408"/>
                  </a:lnTo>
                  <a:lnTo>
                    <a:pt x="584" y="454"/>
                  </a:lnTo>
                  <a:lnTo>
                    <a:pt x="532" y="503"/>
                  </a:lnTo>
                  <a:lnTo>
                    <a:pt x="481" y="553"/>
                  </a:lnTo>
                  <a:lnTo>
                    <a:pt x="432" y="605"/>
                  </a:lnTo>
                  <a:lnTo>
                    <a:pt x="386" y="658"/>
                  </a:lnTo>
                  <a:lnTo>
                    <a:pt x="342" y="714"/>
                  </a:lnTo>
                  <a:lnTo>
                    <a:pt x="300" y="771"/>
                  </a:lnTo>
                  <a:lnTo>
                    <a:pt x="261" y="830"/>
                  </a:lnTo>
                  <a:lnTo>
                    <a:pt x="224" y="891"/>
                  </a:lnTo>
                  <a:lnTo>
                    <a:pt x="190" y="953"/>
                  </a:lnTo>
                  <a:lnTo>
                    <a:pt x="158" y="1016"/>
                  </a:lnTo>
                  <a:lnTo>
                    <a:pt x="129" y="1081"/>
                  </a:lnTo>
                  <a:lnTo>
                    <a:pt x="103" y="1148"/>
                  </a:lnTo>
                  <a:lnTo>
                    <a:pt x="80" y="1215"/>
                  </a:lnTo>
                  <a:lnTo>
                    <a:pt x="59" y="1284"/>
                  </a:lnTo>
                  <a:lnTo>
                    <a:pt x="42" y="1354"/>
                  </a:lnTo>
                  <a:lnTo>
                    <a:pt x="27" y="1425"/>
                  </a:lnTo>
                  <a:lnTo>
                    <a:pt x="15" y="1497"/>
                  </a:lnTo>
                  <a:lnTo>
                    <a:pt x="7" y="1570"/>
                  </a:lnTo>
                  <a:lnTo>
                    <a:pt x="2" y="1643"/>
                  </a:lnTo>
                  <a:lnTo>
                    <a:pt x="0" y="1718"/>
                  </a:lnTo>
                  <a:lnTo>
                    <a:pt x="2" y="1793"/>
                  </a:lnTo>
                  <a:lnTo>
                    <a:pt x="6" y="1867"/>
                  </a:lnTo>
                  <a:lnTo>
                    <a:pt x="14" y="1940"/>
                  </a:lnTo>
                  <a:lnTo>
                    <a:pt x="25" y="2012"/>
                  </a:lnTo>
                  <a:lnTo>
                    <a:pt x="40" y="2083"/>
                  </a:lnTo>
                  <a:lnTo>
                    <a:pt x="57" y="2153"/>
                  </a:lnTo>
                  <a:lnTo>
                    <a:pt x="77" y="2222"/>
                  </a:lnTo>
                  <a:lnTo>
                    <a:pt x="100" y="2290"/>
                  </a:lnTo>
                  <a:lnTo>
                    <a:pt x="126" y="2356"/>
                  </a:lnTo>
                  <a:lnTo>
                    <a:pt x="155" y="2421"/>
                  </a:lnTo>
                  <a:lnTo>
                    <a:pt x="187" y="2485"/>
                  </a:lnTo>
                  <a:lnTo>
                    <a:pt x="221" y="2547"/>
                  </a:lnTo>
                  <a:lnTo>
                    <a:pt x="257" y="2608"/>
                  </a:lnTo>
                  <a:lnTo>
                    <a:pt x="296" y="2667"/>
                  </a:lnTo>
                  <a:lnTo>
                    <a:pt x="338" y="2725"/>
                  </a:lnTo>
                  <a:lnTo>
                    <a:pt x="382" y="2781"/>
                  </a:lnTo>
                  <a:lnTo>
                    <a:pt x="428" y="2835"/>
                  </a:lnTo>
                  <a:lnTo>
                    <a:pt x="476" y="2887"/>
                  </a:lnTo>
                  <a:lnTo>
                    <a:pt x="527" y="2937"/>
                  </a:lnTo>
                  <a:lnTo>
                    <a:pt x="579" y="2986"/>
                  </a:lnTo>
                  <a:lnTo>
                    <a:pt x="634" y="3032"/>
                  </a:lnTo>
                  <a:lnTo>
                    <a:pt x="690" y="3076"/>
                  </a:lnTo>
                  <a:lnTo>
                    <a:pt x="749" y="3118"/>
                  </a:lnTo>
                  <a:lnTo>
                    <a:pt x="809" y="3158"/>
                  </a:lnTo>
                  <a:lnTo>
                    <a:pt x="871" y="3196"/>
                  </a:lnTo>
                  <a:lnTo>
                    <a:pt x="934" y="3231"/>
                  </a:lnTo>
                  <a:lnTo>
                    <a:pt x="1000" y="3264"/>
                  </a:lnTo>
                  <a:lnTo>
                    <a:pt x="1067" y="3294"/>
                  </a:lnTo>
                  <a:lnTo>
                    <a:pt x="1135" y="3321"/>
                  </a:lnTo>
                  <a:lnTo>
                    <a:pt x="1204" y="3347"/>
                  </a:lnTo>
                  <a:lnTo>
                    <a:pt x="1275" y="3369"/>
                  </a:lnTo>
                  <a:lnTo>
                    <a:pt x="1348" y="3389"/>
                  </a:lnTo>
                  <a:lnTo>
                    <a:pt x="1421" y="3405"/>
                  </a:lnTo>
                  <a:lnTo>
                    <a:pt x="1496" y="3419"/>
                  </a:lnTo>
                  <a:lnTo>
                    <a:pt x="1571" y="3430"/>
                  </a:lnTo>
                  <a:lnTo>
                    <a:pt x="1648" y="3438"/>
                  </a:lnTo>
                  <a:lnTo>
                    <a:pt x="1726" y="3443"/>
                  </a:lnTo>
                  <a:lnTo>
                    <a:pt x="1804" y="3445"/>
                  </a:lnTo>
                  <a:lnTo>
                    <a:pt x="1809" y="1722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281" y="-2436"/>
              <a:ext cx="1809" cy="3446"/>
            </a:xfrm>
            <a:custGeom>
              <a:avLst/>
              <a:gdLst>
                <a:gd name="T0" fmla="+- 0 2282 2282"/>
                <a:gd name="T1" fmla="*/ T0 w 1809"/>
                <a:gd name="T2" fmla="+- 0 -713 -2435"/>
                <a:gd name="T3" fmla="*/ -713 h 3446"/>
                <a:gd name="T4" fmla="+- 0 2360 2282"/>
                <a:gd name="T5" fmla="*/ T4 w 1809"/>
                <a:gd name="T6" fmla="+- 0 1009 -2435"/>
                <a:gd name="T7" fmla="*/ 1009 h 3446"/>
                <a:gd name="T8" fmla="+- 0 2514 2282"/>
                <a:gd name="T9" fmla="*/ T8 w 1809"/>
                <a:gd name="T10" fmla="+- 0 996 -2435"/>
                <a:gd name="T11" fmla="*/ 996 h 3446"/>
                <a:gd name="T12" fmla="+- 0 2664 2282"/>
                <a:gd name="T13" fmla="*/ T12 w 1809"/>
                <a:gd name="T14" fmla="+- 0 972 -2435"/>
                <a:gd name="T15" fmla="*/ 972 h 3446"/>
                <a:gd name="T16" fmla="+- 0 2810 2282"/>
                <a:gd name="T17" fmla="*/ T16 w 1809"/>
                <a:gd name="T18" fmla="+- 0 936 -2435"/>
                <a:gd name="T19" fmla="*/ 936 h 3446"/>
                <a:gd name="T20" fmla="+- 0 2950 2282"/>
                <a:gd name="T21" fmla="*/ T20 w 1809"/>
                <a:gd name="T22" fmla="+- 0 889 -2435"/>
                <a:gd name="T23" fmla="*/ 889 h 3446"/>
                <a:gd name="T24" fmla="+- 0 3085 2282"/>
                <a:gd name="T25" fmla="*/ T24 w 1809"/>
                <a:gd name="T26" fmla="+- 0 831 -2435"/>
                <a:gd name="T27" fmla="*/ 831 h 3446"/>
                <a:gd name="T28" fmla="+- 0 3214 2282"/>
                <a:gd name="T29" fmla="*/ T28 w 1809"/>
                <a:gd name="T30" fmla="+- 0 764 -2435"/>
                <a:gd name="T31" fmla="*/ 764 h 3446"/>
                <a:gd name="T32" fmla="+- 0 3337 2282"/>
                <a:gd name="T33" fmla="*/ T32 w 1809"/>
                <a:gd name="T34" fmla="+- 0 687 -2435"/>
                <a:gd name="T35" fmla="*/ 687 h 3446"/>
                <a:gd name="T36" fmla="+- 0 3452 2282"/>
                <a:gd name="T37" fmla="*/ T36 w 1809"/>
                <a:gd name="T38" fmla="+- 0 601 -2435"/>
                <a:gd name="T39" fmla="*/ 601 h 3446"/>
                <a:gd name="T40" fmla="+- 0 3559 2282"/>
                <a:gd name="T41" fmla="*/ T40 w 1809"/>
                <a:gd name="T42" fmla="+- 0 507 -2435"/>
                <a:gd name="T43" fmla="*/ 507 h 3446"/>
                <a:gd name="T44" fmla="+- 0 3658 2282"/>
                <a:gd name="T45" fmla="*/ T44 w 1809"/>
                <a:gd name="T46" fmla="+- 0 405 -2435"/>
                <a:gd name="T47" fmla="*/ 405 h 3446"/>
                <a:gd name="T48" fmla="+- 0 3748 2282"/>
                <a:gd name="T49" fmla="*/ T48 w 1809"/>
                <a:gd name="T50" fmla="+- 0 296 -2435"/>
                <a:gd name="T51" fmla="*/ 296 h 3446"/>
                <a:gd name="T52" fmla="+- 0 3829 2282"/>
                <a:gd name="T53" fmla="*/ T52 w 1809"/>
                <a:gd name="T54" fmla="+- 0 179 -2435"/>
                <a:gd name="T55" fmla="*/ 179 h 3446"/>
                <a:gd name="T56" fmla="+- 0 3901 2282"/>
                <a:gd name="T57" fmla="*/ T56 w 1809"/>
                <a:gd name="T58" fmla="+- 0 57 -2435"/>
                <a:gd name="T59" fmla="*/ 57 h 3446"/>
                <a:gd name="T60" fmla="+- 0 3961 2282"/>
                <a:gd name="T61" fmla="*/ T60 w 1809"/>
                <a:gd name="T62" fmla="+- 0 -72 -2435"/>
                <a:gd name="T63" fmla="*/ -72 h 3446"/>
                <a:gd name="T64" fmla="+- 0 4011 2282"/>
                <a:gd name="T65" fmla="*/ T64 w 1809"/>
                <a:gd name="T66" fmla="+- 0 -205 -2435"/>
                <a:gd name="T67" fmla="*/ -205 h 3446"/>
                <a:gd name="T68" fmla="+- 0 4049 2282"/>
                <a:gd name="T69" fmla="*/ T68 w 1809"/>
                <a:gd name="T70" fmla="+- 0 -344 -2435"/>
                <a:gd name="T71" fmla="*/ -344 h 3446"/>
                <a:gd name="T72" fmla="+- 0 4075 2282"/>
                <a:gd name="T73" fmla="*/ T72 w 1809"/>
                <a:gd name="T74" fmla="+- 0 -487 -2435"/>
                <a:gd name="T75" fmla="*/ -487 h 3446"/>
                <a:gd name="T76" fmla="+- 0 4089 2282"/>
                <a:gd name="T77" fmla="*/ T76 w 1809"/>
                <a:gd name="T78" fmla="+- 0 -634 -2435"/>
                <a:gd name="T79" fmla="*/ -634 h 3446"/>
                <a:gd name="T80" fmla="+- 0 4089 2282"/>
                <a:gd name="T81" fmla="*/ T80 w 1809"/>
                <a:gd name="T82" fmla="+- 0 -783 -2435"/>
                <a:gd name="T83" fmla="*/ -783 h 3446"/>
                <a:gd name="T84" fmla="+- 0 4076 2282"/>
                <a:gd name="T85" fmla="*/ T84 w 1809"/>
                <a:gd name="T86" fmla="+- 0 -930 -2435"/>
                <a:gd name="T87" fmla="*/ -930 h 3446"/>
                <a:gd name="T88" fmla="+- 0 4051 2282"/>
                <a:gd name="T89" fmla="*/ T88 w 1809"/>
                <a:gd name="T90" fmla="+- 0 -1073 -2435"/>
                <a:gd name="T91" fmla="*/ -1073 h 3446"/>
                <a:gd name="T92" fmla="+- 0 4013 2282"/>
                <a:gd name="T93" fmla="*/ T92 w 1809"/>
                <a:gd name="T94" fmla="+- 0 -1212 -2435"/>
                <a:gd name="T95" fmla="*/ -1212 h 3446"/>
                <a:gd name="T96" fmla="+- 0 3964 2282"/>
                <a:gd name="T97" fmla="*/ T96 w 1809"/>
                <a:gd name="T98" fmla="+- 0 -1346 -2435"/>
                <a:gd name="T99" fmla="*/ -1346 h 3446"/>
                <a:gd name="T100" fmla="+- 0 3904 2282"/>
                <a:gd name="T101" fmla="*/ T100 w 1809"/>
                <a:gd name="T102" fmla="+- 0 -1475 -2435"/>
                <a:gd name="T103" fmla="*/ -1475 h 3446"/>
                <a:gd name="T104" fmla="+- 0 3833 2282"/>
                <a:gd name="T105" fmla="*/ T104 w 1809"/>
                <a:gd name="T106" fmla="+- 0 -1598 -2435"/>
                <a:gd name="T107" fmla="*/ -1598 h 3446"/>
                <a:gd name="T108" fmla="+- 0 3753 2282"/>
                <a:gd name="T109" fmla="*/ T108 w 1809"/>
                <a:gd name="T110" fmla="+- 0 -1715 -2435"/>
                <a:gd name="T111" fmla="*/ -1715 h 3446"/>
                <a:gd name="T112" fmla="+- 0 3663 2282"/>
                <a:gd name="T113" fmla="*/ T112 w 1809"/>
                <a:gd name="T114" fmla="+- 0 -1825 -2435"/>
                <a:gd name="T115" fmla="*/ -1825 h 3446"/>
                <a:gd name="T116" fmla="+- 0 3564 2282"/>
                <a:gd name="T117" fmla="*/ T116 w 1809"/>
                <a:gd name="T118" fmla="+- 0 -1928 -2435"/>
                <a:gd name="T119" fmla="*/ -1928 h 3446"/>
                <a:gd name="T120" fmla="+- 0 3457 2282"/>
                <a:gd name="T121" fmla="*/ T120 w 1809"/>
                <a:gd name="T122" fmla="+- 0 -2022 -2435"/>
                <a:gd name="T123" fmla="*/ -2022 h 3446"/>
                <a:gd name="T124" fmla="+- 0 3342 2282"/>
                <a:gd name="T125" fmla="*/ T124 w 1809"/>
                <a:gd name="T126" fmla="+- 0 -2109 -2435"/>
                <a:gd name="T127" fmla="*/ -2109 h 3446"/>
                <a:gd name="T128" fmla="+- 0 3220 2282"/>
                <a:gd name="T129" fmla="*/ T128 w 1809"/>
                <a:gd name="T130" fmla="+- 0 -2186 -2435"/>
                <a:gd name="T131" fmla="*/ -2186 h 3446"/>
                <a:gd name="T132" fmla="+- 0 3091 2282"/>
                <a:gd name="T133" fmla="*/ T132 w 1809"/>
                <a:gd name="T134" fmla="+- 0 -2254 -2435"/>
                <a:gd name="T135" fmla="*/ -2254 h 3446"/>
                <a:gd name="T136" fmla="+- 0 2956 2282"/>
                <a:gd name="T137" fmla="*/ T136 w 1809"/>
                <a:gd name="T138" fmla="+- 0 -2312 -2435"/>
                <a:gd name="T139" fmla="*/ -2312 h 3446"/>
                <a:gd name="T140" fmla="+- 0 2815 2282"/>
                <a:gd name="T141" fmla="*/ T140 w 1809"/>
                <a:gd name="T142" fmla="+- 0 -2359 -2435"/>
                <a:gd name="T143" fmla="*/ -2359 h 3446"/>
                <a:gd name="T144" fmla="+- 0 2669 2282"/>
                <a:gd name="T145" fmla="*/ T144 w 1809"/>
                <a:gd name="T146" fmla="+- 0 -2396 -2435"/>
                <a:gd name="T147" fmla="*/ -2396 h 3446"/>
                <a:gd name="T148" fmla="+- 0 2519 2282"/>
                <a:gd name="T149" fmla="*/ T148 w 1809"/>
                <a:gd name="T150" fmla="+- 0 -2421 -2435"/>
                <a:gd name="T151" fmla="*/ -2421 h 3446"/>
                <a:gd name="T152" fmla="+- 0 2365 2282"/>
                <a:gd name="T153" fmla="*/ T152 w 1809"/>
                <a:gd name="T154" fmla="+- 0 -2434 -2435"/>
                <a:gd name="T155" fmla="*/ -2434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809" h="3446">
                  <a:moveTo>
                    <a:pt x="4" y="0"/>
                  </a:moveTo>
                  <a:lnTo>
                    <a:pt x="0" y="1722"/>
                  </a:lnTo>
                  <a:lnTo>
                    <a:pt x="0" y="3445"/>
                  </a:lnTo>
                  <a:lnTo>
                    <a:pt x="78" y="3444"/>
                  </a:lnTo>
                  <a:lnTo>
                    <a:pt x="156" y="3439"/>
                  </a:lnTo>
                  <a:lnTo>
                    <a:pt x="232" y="3431"/>
                  </a:lnTo>
                  <a:lnTo>
                    <a:pt x="308" y="3420"/>
                  </a:lnTo>
                  <a:lnTo>
                    <a:pt x="382" y="3407"/>
                  </a:lnTo>
                  <a:lnTo>
                    <a:pt x="456" y="3390"/>
                  </a:lnTo>
                  <a:lnTo>
                    <a:pt x="528" y="3371"/>
                  </a:lnTo>
                  <a:lnTo>
                    <a:pt x="599" y="3348"/>
                  </a:lnTo>
                  <a:lnTo>
                    <a:pt x="668" y="3324"/>
                  </a:lnTo>
                  <a:lnTo>
                    <a:pt x="737" y="3296"/>
                  </a:lnTo>
                  <a:lnTo>
                    <a:pt x="803" y="3266"/>
                  </a:lnTo>
                  <a:lnTo>
                    <a:pt x="869" y="3234"/>
                  </a:lnTo>
                  <a:lnTo>
                    <a:pt x="932" y="3199"/>
                  </a:lnTo>
                  <a:lnTo>
                    <a:pt x="994" y="3162"/>
                  </a:lnTo>
                  <a:lnTo>
                    <a:pt x="1055" y="3122"/>
                  </a:lnTo>
                  <a:lnTo>
                    <a:pt x="1113" y="3080"/>
                  </a:lnTo>
                  <a:lnTo>
                    <a:pt x="1170" y="3036"/>
                  </a:lnTo>
                  <a:lnTo>
                    <a:pt x="1224" y="2990"/>
                  </a:lnTo>
                  <a:lnTo>
                    <a:pt x="1277" y="2942"/>
                  </a:lnTo>
                  <a:lnTo>
                    <a:pt x="1328" y="2892"/>
                  </a:lnTo>
                  <a:lnTo>
                    <a:pt x="1376" y="2840"/>
                  </a:lnTo>
                  <a:lnTo>
                    <a:pt x="1422" y="2786"/>
                  </a:lnTo>
                  <a:lnTo>
                    <a:pt x="1466" y="2731"/>
                  </a:lnTo>
                  <a:lnTo>
                    <a:pt x="1508" y="2673"/>
                  </a:lnTo>
                  <a:lnTo>
                    <a:pt x="1547" y="2614"/>
                  </a:lnTo>
                  <a:lnTo>
                    <a:pt x="1584" y="2554"/>
                  </a:lnTo>
                  <a:lnTo>
                    <a:pt x="1619" y="2492"/>
                  </a:lnTo>
                  <a:lnTo>
                    <a:pt x="1650" y="2428"/>
                  </a:lnTo>
                  <a:lnTo>
                    <a:pt x="1679" y="2363"/>
                  </a:lnTo>
                  <a:lnTo>
                    <a:pt x="1705" y="2297"/>
                  </a:lnTo>
                  <a:lnTo>
                    <a:pt x="1729" y="2230"/>
                  </a:lnTo>
                  <a:lnTo>
                    <a:pt x="1749" y="2161"/>
                  </a:lnTo>
                  <a:lnTo>
                    <a:pt x="1767" y="2091"/>
                  </a:lnTo>
                  <a:lnTo>
                    <a:pt x="1782" y="2020"/>
                  </a:lnTo>
                  <a:lnTo>
                    <a:pt x="1793" y="1948"/>
                  </a:lnTo>
                  <a:lnTo>
                    <a:pt x="1801" y="1875"/>
                  </a:lnTo>
                  <a:lnTo>
                    <a:pt x="1807" y="1801"/>
                  </a:lnTo>
                  <a:lnTo>
                    <a:pt x="1808" y="1727"/>
                  </a:lnTo>
                  <a:lnTo>
                    <a:pt x="1807" y="1652"/>
                  </a:lnTo>
                  <a:lnTo>
                    <a:pt x="1802" y="1578"/>
                  </a:lnTo>
                  <a:lnTo>
                    <a:pt x="1794" y="1505"/>
                  </a:lnTo>
                  <a:lnTo>
                    <a:pt x="1783" y="1433"/>
                  </a:lnTo>
                  <a:lnTo>
                    <a:pt x="1769" y="1362"/>
                  </a:lnTo>
                  <a:lnTo>
                    <a:pt x="1751" y="1292"/>
                  </a:lnTo>
                  <a:lnTo>
                    <a:pt x="1731" y="1223"/>
                  </a:lnTo>
                  <a:lnTo>
                    <a:pt x="1708" y="1155"/>
                  </a:lnTo>
                  <a:lnTo>
                    <a:pt x="1682" y="1089"/>
                  </a:lnTo>
                  <a:lnTo>
                    <a:pt x="1653" y="1023"/>
                  </a:lnTo>
                  <a:lnTo>
                    <a:pt x="1622" y="960"/>
                  </a:lnTo>
                  <a:lnTo>
                    <a:pt x="1588" y="897"/>
                  </a:lnTo>
                  <a:lnTo>
                    <a:pt x="1551" y="837"/>
                  </a:lnTo>
                  <a:lnTo>
                    <a:pt x="1512" y="777"/>
                  </a:lnTo>
                  <a:lnTo>
                    <a:pt x="1471" y="720"/>
                  </a:lnTo>
                  <a:lnTo>
                    <a:pt x="1427" y="664"/>
                  </a:lnTo>
                  <a:lnTo>
                    <a:pt x="1381" y="610"/>
                  </a:lnTo>
                  <a:lnTo>
                    <a:pt x="1332" y="558"/>
                  </a:lnTo>
                  <a:lnTo>
                    <a:pt x="1282" y="507"/>
                  </a:lnTo>
                  <a:lnTo>
                    <a:pt x="1229" y="459"/>
                  </a:lnTo>
                  <a:lnTo>
                    <a:pt x="1175" y="413"/>
                  </a:lnTo>
                  <a:lnTo>
                    <a:pt x="1118" y="368"/>
                  </a:lnTo>
                  <a:lnTo>
                    <a:pt x="1060" y="326"/>
                  </a:lnTo>
                  <a:lnTo>
                    <a:pt x="1000" y="287"/>
                  </a:lnTo>
                  <a:lnTo>
                    <a:pt x="938" y="249"/>
                  </a:lnTo>
                  <a:lnTo>
                    <a:pt x="874" y="214"/>
                  </a:lnTo>
                  <a:lnTo>
                    <a:pt x="809" y="181"/>
                  </a:lnTo>
                  <a:lnTo>
                    <a:pt x="742" y="151"/>
                  </a:lnTo>
                  <a:lnTo>
                    <a:pt x="674" y="123"/>
                  </a:lnTo>
                  <a:lnTo>
                    <a:pt x="604" y="98"/>
                  </a:lnTo>
                  <a:lnTo>
                    <a:pt x="533" y="76"/>
                  </a:lnTo>
                  <a:lnTo>
                    <a:pt x="461" y="56"/>
                  </a:lnTo>
                  <a:lnTo>
                    <a:pt x="387" y="39"/>
                  </a:lnTo>
                  <a:lnTo>
                    <a:pt x="313" y="25"/>
                  </a:lnTo>
                  <a:lnTo>
                    <a:pt x="237" y="14"/>
                  </a:lnTo>
                  <a:lnTo>
                    <a:pt x="160" y="6"/>
                  </a:lnTo>
                  <a:lnTo>
                    <a:pt x="8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9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4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54"/>
          <p:cNvGrpSpPr>
            <a:grpSpLocks/>
          </p:cNvGrpSpPr>
          <p:nvPr/>
        </p:nvGrpSpPr>
        <p:grpSpPr bwMode="auto">
          <a:xfrm>
            <a:off x="421005" y="7071360"/>
            <a:ext cx="411480" cy="392430"/>
            <a:chOff x="423" y="64"/>
            <a:chExt cx="648" cy="618"/>
          </a:xfrm>
        </p:grpSpPr>
        <p:sp>
          <p:nvSpPr>
            <p:cNvPr id="12" name="Freeform 456"/>
            <p:cNvSpPr>
              <a:spLocks/>
            </p:cNvSpPr>
            <p:nvPr/>
          </p:nvSpPr>
          <p:spPr bwMode="auto">
            <a:xfrm>
              <a:off x="422" y="64"/>
              <a:ext cx="648" cy="618"/>
            </a:xfrm>
            <a:custGeom>
              <a:avLst/>
              <a:gdLst>
                <a:gd name="T0" fmla="+- 0 747 423"/>
                <a:gd name="T1" fmla="*/ T0 w 648"/>
                <a:gd name="T2" fmla="+- 0 64 64"/>
                <a:gd name="T3" fmla="*/ 64 h 618"/>
                <a:gd name="T4" fmla="+- 0 672 423"/>
                <a:gd name="T5" fmla="*/ T4 w 648"/>
                <a:gd name="T6" fmla="+- 0 73 64"/>
                <a:gd name="T7" fmla="*/ 73 h 618"/>
                <a:gd name="T8" fmla="+- 0 604 423"/>
                <a:gd name="T9" fmla="*/ T8 w 648"/>
                <a:gd name="T10" fmla="+- 0 96 64"/>
                <a:gd name="T11" fmla="*/ 96 h 618"/>
                <a:gd name="T12" fmla="+- 0 544 423"/>
                <a:gd name="T13" fmla="*/ T12 w 648"/>
                <a:gd name="T14" fmla="+- 0 132 64"/>
                <a:gd name="T15" fmla="*/ 132 h 618"/>
                <a:gd name="T16" fmla="+- 0 494 423"/>
                <a:gd name="T17" fmla="*/ T16 w 648"/>
                <a:gd name="T18" fmla="+- 0 180 64"/>
                <a:gd name="T19" fmla="*/ 180 h 618"/>
                <a:gd name="T20" fmla="+- 0 456 423"/>
                <a:gd name="T21" fmla="*/ T20 w 648"/>
                <a:gd name="T22" fmla="+- 0 237 64"/>
                <a:gd name="T23" fmla="*/ 237 h 618"/>
                <a:gd name="T24" fmla="+- 0 431 423"/>
                <a:gd name="T25" fmla="*/ T24 w 648"/>
                <a:gd name="T26" fmla="+- 0 302 64"/>
                <a:gd name="T27" fmla="*/ 302 h 618"/>
                <a:gd name="T28" fmla="+- 0 423 423"/>
                <a:gd name="T29" fmla="*/ T28 w 648"/>
                <a:gd name="T30" fmla="+- 0 373 64"/>
                <a:gd name="T31" fmla="*/ 373 h 618"/>
                <a:gd name="T32" fmla="+- 0 431 423"/>
                <a:gd name="T33" fmla="*/ T32 w 648"/>
                <a:gd name="T34" fmla="+- 0 444 64"/>
                <a:gd name="T35" fmla="*/ 444 h 618"/>
                <a:gd name="T36" fmla="+- 0 456 423"/>
                <a:gd name="T37" fmla="*/ T36 w 648"/>
                <a:gd name="T38" fmla="+- 0 509 64"/>
                <a:gd name="T39" fmla="*/ 509 h 618"/>
                <a:gd name="T40" fmla="+- 0 494 423"/>
                <a:gd name="T41" fmla="*/ T40 w 648"/>
                <a:gd name="T42" fmla="+- 0 566 64"/>
                <a:gd name="T43" fmla="*/ 566 h 618"/>
                <a:gd name="T44" fmla="+- 0 544 423"/>
                <a:gd name="T45" fmla="*/ T44 w 648"/>
                <a:gd name="T46" fmla="+- 0 614 64"/>
                <a:gd name="T47" fmla="*/ 614 h 618"/>
                <a:gd name="T48" fmla="+- 0 604 423"/>
                <a:gd name="T49" fmla="*/ T48 w 648"/>
                <a:gd name="T50" fmla="+- 0 650 64"/>
                <a:gd name="T51" fmla="*/ 650 h 618"/>
                <a:gd name="T52" fmla="+- 0 672 423"/>
                <a:gd name="T53" fmla="*/ T52 w 648"/>
                <a:gd name="T54" fmla="+- 0 673 64"/>
                <a:gd name="T55" fmla="*/ 673 h 618"/>
                <a:gd name="T56" fmla="+- 0 747 423"/>
                <a:gd name="T57" fmla="*/ T56 w 648"/>
                <a:gd name="T58" fmla="+- 0 682 64"/>
                <a:gd name="T59" fmla="*/ 682 h 618"/>
                <a:gd name="T60" fmla="+- 0 821 423"/>
                <a:gd name="T61" fmla="*/ T60 w 648"/>
                <a:gd name="T62" fmla="+- 0 673 64"/>
                <a:gd name="T63" fmla="*/ 673 h 618"/>
                <a:gd name="T64" fmla="+- 0 889 423"/>
                <a:gd name="T65" fmla="*/ T64 w 648"/>
                <a:gd name="T66" fmla="+- 0 650 64"/>
                <a:gd name="T67" fmla="*/ 650 h 618"/>
                <a:gd name="T68" fmla="+- 0 949 423"/>
                <a:gd name="T69" fmla="*/ T68 w 648"/>
                <a:gd name="T70" fmla="+- 0 614 64"/>
                <a:gd name="T71" fmla="*/ 614 h 618"/>
                <a:gd name="T72" fmla="+- 0 1000 423"/>
                <a:gd name="T73" fmla="*/ T72 w 648"/>
                <a:gd name="T74" fmla="+- 0 566 64"/>
                <a:gd name="T75" fmla="*/ 566 h 618"/>
                <a:gd name="T76" fmla="+- 0 1038 423"/>
                <a:gd name="T77" fmla="*/ T76 w 648"/>
                <a:gd name="T78" fmla="+- 0 509 64"/>
                <a:gd name="T79" fmla="*/ 509 h 618"/>
                <a:gd name="T80" fmla="+- 0 1062 423"/>
                <a:gd name="T81" fmla="*/ T80 w 648"/>
                <a:gd name="T82" fmla="+- 0 444 64"/>
                <a:gd name="T83" fmla="*/ 444 h 618"/>
                <a:gd name="T84" fmla="+- 0 1071 423"/>
                <a:gd name="T85" fmla="*/ T84 w 648"/>
                <a:gd name="T86" fmla="+- 0 373 64"/>
                <a:gd name="T87" fmla="*/ 373 h 618"/>
                <a:gd name="T88" fmla="+- 0 1062 423"/>
                <a:gd name="T89" fmla="*/ T88 w 648"/>
                <a:gd name="T90" fmla="+- 0 302 64"/>
                <a:gd name="T91" fmla="*/ 302 h 618"/>
                <a:gd name="T92" fmla="+- 0 1038 423"/>
                <a:gd name="T93" fmla="*/ T92 w 648"/>
                <a:gd name="T94" fmla="+- 0 237 64"/>
                <a:gd name="T95" fmla="*/ 237 h 618"/>
                <a:gd name="T96" fmla="+- 0 1000 423"/>
                <a:gd name="T97" fmla="*/ T96 w 648"/>
                <a:gd name="T98" fmla="+- 0 180 64"/>
                <a:gd name="T99" fmla="*/ 180 h 618"/>
                <a:gd name="T100" fmla="+- 0 949 423"/>
                <a:gd name="T101" fmla="*/ T100 w 648"/>
                <a:gd name="T102" fmla="+- 0 132 64"/>
                <a:gd name="T103" fmla="*/ 132 h 618"/>
                <a:gd name="T104" fmla="+- 0 889 423"/>
                <a:gd name="T105" fmla="*/ T104 w 648"/>
                <a:gd name="T106" fmla="+- 0 96 64"/>
                <a:gd name="T107" fmla="*/ 96 h 618"/>
                <a:gd name="T108" fmla="+- 0 821 423"/>
                <a:gd name="T109" fmla="*/ T108 w 648"/>
                <a:gd name="T110" fmla="+- 0 73 64"/>
                <a:gd name="T111" fmla="*/ 73 h 618"/>
                <a:gd name="T112" fmla="+- 0 747 423"/>
                <a:gd name="T113" fmla="*/ T112 w 648"/>
                <a:gd name="T114" fmla="+- 0 64 64"/>
                <a:gd name="T115" fmla="*/ 64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49" y="9"/>
                  </a:lnTo>
                  <a:lnTo>
                    <a:pt x="181" y="32"/>
                  </a:lnTo>
                  <a:lnTo>
                    <a:pt x="121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8" y="238"/>
                  </a:lnTo>
                  <a:lnTo>
                    <a:pt x="0" y="309"/>
                  </a:lnTo>
                  <a:lnTo>
                    <a:pt x="8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1" y="550"/>
                  </a:lnTo>
                  <a:lnTo>
                    <a:pt x="181" y="586"/>
                  </a:lnTo>
                  <a:lnTo>
                    <a:pt x="249" y="609"/>
                  </a:lnTo>
                  <a:lnTo>
                    <a:pt x="324" y="618"/>
                  </a:lnTo>
                  <a:lnTo>
                    <a:pt x="398" y="609"/>
                  </a:lnTo>
                  <a:lnTo>
                    <a:pt x="466" y="586"/>
                  </a:lnTo>
                  <a:lnTo>
                    <a:pt x="526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39" y="380"/>
                  </a:lnTo>
                  <a:lnTo>
                    <a:pt x="648" y="309"/>
                  </a:lnTo>
                  <a:lnTo>
                    <a:pt x="639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6" y="68"/>
                  </a:lnTo>
                  <a:lnTo>
                    <a:pt x="466" y="32"/>
                  </a:lnTo>
                  <a:lnTo>
                    <a:pt x="398" y="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3" name="Picture 45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141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6"/>
          <p:cNvGrpSpPr>
            <a:grpSpLocks/>
          </p:cNvGrpSpPr>
          <p:nvPr/>
        </p:nvGrpSpPr>
        <p:grpSpPr bwMode="auto">
          <a:xfrm>
            <a:off x="3696335" y="6282690"/>
            <a:ext cx="3017520" cy="1750060"/>
            <a:chOff x="5725" y="-894"/>
            <a:chExt cx="4752" cy="2756"/>
          </a:xfrm>
        </p:grpSpPr>
        <p:pic>
          <p:nvPicPr>
            <p:cNvPr id="15" name="Picture 4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" y="-895"/>
              <a:ext cx="996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452"/>
            <p:cNvSpPr>
              <a:spLocks/>
            </p:cNvSpPr>
            <p:nvPr/>
          </p:nvSpPr>
          <p:spPr bwMode="auto">
            <a:xfrm>
              <a:off x="5917" y="-867"/>
              <a:ext cx="864" cy="2616"/>
            </a:xfrm>
            <a:custGeom>
              <a:avLst/>
              <a:gdLst>
                <a:gd name="T0" fmla="+- 0 6638 5918"/>
                <a:gd name="T1" fmla="*/ T0 w 864"/>
                <a:gd name="T2" fmla="+- 0 -867 -867"/>
                <a:gd name="T3" fmla="*/ -867 h 2616"/>
                <a:gd name="T4" fmla="+- 0 6062 5918"/>
                <a:gd name="T5" fmla="*/ T4 w 864"/>
                <a:gd name="T6" fmla="+- 0 -867 -867"/>
                <a:gd name="T7" fmla="*/ -867 h 2616"/>
                <a:gd name="T8" fmla="+- 0 6006 5918"/>
                <a:gd name="T9" fmla="*/ T8 w 864"/>
                <a:gd name="T10" fmla="+- 0 -855 -867"/>
                <a:gd name="T11" fmla="*/ -855 h 2616"/>
                <a:gd name="T12" fmla="+- 0 5960 5918"/>
                <a:gd name="T13" fmla="*/ T12 w 864"/>
                <a:gd name="T14" fmla="+- 0 -825 -867"/>
                <a:gd name="T15" fmla="*/ -825 h 2616"/>
                <a:gd name="T16" fmla="+- 0 5929 5918"/>
                <a:gd name="T17" fmla="*/ T16 w 864"/>
                <a:gd name="T18" fmla="+- 0 -779 -867"/>
                <a:gd name="T19" fmla="*/ -779 h 2616"/>
                <a:gd name="T20" fmla="+- 0 5918 5918"/>
                <a:gd name="T21" fmla="*/ T20 w 864"/>
                <a:gd name="T22" fmla="+- 0 -723 -867"/>
                <a:gd name="T23" fmla="*/ -723 h 2616"/>
                <a:gd name="T24" fmla="+- 0 5918 5918"/>
                <a:gd name="T25" fmla="*/ T24 w 864"/>
                <a:gd name="T26" fmla="+- 0 1605 -867"/>
                <a:gd name="T27" fmla="*/ 1605 h 2616"/>
                <a:gd name="T28" fmla="+- 0 5929 5918"/>
                <a:gd name="T29" fmla="*/ T28 w 864"/>
                <a:gd name="T30" fmla="+- 0 1661 -867"/>
                <a:gd name="T31" fmla="*/ 1661 h 2616"/>
                <a:gd name="T32" fmla="+- 0 5960 5918"/>
                <a:gd name="T33" fmla="*/ T32 w 864"/>
                <a:gd name="T34" fmla="+- 0 1706 -867"/>
                <a:gd name="T35" fmla="*/ 1706 h 2616"/>
                <a:gd name="T36" fmla="+- 0 6006 5918"/>
                <a:gd name="T37" fmla="*/ T36 w 864"/>
                <a:gd name="T38" fmla="+- 0 1737 -867"/>
                <a:gd name="T39" fmla="*/ 1737 h 2616"/>
                <a:gd name="T40" fmla="+- 0 6062 5918"/>
                <a:gd name="T41" fmla="*/ T40 w 864"/>
                <a:gd name="T42" fmla="+- 0 1749 -867"/>
                <a:gd name="T43" fmla="*/ 1749 h 2616"/>
                <a:gd name="T44" fmla="+- 0 6638 5918"/>
                <a:gd name="T45" fmla="*/ T44 w 864"/>
                <a:gd name="T46" fmla="+- 0 1749 -867"/>
                <a:gd name="T47" fmla="*/ 1749 h 2616"/>
                <a:gd name="T48" fmla="+- 0 6694 5918"/>
                <a:gd name="T49" fmla="*/ T48 w 864"/>
                <a:gd name="T50" fmla="+- 0 1737 -867"/>
                <a:gd name="T51" fmla="*/ 1737 h 2616"/>
                <a:gd name="T52" fmla="+- 0 6739 5918"/>
                <a:gd name="T53" fmla="*/ T52 w 864"/>
                <a:gd name="T54" fmla="+- 0 1706 -867"/>
                <a:gd name="T55" fmla="*/ 1706 h 2616"/>
                <a:gd name="T56" fmla="+- 0 6770 5918"/>
                <a:gd name="T57" fmla="*/ T56 w 864"/>
                <a:gd name="T58" fmla="+- 0 1661 -867"/>
                <a:gd name="T59" fmla="*/ 1661 h 2616"/>
                <a:gd name="T60" fmla="+- 0 6782 5918"/>
                <a:gd name="T61" fmla="*/ T60 w 864"/>
                <a:gd name="T62" fmla="+- 0 1605 -867"/>
                <a:gd name="T63" fmla="*/ 1605 h 2616"/>
                <a:gd name="T64" fmla="+- 0 6782 5918"/>
                <a:gd name="T65" fmla="*/ T64 w 864"/>
                <a:gd name="T66" fmla="+- 0 -723 -867"/>
                <a:gd name="T67" fmla="*/ -723 h 2616"/>
                <a:gd name="T68" fmla="+- 0 6770 5918"/>
                <a:gd name="T69" fmla="*/ T68 w 864"/>
                <a:gd name="T70" fmla="+- 0 -779 -867"/>
                <a:gd name="T71" fmla="*/ -779 h 2616"/>
                <a:gd name="T72" fmla="+- 0 6739 5918"/>
                <a:gd name="T73" fmla="*/ T72 w 864"/>
                <a:gd name="T74" fmla="+- 0 -825 -867"/>
                <a:gd name="T75" fmla="*/ -825 h 2616"/>
                <a:gd name="T76" fmla="+- 0 6694 5918"/>
                <a:gd name="T77" fmla="*/ T76 w 864"/>
                <a:gd name="T78" fmla="+- 0 -855 -867"/>
                <a:gd name="T79" fmla="*/ -855 h 2616"/>
                <a:gd name="T80" fmla="+- 0 6638 5918"/>
                <a:gd name="T81" fmla="*/ T80 w 864"/>
                <a:gd name="T82" fmla="+- 0 -867 -867"/>
                <a:gd name="T83" fmla="*/ -867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7" name="Picture 45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" y="-477"/>
              <a:ext cx="1004" cy="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450"/>
            <p:cNvSpPr>
              <a:spLocks/>
            </p:cNvSpPr>
            <p:nvPr/>
          </p:nvSpPr>
          <p:spPr bwMode="auto">
            <a:xfrm>
              <a:off x="7638" y="-450"/>
              <a:ext cx="864" cy="2199"/>
            </a:xfrm>
            <a:custGeom>
              <a:avLst/>
              <a:gdLst>
                <a:gd name="T0" fmla="+- 0 8358 7638"/>
                <a:gd name="T1" fmla="*/ T0 w 864"/>
                <a:gd name="T2" fmla="+- 0 -450 -450"/>
                <a:gd name="T3" fmla="*/ -450 h 2199"/>
                <a:gd name="T4" fmla="+- 0 7782 7638"/>
                <a:gd name="T5" fmla="*/ T4 w 864"/>
                <a:gd name="T6" fmla="+- 0 -450 -450"/>
                <a:gd name="T7" fmla="*/ -450 h 2199"/>
                <a:gd name="T8" fmla="+- 0 7726 7638"/>
                <a:gd name="T9" fmla="*/ T8 w 864"/>
                <a:gd name="T10" fmla="+- 0 -438 -450"/>
                <a:gd name="T11" fmla="*/ -438 h 2199"/>
                <a:gd name="T12" fmla="+- 0 7680 7638"/>
                <a:gd name="T13" fmla="*/ T12 w 864"/>
                <a:gd name="T14" fmla="+- 0 -408 -450"/>
                <a:gd name="T15" fmla="*/ -408 h 2199"/>
                <a:gd name="T16" fmla="+- 0 7650 7638"/>
                <a:gd name="T17" fmla="*/ T16 w 864"/>
                <a:gd name="T18" fmla="+- 0 -362 -450"/>
                <a:gd name="T19" fmla="*/ -362 h 2199"/>
                <a:gd name="T20" fmla="+- 0 7638 7638"/>
                <a:gd name="T21" fmla="*/ T20 w 864"/>
                <a:gd name="T22" fmla="+- 0 -306 -450"/>
                <a:gd name="T23" fmla="*/ -306 h 2199"/>
                <a:gd name="T24" fmla="+- 0 7638 7638"/>
                <a:gd name="T25" fmla="*/ T24 w 864"/>
                <a:gd name="T26" fmla="+- 0 1605 -450"/>
                <a:gd name="T27" fmla="*/ 1605 h 2199"/>
                <a:gd name="T28" fmla="+- 0 7650 7638"/>
                <a:gd name="T29" fmla="*/ T28 w 864"/>
                <a:gd name="T30" fmla="+- 0 1661 -450"/>
                <a:gd name="T31" fmla="*/ 1661 h 2199"/>
                <a:gd name="T32" fmla="+- 0 7680 7638"/>
                <a:gd name="T33" fmla="*/ T32 w 864"/>
                <a:gd name="T34" fmla="+- 0 1706 -450"/>
                <a:gd name="T35" fmla="*/ 1706 h 2199"/>
                <a:gd name="T36" fmla="+- 0 7726 7638"/>
                <a:gd name="T37" fmla="*/ T36 w 864"/>
                <a:gd name="T38" fmla="+- 0 1737 -450"/>
                <a:gd name="T39" fmla="*/ 1737 h 2199"/>
                <a:gd name="T40" fmla="+- 0 7782 7638"/>
                <a:gd name="T41" fmla="*/ T40 w 864"/>
                <a:gd name="T42" fmla="+- 0 1749 -450"/>
                <a:gd name="T43" fmla="*/ 1749 h 2199"/>
                <a:gd name="T44" fmla="+- 0 8358 7638"/>
                <a:gd name="T45" fmla="*/ T44 w 864"/>
                <a:gd name="T46" fmla="+- 0 1749 -450"/>
                <a:gd name="T47" fmla="*/ 1749 h 2199"/>
                <a:gd name="T48" fmla="+- 0 8414 7638"/>
                <a:gd name="T49" fmla="*/ T48 w 864"/>
                <a:gd name="T50" fmla="+- 0 1737 -450"/>
                <a:gd name="T51" fmla="*/ 1737 h 2199"/>
                <a:gd name="T52" fmla="+- 0 8460 7638"/>
                <a:gd name="T53" fmla="*/ T52 w 864"/>
                <a:gd name="T54" fmla="+- 0 1706 -450"/>
                <a:gd name="T55" fmla="*/ 1706 h 2199"/>
                <a:gd name="T56" fmla="+- 0 8491 7638"/>
                <a:gd name="T57" fmla="*/ T56 w 864"/>
                <a:gd name="T58" fmla="+- 0 1661 -450"/>
                <a:gd name="T59" fmla="*/ 1661 h 2199"/>
                <a:gd name="T60" fmla="+- 0 8502 7638"/>
                <a:gd name="T61" fmla="*/ T60 w 864"/>
                <a:gd name="T62" fmla="+- 0 1605 -450"/>
                <a:gd name="T63" fmla="*/ 1605 h 2199"/>
                <a:gd name="T64" fmla="+- 0 8502 7638"/>
                <a:gd name="T65" fmla="*/ T64 w 864"/>
                <a:gd name="T66" fmla="+- 0 -306 -450"/>
                <a:gd name="T67" fmla="*/ -306 h 2199"/>
                <a:gd name="T68" fmla="+- 0 8491 7638"/>
                <a:gd name="T69" fmla="*/ T68 w 864"/>
                <a:gd name="T70" fmla="+- 0 -362 -450"/>
                <a:gd name="T71" fmla="*/ -362 h 2199"/>
                <a:gd name="T72" fmla="+- 0 8460 7638"/>
                <a:gd name="T73" fmla="*/ T72 w 864"/>
                <a:gd name="T74" fmla="+- 0 -408 -450"/>
                <a:gd name="T75" fmla="*/ -408 h 2199"/>
                <a:gd name="T76" fmla="+- 0 8414 7638"/>
                <a:gd name="T77" fmla="*/ T76 w 864"/>
                <a:gd name="T78" fmla="+- 0 -438 -450"/>
                <a:gd name="T79" fmla="*/ -438 h 2199"/>
                <a:gd name="T80" fmla="+- 0 8358 7638"/>
                <a:gd name="T81" fmla="*/ T80 w 864"/>
                <a:gd name="T82" fmla="+- 0 -450 -450"/>
                <a:gd name="T83" fmla="*/ -450 h 2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199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55"/>
                  </a:lnTo>
                  <a:lnTo>
                    <a:pt x="12" y="2111"/>
                  </a:lnTo>
                  <a:lnTo>
                    <a:pt x="42" y="2156"/>
                  </a:lnTo>
                  <a:lnTo>
                    <a:pt x="88" y="2187"/>
                  </a:lnTo>
                  <a:lnTo>
                    <a:pt x="144" y="2199"/>
                  </a:lnTo>
                  <a:lnTo>
                    <a:pt x="720" y="2199"/>
                  </a:lnTo>
                  <a:lnTo>
                    <a:pt x="776" y="2187"/>
                  </a:lnTo>
                  <a:lnTo>
                    <a:pt x="822" y="2156"/>
                  </a:lnTo>
                  <a:lnTo>
                    <a:pt x="853" y="2111"/>
                  </a:lnTo>
                  <a:lnTo>
                    <a:pt x="864" y="2055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9" name="Picture 4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" y="-799"/>
              <a:ext cx="1004" cy="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448"/>
            <p:cNvSpPr>
              <a:spLocks/>
            </p:cNvSpPr>
            <p:nvPr/>
          </p:nvSpPr>
          <p:spPr bwMode="auto">
            <a:xfrm>
              <a:off x="9358" y="-772"/>
              <a:ext cx="864" cy="2521"/>
            </a:xfrm>
            <a:custGeom>
              <a:avLst/>
              <a:gdLst>
                <a:gd name="T0" fmla="+- 0 10078 9358"/>
                <a:gd name="T1" fmla="*/ T0 w 864"/>
                <a:gd name="T2" fmla="+- 0 -772 -772"/>
                <a:gd name="T3" fmla="*/ -772 h 2521"/>
                <a:gd name="T4" fmla="+- 0 9502 9358"/>
                <a:gd name="T5" fmla="*/ T4 w 864"/>
                <a:gd name="T6" fmla="+- 0 -772 -772"/>
                <a:gd name="T7" fmla="*/ -772 h 2521"/>
                <a:gd name="T8" fmla="+- 0 9446 9358"/>
                <a:gd name="T9" fmla="*/ T8 w 864"/>
                <a:gd name="T10" fmla="+- 0 -761 -772"/>
                <a:gd name="T11" fmla="*/ -761 h 2521"/>
                <a:gd name="T12" fmla="+- 0 9401 9358"/>
                <a:gd name="T13" fmla="*/ T12 w 864"/>
                <a:gd name="T14" fmla="+- 0 -730 -772"/>
                <a:gd name="T15" fmla="*/ -730 h 2521"/>
                <a:gd name="T16" fmla="+- 0 9370 9358"/>
                <a:gd name="T17" fmla="*/ T16 w 864"/>
                <a:gd name="T18" fmla="+- 0 -684 -772"/>
                <a:gd name="T19" fmla="*/ -684 h 2521"/>
                <a:gd name="T20" fmla="+- 0 9358 9358"/>
                <a:gd name="T21" fmla="*/ T20 w 864"/>
                <a:gd name="T22" fmla="+- 0 -628 -772"/>
                <a:gd name="T23" fmla="*/ -628 h 2521"/>
                <a:gd name="T24" fmla="+- 0 9358 9358"/>
                <a:gd name="T25" fmla="*/ T24 w 864"/>
                <a:gd name="T26" fmla="+- 0 1605 -772"/>
                <a:gd name="T27" fmla="*/ 1605 h 2521"/>
                <a:gd name="T28" fmla="+- 0 9370 9358"/>
                <a:gd name="T29" fmla="*/ T28 w 864"/>
                <a:gd name="T30" fmla="+- 0 1661 -772"/>
                <a:gd name="T31" fmla="*/ 1661 h 2521"/>
                <a:gd name="T32" fmla="+- 0 9401 9358"/>
                <a:gd name="T33" fmla="*/ T32 w 864"/>
                <a:gd name="T34" fmla="+- 0 1706 -772"/>
                <a:gd name="T35" fmla="*/ 1706 h 2521"/>
                <a:gd name="T36" fmla="+- 0 9446 9358"/>
                <a:gd name="T37" fmla="*/ T36 w 864"/>
                <a:gd name="T38" fmla="+- 0 1737 -772"/>
                <a:gd name="T39" fmla="*/ 1737 h 2521"/>
                <a:gd name="T40" fmla="+- 0 9502 9358"/>
                <a:gd name="T41" fmla="*/ T40 w 864"/>
                <a:gd name="T42" fmla="+- 0 1749 -772"/>
                <a:gd name="T43" fmla="*/ 1749 h 2521"/>
                <a:gd name="T44" fmla="+- 0 10078 9358"/>
                <a:gd name="T45" fmla="*/ T44 w 864"/>
                <a:gd name="T46" fmla="+- 0 1749 -772"/>
                <a:gd name="T47" fmla="*/ 1749 h 2521"/>
                <a:gd name="T48" fmla="+- 0 10134 9358"/>
                <a:gd name="T49" fmla="*/ T48 w 864"/>
                <a:gd name="T50" fmla="+- 0 1737 -772"/>
                <a:gd name="T51" fmla="*/ 1737 h 2521"/>
                <a:gd name="T52" fmla="+- 0 10180 9358"/>
                <a:gd name="T53" fmla="*/ T52 w 864"/>
                <a:gd name="T54" fmla="+- 0 1706 -772"/>
                <a:gd name="T55" fmla="*/ 1706 h 2521"/>
                <a:gd name="T56" fmla="+- 0 10211 9358"/>
                <a:gd name="T57" fmla="*/ T56 w 864"/>
                <a:gd name="T58" fmla="+- 0 1661 -772"/>
                <a:gd name="T59" fmla="*/ 1661 h 2521"/>
                <a:gd name="T60" fmla="+- 0 10222 9358"/>
                <a:gd name="T61" fmla="*/ T60 w 864"/>
                <a:gd name="T62" fmla="+- 0 1605 -772"/>
                <a:gd name="T63" fmla="*/ 1605 h 2521"/>
                <a:gd name="T64" fmla="+- 0 10222 9358"/>
                <a:gd name="T65" fmla="*/ T64 w 864"/>
                <a:gd name="T66" fmla="+- 0 -628 -772"/>
                <a:gd name="T67" fmla="*/ -628 h 2521"/>
                <a:gd name="T68" fmla="+- 0 10211 9358"/>
                <a:gd name="T69" fmla="*/ T68 w 864"/>
                <a:gd name="T70" fmla="+- 0 -684 -772"/>
                <a:gd name="T71" fmla="*/ -684 h 2521"/>
                <a:gd name="T72" fmla="+- 0 10180 9358"/>
                <a:gd name="T73" fmla="*/ T72 w 864"/>
                <a:gd name="T74" fmla="+- 0 -730 -772"/>
                <a:gd name="T75" fmla="*/ -730 h 2521"/>
                <a:gd name="T76" fmla="+- 0 10134 9358"/>
                <a:gd name="T77" fmla="*/ T76 w 864"/>
                <a:gd name="T78" fmla="+- 0 -761 -772"/>
                <a:gd name="T79" fmla="*/ -761 h 2521"/>
                <a:gd name="T80" fmla="+- 0 10078 9358"/>
                <a:gd name="T81" fmla="*/ T80 w 864"/>
                <a:gd name="T82" fmla="+- 0 -772 -772"/>
                <a:gd name="T83" fmla="*/ -772 h 2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21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377"/>
                  </a:lnTo>
                  <a:lnTo>
                    <a:pt x="12" y="2433"/>
                  </a:lnTo>
                  <a:lnTo>
                    <a:pt x="43" y="2478"/>
                  </a:lnTo>
                  <a:lnTo>
                    <a:pt x="88" y="2509"/>
                  </a:lnTo>
                  <a:lnTo>
                    <a:pt x="144" y="2521"/>
                  </a:lnTo>
                  <a:lnTo>
                    <a:pt x="720" y="2521"/>
                  </a:lnTo>
                  <a:lnTo>
                    <a:pt x="776" y="2509"/>
                  </a:lnTo>
                  <a:lnTo>
                    <a:pt x="822" y="2478"/>
                  </a:lnTo>
                  <a:lnTo>
                    <a:pt x="853" y="2433"/>
                  </a:lnTo>
                  <a:lnTo>
                    <a:pt x="864" y="2377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1" name="Line 447"/>
            <p:cNvCxnSpPr>
              <a:cxnSpLocks noChangeShapeType="1"/>
            </p:cNvCxnSpPr>
            <p:nvPr/>
          </p:nvCxnSpPr>
          <p:spPr bwMode="auto">
            <a:xfrm>
              <a:off x="5725" y="1764"/>
              <a:ext cx="4751" cy="0"/>
            </a:xfrm>
            <a:prstGeom prst="line">
              <a:avLst/>
            </a:prstGeom>
            <a:noFill/>
            <a:ln w="9525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408282" y="356980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41375" y="7543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 городского округа Семеновский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55063" y="6130291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125,8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31875" y="5886845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137,6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47898" y="596213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129,0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2726" y="3675883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>
              <a:spcBef>
                <a:spcPts val="8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20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6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82620" y="910286"/>
            <a:ext cx="3429000" cy="22595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300" b="1" spc="-4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300" b="1" spc="-4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</a:t>
            </a:r>
            <a:r>
              <a:rPr lang="ru-RU" sz="1100" spc="9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565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  <a:r>
              <a:rPr lang="ru-RU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 повышение уровня и качества жизни населения городского округа  Семеновский, улучшение благоустройства города, санитарного состояния, уличного освещения, а также повышение устойчивости и надёжности функционирования прочих объектов благоустройства в местах массового отдыха населения.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08282" y="863585"/>
            <a:ext cx="3542444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администрации городского округа Семеновский Нижегородской области  от 17.11.2017 г.№ 2911 «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 утверждении муниципальной программы «Комплексное благоустройство и развитие дорожного хозяйства городского округа Семеновский Нижегородской области на 2018-2023 годы» 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</a:t>
            </a:r>
            <a:endParaRPr lang="ru-RU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Исполнитель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МБУ «Благоустройство города»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95680" y="8032115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2022        2023        2024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75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«Комплексное благоустройство и развитие дорожного хозяйства городского округа Семеновский» на 2018-2023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30192"/>
              </p:ext>
            </p:extLst>
          </p:nvPr>
        </p:nvGraphicFramePr>
        <p:xfrm>
          <a:off x="266697" y="1905000"/>
          <a:ext cx="6324605" cy="6934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3">
                  <a:extLst>
                    <a:ext uri="{9D8B030D-6E8A-4147-A177-3AD203B41FA5}">
                      <a16:colId xmlns:a16="http://schemas.microsoft.com/office/drawing/2014/main" val="188900226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039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420171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3115204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66806976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6957056"/>
                    </a:ext>
                  </a:extLst>
                </a:gridCol>
                <a:gridCol w="723902">
                  <a:extLst>
                    <a:ext uri="{9D8B030D-6E8A-4147-A177-3AD203B41FA5}">
                      <a16:colId xmlns:a16="http://schemas.microsoft.com/office/drawing/2014/main" val="2675690536"/>
                    </a:ext>
                  </a:extLst>
                </a:gridCol>
              </a:tblGrid>
              <a:tr h="729038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2020</a:t>
                      </a:r>
                    </a:p>
                    <a:p>
                      <a:pPr marL="111125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</a:p>
                    <a:p>
                      <a:pPr marL="111125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</a:p>
                    <a:p>
                      <a:pPr marL="113030" marR="109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-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2021</a:t>
                      </a:r>
                    </a:p>
                    <a:p>
                      <a:pPr marL="113030" marR="109855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году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marR="76200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9889863"/>
                  </a:ext>
                </a:extLst>
              </a:tr>
              <a:tr h="1356011">
                <a:tc>
                  <a:txBody>
                    <a:bodyPr/>
                    <a:lstStyle/>
                    <a:p>
                      <a:pPr marR="84455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транспортной инфраструктуры городского округа Семеновский»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marR="1104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34 627,9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34 513,5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55 997,2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33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162,2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38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41 717,2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55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41 717,2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985598"/>
                  </a:ext>
                </a:extLst>
              </a:tr>
              <a:tr h="1999649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и выполнение работ по ремонту и содержанию объектов внешнего благоустройства и прочих услуг по благоустройству 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marR="1104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49 378,0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31 974,3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43 899,9</a:t>
                      </a:r>
                    </a:p>
                    <a:p>
                      <a:pPr marL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84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137,3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38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46 404,7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55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49 574,7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0817680"/>
                  </a:ext>
                </a:extLst>
              </a:tr>
              <a:tr h="1399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5250" algn="l"/>
                          <a:tab pos="270510" algn="l"/>
                          <a:tab pos="810260" algn="l"/>
                        </a:tabLst>
                      </a:pPr>
                      <a:r>
                        <a:rPr lang="ru-RU" sz="1000">
                          <a:effectLst/>
                        </a:rPr>
                        <a:t>Содержание и   совершенствование сетей уличного освещения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080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городского округа Семеновский</a:t>
                      </a:r>
                    </a:p>
                    <a:p>
                      <a:pPr marL="6858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28 660,3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29 392,4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30 198,0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97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102,7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63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30 198,0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6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30 198,0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0112946"/>
                  </a:ext>
                </a:extLst>
              </a:tr>
              <a:tr h="841519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и обеспечение </a:t>
                      </a:r>
                    </a:p>
                    <a:p>
                      <a:pPr marL="50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деятельности учреждений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7 149,3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7 269,8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7 511,7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6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7 511,7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660" marR="762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7 511,7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471565"/>
                  </a:ext>
                </a:extLst>
              </a:tr>
              <a:tr h="608226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119 815,5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103 150,0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137 606,8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6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125 831,6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660" marR="762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129 001,6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616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293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85932" y="1076269"/>
            <a:ext cx="788733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в расчете на одного жителя области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непосредственных результатов государственной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440"/>
          <p:cNvGrpSpPr>
            <a:grpSpLocks/>
          </p:cNvGrpSpPr>
          <p:nvPr/>
        </p:nvGrpSpPr>
        <p:grpSpPr bwMode="auto">
          <a:xfrm>
            <a:off x="85932" y="1898327"/>
            <a:ext cx="1259840" cy="1753870"/>
            <a:chOff x="177" y="1265"/>
            <a:chExt cx="1984" cy="2762"/>
          </a:xfrm>
        </p:grpSpPr>
        <p:sp>
          <p:nvSpPr>
            <p:cNvPr id="3" name="Freeform 442"/>
            <p:cNvSpPr>
              <a:spLocks/>
            </p:cNvSpPr>
            <p:nvPr/>
          </p:nvSpPr>
          <p:spPr bwMode="auto">
            <a:xfrm>
              <a:off x="216" y="1454"/>
              <a:ext cx="1944" cy="2573"/>
            </a:xfrm>
            <a:custGeom>
              <a:avLst/>
              <a:gdLst>
                <a:gd name="T0" fmla="+- 0 216 216"/>
                <a:gd name="T1" fmla="*/ T0 w 1944"/>
                <a:gd name="T2" fmla="+- 0 1778 1454"/>
                <a:gd name="T3" fmla="*/ 1778 h 2573"/>
                <a:gd name="T4" fmla="+- 0 225 216"/>
                <a:gd name="T5" fmla="*/ T4 w 1944"/>
                <a:gd name="T6" fmla="+- 0 1704 1454"/>
                <a:gd name="T7" fmla="*/ 1704 h 2573"/>
                <a:gd name="T8" fmla="+- 0 249 216"/>
                <a:gd name="T9" fmla="*/ T8 w 1944"/>
                <a:gd name="T10" fmla="+- 0 1636 1454"/>
                <a:gd name="T11" fmla="*/ 1636 h 2573"/>
                <a:gd name="T12" fmla="+- 0 287 216"/>
                <a:gd name="T13" fmla="*/ T12 w 1944"/>
                <a:gd name="T14" fmla="+- 0 1576 1454"/>
                <a:gd name="T15" fmla="*/ 1576 h 2573"/>
                <a:gd name="T16" fmla="+- 0 337 216"/>
                <a:gd name="T17" fmla="*/ T16 w 1944"/>
                <a:gd name="T18" fmla="+- 0 1526 1454"/>
                <a:gd name="T19" fmla="*/ 1526 h 2573"/>
                <a:gd name="T20" fmla="+- 0 398 216"/>
                <a:gd name="T21" fmla="*/ T20 w 1944"/>
                <a:gd name="T22" fmla="+- 0 1487 1454"/>
                <a:gd name="T23" fmla="*/ 1487 h 2573"/>
                <a:gd name="T24" fmla="+- 0 466 216"/>
                <a:gd name="T25" fmla="*/ T24 w 1944"/>
                <a:gd name="T26" fmla="+- 0 1463 1454"/>
                <a:gd name="T27" fmla="*/ 1463 h 2573"/>
                <a:gd name="T28" fmla="+- 0 540 216"/>
                <a:gd name="T29" fmla="*/ T28 w 1944"/>
                <a:gd name="T30" fmla="+- 0 1454 1454"/>
                <a:gd name="T31" fmla="*/ 1454 h 2573"/>
                <a:gd name="T32" fmla="+- 0 1836 216"/>
                <a:gd name="T33" fmla="*/ T32 w 1944"/>
                <a:gd name="T34" fmla="+- 0 1454 1454"/>
                <a:gd name="T35" fmla="*/ 1454 h 2573"/>
                <a:gd name="T36" fmla="+- 0 1910 216"/>
                <a:gd name="T37" fmla="*/ T36 w 1944"/>
                <a:gd name="T38" fmla="+- 0 1463 1454"/>
                <a:gd name="T39" fmla="*/ 1463 h 2573"/>
                <a:gd name="T40" fmla="+- 0 1978 216"/>
                <a:gd name="T41" fmla="*/ T40 w 1944"/>
                <a:gd name="T42" fmla="+- 0 1487 1454"/>
                <a:gd name="T43" fmla="*/ 1487 h 2573"/>
                <a:gd name="T44" fmla="+- 0 2038 216"/>
                <a:gd name="T45" fmla="*/ T44 w 1944"/>
                <a:gd name="T46" fmla="+- 0 1526 1454"/>
                <a:gd name="T47" fmla="*/ 1526 h 2573"/>
                <a:gd name="T48" fmla="+- 0 2089 216"/>
                <a:gd name="T49" fmla="*/ T48 w 1944"/>
                <a:gd name="T50" fmla="+- 0 1576 1454"/>
                <a:gd name="T51" fmla="*/ 1576 h 2573"/>
                <a:gd name="T52" fmla="+- 0 2127 216"/>
                <a:gd name="T53" fmla="*/ T52 w 1944"/>
                <a:gd name="T54" fmla="+- 0 1636 1454"/>
                <a:gd name="T55" fmla="*/ 1636 h 2573"/>
                <a:gd name="T56" fmla="+- 0 2151 216"/>
                <a:gd name="T57" fmla="*/ T56 w 1944"/>
                <a:gd name="T58" fmla="+- 0 1704 1454"/>
                <a:gd name="T59" fmla="*/ 1704 h 2573"/>
                <a:gd name="T60" fmla="+- 0 2160 216"/>
                <a:gd name="T61" fmla="*/ T60 w 1944"/>
                <a:gd name="T62" fmla="+- 0 1778 1454"/>
                <a:gd name="T63" fmla="*/ 1778 h 2573"/>
                <a:gd name="T64" fmla="+- 0 2160 216"/>
                <a:gd name="T65" fmla="*/ T64 w 1944"/>
                <a:gd name="T66" fmla="+- 0 3703 1454"/>
                <a:gd name="T67" fmla="*/ 3703 h 2573"/>
                <a:gd name="T68" fmla="+- 0 2151 216"/>
                <a:gd name="T69" fmla="*/ T68 w 1944"/>
                <a:gd name="T70" fmla="+- 0 3778 1454"/>
                <a:gd name="T71" fmla="*/ 3778 h 2573"/>
                <a:gd name="T72" fmla="+- 0 2127 216"/>
                <a:gd name="T73" fmla="*/ T72 w 1944"/>
                <a:gd name="T74" fmla="+- 0 3846 1454"/>
                <a:gd name="T75" fmla="*/ 3846 h 2573"/>
                <a:gd name="T76" fmla="+- 0 2089 216"/>
                <a:gd name="T77" fmla="*/ T76 w 1944"/>
                <a:gd name="T78" fmla="+- 0 3906 1454"/>
                <a:gd name="T79" fmla="*/ 3906 h 2573"/>
                <a:gd name="T80" fmla="+- 0 2038 216"/>
                <a:gd name="T81" fmla="*/ T80 w 1944"/>
                <a:gd name="T82" fmla="+- 0 3956 1454"/>
                <a:gd name="T83" fmla="*/ 3956 h 2573"/>
                <a:gd name="T84" fmla="+- 0 1978 216"/>
                <a:gd name="T85" fmla="*/ T84 w 1944"/>
                <a:gd name="T86" fmla="+- 0 3994 1454"/>
                <a:gd name="T87" fmla="*/ 3994 h 2573"/>
                <a:gd name="T88" fmla="+- 0 1910 216"/>
                <a:gd name="T89" fmla="*/ T88 w 1944"/>
                <a:gd name="T90" fmla="+- 0 4019 1454"/>
                <a:gd name="T91" fmla="*/ 4019 h 2573"/>
                <a:gd name="T92" fmla="+- 0 1836 216"/>
                <a:gd name="T93" fmla="*/ T92 w 1944"/>
                <a:gd name="T94" fmla="+- 0 4027 1454"/>
                <a:gd name="T95" fmla="*/ 4027 h 2573"/>
                <a:gd name="T96" fmla="+- 0 540 216"/>
                <a:gd name="T97" fmla="*/ T96 w 1944"/>
                <a:gd name="T98" fmla="+- 0 4027 1454"/>
                <a:gd name="T99" fmla="*/ 4027 h 2573"/>
                <a:gd name="T100" fmla="+- 0 466 216"/>
                <a:gd name="T101" fmla="*/ T100 w 1944"/>
                <a:gd name="T102" fmla="+- 0 4019 1454"/>
                <a:gd name="T103" fmla="*/ 4019 h 2573"/>
                <a:gd name="T104" fmla="+- 0 398 216"/>
                <a:gd name="T105" fmla="*/ T104 w 1944"/>
                <a:gd name="T106" fmla="+- 0 3994 1454"/>
                <a:gd name="T107" fmla="*/ 3994 h 2573"/>
                <a:gd name="T108" fmla="+- 0 337 216"/>
                <a:gd name="T109" fmla="*/ T108 w 1944"/>
                <a:gd name="T110" fmla="+- 0 3956 1454"/>
                <a:gd name="T111" fmla="*/ 3956 h 2573"/>
                <a:gd name="T112" fmla="+- 0 287 216"/>
                <a:gd name="T113" fmla="*/ T112 w 1944"/>
                <a:gd name="T114" fmla="+- 0 3906 1454"/>
                <a:gd name="T115" fmla="*/ 3906 h 2573"/>
                <a:gd name="T116" fmla="+- 0 249 216"/>
                <a:gd name="T117" fmla="*/ T116 w 1944"/>
                <a:gd name="T118" fmla="+- 0 3846 1454"/>
                <a:gd name="T119" fmla="*/ 3846 h 2573"/>
                <a:gd name="T120" fmla="+- 0 225 216"/>
                <a:gd name="T121" fmla="*/ T120 w 1944"/>
                <a:gd name="T122" fmla="+- 0 3778 1454"/>
                <a:gd name="T123" fmla="*/ 3778 h 2573"/>
                <a:gd name="T124" fmla="+- 0 216 216"/>
                <a:gd name="T125" fmla="*/ T124 w 1944"/>
                <a:gd name="T126" fmla="+- 0 3703 1454"/>
                <a:gd name="T127" fmla="*/ 3703 h 2573"/>
                <a:gd name="T128" fmla="+- 0 216 216"/>
                <a:gd name="T129" fmla="*/ T128 w 1944"/>
                <a:gd name="T130" fmla="+- 0 1778 1454"/>
                <a:gd name="T131" fmla="*/ 1778 h 25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573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1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249"/>
                  </a:lnTo>
                  <a:lnTo>
                    <a:pt x="1935" y="2324"/>
                  </a:lnTo>
                  <a:lnTo>
                    <a:pt x="1911" y="2392"/>
                  </a:lnTo>
                  <a:lnTo>
                    <a:pt x="1873" y="2452"/>
                  </a:lnTo>
                  <a:lnTo>
                    <a:pt x="1822" y="2502"/>
                  </a:lnTo>
                  <a:lnTo>
                    <a:pt x="1762" y="2540"/>
                  </a:lnTo>
                  <a:lnTo>
                    <a:pt x="1694" y="2565"/>
                  </a:lnTo>
                  <a:lnTo>
                    <a:pt x="1620" y="2573"/>
                  </a:lnTo>
                  <a:lnTo>
                    <a:pt x="324" y="2573"/>
                  </a:lnTo>
                  <a:lnTo>
                    <a:pt x="250" y="2565"/>
                  </a:lnTo>
                  <a:lnTo>
                    <a:pt x="182" y="2540"/>
                  </a:lnTo>
                  <a:lnTo>
                    <a:pt x="121" y="2502"/>
                  </a:lnTo>
                  <a:lnTo>
                    <a:pt x="71" y="2452"/>
                  </a:lnTo>
                  <a:lnTo>
                    <a:pt x="33" y="2392"/>
                  </a:lnTo>
                  <a:lnTo>
                    <a:pt x="9" y="2324"/>
                  </a:lnTo>
                  <a:lnTo>
                    <a:pt x="0" y="2249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441"/>
            <p:cNvSpPr txBox="1">
              <a:spLocks noChangeArrowheads="1"/>
            </p:cNvSpPr>
            <p:nvPr/>
          </p:nvSpPr>
          <p:spPr bwMode="auto">
            <a:xfrm>
              <a:off x="177" y="1265"/>
              <a:ext cx="1984" cy="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8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2 568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437"/>
          <p:cNvGrpSpPr>
            <a:grpSpLocks/>
          </p:cNvGrpSpPr>
          <p:nvPr/>
        </p:nvGrpSpPr>
        <p:grpSpPr bwMode="auto">
          <a:xfrm>
            <a:off x="1403557" y="1357307"/>
            <a:ext cx="1261745" cy="2285365"/>
            <a:chOff x="2252" y="413"/>
            <a:chExt cx="1987" cy="3599"/>
          </a:xfrm>
        </p:grpSpPr>
        <p:sp>
          <p:nvSpPr>
            <p:cNvPr id="6" name="Freeform 439"/>
            <p:cNvSpPr>
              <a:spLocks/>
            </p:cNvSpPr>
            <p:nvPr/>
          </p:nvSpPr>
          <p:spPr bwMode="auto">
            <a:xfrm>
              <a:off x="2295" y="1680"/>
              <a:ext cx="1944" cy="2332"/>
            </a:xfrm>
            <a:custGeom>
              <a:avLst/>
              <a:gdLst>
                <a:gd name="T0" fmla="+- 0 2295 2295"/>
                <a:gd name="T1" fmla="*/ T0 w 1944"/>
                <a:gd name="T2" fmla="+- 0 791 467"/>
                <a:gd name="T3" fmla="*/ 791 h 3546"/>
                <a:gd name="T4" fmla="+- 0 2304 2295"/>
                <a:gd name="T5" fmla="*/ T4 w 1944"/>
                <a:gd name="T6" fmla="+- 0 716 467"/>
                <a:gd name="T7" fmla="*/ 716 h 3546"/>
                <a:gd name="T8" fmla="+- 0 2328 2295"/>
                <a:gd name="T9" fmla="*/ T8 w 1944"/>
                <a:gd name="T10" fmla="+- 0 648 467"/>
                <a:gd name="T11" fmla="*/ 648 h 3546"/>
                <a:gd name="T12" fmla="+- 0 2366 2295"/>
                <a:gd name="T13" fmla="*/ T12 w 1944"/>
                <a:gd name="T14" fmla="+- 0 588 467"/>
                <a:gd name="T15" fmla="*/ 588 h 3546"/>
                <a:gd name="T16" fmla="+- 0 2416 2295"/>
                <a:gd name="T17" fmla="*/ T16 w 1944"/>
                <a:gd name="T18" fmla="+- 0 538 467"/>
                <a:gd name="T19" fmla="*/ 538 h 3546"/>
                <a:gd name="T20" fmla="+- 0 2477 2295"/>
                <a:gd name="T21" fmla="*/ T20 w 1944"/>
                <a:gd name="T22" fmla="+- 0 500 467"/>
                <a:gd name="T23" fmla="*/ 500 h 3546"/>
                <a:gd name="T24" fmla="+- 0 2545 2295"/>
                <a:gd name="T25" fmla="*/ T24 w 1944"/>
                <a:gd name="T26" fmla="+- 0 475 467"/>
                <a:gd name="T27" fmla="*/ 475 h 3546"/>
                <a:gd name="T28" fmla="+- 0 2619 2295"/>
                <a:gd name="T29" fmla="*/ T28 w 1944"/>
                <a:gd name="T30" fmla="+- 0 467 467"/>
                <a:gd name="T31" fmla="*/ 467 h 3546"/>
                <a:gd name="T32" fmla="+- 0 3915 2295"/>
                <a:gd name="T33" fmla="*/ T32 w 1944"/>
                <a:gd name="T34" fmla="+- 0 467 467"/>
                <a:gd name="T35" fmla="*/ 467 h 3546"/>
                <a:gd name="T36" fmla="+- 0 3989 2295"/>
                <a:gd name="T37" fmla="*/ T36 w 1944"/>
                <a:gd name="T38" fmla="+- 0 475 467"/>
                <a:gd name="T39" fmla="*/ 475 h 3546"/>
                <a:gd name="T40" fmla="+- 0 4057 2295"/>
                <a:gd name="T41" fmla="*/ T40 w 1944"/>
                <a:gd name="T42" fmla="+- 0 500 467"/>
                <a:gd name="T43" fmla="*/ 500 h 3546"/>
                <a:gd name="T44" fmla="+- 0 4117 2295"/>
                <a:gd name="T45" fmla="*/ T44 w 1944"/>
                <a:gd name="T46" fmla="+- 0 538 467"/>
                <a:gd name="T47" fmla="*/ 538 h 3546"/>
                <a:gd name="T48" fmla="+- 0 4168 2295"/>
                <a:gd name="T49" fmla="*/ T48 w 1944"/>
                <a:gd name="T50" fmla="+- 0 588 467"/>
                <a:gd name="T51" fmla="*/ 588 h 3546"/>
                <a:gd name="T52" fmla="+- 0 4206 2295"/>
                <a:gd name="T53" fmla="*/ T52 w 1944"/>
                <a:gd name="T54" fmla="+- 0 648 467"/>
                <a:gd name="T55" fmla="*/ 648 h 3546"/>
                <a:gd name="T56" fmla="+- 0 4230 2295"/>
                <a:gd name="T57" fmla="*/ T56 w 1944"/>
                <a:gd name="T58" fmla="+- 0 716 467"/>
                <a:gd name="T59" fmla="*/ 716 h 3546"/>
                <a:gd name="T60" fmla="+- 0 4239 2295"/>
                <a:gd name="T61" fmla="*/ T60 w 1944"/>
                <a:gd name="T62" fmla="+- 0 791 467"/>
                <a:gd name="T63" fmla="*/ 791 h 3546"/>
                <a:gd name="T64" fmla="+- 0 4239 2295"/>
                <a:gd name="T65" fmla="*/ T64 w 1944"/>
                <a:gd name="T66" fmla="+- 0 3689 467"/>
                <a:gd name="T67" fmla="*/ 3689 h 3546"/>
                <a:gd name="T68" fmla="+- 0 4230 2295"/>
                <a:gd name="T69" fmla="*/ T68 w 1944"/>
                <a:gd name="T70" fmla="+- 0 3763 467"/>
                <a:gd name="T71" fmla="*/ 3763 h 3546"/>
                <a:gd name="T72" fmla="+- 0 4206 2295"/>
                <a:gd name="T73" fmla="*/ T72 w 1944"/>
                <a:gd name="T74" fmla="+- 0 3831 467"/>
                <a:gd name="T75" fmla="*/ 3831 h 3546"/>
                <a:gd name="T76" fmla="+- 0 4168 2295"/>
                <a:gd name="T77" fmla="*/ T76 w 1944"/>
                <a:gd name="T78" fmla="+- 0 3891 467"/>
                <a:gd name="T79" fmla="*/ 3891 h 3546"/>
                <a:gd name="T80" fmla="+- 0 4117 2295"/>
                <a:gd name="T81" fmla="*/ T80 w 1944"/>
                <a:gd name="T82" fmla="+- 0 3942 467"/>
                <a:gd name="T83" fmla="*/ 3942 h 3546"/>
                <a:gd name="T84" fmla="+- 0 4057 2295"/>
                <a:gd name="T85" fmla="*/ T84 w 1944"/>
                <a:gd name="T86" fmla="+- 0 3980 467"/>
                <a:gd name="T87" fmla="*/ 3980 h 3546"/>
                <a:gd name="T88" fmla="+- 0 3989 2295"/>
                <a:gd name="T89" fmla="*/ T88 w 1944"/>
                <a:gd name="T90" fmla="+- 0 4004 467"/>
                <a:gd name="T91" fmla="*/ 4004 h 3546"/>
                <a:gd name="T92" fmla="+- 0 3915 2295"/>
                <a:gd name="T93" fmla="*/ T92 w 1944"/>
                <a:gd name="T94" fmla="+- 0 4013 467"/>
                <a:gd name="T95" fmla="*/ 4013 h 3546"/>
                <a:gd name="T96" fmla="+- 0 2619 2295"/>
                <a:gd name="T97" fmla="*/ T96 w 1944"/>
                <a:gd name="T98" fmla="+- 0 4013 467"/>
                <a:gd name="T99" fmla="*/ 4013 h 3546"/>
                <a:gd name="T100" fmla="+- 0 2545 2295"/>
                <a:gd name="T101" fmla="*/ T100 w 1944"/>
                <a:gd name="T102" fmla="+- 0 4004 467"/>
                <a:gd name="T103" fmla="*/ 4004 h 3546"/>
                <a:gd name="T104" fmla="+- 0 2477 2295"/>
                <a:gd name="T105" fmla="*/ T104 w 1944"/>
                <a:gd name="T106" fmla="+- 0 3980 467"/>
                <a:gd name="T107" fmla="*/ 3980 h 3546"/>
                <a:gd name="T108" fmla="+- 0 2416 2295"/>
                <a:gd name="T109" fmla="*/ T108 w 1944"/>
                <a:gd name="T110" fmla="+- 0 3942 467"/>
                <a:gd name="T111" fmla="*/ 3942 h 3546"/>
                <a:gd name="T112" fmla="+- 0 2366 2295"/>
                <a:gd name="T113" fmla="*/ T112 w 1944"/>
                <a:gd name="T114" fmla="+- 0 3891 467"/>
                <a:gd name="T115" fmla="*/ 3891 h 3546"/>
                <a:gd name="T116" fmla="+- 0 2328 2295"/>
                <a:gd name="T117" fmla="*/ T116 w 1944"/>
                <a:gd name="T118" fmla="+- 0 3831 467"/>
                <a:gd name="T119" fmla="*/ 3831 h 3546"/>
                <a:gd name="T120" fmla="+- 0 2304 2295"/>
                <a:gd name="T121" fmla="*/ T120 w 1944"/>
                <a:gd name="T122" fmla="+- 0 3763 467"/>
                <a:gd name="T123" fmla="*/ 3763 h 3546"/>
                <a:gd name="T124" fmla="+- 0 2295 2295"/>
                <a:gd name="T125" fmla="*/ T124 w 1944"/>
                <a:gd name="T126" fmla="+- 0 3689 467"/>
                <a:gd name="T127" fmla="*/ 3689 h 3546"/>
                <a:gd name="T128" fmla="+- 0 2295 2295"/>
                <a:gd name="T129" fmla="*/ T128 w 1944"/>
                <a:gd name="T130" fmla="+- 0 791 467"/>
                <a:gd name="T131" fmla="*/ 791 h 3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546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222"/>
                  </a:lnTo>
                  <a:lnTo>
                    <a:pt x="1935" y="3296"/>
                  </a:lnTo>
                  <a:lnTo>
                    <a:pt x="1911" y="3364"/>
                  </a:lnTo>
                  <a:lnTo>
                    <a:pt x="1873" y="3424"/>
                  </a:lnTo>
                  <a:lnTo>
                    <a:pt x="1822" y="3475"/>
                  </a:lnTo>
                  <a:lnTo>
                    <a:pt x="1762" y="3513"/>
                  </a:lnTo>
                  <a:lnTo>
                    <a:pt x="1694" y="3537"/>
                  </a:lnTo>
                  <a:lnTo>
                    <a:pt x="1620" y="3546"/>
                  </a:lnTo>
                  <a:lnTo>
                    <a:pt x="324" y="3546"/>
                  </a:lnTo>
                  <a:lnTo>
                    <a:pt x="250" y="3537"/>
                  </a:lnTo>
                  <a:lnTo>
                    <a:pt x="182" y="3513"/>
                  </a:lnTo>
                  <a:lnTo>
                    <a:pt x="121" y="3475"/>
                  </a:lnTo>
                  <a:lnTo>
                    <a:pt x="71" y="3424"/>
                  </a:lnTo>
                  <a:lnTo>
                    <a:pt x="33" y="3364"/>
                  </a:lnTo>
                  <a:lnTo>
                    <a:pt x="9" y="3296"/>
                  </a:lnTo>
                  <a:lnTo>
                    <a:pt x="0" y="322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438"/>
            <p:cNvSpPr txBox="1">
              <a:spLocks noChangeArrowheads="1"/>
            </p:cNvSpPr>
            <p:nvPr/>
          </p:nvSpPr>
          <p:spPr bwMode="auto">
            <a:xfrm>
              <a:off x="2252" y="413"/>
              <a:ext cx="1984" cy="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2 232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434"/>
          <p:cNvGrpSpPr>
            <a:grpSpLocks/>
          </p:cNvGrpSpPr>
          <p:nvPr/>
        </p:nvGrpSpPr>
        <p:grpSpPr bwMode="auto">
          <a:xfrm>
            <a:off x="2738327" y="1171252"/>
            <a:ext cx="1259840" cy="2484755"/>
            <a:chOff x="4354" y="120"/>
            <a:chExt cx="1984" cy="3913"/>
          </a:xfrm>
        </p:grpSpPr>
        <p:sp>
          <p:nvSpPr>
            <p:cNvPr id="9" name="Freeform 436"/>
            <p:cNvSpPr>
              <a:spLocks/>
            </p:cNvSpPr>
            <p:nvPr/>
          </p:nvSpPr>
          <p:spPr bwMode="auto">
            <a:xfrm>
              <a:off x="4374" y="660"/>
              <a:ext cx="1944" cy="3353"/>
            </a:xfrm>
            <a:custGeom>
              <a:avLst/>
              <a:gdLst>
                <a:gd name="T0" fmla="+- 0 4374 4374"/>
                <a:gd name="T1" fmla="*/ T0 w 1944"/>
                <a:gd name="T2" fmla="+- 0 985 661"/>
                <a:gd name="T3" fmla="*/ 985 h 3353"/>
                <a:gd name="T4" fmla="+- 0 4383 4374"/>
                <a:gd name="T5" fmla="*/ T4 w 1944"/>
                <a:gd name="T6" fmla="+- 0 910 661"/>
                <a:gd name="T7" fmla="*/ 910 h 3353"/>
                <a:gd name="T8" fmla="+- 0 4407 4374"/>
                <a:gd name="T9" fmla="*/ T8 w 1944"/>
                <a:gd name="T10" fmla="+- 0 842 661"/>
                <a:gd name="T11" fmla="*/ 842 h 3353"/>
                <a:gd name="T12" fmla="+- 0 4445 4374"/>
                <a:gd name="T13" fmla="*/ T12 w 1944"/>
                <a:gd name="T14" fmla="+- 0 782 661"/>
                <a:gd name="T15" fmla="*/ 782 h 3353"/>
                <a:gd name="T16" fmla="+- 0 4495 4374"/>
                <a:gd name="T17" fmla="*/ T16 w 1944"/>
                <a:gd name="T18" fmla="+- 0 732 661"/>
                <a:gd name="T19" fmla="*/ 732 h 3353"/>
                <a:gd name="T20" fmla="+- 0 4556 4374"/>
                <a:gd name="T21" fmla="*/ T20 w 1944"/>
                <a:gd name="T22" fmla="+- 0 694 661"/>
                <a:gd name="T23" fmla="*/ 694 h 3353"/>
                <a:gd name="T24" fmla="+- 0 4624 4374"/>
                <a:gd name="T25" fmla="*/ T24 w 1944"/>
                <a:gd name="T26" fmla="+- 0 669 661"/>
                <a:gd name="T27" fmla="*/ 669 h 3353"/>
                <a:gd name="T28" fmla="+- 0 4698 4374"/>
                <a:gd name="T29" fmla="*/ T28 w 1944"/>
                <a:gd name="T30" fmla="+- 0 661 661"/>
                <a:gd name="T31" fmla="*/ 661 h 3353"/>
                <a:gd name="T32" fmla="+- 0 5994 4374"/>
                <a:gd name="T33" fmla="*/ T32 w 1944"/>
                <a:gd name="T34" fmla="+- 0 661 661"/>
                <a:gd name="T35" fmla="*/ 661 h 3353"/>
                <a:gd name="T36" fmla="+- 0 6068 4374"/>
                <a:gd name="T37" fmla="*/ T36 w 1944"/>
                <a:gd name="T38" fmla="+- 0 669 661"/>
                <a:gd name="T39" fmla="*/ 669 h 3353"/>
                <a:gd name="T40" fmla="+- 0 6136 4374"/>
                <a:gd name="T41" fmla="*/ T40 w 1944"/>
                <a:gd name="T42" fmla="+- 0 694 661"/>
                <a:gd name="T43" fmla="*/ 694 h 3353"/>
                <a:gd name="T44" fmla="+- 0 6197 4374"/>
                <a:gd name="T45" fmla="*/ T44 w 1944"/>
                <a:gd name="T46" fmla="+- 0 732 661"/>
                <a:gd name="T47" fmla="*/ 732 h 3353"/>
                <a:gd name="T48" fmla="+- 0 6247 4374"/>
                <a:gd name="T49" fmla="*/ T48 w 1944"/>
                <a:gd name="T50" fmla="+- 0 782 661"/>
                <a:gd name="T51" fmla="*/ 782 h 3353"/>
                <a:gd name="T52" fmla="+- 0 6285 4374"/>
                <a:gd name="T53" fmla="*/ T52 w 1944"/>
                <a:gd name="T54" fmla="+- 0 842 661"/>
                <a:gd name="T55" fmla="*/ 842 h 3353"/>
                <a:gd name="T56" fmla="+- 0 6309 4374"/>
                <a:gd name="T57" fmla="*/ T56 w 1944"/>
                <a:gd name="T58" fmla="+- 0 910 661"/>
                <a:gd name="T59" fmla="*/ 910 h 3353"/>
                <a:gd name="T60" fmla="+- 0 6318 4374"/>
                <a:gd name="T61" fmla="*/ T60 w 1944"/>
                <a:gd name="T62" fmla="+- 0 985 661"/>
                <a:gd name="T63" fmla="*/ 985 h 3353"/>
                <a:gd name="T64" fmla="+- 0 6318 4374"/>
                <a:gd name="T65" fmla="*/ T64 w 1944"/>
                <a:gd name="T66" fmla="+- 0 3689 661"/>
                <a:gd name="T67" fmla="*/ 3689 h 3353"/>
                <a:gd name="T68" fmla="+- 0 6309 4374"/>
                <a:gd name="T69" fmla="*/ T68 w 1944"/>
                <a:gd name="T70" fmla="+- 0 3763 661"/>
                <a:gd name="T71" fmla="*/ 3763 h 3353"/>
                <a:gd name="T72" fmla="+- 0 6285 4374"/>
                <a:gd name="T73" fmla="*/ T72 w 1944"/>
                <a:gd name="T74" fmla="+- 0 3831 661"/>
                <a:gd name="T75" fmla="*/ 3831 h 3353"/>
                <a:gd name="T76" fmla="+- 0 6247 4374"/>
                <a:gd name="T77" fmla="*/ T76 w 1944"/>
                <a:gd name="T78" fmla="+- 0 3891 661"/>
                <a:gd name="T79" fmla="*/ 3891 h 3353"/>
                <a:gd name="T80" fmla="+- 0 6197 4374"/>
                <a:gd name="T81" fmla="*/ T80 w 1944"/>
                <a:gd name="T82" fmla="+- 0 3942 661"/>
                <a:gd name="T83" fmla="*/ 3942 h 3353"/>
                <a:gd name="T84" fmla="+- 0 6136 4374"/>
                <a:gd name="T85" fmla="*/ T84 w 1944"/>
                <a:gd name="T86" fmla="+- 0 3980 661"/>
                <a:gd name="T87" fmla="*/ 3980 h 3353"/>
                <a:gd name="T88" fmla="+- 0 6068 4374"/>
                <a:gd name="T89" fmla="*/ T88 w 1944"/>
                <a:gd name="T90" fmla="+- 0 4004 661"/>
                <a:gd name="T91" fmla="*/ 4004 h 3353"/>
                <a:gd name="T92" fmla="+- 0 5994 4374"/>
                <a:gd name="T93" fmla="*/ T92 w 1944"/>
                <a:gd name="T94" fmla="+- 0 4013 661"/>
                <a:gd name="T95" fmla="*/ 4013 h 3353"/>
                <a:gd name="T96" fmla="+- 0 4698 4374"/>
                <a:gd name="T97" fmla="*/ T96 w 1944"/>
                <a:gd name="T98" fmla="+- 0 4013 661"/>
                <a:gd name="T99" fmla="*/ 4013 h 3353"/>
                <a:gd name="T100" fmla="+- 0 4624 4374"/>
                <a:gd name="T101" fmla="*/ T100 w 1944"/>
                <a:gd name="T102" fmla="+- 0 4004 661"/>
                <a:gd name="T103" fmla="*/ 4004 h 3353"/>
                <a:gd name="T104" fmla="+- 0 4556 4374"/>
                <a:gd name="T105" fmla="*/ T104 w 1944"/>
                <a:gd name="T106" fmla="+- 0 3980 661"/>
                <a:gd name="T107" fmla="*/ 3980 h 3353"/>
                <a:gd name="T108" fmla="+- 0 4495 4374"/>
                <a:gd name="T109" fmla="*/ T108 w 1944"/>
                <a:gd name="T110" fmla="+- 0 3942 661"/>
                <a:gd name="T111" fmla="*/ 3942 h 3353"/>
                <a:gd name="T112" fmla="+- 0 4445 4374"/>
                <a:gd name="T113" fmla="*/ T112 w 1944"/>
                <a:gd name="T114" fmla="+- 0 3891 661"/>
                <a:gd name="T115" fmla="*/ 3891 h 3353"/>
                <a:gd name="T116" fmla="+- 0 4407 4374"/>
                <a:gd name="T117" fmla="*/ T116 w 1944"/>
                <a:gd name="T118" fmla="+- 0 3831 661"/>
                <a:gd name="T119" fmla="*/ 3831 h 3353"/>
                <a:gd name="T120" fmla="+- 0 4383 4374"/>
                <a:gd name="T121" fmla="*/ T120 w 1944"/>
                <a:gd name="T122" fmla="+- 0 3763 661"/>
                <a:gd name="T123" fmla="*/ 3763 h 3353"/>
                <a:gd name="T124" fmla="+- 0 4374 4374"/>
                <a:gd name="T125" fmla="*/ T124 w 1944"/>
                <a:gd name="T126" fmla="+- 0 3689 661"/>
                <a:gd name="T127" fmla="*/ 3689 h 3353"/>
                <a:gd name="T128" fmla="+- 0 4374 4374"/>
                <a:gd name="T129" fmla="*/ T128 w 1944"/>
                <a:gd name="T130" fmla="+- 0 985 661"/>
                <a:gd name="T131" fmla="*/ 985 h 3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353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028"/>
                  </a:lnTo>
                  <a:lnTo>
                    <a:pt x="1935" y="3102"/>
                  </a:lnTo>
                  <a:lnTo>
                    <a:pt x="1911" y="3170"/>
                  </a:lnTo>
                  <a:lnTo>
                    <a:pt x="1873" y="3230"/>
                  </a:lnTo>
                  <a:lnTo>
                    <a:pt x="1823" y="3281"/>
                  </a:lnTo>
                  <a:lnTo>
                    <a:pt x="1762" y="3319"/>
                  </a:lnTo>
                  <a:lnTo>
                    <a:pt x="1694" y="3343"/>
                  </a:lnTo>
                  <a:lnTo>
                    <a:pt x="1620" y="3352"/>
                  </a:lnTo>
                  <a:lnTo>
                    <a:pt x="324" y="3352"/>
                  </a:lnTo>
                  <a:lnTo>
                    <a:pt x="250" y="3343"/>
                  </a:lnTo>
                  <a:lnTo>
                    <a:pt x="182" y="3319"/>
                  </a:lnTo>
                  <a:lnTo>
                    <a:pt x="121" y="3281"/>
                  </a:lnTo>
                  <a:lnTo>
                    <a:pt x="71" y="3230"/>
                  </a:lnTo>
                  <a:lnTo>
                    <a:pt x="33" y="3170"/>
                  </a:lnTo>
                  <a:lnTo>
                    <a:pt x="9" y="3102"/>
                  </a:lnTo>
                  <a:lnTo>
                    <a:pt x="0" y="3028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435"/>
            <p:cNvSpPr txBox="1">
              <a:spLocks noChangeArrowheads="1"/>
            </p:cNvSpPr>
            <p:nvPr/>
          </p:nvSpPr>
          <p:spPr bwMode="auto">
            <a:xfrm>
              <a:off x="4354" y="120"/>
              <a:ext cx="1984" cy="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ru-RU" sz="20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2 977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431"/>
          <p:cNvGrpSpPr>
            <a:grpSpLocks/>
          </p:cNvGrpSpPr>
          <p:nvPr/>
        </p:nvGrpSpPr>
        <p:grpSpPr bwMode="auto">
          <a:xfrm>
            <a:off x="4045792" y="1573207"/>
            <a:ext cx="1259840" cy="2070100"/>
            <a:chOff x="6413" y="753"/>
            <a:chExt cx="1984" cy="3260"/>
          </a:xfrm>
        </p:grpSpPr>
        <p:sp>
          <p:nvSpPr>
            <p:cNvPr id="12" name="Freeform 433"/>
            <p:cNvSpPr>
              <a:spLocks/>
            </p:cNvSpPr>
            <p:nvPr/>
          </p:nvSpPr>
          <p:spPr bwMode="auto">
            <a:xfrm>
              <a:off x="6453" y="1114"/>
              <a:ext cx="1944" cy="2899"/>
            </a:xfrm>
            <a:custGeom>
              <a:avLst/>
              <a:gdLst>
                <a:gd name="T0" fmla="+- 0 6453 6453"/>
                <a:gd name="T1" fmla="*/ T0 w 1944"/>
                <a:gd name="T2" fmla="+- 0 1438 1114"/>
                <a:gd name="T3" fmla="*/ 1438 h 2899"/>
                <a:gd name="T4" fmla="+- 0 6462 6453"/>
                <a:gd name="T5" fmla="*/ T4 w 1944"/>
                <a:gd name="T6" fmla="+- 0 1364 1114"/>
                <a:gd name="T7" fmla="*/ 1364 h 2899"/>
                <a:gd name="T8" fmla="+- 0 6486 6453"/>
                <a:gd name="T9" fmla="*/ T8 w 1944"/>
                <a:gd name="T10" fmla="+- 0 1296 1114"/>
                <a:gd name="T11" fmla="*/ 1296 h 2899"/>
                <a:gd name="T12" fmla="+- 0 6524 6453"/>
                <a:gd name="T13" fmla="*/ T12 w 1944"/>
                <a:gd name="T14" fmla="+- 0 1236 1114"/>
                <a:gd name="T15" fmla="*/ 1236 h 2899"/>
                <a:gd name="T16" fmla="+- 0 6575 6453"/>
                <a:gd name="T17" fmla="*/ T16 w 1944"/>
                <a:gd name="T18" fmla="+- 0 1185 1114"/>
                <a:gd name="T19" fmla="*/ 1185 h 2899"/>
                <a:gd name="T20" fmla="+- 0 6635 6453"/>
                <a:gd name="T21" fmla="*/ T20 w 1944"/>
                <a:gd name="T22" fmla="+- 0 1147 1114"/>
                <a:gd name="T23" fmla="*/ 1147 h 2899"/>
                <a:gd name="T24" fmla="+- 0 6703 6453"/>
                <a:gd name="T25" fmla="*/ T24 w 1944"/>
                <a:gd name="T26" fmla="+- 0 1123 1114"/>
                <a:gd name="T27" fmla="*/ 1123 h 2899"/>
                <a:gd name="T28" fmla="+- 0 6777 6453"/>
                <a:gd name="T29" fmla="*/ T28 w 1944"/>
                <a:gd name="T30" fmla="+- 0 1114 1114"/>
                <a:gd name="T31" fmla="*/ 1114 h 2899"/>
                <a:gd name="T32" fmla="+- 0 8073 6453"/>
                <a:gd name="T33" fmla="*/ T32 w 1944"/>
                <a:gd name="T34" fmla="+- 0 1114 1114"/>
                <a:gd name="T35" fmla="*/ 1114 h 2899"/>
                <a:gd name="T36" fmla="+- 0 8147 6453"/>
                <a:gd name="T37" fmla="*/ T36 w 1944"/>
                <a:gd name="T38" fmla="+- 0 1123 1114"/>
                <a:gd name="T39" fmla="*/ 1123 h 2899"/>
                <a:gd name="T40" fmla="+- 0 8215 6453"/>
                <a:gd name="T41" fmla="*/ T40 w 1944"/>
                <a:gd name="T42" fmla="+- 0 1147 1114"/>
                <a:gd name="T43" fmla="*/ 1147 h 2899"/>
                <a:gd name="T44" fmla="+- 0 8276 6453"/>
                <a:gd name="T45" fmla="*/ T44 w 1944"/>
                <a:gd name="T46" fmla="+- 0 1185 1114"/>
                <a:gd name="T47" fmla="*/ 1185 h 2899"/>
                <a:gd name="T48" fmla="+- 0 8326 6453"/>
                <a:gd name="T49" fmla="*/ T48 w 1944"/>
                <a:gd name="T50" fmla="+- 0 1236 1114"/>
                <a:gd name="T51" fmla="*/ 1236 h 2899"/>
                <a:gd name="T52" fmla="+- 0 8364 6453"/>
                <a:gd name="T53" fmla="*/ T52 w 1944"/>
                <a:gd name="T54" fmla="+- 0 1296 1114"/>
                <a:gd name="T55" fmla="*/ 1296 h 2899"/>
                <a:gd name="T56" fmla="+- 0 8388 6453"/>
                <a:gd name="T57" fmla="*/ T56 w 1944"/>
                <a:gd name="T58" fmla="+- 0 1364 1114"/>
                <a:gd name="T59" fmla="*/ 1364 h 2899"/>
                <a:gd name="T60" fmla="+- 0 8397 6453"/>
                <a:gd name="T61" fmla="*/ T60 w 1944"/>
                <a:gd name="T62" fmla="+- 0 1438 1114"/>
                <a:gd name="T63" fmla="*/ 1438 h 2899"/>
                <a:gd name="T64" fmla="+- 0 8397 6453"/>
                <a:gd name="T65" fmla="*/ T64 w 1944"/>
                <a:gd name="T66" fmla="+- 0 3689 1114"/>
                <a:gd name="T67" fmla="*/ 3689 h 2899"/>
                <a:gd name="T68" fmla="+- 0 8388 6453"/>
                <a:gd name="T69" fmla="*/ T68 w 1944"/>
                <a:gd name="T70" fmla="+- 0 3763 1114"/>
                <a:gd name="T71" fmla="*/ 3763 h 2899"/>
                <a:gd name="T72" fmla="+- 0 8364 6453"/>
                <a:gd name="T73" fmla="*/ T72 w 1944"/>
                <a:gd name="T74" fmla="+- 0 3831 1114"/>
                <a:gd name="T75" fmla="*/ 3831 h 2899"/>
                <a:gd name="T76" fmla="+- 0 8326 6453"/>
                <a:gd name="T77" fmla="*/ T76 w 1944"/>
                <a:gd name="T78" fmla="+- 0 3891 1114"/>
                <a:gd name="T79" fmla="*/ 3891 h 2899"/>
                <a:gd name="T80" fmla="+- 0 8276 6453"/>
                <a:gd name="T81" fmla="*/ T80 w 1944"/>
                <a:gd name="T82" fmla="+- 0 3942 1114"/>
                <a:gd name="T83" fmla="*/ 3942 h 2899"/>
                <a:gd name="T84" fmla="+- 0 8215 6453"/>
                <a:gd name="T85" fmla="*/ T84 w 1944"/>
                <a:gd name="T86" fmla="+- 0 3980 1114"/>
                <a:gd name="T87" fmla="*/ 3980 h 2899"/>
                <a:gd name="T88" fmla="+- 0 8147 6453"/>
                <a:gd name="T89" fmla="*/ T88 w 1944"/>
                <a:gd name="T90" fmla="+- 0 4004 1114"/>
                <a:gd name="T91" fmla="*/ 4004 h 2899"/>
                <a:gd name="T92" fmla="+- 0 8073 6453"/>
                <a:gd name="T93" fmla="*/ T92 w 1944"/>
                <a:gd name="T94" fmla="+- 0 4013 1114"/>
                <a:gd name="T95" fmla="*/ 4013 h 2899"/>
                <a:gd name="T96" fmla="+- 0 6777 6453"/>
                <a:gd name="T97" fmla="*/ T96 w 1944"/>
                <a:gd name="T98" fmla="+- 0 4013 1114"/>
                <a:gd name="T99" fmla="*/ 4013 h 2899"/>
                <a:gd name="T100" fmla="+- 0 6703 6453"/>
                <a:gd name="T101" fmla="*/ T100 w 1944"/>
                <a:gd name="T102" fmla="+- 0 4004 1114"/>
                <a:gd name="T103" fmla="*/ 4004 h 2899"/>
                <a:gd name="T104" fmla="+- 0 6635 6453"/>
                <a:gd name="T105" fmla="*/ T104 w 1944"/>
                <a:gd name="T106" fmla="+- 0 3980 1114"/>
                <a:gd name="T107" fmla="*/ 3980 h 2899"/>
                <a:gd name="T108" fmla="+- 0 6575 6453"/>
                <a:gd name="T109" fmla="*/ T108 w 1944"/>
                <a:gd name="T110" fmla="+- 0 3942 1114"/>
                <a:gd name="T111" fmla="*/ 3942 h 2899"/>
                <a:gd name="T112" fmla="+- 0 6524 6453"/>
                <a:gd name="T113" fmla="*/ T112 w 1944"/>
                <a:gd name="T114" fmla="+- 0 3891 1114"/>
                <a:gd name="T115" fmla="*/ 3891 h 2899"/>
                <a:gd name="T116" fmla="+- 0 6486 6453"/>
                <a:gd name="T117" fmla="*/ T116 w 1944"/>
                <a:gd name="T118" fmla="+- 0 3831 1114"/>
                <a:gd name="T119" fmla="*/ 3831 h 2899"/>
                <a:gd name="T120" fmla="+- 0 6462 6453"/>
                <a:gd name="T121" fmla="*/ T120 w 1944"/>
                <a:gd name="T122" fmla="+- 0 3763 1114"/>
                <a:gd name="T123" fmla="*/ 3763 h 2899"/>
                <a:gd name="T124" fmla="+- 0 6453 6453"/>
                <a:gd name="T125" fmla="*/ T124 w 1944"/>
                <a:gd name="T126" fmla="+- 0 3689 1114"/>
                <a:gd name="T127" fmla="*/ 3689 h 2899"/>
                <a:gd name="T128" fmla="+- 0 6453 6453"/>
                <a:gd name="T129" fmla="*/ T128 w 1944"/>
                <a:gd name="T130" fmla="+- 0 1438 1114"/>
                <a:gd name="T131" fmla="*/ 1438 h 28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89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575"/>
                  </a:lnTo>
                  <a:lnTo>
                    <a:pt x="1935" y="2649"/>
                  </a:lnTo>
                  <a:lnTo>
                    <a:pt x="1911" y="2717"/>
                  </a:lnTo>
                  <a:lnTo>
                    <a:pt x="1873" y="2777"/>
                  </a:lnTo>
                  <a:lnTo>
                    <a:pt x="1823" y="2828"/>
                  </a:lnTo>
                  <a:lnTo>
                    <a:pt x="1762" y="2866"/>
                  </a:lnTo>
                  <a:lnTo>
                    <a:pt x="1694" y="2890"/>
                  </a:lnTo>
                  <a:lnTo>
                    <a:pt x="1620" y="2899"/>
                  </a:lnTo>
                  <a:lnTo>
                    <a:pt x="324" y="2899"/>
                  </a:lnTo>
                  <a:lnTo>
                    <a:pt x="250" y="2890"/>
                  </a:lnTo>
                  <a:lnTo>
                    <a:pt x="182" y="2866"/>
                  </a:lnTo>
                  <a:lnTo>
                    <a:pt x="122" y="2828"/>
                  </a:lnTo>
                  <a:lnTo>
                    <a:pt x="71" y="2777"/>
                  </a:lnTo>
                  <a:lnTo>
                    <a:pt x="33" y="2717"/>
                  </a:lnTo>
                  <a:lnTo>
                    <a:pt x="9" y="2649"/>
                  </a:lnTo>
                  <a:lnTo>
                    <a:pt x="0" y="257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432"/>
            <p:cNvSpPr txBox="1">
              <a:spLocks noChangeArrowheads="1"/>
            </p:cNvSpPr>
            <p:nvPr/>
          </p:nvSpPr>
          <p:spPr bwMode="auto">
            <a:xfrm>
              <a:off x="6413" y="753"/>
              <a:ext cx="1984" cy="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2 723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428"/>
          <p:cNvGrpSpPr>
            <a:grpSpLocks/>
          </p:cNvGrpSpPr>
          <p:nvPr/>
        </p:nvGrpSpPr>
        <p:grpSpPr bwMode="auto">
          <a:xfrm>
            <a:off x="5391357" y="1438044"/>
            <a:ext cx="1259840" cy="2206061"/>
            <a:chOff x="8532" y="306"/>
            <a:chExt cx="1984" cy="3707"/>
          </a:xfrm>
        </p:grpSpPr>
        <p:sp>
          <p:nvSpPr>
            <p:cNvPr id="15" name="Freeform 430"/>
            <p:cNvSpPr>
              <a:spLocks/>
            </p:cNvSpPr>
            <p:nvPr/>
          </p:nvSpPr>
          <p:spPr bwMode="auto">
            <a:xfrm>
              <a:off x="8532" y="774"/>
              <a:ext cx="1944" cy="3239"/>
            </a:xfrm>
            <a:custGeom>
              <a:avLst/>
              <a:gdLst>
                <a:gd name="T0" fmla="+- 0 8532 8532"/>
                <a:gd name="T1" fmla="*/ T0 w 1944"/>
                <a:gd name="T2" fmla="+- 0 1098 774"/>
                <a:gd name="T3" fmla="*/ 1098 h 3239"/>
                <a:gd name="T4" fmla="+- 0 8541 8532"/>
                <a:gd name="T5" fmla="*/ T4 w 1944"/>
                <a:gd name="T6" fmla="+- 0 1024 774"/>
                <a:gd name="T7" fmla="*/ 1024 h 3239"/>
                <a:gd name="T8" fmla="+- 0 8565 8532"/>
                <a:gd name="T9" fmla="*/ T8 w 1944"/>
                <a:gd name="T10" fmla="+- 0 956 774"/>
                <a:gd name="T11" fmla="*/ 956 h 3239"/>
                <a:gd name="T12" fmla="+- 0 8603 8532"/>
                <a:gd name="T13" fmla="*/ T12 w 1944"/>
                <a:gd name="T14" fmla="+- 0 895 774"/>
                <a:gd name="T15" fmla="*/ 895 h 3239"/>
                <a:gd name="T16" fmla="+- 0 8654 8532"/>
                <a:gd name="T17" fmla="*/ T16 w 1944"/>
                <a:gd name="T18" fmla="+- 0 845 774"/>
                <a:gd name="T19" fmla="*/ 845 h 3239"/>
                <a:gd name="T20" fmla="+- 0 8714 8532"/>
                <a:gd name="T21" fmla="*/ T20 w 1944"/>
                <a:gd name="T22" fmla="+- 0 807 774"/>
                <a:gd name="T23" fmla="*/ 807 h 3239"/>
                <a:gd name="T24" fmla="+- 0 8782 8532"/>
                <a:gd name="T25" fmla="*/ T24 w 1944"/>
                <a:gd name="T26" fmla="+- 0 783 774"/>
                <a:gd name="T27" fmla="*/ 783 h 3239"/>
                <a:gd name="T28" fmla="+- 0 8856 8532"/>
                <a:gd name="T29" fmla="*/ T28 w 1944"/>
                <a:gd name="T30" fmla="+- 0 774 774"/>
                <a:gd name="T31" fmla="*/ 774 h 3239"/>
                <a:gd name="T32" fmla="+- 0 10152 8532"/>
                <a:gd name="T33" fmla="*/ T32 w 1944"/>
                <a:gd name="T34" fmla="+- 0 774 774"/>
                <a:gd name="T35" fmla="*/ 774 h 3239"/>
                <a:gd name="T36" fmla="+- 0 10226 8532"/>
                <a:gd name="T37" fmla="*/ T36 w 1944"/>
                <a:gd name="T38" fmla="+- 0 783 774"/>
                <a:gd name="T39" fmla="*/ 783 h 3239"/>
                <a:gd name="T40" fmla="+- 0 10294 8532"/>
                <a:gd name="T41" fmla="*/ T40 w 1944"/>
                <a:gd name="T42" fmla="+- 0 807 774"/>
                <a:gd name="T43" fmla="*/ 807 h 3239"/>
                <a:gd name="T44" fmla="+- 0 10355 8532"/>
                <a:gd name="T45" fmla="*/ T44 w 1944"/>
                <a:gd name="T46" fmla="+- 0 845 774"/>
                <a:gd name="T47" fmla="*/ 845 h 3239"/>
                <a:gd name="T48" fmla="+- 0 10405 8532"/>
                <a:gd name="T49" fmla="*/ T48 w 1944"/>
                <a:gd name="T50" fmla="+- 0 895 774"/>
                <a:gd name="T51" fmla="*/ 895 h 3239"/>
                <a:gd name="T52" fmla="+- 0 10443 8532"/>
                <a:gd name="T53" fmla="*/ T52 w 1944"/>
                <a:gd name="T54" fmla="+- 0 956 774"/>
                <a:gd name="T55" fmla="*/ 956 h 3239"/>
                <a:gd name="T56" fmla="+- 0 10467 8532"/>
                <a:gd name="T57" fmla="*/ T56 w 1944"/>
                <a:gd name="T58" fmla="+- 0 1024 774"/>
                <a:gd name="T59" fmla="*/ 1024 h 3239"/>
                <a:gd name="T60" fmla="+- 0 10476 8532"/>
                <a:gd name="T61" fmla="*/ T60 w 1944"/>
                <a:gd name="T62" fmla="+- 0 1098 774"/>
                <a:gd name="T63" fmla="*/ 1098 h 3239"/>
                <a:gd name="T64" fmla="+- 0 10476 8532"/>
                <a:gd name="T65" fmla="*/ T64 w 1944"/>
                <a:gd name="T66" fmla="+- 0 3689 774"/>
                <a:gd name="T67" fmla="*/ 3689 h 3239"/>
                <a:gd name="T68" fmla="+- 0 10467 8532"/>
                <a:gd name="T69" fmla="*/ T68 w 1944"/>
                <a:gd name="T70" fmla="+- 0 3763 774"/>
                <a:gd name="T71" fmla="*/ 3763 h 3239"/>
                <a:gd name="T72" fmla="+- 0 10443 8532"/>
                <a:gd name="T73" fmla="*/ T72 w 1944"/>
                <a:gd name="T74" fmla="+- 0 3831 774"/>
                <a:gd name="T75" fmla="*/ 3831 h 3239"/>
                <a:gd name="T76" fmla="+- 0 10405 8532"/>
                <a:gd name="T77" fmla="*/ T76 w 1944"/>
                <a:gd name="T78" fmla="+- 0 3891 774"/>
                <a:gd name="T79" fmla="*/ 3891 h 3239"/>
                <a:gd name="T80" fmla="+- 0 10355 8532"/>
                <a:gd name="T81" fmla="*/ T80 w 1944"/>
                <a:gd name="T82" fmla="+- 0 3942 774"/>
                <a:gd name="T83" fmla="*/ 3942 h 3239"/>
                <a:gd name="T84" fmla="+- 0 10294 8532"/>
                <a:gd name="T85" fmla="*/ T84 w 1944"/>
                <a:gd name="T86" fmla="+- 0 3980 774"/>
                <a:gd name="T87" fmla="*/ 3980 h 3239"/>
                <a:gd name="T88" fmla="+- 0 10226 8532"/>
                <a:gd name="T89" fmla="*/ T88 w 1944"/>
                <a:gd name="T90" fmla="+- 0 4004 774"/>
                <a:gd name="T91" fmla="*/ 4004 h 3239"/>
                <a:gd name="T92" fmla="+- 0 10152 8532"/>
                <a:gd name="T93" fmla="*/ T92 w 1944"/>
                <a:gd name="T94" fmla="+- 0 4013 774"/>
                <a:gd name="T95" fmla="*/ 4013 h 3239"/>
                <a:gd name="T96" fmla="+- 0 8856 8532"/>
                <a:gd name="T97" fmla="*/ T96 w 1944"/>
                <a:gd name="T98" fmla="+- 0 4013 774"/>
                <a:gd name="T99" fmla="*/ 4013 h 3239"/>
                <a:gd name="T100" fmla="+- 0 8782 8532"/>
                <a:gd name="T101" fmla="*/ T100 w 1944"/>
                <a:gd name="T102" fmla="+- 0 4004 774"/>
                <a:gd name="T103" fmla="*/ 4004 h 3239"/>
                <a:gd name="T104" fmla="+- 0 8714 8532"/>
                <a:gd name="T105" fmla="*/ T104 w 1944"/>
                <a:gd name="T106" fmla="+- 0 3980 774"/>
                <a:gd name="T107" fmla="*/ 3980 h 3239"/>
                <a:gd name="T108" fmla="+- 0 8654 8532"/>
                <a:gd name="T109" fmla="*/ T108 w 1944"/>
                <a:gd name="T110" fmla="+- 0 3942 774"/>
                <a:gd name="T111" fmla="*/ 3942 h 3239"/>
                <a:gd name="T112" fmla="+- 0 8603 8532"/>
                <a:gd name="T113" fmla="*/ T112 w 1944"/>
                <a:gd name="T114" fmla="+- 0 3891 774"/>
                <a:gd name="T115" fmla="*/ 3891 h 3239"/>
                <a:gd name="T116" fmla="+- 0 8565 8532"/>
                <a:gd name="T117" fmla="*/ T116 w 1944"/>
                <a:gd name="T118" fmla="+- 0 3831 774"/>
                <a:gd name="T119" fmla="*/ 3831 h 3239"/>
                <a:gd name="T120" fmla="+- 0 8541 8532"/>
                <a:gd name="T121" fmla="*/ T120 w 1944"/>
                <a:gd name="T122" fmla="+- 0 3763 774"/>
                <a:gd name="T123" fmla="*/ 3763 h 3239"/>
                <a:gd name="T124" fmla="+- 0 8532 8532"/>
                <a:gd name="T125" fmla="*/ T124 w 1944"/>
                <a:gd name="T126" fmla="+- 0 3689 774"/>
                <a:gd name="T127" fmla="*/ 3689 h 3239"/>
                <a:gd name="T128" fmla="+- 0 8532 8532"/>
                <a:gd name="T129" fmla="*/ T128 w 1944"/>
                <a:gd name="T130" fmla="+- 0 1098 774"/>
                <a:gd name="T131" fmla="*/ 1098 h 32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3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15"/>
                  </a:lnTo>
                  <a:lnTo>
                    <a:pt x="1935" y="2989"/>
                  </a:lnTo>
                  <a:lnTo>
                    <a:pt x="1911" y="3057"/>
                  </a:lnTo>
                  <a:lnTo>
                    <a:pt x="1873" y="3117"/>
                  </a:lnTo>
                  <a:lnTo>
                    <a:pt x="1823" y="3168"/>
                  </a:lnTo>
                  <a:lnTo>
                    <a:pt x="1762" y="3206"/>
                  </a:lnTo>
                  <a:lnTo>
                    <a:pt x="1694" y="3230"/>
                  </a:lnTo>
                  <a:lnTo>
                    <a:pt x="1620" y="3239"/>
                  </a:lnTo>
                  <a:lnTo>
                    <a:pt x="324" y="3239"/>
                  </a:lnTo>
                  <a:lnTo>
                    <a:pt x="250" y="3230"/>
                  </a:lnTo>
                  <a:lnTo>
                    <a:pt x="182" y="3206"/>
                  </a:lnTo>
                  <a:lnTo>
                    <a:pt x="122" y="3168"/>
                  </a:lnTo>
                  <a:lnTo>
                    <a:pt x="71" y="3117"/>
                  </a:lnTo>
                  <a:lnTo>
                    <a:pt x="33" y="3057"/>
                  </a:lnTo>
                  <a:lnTo>
                    <a:pt x="9" y="2989"/>
                  </a:lnTo>
                  <a:lnTo>
                    <a:pt x="0" y="291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429"/>
            <p:cNvSpPr txBox="1">
              <a:spLocks noChangeArrowheads="1"/>
            </p:cNvSpPr>
            <p:nvPr/>
          </p:nvSpPr>
          <p:spPr bwMode="auto">
            <a:xfrm>
              <a:off x="8532" y="306"/>
              <a:ext cx="1984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2 791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26463" y="101885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-10421" y="205936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«Комплексное благоустройство и развитие дорожного хозяйства городского округа Семеновский» на 2018-2023 годы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1295"/>
              </p:ext>
            </p:extLst>
          </p:nvPr>
        </p:nvGraphicFramePr>
        <p:xfrm>
          <a:off x="85932" y="4450903"/>
          <a:ext cx="6619668" cy="45123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619668">
                  <a:extLst>
                    <a:ext uri="{9D8B030D-6E8A-4147-A177-3AD203B41FA5}">
                      <a16:colId xmlns:a16="http://schemas.microsoft.com/office/drawing/2014/main" val="2780660455"/>
                    </a:ext>
                  </a:extLst>
                </a:gridCol>
              </a:tblGrid>
              <a:tr h="829327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8580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Индикаторы</a:t>
                      </a:r>
                      <a:r>
                        <a:rPr lang="ru-RU" sz="1000" spc="1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достижения</a:t>
                      </a:r>
                      <a:r>
                        <a:rPr lang="ru-RU" sz="1000" spc="15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целей</a:t>
                      </a:r>
                      <a:r>
                        <a:rPr lang="ru-RU" sz="1000" spc="-265" dirty="0">
                          <a:effectLst/>
                        </a:rPr>
                        <a:t>   </a:t>
                      </a:r>
                      <a:r>
                        <a:rPr lang="ru-RU" sz="1000" dirty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marR="9906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4663894"/>
                  </a:ext>
                </a:extLst>
              </a:tr>
              <a:tr h="3339859">
                <a:tc>
                  <a:txBody>
                    <a:bodyPr/>
                    <a:lstStyle/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транспортной инфраструктуры ремонт автомобильных дорог общего пользования местного значения к 2023 году достигнет значения 51 194 кв. м.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жалоб со стороны населения в письменной форме к 2023 году достигнет результата не более 11 на 1000 жителей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контейнеров, по улучшению качества услуги по обращению с ТКО, на конечную дату реализации муниципальной программы, достигнет 20.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Обкашиваемая площадь территории общего пользования в 2023 году составит 667 276 кв. м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кладбищ в 2023 году - 148 шт.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детских игровых площадок к 2023 году - 20 650 кв. м.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  <a:tabLst>
                          <a:tab pos="163068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Содержание и совершенствование сетей уличного освещения, на конечную дату реализации муниципальной программы, достигнет 259 314 м.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Отклонение планируемых расходов от фактических расходов не более 3 %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Отсутствие просроченной кредиторской задолженности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нарушений сроков предоставления отчетов о выполнении плана ФХД - 0 ед. 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удовлетворенности населения качеством жизни на селе к 2023г - 100 %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65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96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83CB3A-96BA-49C7-BB10-3F8E10675BED}"/>
              </a:ext>
            </a:extLst>
          </p:cNvPr>
          <p:cNvSpPr/>
          <p:nvPr/>
        </p:nvSpPr>
        <p:spPr>
          <a:xfrm>
            <a:off x="315786" y="3804527"/>
            <a:ext cx="2518982" cy="156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9436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48,4 млн. рублей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solidFill>
                  <a:srgbClr val="102C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 (планируется к переселению 25 квартир),в т.ч.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solidFill>
                  <a:srgbClr val="102C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- 46,4 млн. рублей средства гос. корпорации-фонд содействия реформированию ЖКХ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BBA39-1866-4E39-BCDD-28F92470ADA7}"/>
              </a:ext>
            </a:extLst>
          </p:cNvPr>
          <p:cNvSpPr/>
          <p:nvPr/>
        </p:nvSpPr>
        <p:spPr>
          <a:xfrm>
            <a:off x="365869" y="5353643"/>
            <a:ext cx="3264854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50" b="1" dirty="0">
                <a:solidFill>
                  <a:srgbClr val="9436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5,0 млн. рублей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 по переселению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 из аварийного жилищного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фонда(улучшение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жилищных условий) за счет средств бюджета городского округа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" y="983042"/>
            <a:ext cx="3429000" cy="29264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действия 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2020-2025</a:t>
            </a:r>
            <a:r>
              <a:rPr lang="ru-RU" sz="1100" spc="9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565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  <a:r>
              <a:rPr lang="ru-RU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финансовое и организационное обеспечение переселения граждан из многоквартирных домов, признанных до 1 января 2017 г. в установленном порядке аварийными и подлежащими сносу или реконструкции в связи с физическим износом в процессе их эксплуатации (далее - аварийные многоквартирные дома)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b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20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6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173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 городского округа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5040" y="973909"/>
            <a:ext cx="3353816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Утверждена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Постановление администрации городского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округа Семеновский Нижегородской области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от 01.12.2020 г.№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2615 « </a:t>
            </a:r>
            <a:r>
              <a:rPr lang="ru-RU" sz="1100" kern="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Об утверждении муниципальной адресной программы «Переселение граждан из аварийного жилищного фонда на территории городского округа Семеновский Нижегородской области на 2020 - 2025 годы»</a:t>
            </a:r>
            <a:endParaRPr lang="ru-RU" sz="1000" kern="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Муниципальный заказчик-координатор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жилищно-коммунального хозяйства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жилищной политики администрации  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городского</a:t>
            </a:r>
            <a:r>
              <a:rPr lang="ru-RU" altLang="ru-RU" sz="500" dirty="0">
                <a:solidFill>
                  <a:schemeClr val="tx2"/>
                </a:solidFill>
              </a:rPr>
              <a:t>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Исполнитель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Администрация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462"/>
          <p:cNvGrpSpPr>
            <a:grpSpLocks/>
          </p:cNvGrpSpPr>
          <p:nvPr/>
        </p:nvGrpSpPr>
        <p:grpSpPr bwMode="auto">
          <a:xfrm>
            <a:off x="4010533" y="4354115"/>
            <a:ext cx="2009267" cy="2192563"/>
            <a:chOff x="6208" y="759"/>
            <a:chExt cx="3658" cy="3905"/>
          </a:xfrm>
        </p:grpSpPr>
        <p:sp>
          <p:nvSpPr>
            <p:cNvPr id="9" name="Freeform 464"/>
            <p:cNvSpPr>
              <a:spLocks/>
            </p:cNvSpPr>
            <p:nvPr/>
          </p:nvSpPr>
          <p:spPr bwMode="auto">
            <a:xfrm>
              <a:off x="6228" y="759"/>
              <a:ext cx="3618" cy="3446"/>
            </a:xfrm>
            <a:custGeom>
              <a:avLst/>
              <a:gdLst>
                <a:gd name="T0" fmla="+- 0 6235 6228"/>
                <a:gd name="T1" fmla="*/ T0 w 3618"/>
                <a:gd name="T2" fmla="+- 0 2333 760"/>
                <a:gd name="T3" fmla="*/ 2333 h 3446"/>
                <a:gd name="T4" fmla="+- 0 6269 6228"/>
                <a:gd name="T5" fmla="*/ T4 w 3618"/>
                <a:gd name="T6" fmla="+- 0 2117 760"/>
                <a:gd name="T7" fmla="*/ 2117 h 3446"/>
                <a:gd name="T8" fmla="+- 0 6330 6228"/>
                <a:gd name="T9" fmla="*/ T8 w 3618"/>
                <a:gd name="T10" fmla="+- 0 1911 760"/>
                <a:gd name="T11" fmla="*/ 1911 h 3446"/>
                <a:gd name="T12" fmla="+- 0 6417 6228"/>
                <a:gd name="T13" fmla="*/ T12 w 3618"/>
                <a:gd name="T14" fmla="+- 0 1716 760"/>
                <a:gd name="T15" fmla="*/ 1716 h 3446"/>
                <a:gd name="T16" fmla="+- 0 6527 6228"/>
                <a:gd name="T17" fmla="*/ T16 w 3618"/>
                <a:gd name="T18" fmla="+- 0 1534 760"/>
                <a:gd name="T19" fmla="*/ 1534 h 3446"/>
                <a:gd name="T20" fmla="+- 0 6659 6228"/>
                <a:gd name="T21" fmla="*/ T20 w 3618"/>
                <a:gd name="T22" fmla="+- 0 1366 760"/>
                <a:gd name="T23" fmla="*/ 1366 h 3446"/>
                <a:gd name="T24" fmla="+- 0 6811 6228"/>
                <a:gd name="T25" fmla="*/ T24 w 3618"/>
                <a:gd name="T26" fmla="+- 0 1216 760"/>
                <a:gd name="T27" fmla="*/ 1216 h 3446"/>
                <a:gd name="T28" fmla="+- 0 6981 6228"/>
                <a:gd name="T29" fmla="*/ T28 w 3618"/>
                <a:gd name="T30" fmla="+- 0 1084 760"/>
                <a:gd name="T31" fmla="*/ 1084 h 3446"/>
                <a:gd name="T32" fmla="+- 0 7167 6228"/>
                <a:gd name="T33" fmla="*/ T32 w 3618"/>
                <a:gd name="T34" fmla="+- 0 972 760"/>
                <a:gd name="T35" fmla="*/ 972 h 3446"/>
                <a:gd name="T36" fmla="+- 0 7368 6228"/>
                <a:gd name="T37" fmla="*/ T36 w 3618"/>
                <a:gd name="T38" fmla="+- 0 881 760"/>
                <a:gd name="T39" fmla="*/ 881 h 3446"/>
                <a:gd name="T40" fmla="+- 0 7581 6228"/>
                <a:gd name="T41" fmla="*/ T40 w 3618"/>
                <a:gd name="T42" fmla="+- 0 815 760"/>
                <a:gd name="T43" fmla="*/ 815 h 3446"/>
                <a:gd name="T44" fmla="+- 0 7804 6228"/>
                <a:gd name="T45" fmla="*/ T44 w 3618"/>
                <a:gd name="T46" fmla="+- 0 774 760"/>
                <a:gd name="T47" fmla="*/ 774 h 3446"/>
                <a:gd name="T48" fmla="+- 0 8037 6228"/>
                <a:gd name="T49" fmla="*/ T48 w 3618"/>
                <a:gd name="T50" fmla="+- 0 760 760"/>
                <a:gd name="T51" fmla="*/ 760 h 3446"/>
                <a:gd name="T52" fmla="+- 0 8270 6228"/>
                <a:gd name="T53" fmla="*/ T52 w 3618"/>
                <a:gd name="T54" fmla="+- 0 774 760"/>
                <a:gd name="T55" fmla="*/ 774 h 3446"/>
                <a:gd name="T56" fmla="+- 0 8494 6228"/>
                <a:gd name="T57" fmla="*/ T56 w 3618"/>
                <a:gd name="T58" fmla="+- 0 815 760"/>
                <a:gd name="T59" fmla="*/ 815 h 3446"/>
                <a:gd name="T60" fmla="+- 0 8707 6228"/>
                <a:gd name="T61" fmla="*/ T60 w 3618"/>
                <a:gd name="T62" fmla="+- 0 881 760"/>
                <a:gd name="T63" fmla="*/ 881 h 3446"/>
                <a:gd name="T64" fmla="+- 0 8907 6228"/>
                <a:gd name="T65" fmla="*/ T64 w 3618"/>
                <a:gd name="T66" fmla="+- 0 972 760"/>
                <a:gd name="T67" fmla="*/ 972 h 3446"/>
                <a:gd name="T68" fmla="+- 0 9094 6228"/>
                <a:gd name="T69" fmla="*/ T68 w 3618"/>
                <a:gd name="T70" fmla="+- 0 1084 760"/>
                <a:gd name="T71" fmla="*/ 1084 h 3446"/>
                <a:gd name="T72" fmla="+- 0 9264 6228"/>
                <a:gd name="T73" fmla="*/ T72 w 3618"/>
                <a:gd name="T74" fmla="+- 0 1216 760"/>
                <a:gd name="T75" fmla="*/ 1216 h 3446"/>
                <a:gd name="T76" fmla="+- 0 9415 6228"/>
                <a:gd name="T77" fmla="*/ T76 w 3618"/>
                <a:gd name="T78" fmla="+- 0 1366 760"/>
                <a:gd name="T79" fmla="*/ 1366 h 3446"/>
                <a:gd name="T80" fmla="+- 0 9547 6228"/>
                <a:gd name="T81" fmla="*/ T80 w 3618"/>
                <a:gd name="T82" fmla="+- 0 1534 760"/>
                <a:gd name="T83" fmla="*/ 1534 h 3446"/>
                <a:gd name="T84" fmla="+- 0 9657 6228"/>
                <a:gd name="T85" fmla="*/ T84 w 3618"/>
                <a:gd name="T86" fmla="+- 0 1716 760"/>
                <a:gd name="T87" fmla="*/ 1716 h 3446"/>
                <a:gd name="T88" fmla="+- 0 9744 6228"/>
                <a:gd name="T89" fmla="*/ T88 w 3618"/>
                <a:gd name="T90" fmla="+- 0 1911 760"/>
                <a:gd name="T91" fmla="*/ 1911 h 3446"/>
                <a:gd name="T92" fmla="+- 0 9805 6228"/>
                <a:gd name="T93" fmla="*/ T92 w 3618"/>
                <a:gd name="T94" fmla="+- 0 2117 760"/>
                <a:gd name="T95" fmla="*/ 2117 h 3446"/>
                <a:gd name="T96" fmla="+- 0 9839 6228"/>
                <a:gd name="T97" fmla="*/ T96 w 3618"/>
                <a:gd name="T98" fmla="+- 0 2333 760"/>
                <a:gd name="T99" fmla="*/ 2333 h 3446"/>
                <a:gd name="T100" fmla="+- 0 9844 6228"/>
                <a:gd name="T101" fmla="*/ T100 w 3618"/>
                <a:gd name="T102" fmla="+- 0 2557 760"/>
                <a:gd name="T103" fmla="*/ 2557 h 3446"/>
                <a:gd name="T104" fmla="+- 0 9820 6228"/>
                <a:gd name="T105" fmla="*/ T104 w 3618"/>
                <a:gd name="T106" fmla="+- 0 2776 760"/>
                <a:gd name="T107" fmla="*/ 2776 h 3446"/>
                <a:gd name="T108" fmla="+- 0 9767 6228"/>
                <a:gd name="T109" fmla="*/ T108 w 3618"/>
                <a:gd name="T110" fmla="+- 0 2986 760"/>
                <a:gd name="T111" fmla="*/ 2986 h 3446"/>
                <a:gd name="T112" fmla="+- 0 9689 6228"/>
                <a:gd name="T113" fmla="*/ T112 w 3618"/>
                <a:gd name="T114" fmla="+- 0 3185 760"/>
                <a:gd name="T115" fmla="*/ 3185 h 3446"/>
                <a:gd name="T116" fmla="+- 0 9587 6228"/>
                <a:gd name="T117" fmla="*/ T116 w 3618"/>
                <a:gd name="T118" fmla="+- 0 3372 760"/>
                <a:gd name="T119" fmla="*/ 3372 h 3446"/>
                <a:gd name="T120" fmla="+- 0 9462 6228"/>
                <a:gd name="T121" fmla="*/ T120 w 3618"/>
                <a:gd name="T122" fmla="+- 0 3544 760"/>
                <a:gd name="T123" fmla="*/ 3544 h 3446"/>
                <a:gd name="T124" fmla="+- 0 9316 6228"/>
                <a:gd name="T125" fmla="*/ T124 w 3618"/>
                <a:gd name="T126" fmla="+- 0 3700 760"/>
                <a:gd name="T127" fmla="*/ 3700 h 3446"/>
                <a:gd name="T128" fmla="+- 0 9152 6228"/>
                <a:gd name="T129" fmla="*/ T128 w 3618"/>
                <a:gd name="T130" fmla="+- 0 3839 760"/>
                <a:gd name="T131" fmla="*/ 3839 h 3446"/>
                <a:gd name="T132" fmla="+- 0 8971 6228"/>
                <a:gd name="T133" fmla="*/ T132 w 3618"/>
                <a:gd name="T134" fmla="+- 0 3958 760"/>
                <a:gd name="T135" fmla="*/ 3958 h 3446"/>
                <a:gd name="T136" fmla="+- 0 8775 6228"/>
                <a:gd name="T137" fmla="*/ T136 w 3618"/>
                <a:gd name="T138" fmla="+- 0 4055 760"/>
                <a:gd name="T139" fmla="*/ 4055 h 3446"/>
                <a:gd name="T140" fmla="+- 0 8566 6228"/>
                <a:gd name="T141" fmla="*/ T140 w 3618"/>
                <a:gd name="T142" fmla="+- 0 4130 760"/>
                <a:gd name="T143" fmla="*/ 4130 h 3446"/>
                <a:gd name="T144" fmla="+- 0 8346 6228"/>
                <a:gd name="T145" fmla="*/ T144 w 3618"/>
                <a:gd name="T146" fmla="+- 0 4180 760"/>
                <a:gd name="T147" fmla="*/ 4180 h 3446"/>
                <a:gd name="T148" fmla="+- 0 8116 6228"/>
                <a:gd name="T149" fmla="*/ T148 w 3618"/>
                <a:gd name="T150" fmla="+- 0 4203 760"/>
                <a:gd name="T151" fmla="*/ 4203 h 3446"/>
                <a:gd name="T152" fmla="+- 0 7881 6228"/>
                <a:gd name="T153" fmla="*/ T152 w 3618"/>
                <a:gd name="T154" fmla="+- 0 4199 760"/>
                <a:gd name="T155" fmla="*/ 4199 h 3446"/>
                <a:gd name="T156" fmla="+- 0 7654 6228"/>
                <a:gd name="T157" fmla="*/ T156 w 3618"/>
                <a:gd name="T158" fmla="+- 0 4166 760"/>
                <a:gd name="T159" fmla="*/ 4166 h 3446"/>
                <a:gd name="T160" fmla="+- 0 7437 6228"/>
                <a:gd name="T161" fmla="*/ T160 w 3618"/>
                <a:gd name="T162" fmla="+- 0 4108 760"/>
                <a:gd name="T163" fmla="*/ 4108 h 3446"/>
                <a:gd name="T164" fmla="+- 0 7232 6228"/>
                <a:gd name="T165" fmla="*/ T164 w 3618"/>
                <a:gd name="T166" fmla="+- 0 4025 760"/>
                <a:gd name="T167" fmla="*/ 4025 h 3446"/>
                <a:gd name="T168" fmla="+- 0 7041 6228"/>
                <a:gd name="T169" fmla="*/ T168 w 3618"/>
                <a:gd name="T170" fmla="+- 0 3920 760"/>
                <a:gd name="T171" fmla="*/ 3920 h 3446"/>
                <a:gd name="T172" fmla="+- 0 6866 6228"/>
                <a:gd name="T173" fmla="*/ T172 w 3618"/>
                <a:gd name="T174" fmla="+- 0 3795 760"/>
                <a:gd name="T175" fmla="*/ 3795 h 3446"/>
                <a:gd name="T176" fmla="+- 0 6708 6228"/>
                <a:gd name="T177" fmla="*/ T176 w 3618"/>
                <a:gd name="T178" fmla="+- 0 3650 760"/>
                <a:gd name="T179" fmla="*/ 3650 h 3446"/>
                <a:gd name="T180" fmla="+- 0 6569 6228"/>
                <a:gd name="T181" fmla="*/ T180 w 3618"/>
                <a:gd name="T182" fmla="+- 0 3488 760"/>
                <a:gd name="T183" fmla="*/ 3488 h 3446"/>
                <a:gd name="T184" fmla="+- 0 6451 6228"/>
                <a:gd name="T185" fmla="*/ T184 w 3618"/>
                <a:gd name="T186" fmla="+- 0 3311 760"/>
                <a:gd name="T187" fmla="*/ 3311 h 3446"/>
                <a:gd name="T188" fmla="+- 0 6356 6228"/>
                <a:gd name="T189" fmla="*/ T188 w 3618"/>
                <a:gd name="T190" fmla="+- 0 3120 760"/>
                <a:gd name="T191" fmla="*/ 3120 h 3446"/>
                <a:gd name="T192" fmla="+- 0 6287 6228"/>
                <a:gd name="T193" fmla="*/ T192 w 3618"/>
                <a:gd name="T194" fmla="+- 0 2917 760"/>
                <a:gd name="T195" fmla="*/ 2917 h 3446"/>
                <a:gd name="T196" fmla="+- 0 6243 6228"/>
                <a:gd name="T197" fmla="*/ T196 w 3618"/>
                <a:gd name="T198" fmla="+- 0 2704 760"/>
                <a:gd name="T199" fmla="*/ 2704 h 3446"/>
                <a:gd name="T200" fmla="+- 0 6228 6228"/>
                <a:gd name="T201" fmla="*/ T200 w 3618"/>
                <a:gd name="T202" fmla="+- 0 2482 760"/>
                <a:gd name="T203" fmla="*/ 2482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3"/>
                  </a:lnTo>
                  <a:lnTo>
                    <a:pt x="15" y="1500"/>
                  </a:lnTo>
                  <a:lnTo>
                    <a:pt x="27" y="1428"/>
                  </a:lnTo>
                  <a:lnTo>
                    <a:pt x="41" y="1357"/>
                  </a:lnTo>
                  <a:lnTo>
                    <a:pt x="59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6"/>
                  </a:lnTo>
                  <a:lnTo>
                    <a:pt x="385" y="660"/>
                  </a:lnTo>
                  <a:lnTo>
                    <a:pt x="431" y="606"/>
                  </a:lnTo>
                  <a:lnTo>
                    <a:pt x="480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8" y="410"/>
                  </a:lnTo>
                  <a:lnTo>
                    <a:pt x="694" y="366"/>
                  </a:lnTo>
                  <a:lnTo>
                    <a:pt x="753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40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3" y="55"/>
                  </a:lnTo>
                  <a:lnTo>
                    <a:pt x="1426" y="38"/>
                  </a:lnTo>
                  <a:lnTo>
                    <a:pt x="1501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1" y="1"/>
                  </a:lnTo>
                  <a:lnTo>
                    <a:pt x="1809" y="0"/>
                  </a:lnTo>
                  <a:lnTo>
                    <a:pt x="1888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8" y="24"/>
                  </a:lnTo>
                  <a:lnTo>
                    <a:pt x="2192" y="38"/>
                  </a:lnTo>
                  <a:lnTo>
                    <a:pt x="2266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6" y="324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6" y="456"/>
                  </a:lnTo>
                  <a:lnTo>
                    <a:pt x="3088" y="504"/>
                  </a:lnTo>
                  <a:lnTo>
                    <a:pt x="3139" y="554"/>
                  </a:lnTo>
                  <a:lnTo>
                    <a:pt x="3187" y="606"/>
                  </a:lnTo>
                  <a:lnTo>
                    <a:pt x="3234" y="660"/>
                  </a:lnTo>
                  <a:lnTo>
                    <a:pt x="3278" y="716"/>
                  </a:lnTo>
                  <a:lnTo>
                    <a:pt x="3319" y="774"/>
                  </a:lnTo>
                  <a:lnTo>
                    <a:pt x="3359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60" y="1287"/>
                  </a:lnTo>
                  <a:lnTo>
                    <a:pt x="3577" y="1357"/>
                  </a:lnTo>
                  <a:lnTo>
                    <a:pt x="3592" y="1428"/>
                  </a:lnTo>
                  <a:lnTo>
                    <a:pt x="3603" y="1500"/>
                  </a:lnTo>
                  <a:lnTo>
                    <a:pt x="3611" y="1573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2" y="2016"/>
                  </a:lnTo>
                  <a:lnTo>
                    <a:pt x="3577" y="2087"/>
                  </a:lnTo>
                  <a:lnTo>
                    <a:pt x="3560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9" y="2612"/>
                  </a:lnTo>
                  <a:lnTo>
                    <a:pt x="3319" y="2671"/>
                  </a:lnTo>
                  <a:lnTo>
                    <a:pt x="3278" y="2728"/>
                  </a:lnTo>
                  <a:lnTo>
                    <a:pt x="3234" y="2784"/>
                  </a:lnTo>
                  <a:lnTo>
                    <a:pt x="3187" y="2838"/>
                  </a:lnTo>
                  <a:lnTo>
                    <a:pt x="3139" y="2890"/>
                  </a:lnTo>
                  <a:lnTo>
                    <a:pt x="3088" y="2940"/>
                  </a:lnTo>
                  <a:lnTo>
                    <a:pt x="3036" y="2989"/>
                  </a:lnTo>
                  <a:lnTo>
                    <a:pt x="2981" y="3035"/>
                  </a:lnTo>
                  <a:lnTo>
                    <a:pt x="2924" y="3079"/>
                  </a:lnTo>
                  <a:lnTo>
                    <a:pt x="2866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6" y="3390"/>
                  </a:lnTo>
                  <a:lnTo>
                    <a:pt x="2192" y="3406"/>
                  </a:lnTo>
                  <a:lnTo>
                    <a:pt x="2118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8" y="3443"/>
                  </a:lnTo>
                  <a:lnTo>
                    <a:pt x="1809" y="3445"/>
                  </a:lnTo>
                  <a:lnTo>
                    <a:pt x="1731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1" y="3420"/>
                  </a:lnTo>
                  <a:lnTo>
                    <a:pt x="1426" y="3406"/>
                  </a:lnTo>
                  <a:lnTo>
                    <a:pt x="1353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40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3" y="3121"/>
                  </a:lnTo>
                  <a:lnTo>
                    <a:pt x="694" y="3079"/>
                  </a:lnTo>
                  <a:lnTo>
                    <a:pt x="638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80" y="2890"/>
                  </a:lnTo>
                  <a:lnTo>
                    <a:pt x="431" y="2838"/>
                  </a:lnTo>
                  <a:lnTo>
                    <a:pt x="385" y="2784"/>
                  </a:lnTo>
                  <a:lnTo>
                    <a:pt x="341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9" y="2157"/>
                  </a:lnTo>
                  <a:lnTo>
                    <a:pt x="41" y="2087"/>
                  </a:lnTo>
                  <a:lnTo>
                    <a:pt x="27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463"/>
            <p:cNvSpPr txBox="1">
              <a:spLocks noChangeArrowheads="1"/>
            </p:cNvSpPr>
            <p:nvPr/>
          </p:nvSpPr>
          <p:spPr bwMode="auto">
            <a:xfrm>
              <a:off x="6208" y="1178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1605" marR="138430" algn="ctr">
                <a:spcBef>
                  <a:spcPts val="3440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53,4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9700" marR="13843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23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87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8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75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240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1605" marR="138430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55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5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95040" y="382843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7798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«Переселение граждан из аварийного жилищного фонда на территории городского округа Семеновский Нижегородской области» на 2020-2025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65111"/>
              </p:ext>
            </p:extLst>
          </p:nvPr>
        </p:nvGraphicFramePr>
        <p:xfrm>
          <a:off x="152400" y="6546678"/>
          <a:ext cx="6553199" cy="24995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53199">
                  <a:extLst>
                    <a:ext uri="{9D8B030D-6E8A-4147-A177-3AD203B41FA5}">
                      <a16:colId xmlns:a16="http://schemas.microsoft.com/office/drawing/2014/main" val="4055313711"/>
                    </a:ext>
                  </a:extLst>
                </a:gridCol>
              </a:tblGrid>
              <a:tr h="649775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</a:p>
                    <a:p>
                      <a:pPr marL="617855" algn="l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301919"/>
                  </a:ext>
                </a:extLst>
              </a:tr>
              <a:tr h="1849749">
                <a:tc>
                  <a:txBody>
                    <a:bodyPr/>
                    <a:lstStyle/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Индикатор достижения цели 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Количество аварийных многоквартирных домов, жители которых расселены в результате выполнения Программы.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-Общее количество многоквартирных домов, признанных аварийными в результате физического износа и подлежащими сносу на 01.01.2017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 выполнения программы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1.  Доля аварийных многоквартирных домов, жители которых расселены в результате выполнения Программы (от общего количества многоквартирных домов, признанных аварийными в результате физического износа и подлежащими сносу на 01.01.2017)- 100%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Общее число освобожденных жилых помещений в результате выполнения Программы – 100%.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Число переселенных жителей в результате выполнения Программы достигнет – 75 человек.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4.Доля переселенных жителей в результате выполнения Программы от общего количества жителей, подлежащих переселению из аварийных многоквартирных домов- 100 %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4613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177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2018-2023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6788" y="1284483"/>
            <a:ext cx="3429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>
              <a:spcBef>
                <a:spcPts val="15"/>
              </a:spcBef>
              <a:spcAft>
                <a:spcPts val="0"/>
              </a:spcAft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Создание материальной базы для развития социальной и инженерной инфраструктуры для обеспечения повышения качества жизни населения городского округа Семеновский, улучшение обеспечения коммунальными услугами населения района.</a:t>
            </a:r>
            <a:b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565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300" b="1" spc="-4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300" b="1" spc="-4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2021-2023</a:t>
            </a:r>
            <a:r>
              <a:rPr lang="ru-RU" sz="1100" spc="14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592"/>
          <p:cNvGrpSpPr>
            <a:grpSpLocks/>
          </p:cNvGrpSpPr>
          <p:nvPr/>
        </p:nvGrpSpPr>
        <p:grpSpPr bwMode="auto">
          <a:xfrm>
            <a:off x="276466" y="3451477"/>
            <a:ext cx="2322830" cy="2591435"/>
            <a:chOff x="769" y="242"/>
            <a:chExt cx="3658" cy="4081"/>
          </a:xfrm>
        </p:grpSpPr>
        <p:sp>
          <p:nvSpPr>
            <p:cNvPr id="6" name="Freeform 594"/>
            <p:cNvSpPr>
              <a:spLocks/>
            </p:cNvSpPr>
            <p:nvPr/>
          </p:nvSpPr>
          <p:spPr bwMode="auto">
            <a:xfrm>
              <a:off x="789" y="242"/>
              <a:ext cx="3618" cy="3446"/>
            </a:xfrm>
            <a:custGeom>
              <a:avLst/>
              <a:gdLst>
                <a:gd name="T0" fmla="+- 0 796 789"/>
                <a:gd name="T1" fmla="*/ T0 w 3618"/>
                <a:gd name="T2" fmla="+- 0 1817 243"/>
                <a:gd name="T3" fmla="*/ 1817 h 3446"/>
                <a:gd name="T4" fmla="+- 0 830 789"/>
                <a:gd name="T5" fmla="*/ T4 w 3618"/>
                <a:gd name="T6" fmla="+- 0 1600 243"/>
                <a:gd name="T7" fmla="*/ 1600 h 3446"/>
                <a:gd name="T8" fmla="+- 0 891 789"/>
                <a:gd name="T9" fmla="*/ T8 w 3618"/>
                <a:gd name="T10" fmla="+- 0 1394 243"/>
                <a:gd name="T11" fmla="*/ 1394 h 3446"/>
                <a:gd name="T12" fmla="+- 0 978 789"/>
                <a:gd name="T13" fmla="*/ T12 w 3618"/>
                <a:gd name="T14" fmla="+- 0 1199 243"/>
                <a:gd name="T15" fmla="*/ 1199 h 3446"/>
                <a:gd name="T16" fmla="+- 0 1088 789"/>
                <a:gd name="T17" fmla="*/ T16 w 3618"/>
                <a:gd name="T18" fmla="+- 0 1017 243"/>
                <a:gd name="T19" fmla="*/ 1017 h 3446"/>
                <a:gd name="T20" fmla="+- 0 1220 789"/>
                <a:gd name="T21" fmla="*/ T20 w 3618"/>
                <a:gd name="T22" fmla="+- 0 849 243"/>
                <a:gd name="T23" fmla="*/ 849 h 3446"/>
                <a:gd name="T24" fmla="+- 0 1372 789"/>
                <a:gd name="T25" fmla="*/ T24 w 3618"/>
                <a:gd name="T26" fmla="+- 0 699 243"/>
                <a:gd name="T27" fmla="*/ 699 h 3446"/>
                <a:gd name="T28" fmla="+- 0 1541 789"/>
                <a:gd name="T29" fmla="*/ T28 w 3618"/>
                <a:gd name="T30" fmla="+- 0 567 243"/>
                <a:gd name="T31" fmla="*/ 567 h 3446"/>
                <a:gd name="T32" fmla="+- 0 1728 789"/>
                <a:gd name="T33" fmla="*/ T32 w 3618"/>
                <a:gd name="T34" fmla="+- 0 455 243"/>
                <a:gd name="T35" fmla="*/ 455 h 3446"/>
                <a:gd name="T36" fmla="+- 0 1928 789"/>
                <a:gd name="T37" fmla="*/ T36 w 3618"/>
                <a:gd name="T38" fmla="+- 0 364 243"/>
                <a:gd name="T39" fmla="*/ 364 h 3446"/>
                <a:gd name="T40" fmla="+- 0 2141 789"/>
                <a:gd name="T41" fmla="*/ T40 w 3618"/>
                <a:gd name="T42" fmla="+- 0 298 243"/>
                <a:gd name="T43" fmla="*/ 298 h 3446"/>
                <a:gd name="T44" fmla="+- 0 2365 789"/>
                <a:gd name="T45" fmla="*/ T44 w 3618"/>
                <a:gd name="T46" fmla="+- 0 257 243"/>
                <a:gd name="T47" fmla="*/ 257 h 3446"/>
                <a:gd name="T48" fmla="+- 0 2598 789"/>
                <a:gd name="T49" fmla="*/ T48 w 3618"/>
                <a:gd name="T50" fmla="+- 0 243 243"/>
                <a:gd name="T51" fmla="*/ 243 h 3446"/>
                <a:gd name="T52" fmla="+- 0 2831 789"/>
                <a:gd name="T53" fmla="*/ T52 w 3618"/>
                <a:gd name="T54" fmla="+- 0 257 243"/>
                <a:gd name="T55" fmla="*/ 257 h 3446"/>
                <a:gd name="T56" fmla="+- 0 3054 789"/>
                <a:gd name="T57" fmla="*/ T56 w 3618"/>
                <a:gd name="T58" fmla="+- 0 298 243"/>
                <a:gd name="T59" fmla="*/ 298 h 3446"/>
                <a:gd name="T60" fmla="+- 0 3268 789"/>
                <a:gd name="T61" fmla="*/ T60 w 3618"/>
                <a:gd name="T62" fmla="+- 0 364 243"/>
                <a:gd name="T63" fmla="*/ 364 h 3446"/>
                <a:gd name="T64" fmla="+- 0 3468 789"/>
                <a:gd name="T65" fmla="*/ T64 w 3618"/>
                <a:gd name="T66" fmla="+- 0 455 243"/>
                <a:gd name="T67" fmla="*/ 455 h 3446"/>
                <a:gd name="T68" fmla="+- 0 3654 789"/>
                <a:gd name="T69" fmla="*/ T68 w 3618"/>
                <a:gd name="T70" fmla="+- 0 567 243"/>
                <a:gd name="T71" fmla="*/ 567 h 3446"/>
                <a:gd name="T72" fmla="+- 0 3824 789"/>
                <a:gd name="T73" fmla="*/ T72 w 3618"/>
                <a:gd name="T74" fmla="+- 0 699 243"/>
                <a:gd name="T75" fmla="*/ 699 h 3446"/>
                <a:gd name="T76" fmla="+- 0 3976 789"/>
                <a:gd name="T77" fmla="*/ T76 w 3618"/>
                <a:gd name="T78" fmla="+- 0 849 243"/>
                <a:gd name="T79" fmla="*/ 849 h 3446"/>
                <a:gd name="T80" fmla="+- 0 4108 789"/>
                <a:gd name="T81" fmla="*/ T80 w 3618"/>
                <a:gd name="T82" fmla="+- 0 1017 243"/>
                <a:gd name="T83" fmla="*/ 1017 h 3446"/>
                <a:gd name="T84" fmla="+- 0 4218 789"/>
                <a:gd name="T85" fmla="*/ T84 w 3618"/>
                <a:gd name="T86" fmla="+- 0 1199 243"/>
                <a:gd name="T87" fmla="*/ 1199 h 3446"/>
                <a:gd name="T88" fmla="+- 0 4305 789"/>
                <a:gd name="T89" fmla="*/ T88 w 3618"/>
                <a:gd name="T90" fmla="+- 0 1394 243"/>
                <a:gd name="T91" fmla="*/ 1394 h 3446"/>
                <a:gd name="T92" fmla="+- 0 4366 789"/>
                <a:gd name="T93" fmla="*/ T92 w 3618"/>
                <a:gd name="T94" fmla="+- 0 1600 243"/>
                <a:gd name="T95" fmla="*/ 1600 h 3446"/>
                <a:gd name="T96" fmla="+- 0 4400 789"/>
                <a:gd name="T97" fmla="*/ T96 w 3618"/>
                <a:gd name="T98" fmla="+- 0 1817 243"/>
                <a:gd name="T99" fmla="*/ 1817 h 3446"/>
                <a:gd name="T100" fmla="+- 0 4405 789"/>
                <a:gd name="T101" fmla="*/ T100 w 3618"/>
                <a:gd name="T102" fmla="+- 0 2040 243"/>
                <a:gd name="T103" fmla="*/ 2040 h 3446"/>
                <a:gd name="T104" fmla="+- 0 4380 789"/>
                <a:gd name="T105" fmla="*/ T104 w 3618"/>
                <a:gd name="T106" fmla="+- 0 2259 243"/>
                <a:gd name="T107" fmla="*/ 2259 h 3446"/>
                <a:gd name="T108" fmla="+- 0 4328 789"/>
                <a:gd name="T109" fmla="*/ T108 w 3618"/>
                <a:gd name="T110" fmla="+- 0 2469 243"/>
                <a:gd name="T111" fmla="*/ 2469 h 3446"/>
                <a:gd name="T112" fmla="+- 0 4250 789"/>
                <a:gd name="T113" fmla="*/ T112 w 3618"/>
                <a:gd name="T114" fmla="+- 0 2668 243"/>
                <a:gd name="T115" fmla="*/ 2668 h 3446"/>
                <a:gd name="T116" fmla="+- 0 4147 789"/>
                <a:gd name="T117" fmla="*/ T116 w 3618"/>
                <a:gd name="T118" fmla="+- 0 2855 243"/>
                <a:gd name="T119" fmla="*/ 2855 h 3446"/>
                <a:gd name="T120" fmla="+- 0 4022 789"/>
                <a:gd name="T121" fmla="*/ T120 w 3618"/>
                <a:gd name="T122" fmla="+- 0 3027 243"/>
                <a:gd name="T123" fmla="*/ 3027 h 3446"/>
                <a:gd name="T124" fmla="+- 0 3877 789"/>
                <a:gd name="T125" fmla="*/ T124 w 3618"/>
                <a:gd name="T126" fmla="+- 0 3183 243"/>
                <a:gd name="T127" fmla="*/ 3183 h 3446"/>
                <a:gd name="T128" fmla="+- 0 3713 789"/>
                <a:gd name="T129" fmla="*/ T128 w 3618"/>
                <a:gd name="T130" fmla="+- 0 3322 243"/>
                <a:gd name="T131" fmla="*/ 3322 h 3446"/>
                <a:gd name="T132" fmla="+- 0 3532 789"/>
                <a:gd name="T133" fmla="*/ T132 w 3618"/>
                <a:gd name="T134" fmla="+- 0 3441 243"/>
                <a:gd name="T135" fmla="*/ 3441 h 3446"/>
                <a:gd name="T136" fmla="+- 0 3336 789"/>
                <a:gd name="T137" fmla="*/ T136 w 3618"/>
                <a:gd name="T138" fmla="+- 0 3538 243"/>
                <a:gd name="T139" fmla="*/ 3538 h 3446"/>
                <a:gd name="T140" fmla="+- 0 3127 789"/>
                <a:gd name="T141" fmla="*/ T140 w 3618"/>
                <a:gd name="T142" fmla="+- 0 3613 243"/>
                <a:gd name="T143" fmla="*/ 3613 h 3446"/>
                <a:gd name="T144" fmla="+- 0 2906 789"/>
                <a:gd name="T145" fmla="*/ T144 w 3618"/>
                <a:gd name="T146" fmla="+- 0 3663 243"/>
                <a:gd name="T147" fmla="*/ 3663 h 3446"/>
                <a:gd name="T148" fmla="+- 0 2676 789"/>
                <a:gd name="T149" fmla="*/ T148 w 3618"/>
                <a:gd name="T150" fmla="+- 0 3686 243"/>
                <a:gd name="T151" fmla="*/ 3686 h 3446"/>
                <a:gd name="T152" fmla="+- 0 2442 789"/>
                <a:gd name="T153" fmla="*/ T152 w 3618"/>
                <a:gd name="T154" fmla="+- 0 3682 243"/>
                <a:gd name="T155" fmla="*/ 3682 h 3446"/>
                <a:gd name="T156" fmla="+- 0 2215 789"/>
                <a:gd name="T157" fmla="*/ T156 w 3618"/>
                <a:gd name="T158" fmla="+- 0 3649 243"/>
                <a:gd name="T159" fmla="*/ 3649 h 3446"/>
                <a:gd name="T160" fmla="+- 0 1998 789"/>
                <a:gd name="T161" fmla="*/ T160 w 3618"/>
                <a:gd name="T162" fmla="+- 0 3591 243"/>
                <a:gd name="T163" fmla="*/ 3591 h 3446"/>
                <a:gd name="T164" fmla="+- 0 1793 789"/>
                <a:gd name="T165" fmla="*/ T164 w 3618"/>
                <a:gd name="T166" fmla="+- 0 3508 243"/>
                <a:gd name="T167" fmla="*/ 3508 h 3446"/>
                <a:gd name="T168" fmla="+- 0 1602 789"/>
                <a:gd name="T169" fmla="*/ T168 w 3618"/>
                <a:gd name="T170" fmla="+- 0 3403 243"/>
                <a:gd name="T171" fmla="*/ 3403 h 3446"/>
                <a:gd name="T172" fmla="+- 0 1426 789"/>
                <a:gd name="T173" fmla="*/ T172 w 3618"/>
                <a:gd name="T174" fmla="+- 0 3278 243"/>
                <a:gd name="T175" fmla="*/ 3278 h 3446"/>
                <a:gd name="T176" fmla="+- 0 1268 789"/>
                <a:gd name="T177" fmla="*/ T176 w 3618"/>
                <a:gd name="T178" fmla="+- 0 3133 243"/>
                <a:gd name="T179" fmla="*/ 3133 h 3446"/>
                <a:gd name="T180" fmla="+- 0 1129 789"/>
                <a:gd name="T181" fmla="*/ T180 w 3618"/>
                <a:gd name="T182" fmla="+- 0 2971 243"/>
                <a:gd name="T183" fmla="*/ 2971 h 3446"/>
                <a:gd name="T184" fmla="+- 0 1012 789"/>
                <a:gd name="T185" fmla="*/ T184 w 3618"/>
                <a:gd name="T186" fmla="+- 0 2794 243"/>
                <a:gd name="T187" fmla="*/ 2794 h 3446"/>
                <a:gd name="T188" fmla="+- 0 917 789"/>
                <a:gd name="T189" fmla="*/ T188 w 3618"/>
                <a:gd name="T190" fmla="+- 0 2603 243"/>
                <a:gd name="T191" fmla="*/ 2603 h 3446"/>
                <a:gd name="T192" fmla="+- 0 847 789"/>
                <a:gd name="T193" fmla="*/ T192 w 3618"/>
                <a:gd name="T194" fmla="+- 0 2400 243"/>
                <a:gd name="T195" fmla="*/ 2400 h 3446"/>
                <a:gd name="T196" fmla="+- 0 804 789"/>
                <a:gd name="T197" fmla="*/ T196 w 3618"/>
                <a:gd name="T198" fmla="+- 0 2187 243"/>
                <a:gd name="T199" fmla="*/ 2187 h 3446"/>
                <a:gd name="T200" fmla="+- 0 789 789"/>
                <a:gd name="T201" fmla="*/ T200 w 3618"/>
                <a:gd name="T202" fmla="+- 0 1965 243"/>
                <a:gd name="T203" fmla="*/ 1965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4"/>
                  </a:lnTo>
                  <a:lnTo>
                    <a:pt x="15" y="1500"/>
                  </a:lnTo>
                  <a:lnTo>
                    <a:pt x="26" y="1428"/>
                  </a:lnTo>
                  <a:lnTo>
                    <a:pt x="41" y="1357"/>
                  </a:lnTo>
                  <a:lnTo>
                    <a:pt x="58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0" y="716"/>
                  </a:lnTo>
                  <a:lnTo>
                    <a:pt x="384" y="660"/>
                  </a:lnTo>
                  <a:lnTo>
                    <a:pt x="431" y="606"/>
                  </a:lnTo>
                  <a:lnTo>
                    <a:pt x="479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2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39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2" y="55"/>
                  </a:lnTo>
                  <a:lnTo>
                    <a:pt x="1426" y="38"/>
                  </a:lnTo>
                  <a:lnTo>
                    <a:pt x="1500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0" y="1"/>
                  </a:lnTo>
                  <a:lnTo>
                    <a:pt x="1809" y="0"/>
                  </a:lnTo>
                  <a:lnTo>
                    <a:pt x="1887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7" y="24"/>
                  </a:lnTo>
                  <a:lnTo>
                    <a:pt x="2192" y="38"/>
                  </a:lnTo>
                  <a:lnTo>
                    <a:pt x="2265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5" y="324"/>
                  </a:lnTo>
                  <a:lnTo>
                    <a:pt x="2924" y="366"/>
                  </a:lnTo>
                  <a:lnTo>
                    <a:pt x="2980" y="410"/>
                  </a:lnTo>
                  <a:lnTo>
                    <a:pt x="3035" y="456"/>
                  </a:lnTo>
                  <a:lnTo>
                    <a:pt x="3088" y="504"/>
                  </a:lnTo>
                  <a:lnTo>
                    <a:pt x="3138" y="554"/>
                  </a:lnTo>
                  <a:lnTo>
                    <a:pt x="3187" y="606"/>
                  </a:lnTo>
                  <a:lnTo>
                    <a:pt x="3233" y="660"/>
                  </a:lnTo>
                  <a:lnTo>
                    <a:pt x="3277" y="716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59" y="1287"/>
                  </a:lnTo>
                  <a:lnTo>
                    <a:pt x="3577" y="1357"/>
                  </a:lnTo>
                  <a:lnTo>
                    <a:pt x="3591" y="1428"/>
                  </a:lnTo>
                  <a:lnTo>
                    <a:pt x="3603" y="1500"/>
                  </a:lnTo>
                  <a:lnTo>
                    <a:pt x="3611" y="1574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1" y="2016"/>
                  </a:lnTo>
                  <a:lnTo>
                    <a:pt x="3577" y="2087"/>
                  </a:lnTo>
                  <a:lnTo>
                    <a:pt x="3559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8" y="2612"/>
                  </a:lnTo>
                  <a:lnTo>
                    <a:pt x="3319" y="2671"/>
                  </a:lnTo>
                  <a:lnTo>
                    <a:pt x="3277" y="2728"/>
                  </a:lnTo>
                  <a:lnTo>
                    <a:pt x="3233" y="2784"/>
                  </a:lnTo>
                  <a:lnTo>
                    <a:pt x="3187" y="2838"/>
                  </a:lnTo>
                  <a:lnTo>
                    <a:pt x="3138" y="2890"/>
                  </a:lnTo>
                  <a:lnTo>
                    <a:pt x="3088" y="2940"/>
                  </a:lnTo>
                  <a:lnTo>
                    <a:pt x="3035" y="2989"/>
                  </a:lnTo>
                  <a:lnTo>
                    <a:pt x="2980" y="3035"/>
                  </a:lnTo>
                  <a:lnTo>
                    <a:pt x="2924" y="3079"/>
                  </a:lnTo>
                  <a:lnTo>
                    <a:pt x="2865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5" y="3390"/>
                  </a:lnTo>
                  <a:lnTo>
                    <a:pt x="2192" y="3406"/>
                  </a:lnTo>
                  <a:lnTo>
                    <a:pt x="2117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7" y="3443"/>
                  </a:lnTo>
                  <a:lnTo>
                    <a:pt x="1809" y="3445"/>
                  </a:lnTo>
                  <a:lnTo>
                    <a:pt x="1730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0" y="3420"/>
                  </a:lnTo>
                  <a:lnTo>
                    <a:pt x="1426" y="3406"/>
                  </a:lnTo>
                  <a:lnTo>
                    <a:pt x="1352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39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2" y="3121"/>
                  </a:lnTo>
                  <a:lnTo>
                    <a:pt x="694" y="3079"/>
                  </a:lnTo>
                  <a:lnTo>
                    <a:pt x="637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79" y="2890"/>
                  </a:lnTo>
                  <a:lnTo>
                    <a:pt x="431" y="2838"/>
                  </a:lnTo>
                  <a:lnTo>
                    <a:pt x="384" y="2784"/>
                  </a:lnTo>
                  <a:lnTo>
                    <a:pt x="340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8" y="2157"/>
                  </a:lnTo>
                  <a:lnTo>
                    <a:pt x="41" y="2087"/>
                  </a:lnTo>
                  <a:lnTo>
                    <a:pt x="26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593"/>
            <p:cNvSpPr txBox="1">
              <a:spLocks noChangeArrowheads="1"/>
            </p:cNvSpPr>
            <p:nvPr/>
          </p:nvSpPr>
          <p:spPr bwMode="auto">
            <a:xfrm>
              <a:off x="769" y="837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1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331,7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2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181499" y="1247491"/>
            <a:ext cx="3429000" cy="29686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</a:t>
            </a:r>
            <a:r>
              <a:rPr lang="ru-RU" sz="1100" spc="-9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Нижегородской области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6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17.11.2020</a:t>
            </a:r>
            <a:r>
              <a:rPr lang="ru-RU" sz="1100" spc="-7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№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2474 «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 утверждении муниципальной программы «Развитие и строительство социальной и инженерной инфраструктуры на территории городского округа Семеновский» на 2021-2023 годы»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заказчик-координатор</a:t>
            </a:r>
            <a:b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Муниципальное казенное учреждение «Семеновстройсервис»</a:t>
            </a:r>
            <a:endParaRPr lang="ru-RU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340360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</a:pPr>
            <a:r>
              <a:rPr lang="ru-RU" sz="1100" b="1" spc="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19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4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0990">
              <a:lnSpc>
                <a:spcPts val="1335"/>
              </a:lnSpc>
              <a:spcAft>
                <a:spcPts val="0"/>
              </a:spcAft>
            </a:pPr>
            <a:r>
              <a:rPr lang="ru-RU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</a:t>
            </a:r>
            <a:r>
              <a:rPr lang="ru-RU" sz="1100" spc="-1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</a:t>
            </a:r>
            <a:r>
              <a:rPr lang="ru-RU" sz="1100" spc="-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</a:p>
        </p:txBody>
      </p:sp>
      <p:grpSp>
        <p:nvGrpSpPr>
          <p:cNvPr id="9" name="Group 584"/>
          <p:cNvGrpSpPr>
            <a:grpSpLocks/>
          </p:cNvGrpSpPr>
          <p:nvPr/>
        </p:nvGrpSpPr>
        <p:grpSpPr bwMode="auto">
          <a:xfrm>
            <a:off x="3592979" y="4294294"/>
            <a:ext cx="3017520" cy="1669415"/>
            <a:chOff x="5498" y="542"/>
            <a:chExt cx="4752" cy="2629"/>
          </a:xfrm>
        </p:grpSpPr>
        <p:sp>
          <p:nvSpPr>
            <p:cNvPr id="10" name="Freeform 590"/>
            <p:cNvSpPr>
              <a:spLocks/>
            </p:cNvSpPr>
            <p:nvPr/>
          </p:nvSpPr>
          <p:spPr bwMode="auto">
            <a:xfrm>
              <a:off x="5691" y="1538"/>
              <a:ext cx="864" cy="1519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1" name="Picture 5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" y="1142"/>
              <a:ext cx="100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588"/>
            <p:cNvSpPr>
              <a:spLocks/>
            </p:cNvSpPr>
            <p:nvPr/>
          </p:nvSpPr>
          <p:spPr bwMode="auto">
            <a:xfrm>
              <a:off x="7411" y="542"/>
              <a:ext cx="977" cy="2516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586"/>
            <p:cNvSpPr>
              <a:spLocks/>
            </p:cNvSpPr>
            <p:nvPr/>
          </p:nvSpPr>
          <p:spPr bwMode="auto">
            <a:xfrm>
              <a:off x="9132" y="2690"/>
              <a:ext cx="864" cy="367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4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рямоугольник 14"/>
          <p:cNvSpPr/>
          <p:nvPr/>
        </p:nvSpPr>
        <p:spPr>
          <a:xfrm>
            <a:off x="3608961" y="588513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14534" y="4501443"/>
            <a:ext cx="90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331,7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6008" y="3987776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074,9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97204" y="520895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45,3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48264" y="58678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7876" y="5860004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1340" algn="ct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56396"/>
              </p:ext>
            </p:extLst>
          </p:nvPr>
        </p:nvGraphicFramePr>
        <p:xfrm>
          <a:off x="76200" y="6243298"/>
          <a:ext cx="6705600" cy="28524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4322">
                  <a:extLst>
                    <a:ext uri="{9D8B030D-6E8A-4147-A177-3AD203B41FA5}">
                      <a16:colId xmlns:a16="http://schemas.microsoft.com/office/drawing/2014/main" val="678104354"/>
                    </a:ext>
                  </a:extLst>
                </a:gridCol>
                <a:gridCol w="585925">
                  <a:extLst>
                    <a:ext uri="{9D8B030D-6E8A-4147-A177-3AD203B41FA5}">
                      <a16:colId xmlns:a16="http://schemas.microsoft.com/office/drawing/2014/main" val="4077365528"/>
                    </a:ext>
                  </a:extLst>
                </a:gridCol>
                <a:gridCol w="489753">
                  <a:extLst>
                    <a:ext uri="{9D8B030D-6E8A-4147-A177-3AD203B41FA5}">
                      <a16:colId xmlns:a16="http://schemas.microsoft.com/office/drawing/2014/main" val="4013790369"/>
                    </a:ext>
                  </a:extLst>
                </a:gridCol>
                <a:gridCol w="486790">
                  <a:extLst>
                    <a:ext uri="{9D8B030D-6E8A-4147-A177-3AD203B41FA5}">
                      <a16:colId xmlns:a16="http://schemas.microsoft.com/office/drawing/2014/main" val="2164979599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102770175"/>
                    </a:ext>
                  </a:extLst>
                </a:gridCol>
                <a:gridCol w="716132">
                  <a:extLst>
                    <a:ext uri="{9D8B030D-6E8A-4147-A177-3AD203B41FA5}">
                      <a16:colId xmlns:a16="http://schemas.microsoft.com/office/drawing/2014/main" val="1951911724"/>
                    </a:ext>
                  </a:extLst>
                </a:gridCol>
                <a:gridCol w="520825">
                  <a:extLst>
                    <a:ext uri="{9D8B030D-6E8A-4147-A177-3AD203B41FA5}">
                      <a16:colId xmlns:a16="http://schemas.microsoft.com/office/drawing/2014/main" val="1588929272"/>
                    </a:ext>
                  </a:extLst>
                </a:gridCol>
              </a:tblGrid>
              <a:tr h="395379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</a:p>
                    <a:p>
                      <a:pPr marL="15494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</a:p>
                    <a:p>
                      <a:pPr marL="15621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-3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2021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году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</a:p>
                    <a:p>
                      <a:pPr marL="20002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</a:p>
                    <a:p>
                      <a:pPr marL="13208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0866620"/>
                  </a:ext>
                </a:extLst>
              </a:tr>
              <a:tr h="263586">
                <a:tc>
                  <a:txBody>
                    <a:bodyPr/>
                    <a:lstStyle/>
                    <a:p>
                      <a:pPr>
                        <a:lnSpc>
                          <a:spcPts val="10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и строительство социальной и инженерной </a:t>
                      </a:r>
                      <a:r>
                        <a:rPr lang="ru-RU" sz="1000" dirty="0" err="1">
                          <a:effectLst/>
                        </a:rPr>
                        <a:t>инфраструктуры,</a:t>
                      </a:r>
                      <a:r>
                        <a:rPr lang="ru-RU" sz="1000" spc="-5" dirty="0" err="1">
                          <a:effectLst/>
                        </a:rPr>
                        <a:t>всего</a:t>
                      </a:r>
                      <a:r>
                        <a:rPr lang="ru-RU" sz="1000" spc="-5" dirty="0">
                          <a:effectLst/>
                        </a:rPr>
                        <a:t>,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в</a:t>
                      </a:r>
                      <a:r>
                        <a:rPr lang="ru-RU" sz="1000" spc="-4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том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числе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: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323,9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601,8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331,7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588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413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1 074,9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714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6923584"/>
                  </a:ext>
                </a:extLst>
              </a:tr>
              <a:tr h="431322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Комплексное развитие территорий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R="1257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222,6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64135" marR="10858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4295" marR="584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90170" marR="2349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23495" marR="165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2464"/>
                  </a:ext>
                </a:extLst>
              </a:tr>
              <a:tr h="287548"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и ремонты объектов коммунальной инфраструктуры(газопроводы)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9814928"/>
                  </a:ext>
                </a:extLst>
              </a:tr>
              <a:tr h="359675">
                <a:tc>
                  <a:txBody>
                    <a:bodyPr/>
                    <a:lstStyle/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и ремонты объектов коммунальной инфраструктуры (инженерные сети)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Увеличение в 3 раза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9469808"/>
                  </a:ext>
                </a:extLst>
              </a:tr>
              <a:tr h="287548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Сокращение доли загрязненных сточных вод федеральный проект «Оздоровление Волги»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245,8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730" algn="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335,7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221,1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5295043"/>
                  </a:ext>
                </a:extLst>
              </a:tr>
              <a:tr h="25293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образовательных учреждений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Увеличение в 10 раз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1 046,2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2323379"/>
                  </a:ext>
                </a:extLst>
              </a:tr>
              <a:tr h="25293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и обеспечение деятельности учреждений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118,5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6,4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3612498"/>
                  </a:ext>
                </a:extLst>
              </a:tr>
              <a:tr h="25293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прочих сооружений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17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625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2018-2023 годы</a:t>
            </a:r>
          </a:p>
        </p:txBody>
      </p:sp>
      <p:grpSp>
        <p:nvGrpSpPr>
          <p:cNvPr id="20" name="Group 581"/>
          <p:cNvGrpSpPr>
            <a:grpSpLocks/>
          </p:cNvGrpSpPr>
          <p:nvPr/>
        </p:nvGrpSpPr>
        <p:grpSpPr bwMode="auto">
          <a:xfrm>
            <a:off x="123825" y="1872839"/>
            <a:ext cx="1259840" cy="1760214"/>
            <a:chOff x="195" y="-297"/>
            <a:chExt cx="1984" cy="4018"/>
          </a:xfrm>
        </p:grpSpPr>
        <p:sp>
          <p:nvSpPr>
            <p:cNvPr id="21" name="Freeform 583"/>
            <p:cNvSpPr>
              <a:spLocks/>
            </p:cNvSpPr>
            <p:nvPr/>
          </p:nvSpPr>
          <p:spPr bwMode="auto">
            <a:xfrm>
              <a:off x="216" y="954"/>
              <a:ext cx="1944" cy="2767"/>
            </a:xfrm>
            <a:custGeom>
              <a:avLst/>
              <a:gdLst>
                <a:gd name="T0" fmla="+- 0 216 216"/>
                <a:gd name="T1" fmla="*/ T0 w 1944"/>
                <a:gd name="T2" fmla="+- 0 1278 954"/>
                <a:gd name="T3" fmla="*/ 1278 h 2767"/>
                <a:gd name="T4" fmla="+- 0 225 216"/>
                <a:gd name="T5" fmla="*/ T4 w 1944"/>
                <a:gd name="T6" fmla="+- 0 1204 954"/>
                <a:gd name="T7" fmla="*/ 1204 h 2767"/>
                <a:gd name="T8" fmla="+- 0 249 216"/>
                <a:gd name="T9" fmla="*/ T8 w 1944"/>
                <a:gd name="T10" fmla="+- 0 1136 954"/>
                <a:gd name="T11" fmla="*/ 1136 h 2767"/>
                <a:gd name="T12" fmla="+- 0 287 216"/>
                <a:gd name="T13" fmla="*/ T12 w 1944"/>
                <a:gd name="T14" fmla="+- 0 1076 954"/>
                <a:gd name="T15" fmla="*/ 1076 h 2767"/>
                <a:gd name="T16" fmla="+- 0 338 216"/>
                <a:gd name="T17" fmla="*/ T16 w 1944"/>
                <a:gd name="T18" fmla="+- 0 1026 954"/>
                <a:gd name="T19" fmla="*/ 1026 h 2767"/>
                <a:gd name="T20" fmla="+- 0 398 216"/>
                <a:gd name="T21" fmla="*/ T20 w 1944"/>
                <a:gd name="T22" fmla="+- 0 987 954"/>
                <a:gd name="T23" fmla="*/ 987 h 2767"/>
                <a:gd name="T24" fmla="+- 0 466 216"/>
                <a:gd name="T25" fmla="*/ T24 w 1944"/>
                <a:gd name="T26" fmla="+- 0 963 954"/>
                <a:gd name="T27" fmla="*/ 963 h 2767"/>
                <a:gd name="T28" fmla="+- 0 540 216"/>
                <a:gd name="T29" fmla="*/ T28 w 1944"/>
                <a:gd name="T30" fmla="+- 0 954 954"/>
                <a:gd name="T31" fmla="*/ 954 h 2767"/>
                <a:gd name="T32" fmla="+- 0 1836 216"/>
                <a:gd name="T33" fmla="*/ T32 w 1944"/>
                <a:gd name="T34" fmla="+- 0 954 954"/>
                <a:gd name="T35" fmla="*/ 954 h 2767"/>
                <a:gd name="T36" fmla="+- 0 1910 216"/>
                <a:gd name="T37" fmla="*/ T36 w 1944"/>
                <a:gd name="T38" fmla="+- 0 963 954"/>
                <a:gd name="T39" fmla="*/ 963 h 2767"/>
                <a:gd name="T40" fmla="+- 0 1979 216"/>
                <a:gd name="T41" fmla="*/ T40 w 1944"/>
                <a:gd name="T42" fmla="+- 0 987 954"/>
                <a:gd name="T43" fmla="*/ 987 h 2767"/>
                <a:gd name="T44" fmla="+- 0 2039 216"/>
                <a:gd name="T45" fmla="*/ T44 w 1944"/>
                <a:gd name="T46" fmla="+- 0 1026 954"/>
                <a:gd name="T47" fmla="*/ 1026 h 2767"/>
                <a:gd name="T48" fmla="+- 0 2089 216"/>
                <a:gd name="T49" fmla="*/ T48 w 1944"/>
                <a:gd name="T50" fmla="+- 0 1076 954"/>
                <a:gd name="T51" fmla="*/ 1076 h 2767"/>
                <a:gd name="T52" fmla="+- 0 2127 216"/>
                <a:gd name="T53" fmla="*/ T52 w 1944"/>
                <a:gd name="T54" fmla="+- 0 1136 954"/>
                <a:gd name="T55" fmla="*/ 1136 h 2767"/>
                <a:gd name="T56" fmla="+- 0 2151 216"/>
                <a:gd name="T57" fmla="*/ T56 w 1944"/>
                <a:gd name="T58" fmla="+- 0 1204 954"/>
                <a:gd name="T59" fmla="*/ 1204 h 2767"/>
                <a:gd name="T60" fmla="+- 0 2160 216"/>
                <a:gd name="T61" fmla="*/ T60 w 1944"/>
                <a:gd name="T62" fmla="+- 0 1278 954"/>
                <a:gd name="T63" fmla="*/ 1278 h 2767"/>
                <a:gd name="T64" fmla="+- 0 2160 216"/>
                <a:gd name="T65" fmla="*/ T64 w 1944"/>
                <a:gd name="T66" fmla="+- 0 3397 954"/>
                <a:gd name="T67" fmla="*/ 3397 h 2767"/>
                <a:gd name="T68" fmla="+- 0 2151 216"/>
                <a:gd name="T69" fmla="*/ T68 w 1944"/>
                <a:gd name="T70" fmla="+- 0 3471 954"/>
                <a:gd name="T71" fmla="*/ 3471 h 2767"/>
                <a:gd name="T72" fmla="+- 0 2127 216"/>
                <a:gd name="T73" fmla="*/ T72 w 1944"/>
                <a:gd name="T74" fmla="+- 0 3539 954"/>
                <a:gd name="T75" fmla="*/ 3539 h 2767"/>
                <a:gd name="T76" fmla="+- 0 2089 216"/>
                <a:gd name="T77" fmla="*/ T76 w 1944"/>
                <a:gd name="T78" fmla="+- 0 3599 954"/>
                <a:gd name="T79" fmla="*/ 3599 h 2767"/>
                <a:gd name="T80" fmla="+- 0 2039 216"/>
                <a:gd name="T81" fmla="*/ T80 w 1944"/>
                <a:gd name="T82" fmla="+- 0 3649 954"/>
                <a:gd name="T83" fmla="*/ 3649 h 2767"/>
                <a:gd name="T84" fmla="+- 0 1979 216"/>
                <a:gd name="T85" fmla="*/ T84 w 1944"/>
                <a:gd name="T86" fmla="+- 0 3688 954"/>
                <a:gd name="T87" fmla="*/ 3688 h 2767"/>
                <a:gd name="T88" fmla="+- 0 1910 216"/>
                <a:gd name="T89" fmla="*/ T88 w 1944"/>
                <a:gd name="T90" fmla="+- 0 3712 954"/>
                <a:gd name="T91" fmla="*/ 3712 h 2767"/>
                <a:gd name="T92" fmla="+- 0 1836 216"/>
                <a:gd name="T93" fmla="*/ T92 w 1944"/>
                <a:gd name="T94" fmla="+- 0 3721 954"/>
                <a:gd name="T95" fmla="*/ 3721 h 2767"/>
                <a:gd name="T96" fmla="+- 0 540 216"/>
                <a:gd name="T97" fmla="*/ T96 w 1944"/>
                <a:gd name="T98" fmla="+- 0 3721 954"/>
                <a:gd name="T99" fmla="*/ 3721 h 2767"/>
                <a:gd name="T100" fmla="+- 0 466 216"/>
                <a:gd name="T101" fmla="*/ T100 w 1944"/>
                <a:gd name="T102" fmla="+- 0 3712 954"/>
                <a:gd name="T103" fmla="*/ 3712 h 2767"/>
                <a:gd name="T104" fmla="+- 0 398 216"/>
                <a:gd name="T105" fmla="*/ T104 w 1944"/>
                <a:gd name="T106" fmla="+- 0 3688 954"/>
                <a:gd name="T107" fmla="*/ 3688 h 2767"/>
                <a:gd name="T108" fmla="+- 0 338 216"/>
                <a:gd name="T109" fmla="*/ T108 w 1944"/>
                <a:gd name="T110" fmla="+- 0 3649 954"/>
                <a:gd name="T111" fmla="*/ 3649 h 2767"/>
                <a:gd name="T112" fmla="+- 0 287 216"/>
                <a:gd name="T113" fmla="*/ T112 w 1944"/>
                <a:gd name="T114" fmla="+- 0 3599 954"/>
                <a:gd name="T115" fmla="*/ 3599 h 2767"/>
                <a:gd name="T116" fmla="+- 0 249 216"/>
                <a:gd name="T117" fmla="*/ T116 w 1944"/>
                <a:gd name="T118" fmla="+- 0 3539 954"/>
                <a:gd name="T119" fmla="*/ 3539 h 2767"/>
                <a:gd name="T120" fmla="+- 0 225 216"/>
                <a:gd name="T121" fmla="*/ T120 w 1944"/>
                <a:gd name="T122" fmla="+- 0 3471 954"/>
                <a:gd name="T123" fmla="*/ 3471 h 2767"/>
                <a:gd name="T124" fmla="+- 0 216 216"/>
                <a:gd name="T125" fmla="*/ T124 w 1944"/>
                <a:gd name="T126" fmla="+- 0 3397 954"/>
                <a:gd name="T127" fmla="*/ 3397 h 2767"/>
                <a:gd name="T128" fmla="+- 0 216 216"/>
                <a:gd name="T129" fmla="*/ T128 w 1944"/>
                <a:gd name="T130" fmla="+- 0 1278 954"/>
                <a:gd name="T131" fmla="*/ 1278 h 27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67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443"/>
                  </a:lnTo>
                  <a:lnTo>
                    <a:pt x="1935" y="2517"/>
                  </a:lnTo>
                  <a:lnTo>
                    <a:pt x="1911" y="2585"/>
                  </a:lnTo>
                  <a:lnTo>
                    <a:pt x="1873" y="2645"/>
                  </a:lnTo>
                  <a:lnTo>
                    <a:pt x="1823" y="2695"/>
                  </a:lnTo>
                  <a:lnTo>
                    <a:pt x="1763" y="2734"/>
                  </a:lnTo>
                  <a:lnTo>
                    <a:pt x="1694" y="2758"/>
                  </a:lnTo>
                  <a:lnTo>
                    <a:pt x="1620" y="2767"/>
                  </a:lnTo>
                  <a:lnTo>
                    <a:pt x="324" y="2767"/>
                  </a:lnTo>
                  <a:lnTo>
                    <a:pt x="250" y="2758"/>
                  </a:lnTo>
                  <a:lnTo>
                    <a:pt x="182" y="2734"/>
                  </a:lnTo>
                  <a:lnTo>
                    <a:pt x="122" y="2695"/>
                  </a:lnTo>
                  <a:lnTo>
                    <a:pt x="71" y="2645"/>
                  </a:lnTo>
                  <a:lnTo>
                    <a:pt x="33" y="2585"/>
                  </a:lnTo>
                  <a:lnTo>
                    <a:pt x="9" y="2517"/>
                  </a:lnTo>
                  <a:lnTo>
                    <a:pt x="0" y="2443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582"/>
            <p:cNvSpPr txBox="1">
              <a:spLocks noChangeArrowheads="1"/>
            </p:cNvSpPr>
            <p:nvPr/>
          </p:nvSpPr>
          <p:spPr bwMode="auto">
            <a:xfrm>
              <a:off x="195" y="-297"/>
              <a:ext cx="1984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6 941,4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3" name="Group 578"/>
          <p:cNvGrpSpPr>
            <a:grpSpLocks/>
          </p:cNvGrpSpPr>
          <p:nvPr/>
        </p:nvGrpSpPr>
        <p:grpSpPr bwMode="auto">
          <a:xfrm>
            <a:off x="1409700" y="2077720"/>
            <a:ext cx="1329055" cy="1550035"/>
            <a:chOff x="2220" y="1280"/>
            <a:chExt cx="2093" cy="2441"/>
          </a:xfrm>
        </p:grpSpPr>
        <p:sp>
          <p:nvSpPr>
            <p:cNvPr id="24" name="Freeform 580"/>
            <p:cNvSpPr>
              <a:spLocks/>
            </p:cNvSpPr>
            <p:nvPr/>
          </p:nvSpPr>
          <p:spPr bwMode="auto">
            <a:xfrm>
              <a:off x="2295" y="1521"/>
              <a:ext cx="1944" cy="2200"/>
            </a:xfrm>
            <a:custGeom>
              <a:avLst/>
              <a:gdLst>
                <a:gd name="T0" fmla="+- 0 2295 2295"/>
                <a:gd name="T1" fmla="*/ T0 w 1944"/>
                <a:gd name="T2" fmla="+- 0 1845 1521"/>
                <a:gd name="T3" fmla="*/ 1845 h 2200"/>
                <a:gd name="T4" fmla="+- 0 2304 2295"/>
                <a:gd name="T5" fmla="*/ T4 w 1944"/>
                <a:gd name="T6" fmla="+- 0 1771 1521"/>
                <a:gd name="T7" fmla="*/ 1771 h 2200"/>
                <a:gd name="T8" fmla="+- 0 2328 2295"/>
                <a:gd name="T9" fmla="*/ T8 w 1944"/>
                <a:gd name="T10" fmla="+- 0 1703 1521"/>
                <a:gd name="T11" fmla="*/ 1703 h 2200"/>
                <a:gd name="T12" fmla="+- 0 2366 2295"/>
                <a:gd name="T13" fmla="*/ T12 w 1944"/>
                <a:gd name="T14" fmla="+- 0 1643 1521"/>
                <a:gd name="T15" fmla="*/ 1643 h 2200"/>
                <a:gd name="T16" fmla="+- 0 2417 2295"/>
                <a:gd name="T17" fmla="*/ T16 w 1944"/>
                <a:gd name="T18" fmla="+- 0 1593 1521"/>
                <a:gd name="T19" fmla="*/ 1593 h 2200"/>
                <a:gd name="T20" fmla="+- 0 2477 2295"/>
                <a:gd name="T21" fmla="*/ T20 w 1944"/>
                <a:gd name="T22" fmla="+- 0 1554 1521"/>
                <a:gd name="T23" fmla="*/ 1554 h 2200"/>
                <a:gd name="T24" fmla="+- 0 2545 2295"/>
                <a:gd name="T25" fmla="*/ T24 w 1944"/>
                <a:gd name="T26" fmla="+- 0 1530 1521"/>
                <a:gd name="T27" fmla="*/ 1530 h 2200"/>
                <a:gd name="T28" fmla="+- 0 2619 2295"/>
                <a:gd name="T29" fmla="*/ T28 w 1944"/>
                <a:gd name="T30" fmla="+- 0 1521 1521"/>
                <a:gd name="T31" fmla="*/ 1521 h 2200"/>
                <a:gd name="T32" fmla="+- 0 3915 2295"/>
                <a:gd name="T33" fmla="*/ T32 w 1944"/>
                <a:gd name="T34" fmla="+- 0 1521 1521"/>
                <a:gd name="T35" fmla="*/ 1521 h 2200"/>
                <a:gd name="T36" fmla="+- 0 3989 2295"/>
                <a:gd name="T37" fmla="*/ T36 w 1944"/>
                <a:gd name="T38" fmla="+- 0 1530 1521"/>
                <a:gd name="T39" fmla="*/ 1530 h 2200"/>
                <a:gd name="T40" fmla="+- 0 4058 2295"/>
                <a:gd name="T41" fmla="*/ T40 w 1944"/>
                <a:gd name="T42" fmla="+- 0 1554 1521"/>
                <a:gd name="T43" fmla="*/ 1554 h 2200"/>
                <a:gd name="T44" fmla="+- 0 4118 2295"/>
                <a:gd name="T45" fmla="*/ T44 w 1944"/>
                <a:gd name="T46" fmla="+- 0 1593 1521"/>
                <a:gd name="T47" fmla="*/ 1593 h 2200"/>
                <a:gd name="T48" fmla="+- 0 4168 2295"/>
                <a:gd name="T49" fmla="*/ T48 w 1944"/>
                <a:gd name="T50" fmla="+- 0 1643 1521"/>
                <a:gd name="T51" fmla="*/ 1643 h 2200"/>
                <a:gd name="T52" fmla="+- 0 4206 2295"/>
                <a:gd name="T53" fmla="*/ T52 w 1944"/>
                <a:gd name="T54" fmla="+- 0 1703 1521"/>
                <a:gd name="T55" fmla="*/ 1703 h 2200"/>
                <a:gd name="T56" fmla="+- 0 4230 2295"/>
                <a:gd name="T57" fmla="*/ T56 w 1944"/>
                <a:gd name="T58" fmla="+- 0 1771 1521"/>
                <a:gd name="T59" fmla="*/ 1771 h 2200"/>
                <a:gd name="T60" fmla="+- 0 4239 2295"/>
                <a:gd name="T61" fmla="*/ T60 w 1944"/>
                <a:gd name="T62" fmla="+- 0 1845 1521"/>
                <a:gd name="T63" fmla="*/ 1845 h 2200"/>
                <a:gd name="T64" fmla="+- 0 4239 2295"/>
                <a:gd name="T65" fmla="*/ T64 w 1944"/>
                <a:gd name="T66" fmla="+- 0 3397 1521"/>
                <a:gd name="T67" fmla="*/ 3397 h 2200"/>
                <a:gd name="T68" fmla="+- 0 4230 2295"/>
                <a:gd name="T69" fmla="*/ T68 w 1944"/>
                <a:gd name="T70" fmla="+- 0 3471 1521"/>
                <a:gd name="T71" fmla="*/ 3471 h 2200"/>
                <a:gd name="T72" fmla="+- 0 4206 2295"/>
                <a:gd name="T73" fmla="*/ T72 w 1944"/>
                <a:gd name="T74" fmla="+- 0 3539 1521"/>
                <a:gd name="T75" fmla="*/ 3539 h 2200"/>
                <a:gd name="T76" fmla="+- 0 4168 2295"/>
                <a:gd name="T77" fmla="*/ T76 w 1944"/>
                <a:gd name="T78" fmla="+- 0 3599 1521"/>
                <a:gd name="T79" fmla="*/ 3599 h 2200"/>
                <a:gd name="T80" fmla="+- 0 4118 2295"/>
                <a:gd name="T81" fmla="*/ T80 w 1944"/>
                <a:gd name="T82" fmla="+- 0 3649 1521"/>
                <a:gd name="T83" fmla="*/ 3649 h 2200"/>
                <a:gd name="T84" fmla="+- 0 4058 2295"/>
                <a:gd name="T85" fmla="*/ T84 w 1944"/>
                <a:gd name="T86" fmla="+- 0 3688 1521"/>
                <a:gd name="T87" fmla="*/ 3688 h 2200"/>
                <a:gd name="T88" fmla="+- 0 3989 2295"/>
                <a:gd name="T89" fmla="*/ T88 w 1944"/>
                <a:gd name="T90" fmla="+- 0 3712 1521"/>
                <a:gd name="T91" fmla="*/ 3712 h 2200"/>
                <a:gd name="T92" fmla="+- 0 3915 2295"/>
                <a:gd name="T93" fmla="*/ T92 w 1944"/>
                <a:gd name="T94" fmla="+- 0 3721 1521"/>
                <a:gd name="T95" fmla="*/ 3721 h 2200"/>
                <a:gd name="T96" fmla="+- 0 2619 2295"/>
                <a:gd name="T97" fmla="*/ T96 w 1944"/>
                <a:gd name="T98" fmla="+- 0 3721 1521"/>
                <a:gd name="T99" fmla="*/ 3721 h 2200"/>
                <a:gd name="T100" fmla="+- 0 2545 2295"/>
                <a:gd name="T101" fmla="*/ T100 w 1944"/>
                <a:gd name="T102" fmla="+- 0 3712 1521"/>
                <a:gd name="T103" fmla="*/ 3712 h 2200"/>
                <a:gd name="T104" fmla="+- 0 2477 2295"/>
                <a:gd name="T105" fmla="*/ T104 w 1944"/>
                <a:gd name="T106" fmla="+- 0 3688 1521"/>
                <a:gd name="T107" fmla="*/ 3688 h 2200"/>
                <a:gd name="T108" fmla="+- 0 2417 2295"/>
                <a:gd name="T109" fmla="*/ T108 w 1944"/>
                <a:gd name="T110" fmla="+- 0 3649 1521"/>
                <a:gd name="T111" fmla="*/ 3649 h 2200"/>
                <a:gd name="T112" fmla="+- 0 2366 2295"/>
                <a:gd name="T113" fmla="*/ T112 w 1944"/>
                <a:gd name="T114" fmla="+- 0 3599 1521"/>
                <a:gd name="T115" fmla="*/ 3599 h 2200"/>
                <a:gd name="T116" fmla="+- 0 2328 2295"/>
                <a:gd name="T117" fmla="*/ T116 w 1944"/>
                <a:gd name="T118" fmla="+- 0 3539 1521"/>
                <a:gd name="T119" fmla="*/ 3539 h 2200"/>
                <a:gd name="T120" fmla="+- 0 2304 2295"/>
                <a:gd name="T121" fmla="*/ T120 w 1944"/>
                <a:gd name="T122" fmla="+- 0 3471 1521"/>
                <a:gd name="T123" fmla="*/ 3471 h 2200"/>
                <a:gd name="T124" fmla="+- 0 2295 2295"/>
                <a:gd name="T125" fmla="*/ T124 w 1944"/>
                <a:gd name="T126" fmla="+- 0 3397 1521"/>
                <a:gd name="T127" fmla="*/ 3397 h 2200"/>
                <a:gd name="T128" fmla="+- 0 2295 2295"/>
                <a:gd name="T129" fmla="*/ T128 w 1944"/>
                <a:gd name="T130" fmla="+- 0 1845 1521"/>
                <a:gd name="T131" fmla="*/ 1845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876"/>
                  </a:lnTo>
                  <a:lnTo>
                    <a:pt x="1935" y="1950"/>
                  </a:lnTo>
                  <a:lnTo>
                    <a:pt x="1911" y="2018"/>
                  </a:lnTo>
                  <a:lnTo>
                    <a:pt x="1873" y="2078"/>
                  </a:lnTo>
                  <a:lnTo>
                    <a:pt x="1823" y="2128"/>
                  </a:lnTo>
                  <a:lnTo>
                    <a:pt x="1763" y="2167"/>
                  </a:lnTo>
                  <a:lnTo>
                    <a:pt x="1694" y="2191"/>
                  </a:lnTo>
                  <a:lnTo>
                    <a:pt x="1620" y="2200"/>
                  </a:lnTo>
                  <a:lnTo>
                    <a:pt x="324" y="2200"/>
                  </a:lnTo>
                  <a:lnTo>
                    <a:pt x="250" y="2191"/>
                  </a:lnTo>
                  <a:lnTo>
                    <a:pt x="182" y="2167"/>
                  </a:lnTo>
                  <a:lnTo>
                    <a:pt x="122" y="2128"/>
                  </a:lnTo>
                  <a:lnTo>
                    <a:pt x="71" y="2078"/>
                  </a:lnTo>
                  <a:lnTo>
                    <a:pt x="33" y="2018"/>
                  </a:lnTo>
                  <a:lnTo>
                    <a:pt x="9" y="1950"/>
                  </a:lnTo>
                  <a:lnTo>
                    <a:pt x="0" y="187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Text Box 579"/>
            <p:cNvSpPr txBox="1">
              <a:spLocks noChangeArrowheads="1"/>
            </p:cNvSpPr>
            <p:nvPr/>
          </p:nvSpPr>
          <p:spPr bwMode="auto">
            <a:xfrm>
              <a:off x="2220" y="1280"/>
              <a:ext cx="2093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35"/>
                </a:spcBef>
                <a:spcAft>
                  <a:spcPts val="0"/>
                </a:spcAft>
              </a:pPr>
              <a:r>
                <a:rPr lang="ru-RU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br>
                <a:rPr lang="ru-RU" sz="1500" dirty="0">
                  <a:solidFill>
                    <a:srgbClr val="6C99C5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13 021,8</a:t>
              </a:r>
              <a:endParaRPr lang="ru-RU" sz="22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рублей  </a:t>
              </a:r>
              <a:r>
                <a:rPr lang="ru-RU" sz="20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6" name="Group 575"/>
          <p:cNvGrpSpPr>
            <a:grpSpLocks/>
          </p:cNvGrpSpPr>
          <p:nvPr/>
        </p:nvGrpSpPr>
        <p:grpSpPr bwMode="auto">
          <a:xfrm>
            <a:off x="2764790" y="2308972"/>
            <a:ext cx="1259840" cy="1447053"/>
            <a:chOff x="4354" y="1861"/>
            <a:chExt cx="1984" cy="2062"/>
          </a:xfrm>
        </p:grpSpPr>
        <p:sp>
          <p:nvSpPr>
            <p:cNvPr id="27" name="Freeform 577"/>
            <p:cNvSpPr>
              <a:spLocks/>
            </p:cNvSpPr>
            <p:nvPr/>
          </p:nvSpPr>
          <p:spPr bwMode="auto">
            <a:xfrm>
              <a:off x="4374" y="1861"/>
              <a:ext cx="1944" cy="1859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8" name="Text Box 576"/>
            <p:cNvSpPr txBox="1">
              <a:spLocks noChangeArrowheads="1"/>
            </p:cNvSpPr>
            <p:nvPr/>
          </p:nvSpPr>
          <p:spPr bwMode="auto">
            <a:xfrm>
              <a:off x="4354" y="2024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7 115,7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9" name="Group 572"/>
          <p:cNvGrpSpPr>
            <a:grpSpLocks/>
          </p:cNvGrpSpPr>
          <p:nvPr/>
        </p:nvGrpSpPr>
        <p:grpSpPr bwMode="auto">
          <a:xfrm>
            <a:off x="4063365" y="1937084"/>
            <a:ext cx="1316355" cy="2172924"/>
            <a:chOff x="6399" y="2023"/>
            <a:chExt cx="2073" cy="2235"/>
          </a:xfrm>
        </p:grpSpPr>
        <p:sp>
          <p:nvSpPr>
            <p:cNvPr id="30" name="Freeform 574"/>
            <p:cNvSpPr>
              <a:spLocks/>
            </p:cNvSpPr>
            <p:nvPr/>
          </p:nvSpPr>
          <p:spPr bwMode="auto">
            <a:xfrm>
              <a:off x="6453" y="2023"/>
              <a:ext cx="1944" cy="169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Text Box 573"/>
            <p:cNvSpPr txBox="1">
              <a:spLocks noChangeArrowheads="1"/>
            </p:cNvSpPr>
            <p:nvPr/>
          </p:nvSpPr>
          <p:spPr bwMode="auto">
            <a:xfrm>
              <a:off x="6399" y="2521"/>
              <a:ext cx="2073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23 258,7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8699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r>
                <a:rPr lang="ru-RU" sz="20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oup 569"/>
          <p:cNvGrpSpPr>
            <a:grpSpLocks/>
          </p:cNvGrpSpPr>
          <p:nvPr/>
        </p:nvGrpSpPr>
        <p:grpSpPr bwMode="auto">
          <a:xfrm>
            <a:off x="5276215" y="2581723"/>
            <a:ext cx="1655445" cy="1055748"/>
            <a:chOff x="8200" y="1044"/>
            <a:chExt cx="2607" cy="2676"/>
          </a:xfrm>
        </p:grpSpPr>
        <p:sp>
          <p:nvSpPr>
            <p:cNvPr id="33" name="Freeform 571"/>
            <p:cNvSpPr>
              <a:spLocks/>
            </p:cNvSpPr>
            <p:nvPr/>
          </p:nvSpPr>
          <p:spPr bwMode="auto">
            <a:xfrm>
              <a:off x="8532" y="1044"/>
              <a:ext cx="1944" cy="2676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Text Box 570"/>
            <p:cNvSpPr txBox="1">
              <a:spLocks noChangeArrowheads="1"/>
            </p:cNvSpPr>
            <p:nvPr/>
          </p:nvSpPr>
          <p:spPr bwMode="auto">
            <a:xfrm>
              <a:off x="8200" y="1186"/>
              <a:ext cx="2607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980,2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152400" y="829088"/>
            <a:ext cx="6553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развитие и строительство социальной и инженерной инфраструктуры в расчете на одного жителя   городского округа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7754"/>
              </p:ext>
            </p:extLst>
          </p:nvPr>
        </p:nvGraphicFramePr>
        <p:xfrm>
          <a:off x="152400" y="3898073"/>
          <a:ext cx="6597649" cy="362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7649">
                  <a:extLst>
                    <a:ext uri="{9D8B030D-6E8A-4147-A177-3AD203B41FA5}">
                      <a16:colId xmlns:a16="http://schemas.microsoft.com/office/drawing/2014/main" val="669757755"/>
                    </a:ext>
                  </a:extLst>
                </a:gridCol>
              </a:tblGrid>
              <a:tr h="677790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178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8279910"/>
                  </a:ext>
                </a:extLst>
              </a:tr>
              <a:tr h="2945560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Индикатор достижения цели 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протяженность сетей газоснабжения.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ходе реализации мероприятий программы планируется достичь следующих непосредственных результатов: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будет построено 84 937,9 м п.  газопроводов, что позволит обеспечить природным газом жилые дома в населенных пунктах городского округа Семеновский,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строительство школы общего образования на 900 учащихся, что позволит увеличить число мест в образовательных  учреждениях города и улучшить качество обучения,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строительство детского дошкольного образовательного учреждения на 180 мест, что позволит увеличить число мест в  дошкольных учреждениях,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строительство очистных сооружений п. Сухобезводное мощностью 200 м3/сут,</a:t>
                      </a:r>
                    </a:p>
                    <a:p>
                      <a:pPr marL="180340" indent="-171450">
                        <a:lnSpc>
                          <a:spcPts val="108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реконструкция биологических очистных сооружений в г. Семенов мощностью 5500 м3/сут.</a:t>
                      </a:r>
                    </a:p>
                    <a:p>
                      <a:pPr marL="8890" indent="0">
                        <a:lnSpc>
                          <a:spcPts val="108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Результат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сокращение отведение в реку Волгу загрязненных сточных вод, что позволит улучшить экологическую обстановку,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подготовлена проектно-сметная документация по комплексному развитию сельских территорий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строительство объектов в рамках программы по комплексному развитию сельских территорий.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664093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9395" y="8329666"/>
            <a:ext cx="4912895" cy="6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>
              <a:lnSpc>
                <a:spcPct val="98000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расходах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предусмотрены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900" spc="-3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8 жилых домов по КРСТ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8125">
              <a:lnSpc>
                <a:spcPct val="98000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расходах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предусмотрены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900" spc="-3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новой школы</a:t>
            </a:r>
            <a:endParaRPr lang="ru-RU" sz="9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689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28600" y="4572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44685"/>
              </p:ext>
            </p:extLst>
          </p:nvPr>
        </p:nvGraphicFramePr>
        <p:xfrm>
          <a:off x="152400" y="1071264"/>
          <a:ext cx="6553199" cy="77679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69041">
                  <a:extLst>
                    <a:ext uri="{9D8B030D-6E8A-4147-A177-3AD203B41FA5}">
                      <a16:colId xmlns:a16="http://schemas.microsoft.com/office/drawing/2014/main" val="2226928326"/>
                    </a:ext>
                  </a:extLst>
                </a:gridCol>
                <a:gridCol w="530822">
                  <a:extLst>
                    <a:ext uri="{9D8B030D-6E8A-4147-A177-3AD203B41FA5}">
                      <a16:colId xmlns:a16="http://schemas.microsoft.com/office/drawing/2014/main" val="3107205469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283466881"/>
                    </a:ext>
                  </a:extLst>
                </a:gridCol>
                <a:gridCol w="426122">
                  <a:extLst>
                    <a:ext uri="{9D8B030D-6E8A-4147-A177-3AD203B41FA5}">
                      <a16:colId xmlns:a16="http://schemas.microsoft.com/office/drawing/2014/main" val="970673158"/>
                    </a:ext>
                  </a:extLst>
                </a:gridCol>
                <a:gridCol w="530822">
                  <a:extLst>
                    <a:ext uri="{9D8B030D-6E8A-4147-A177-3AD203B41FA5}">
                      <a16:colId xmlns:a16="http://schemas.microsoft.com/office/drawing/2014/main" val="1944974746"/>
                    </a:ext>
                  </a:extLst>
                </a:gridCol>
                <a:gridCol w="971407">
                  <a:extLst>
                    <a:ext uri="{9D8B030D-6E8A-4147-A177-3AD203B41FA5}">
                      <a16:colId xmlns:a16="http://schemas.microsoft.com/office/drawing/2014/main" val="3148734129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3595553107"/>
                    </a:ext>
                  </a:extLst>
                </a:gridCol>
                <a:gridCol w="303212">
                  <a:extLst>
                    <a:ext uri="{9D8B030D-6E8A-4147-A177-3AD203B41FA5}">
                      <a16:colId xmlns:a16="http://schemas.microsoft.com/office/drawing/2014/main" val="1269481716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2859732182"/>
                    </a:ext>
                  </a:extLst>
                </a:gridCol>
                <a:gridCol w="439779">
                  <a:extLst>
                    <a:ext uri="{9D8B030D-6E8A-4147-A177-3AD203B41FA5}">
                      <a16:colId xmlns:a16="http://schemas.microsoft.com/office/drawing/2014/main" val="2818515067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1721372071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4164108641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3815768465"/>
                    </a:ext>
                  </a:extLst>
                </a:gridCol>
                <a:gridCol w="299294">
                  <a:extLst>
                    <a:ext uri="{9D8B030D-6E8A-4147-A177-3AD203B41FA5}">
                      <a16:colId xmlns:a16="http://schemas.microsoft.com/office/drawing/2014/main" val="973866532"/>
                    </a:ext>
                  </a:extLst>
                </a:gridCol>
              </a:tblGrid>
              <a:tr h="2991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Мероприятия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Стоимость, тыс. рублей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55647"/>
                  </a:ext>
                </a:extLst>
              </a:tr>
              <a:tr h="15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 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2023 год</a:t>
                      </a:r>
                      <a:endParaRPr lang="ru-RU" dirty="0"/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 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34443"/>
                  </a:ext>
                </a:extLst>
              </a:tr>
              <a:tr h="19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ОБ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71870"/>
                  </a:ext>
                </a:extLst>
              </a:tr>
              <a:tr h="154767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Газоснабжение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74090"/>
                  </a:ext>
                </a:extLst>
              </a:tr>
              <a:tr h="773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Сети газоснабжения д. Дьяково </a:t>
                      </a:r>
                      <a:r>
                        <a:rPr lang="ru-RU" sz="800" dirty="0" err="1">
                          <a:effectLst/>
                        </a:rPr>
                        <a:t>г.о</a:t>
                      </a:r>
                      <a:r>
                        <a:rPr lang="ru-RU" sz="800" dirty="0">
                          <a:effectLst/>
                        </a:rPr>
                        <a:t>. Семеновский Нижегородской области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971,9</a:t>
                      </a: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777,5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194,4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1503883"/>
                  </a:ext>
                </a:extLst>
              </a:tr>
              <a:tr h="2940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Инженерная и транспортная инфраструктура, благоустройство территории для обеспечения земельных участков комплексной малоэтажной жилой застройки микрорайон «Содомовское поле» г.Семенов Нижегородской области». 3 этап – газопроводы высокого и низкого давления и сооружения на них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172,5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172,5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234654"/>
                  </a:ext>
                </a:extLst>
              </a:tr>
              <a:tr h="1702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Распределительный газопровод и газопроводы-вводы к жилым домам по ул. Береговая, ул. Шоферская, д. Огибное, городского округа Семеновский,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2 805,0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2 805,0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7196776"/>
                  </a:ext>
                </a:extLst>
              </a:tr>
              <a:tr h="1547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Газопровод  высокого давления до п. Керженец и ГБУ «Областного центра социальной помощи семье и детям «Юный нижегородец» </a:t>
                      </a:r>
                      <a:r>
                        <a:rPr lang="ru-RU" sz="800" dirty="0" err="1">
                          <a:effectLst/>
                        </a:rPr>
                        <a:t>г.о.Семеновский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Ниж.обл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5 406,5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5 406,5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98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466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07819"/>
              </p:ext>
            </p:extLst>
          </p:nvPr>
        </p:nvGraphicFramePr>
        <p:xfrm>
          <a:off x="190502" y="762000"/>
          <a:ext cx="6476996" cy="82295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18114">
                  <a:extLst>
                    <a:ext uri="{9D8B030D-6E8A-4147-A177-3AD203B41FA5}">
                      <a16:colId xmlns:a16="http://schemas.microsoft.com/office/drawing/2014/main" val="3361245154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683974712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786978324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3153000656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472297002"/>
                    </a:ext>
                  </a:extLst>
                </a:gridCol>
                <a:gridCol w="633377">
                  <a:extLst>
                    <a:ext uri="{9D8B030D-6E8A-4147-A177-3AD203B41FA5}">
                      <a16:colId xmlns:a16="http://schemas.microsoft.com/office/drawing/2014/main" val="2449736013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124209528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3313592163"/>
                    </a:ext>
                  </a:extLst>
                </a:gridCol>
                <a:gridCol w="633377">
                  <a:extLst>
                    <a:ext uri="{9D8B030D-6E8A-4147-A177-3AD203B41FA5}">
                      <a16:colId xmlns:a16="http://schemas.microsoft.com/office/drawing/2014/main" val="204581260"/>
                    </a:ext>
                  </a:extLst>
                </a:gridCol>
                <a:gridCol w="633377">
                  <a:extLst>
                    <a:ext uri="{9D8B030D-6E8A-4147-A177-3AD203B41FA5}">
                      <a16:colId xmlns:a16="http://schemas.microsoft.com/office/drawing/2014/main" val="1973265593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1374749552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62058183"/>
                    </a:ext>
                  </a:extLst>
                </a:gridCol>
                <a:gridCol w="573319">
                  <a:extLst>
                    <a:ext uri="{9D8B030D-6E8A-4147-A177-3AD203B41FA5}">
                      <a16:colId xmlns:a16="http://schemas.microsoft.com/office/drawing/2014/main" val="3025489294"/>
                    </a:ext>
                  </a:extLst>
                </a:gridCol>
              </a:tblGrid>
              <a:tr h="116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Распределительные газопроводы и газопроводы-вводы к жилым домам в д. Кондратьево городского  округа Семеновский Нижегородской области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2 160,0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2 160,0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584855690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Распределительный газопровод и газопроводы-вводы п.Керженец д. Дорофеиха городского округа Семеновский,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3377805089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Распределительный газопровод и газопроводы-вводы к жилым домам д.Никитино и д. Павлово г.о.Семеновский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3 664,0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3 664,0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2935609964"/>
                  </a:ext>
                </a:extLst>
              </a:tr>
              <a:tr h="1330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Распределительные газопроводы и газопроводы-вводы к жилым домам по улицам Ясная, Солнечная, Малиновая, Пачуева, Славянская г. Семенов Нижегородская область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1 995,4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1 995,4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1990089738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Прочие работы услуги по объектам газоснабжения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4 272,3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4 272,3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1 962,8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3288468186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ПИР Газопровод высокого давления от д.Кулагино до ст. Осинки г.о.Семеновский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1454753249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ПИР Газопровод высокого давления от </a:t>
                      </a:r>
                      <a:r>
                        <a:rPr lang="ru-RU" sz="800" dirty="0" err="1">
                          <a:effectLst/>
                        </a:rPr>
                        <a:t>д.Шалдежка</a:t>
                      </a:r>
                      <a:r>
                        <a:rPr lang="ru-RU" sz="800" dirty="0">
                          <a:effectLst/>
                        </a:rPr>
                        <a:t> до д. Безводное </a:t>
                      </a:r>
                      <a:r>
                        <a:rPr lang="ru-RU" sz="800" dirty="0" err="1">
                          <a:effectLst/>
                        </a:rPr>
                        <a:t>г.о.Семеновский</a:t>
                      </a:r>
                      <a:r>
                        <a:rPr lang="ru-RU" sz="800" dirty="0">
                          <a:effectLst/>
                        </a:rPr>
                        <a:t> Нижегородской области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5294233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ПИР Газопровод высокого давления от </a:t>
                      </a:r>
                      <a:r>
                        <a:rPr lang="ru-RU" sz="800" dirty="0" err="1">
                          <a:effectLst/>
                        </a:rPr>
                        <a:t>д.Медведево</a:t>
                      </a:r>
                      <a:r>
                        <a:rPr lang="ru-RU" sz="800" dirty="0">
                          <a:effectLst/>
                        </a:rPr>
                        <a:t> до </a:t>
                      </a:r>
                      <a:r>
                        <a:rPr lang="ru-RU" sz="800" dirty="0" err="1">
                          <a:effectLst/>
                        </a:rPr>
                        <a:t>д.Хахалы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г.о.Семеновский</a:t>
                      </a:r>
                      <a:r>
                        <a:rPr lang="ru-RU" sz="800" dirty="0">
                          <a:effectLst/>
                        </a:rPr>
                        <a:t> Нижегородской области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204756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Итого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9 355,9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777,5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8 578,4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20 091,7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20 091,7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37 962,8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844393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C7031E-D077-46DF-9A27-146222E82111}"/>
              </a:ext>
            </a:extLst>
          </p:cNvPr>
          <p:cNvSpPr/>
          <p:nvPr/>
        </p:nvSpPr>
        <p:spPr>
          <a:xfrm>
            <a:off x="190502" y="152402"/>
            <a:ext cx="647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34695" y="962778"/>
            <a:ext cx="6524243" cy="862615"/>
            <a:chOff x="243840" y="961628"/>
            <a:chExt cx="6524243" cy="8626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961628"/>
              <a:ext cx="6524243" cy="8626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0642" y="978535"/>
              <a:ext cx="6436360" cy="774065"/>
            </a:xfrm>
            <a:custGeom>
              <a:avLst/>
              <a:gdLst/>
              <a:ahLst/>
              <a:cxnLst/>
              <a:rect l="l" t="t" r="r" b="b"/>
              <a:pathLst>
                <a:path w="6436359" h="774064">
                  <a:moveTo>
                    <a:pt x="6306781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5"/>
                  </a:lnTo>
                  <a:lnTo>
                    <a:pt x="0" y="644906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1"/>
                  </a:lnTo>
                  <a:lnTo>
                    <a:pt x="6306781" y="773811"/>
                  </a:lnTo>
                  <a:lnTo>
                    <a:pt x="6357000" y="763688"/>
                  </a:lnTo>
                  <a:lnTo>
                    <a:pt x="6398015" y="736076"/>
                  </a:lnTo>
                  <a:lnTo>
                    <a:pt x="6425671" y="695104"/>
                  </a:lnTo>
                  <a:lnTo>
                    <a:pt x="6435813" y="644906"/>
                  </a:lnTo>
                  <a:lnTo>
                    <a:pt x="6435813" y="128905"/>
                  </a:lnTo>
                  <a:lnTo>
                    <a:pt x="6425671" y="78706"/>
                  </a:lnTo>
                  <a:lnTo>
                    <a:pt x="6398015" y="37734"/>
                  </a:lnTo>
                  <a:lnTo>
                    <a:pt x="6357000" y="10122"/>
                  </a:lnTo>
                  <a:lnTo>
                    <a:pt x="630678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1197006"/>
              <a:ext cx="411429" cy="39185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87627" y="1272666"/>
            <a:ext cx="5280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Послание</a:t>
            </a:r>
            <a:r>
              <a:rPr sz="11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Президента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Tahoma"/>
                <a:cs typeface="Tahoma"/>
              </a:rPr>
              <a:t>Российской</a:t>
            </a:r>
            <a:r>
              <a:rPr sz="11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Федеральному</a:t>
            </a:r>
            <a:r>
              <a:rPr sz="11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Tahoma"/>
                <a:cs typeface="Tahoma"/>
              </a:rPr>
              <a:t>Собранию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4695" y="1819655"/>
            <a:ext cx="6543040" cy="881380"/>
            <a:chOff x="234695" y="1819655"/>
            <a:chExt cx="6543040" cy="8813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" y="1819655"/>
              <a:ext cx="6542532" cy="880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0642" y="1846325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307797" y="0"/>
                  </a:moveTo>
                  <a:lnTo>
                    <a:pt x="128993" y="0"/>
                  </a:lnTo>
                  <a:lnTo>
                    <a:pt x="78786" y="10142"/>
                  </a:lnTo>
                  <a:lnTo>
                    <a:pt x="37784" y="37798"/>
                  </a:lnTo>
                  <a:lnTo>
                    <a:pt x="10137" y="78813"/>
                  </a:lnTo>
                  <a:lnTo>
                    <a:pt x="0" y="129031"/>
                  </a:lnTo>
                  <a:lnTo>
                    <a:pt x="0" y="644905"/>
                  </a:lnTo>
                  <a:lnTo>
                    <a:pt x="10137" y="695124"/>
                  </a:lnTo>
                  <a:lnTo>
                    <a:pt x="37784" y="736139"/>
                  </a:lnTo>
                  <a:lnTo>
                    <a:pt x="78786" y="763795"/>
                  </a:lnTo>
                  <a:lnTo>
                    <a:pt x="128993" y="773938"/>
                  </a:lnTo>
                  <a:lnTo>
                    <a:pt x="6307797" y="773938"/>
                  </a:lnTo>
                  <a:lnTo>
                    <a:pt x="6358016" y="763795"/>
                  </a:lnTo>
                  <a:lnTo>
                    <a:pt x="6399031" y="736139"/>
                  </a:lnTo>
                  <a:lnTo>
                    <a:pt x="6426687" y="695124"/>
                  </a:lnTo>
                  <a:lnTo>
                    <a:pt x="6436829" y="644905"/>
                  </a:lnTo>
                  <a:lnTo>
                    <a:pt x="6436829" y="129031"/>
                  </a:lnTo>
                  <a:lnTo>
                    <a:pt x="6426687" y="78813"/>
                  </a:lnTo>
                  <a:lnTo>
                    <a:pt x="6399031" y="37798"/>
                  </a:lnTo>
                  <a:lnTo>
                    <a:pt x="6358016" y="10142"/>
                  </a:lnTo>
                  <a:lnTo>
                    <a:pt x="630779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34695" y="2005583"/>
            <a:ext cx="6543040" cy="2430780"/>
            <a:chOff x="234695" y="2005583"/>
            <a:chExt cx="6543040" cy="243078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83" y="2005583"/>
              <a:ext cx="518159" cy="498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373" y="2031682"/>
              <a:ext cx="411429" cy="3918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695" y="2688335"/>
              <a:ext cx="6542532" cy="8793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0642" y="2714243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307797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4"/>
                  </a:lnTo>
                  <a:lnTo>
                    <a:pt x="0" y="644905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0"/>
                  </a:lnTo>
                  <a:lnTo>
                    <a:pt x="6307797" y="773810"/>
                  </a:lnTo>
                  <a:lnTo>
                    <a:pt x="6358016" y="763688"/>
                  </a:lnTo>
                  <a:lnTo>
                    <a:pt x="6399031" y="736076"/>
                  </a:lnTo>
                  <a:lnTo>
                    <a:pt x="6426687" y="695104"/>
                  </a:lnTo>
                  <a:lnTo>
                    <a:pt x="6436829" y="644905"/>
                  </a:lnTo>
                  <a:lnTo>
                    <a:pt x="6436829" y="128904"/>
                  </a:lnTo>
                  <a:lnTo>
                    <a:pt x="6426687" y="78706"/>
                  </a:lnTo>
                  <a:lnTo>
                    <a:pt x="6399031" y="37734"/>
                  </a:lnTo>
                  <a:lnTo>
                    <a:pt x="6358016" y="10122"/>
                  </a:lnTo>
                  <a:lnTo>
                    <a:pt x="630779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373" y="2905188"/>
              <a:ext cx="411429" cy="3918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95" y="3555491"/>
              <a:ext cx="6542532" cy="880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0642" y="3582034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436830" y="129032"/>
                  </a:moveTo>
                  <a:lnTo>
                    <a:pt x="6426682" y="78816"/>
                  </a:lnTo>
                  <a:lnTo>
                    <a:pt x="6399022" y="37807"/>
                  </a:lnTo>
                  <a:lnTo>
                    <a:pt x="6358014" y="10147"/>
                  </a:lnTo>
                  <a:lnTo>
                    <a:pt x="6307798" y="0"/>
                  </a:lnTo>
                  <a:lnTo>
                    <a:pt x="128993" y="0"/>
                  </a:lnTo>
                  <a:lnTo>
                    <a:pt x="78778" y="10147"/>
                  </a:lnTo>
                  <a:lnTo>
                    <a:pt x="37782" y="37807"/>
                  </a:lnTo>
                  <a:lnTo>
                    <a:pt x="10134" y="78816"/>
                  </a:lnTo>
                  <a:lnTo>
                    <a:pt x="0" y="129032"/>
                  </a:lnTo>
                  <a:lnTo>
                    <a:pt x="0" y="644906"/>
                  </a:lnTo>
                  <a:lnTo>
                    <a:pt x="10134" y="695134"/>
                  </a:lnTo>
                  <a:lnTo>
                    <a:pt x="37782" y="736142"/>
                  </a:lnTo>
                  <a:lnTo>
                    <a:pt x="78778" y="763803"/>
                  </a:lnTo>
                  <a:lnTo>
                    <a:pt x="128993" y="773938"/>
                  </a:lnTo>
                  <a:lnTo>
                    <a:pt x="6307798" y="773938"/>
                  </a:lnTo>
                  <a:lnTo>
                    <a:pt x="6358014" y="763803"/>
                  </a:lnTo>
                  <a:lnTo>
                    <a:pt x="6399022" y="736142"/>
                  </a:lnTo>
                  <a:lnTo>
                    <a:pt x="6426682" y="695134"/>
                  </a:lnTo>
                  <a:lnTo>
                    <a:pt x="6436830" y="644906"/>
                  </a:lnTo>
                  <a:lnTo>
                    <a:pt x="6436830" y="12903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57224" y="473575"/>
            <a:ext cx="63414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solidFill>
                  <a:schemeClr val="accent3">
                    <a:lumMod val="75000"/>
                  </a:schemeClr>
                </a:solidFill>
              </a:rPr>
              <a:t>Н</a:t>
            </a:r>
            <a:r>
              <a:rPr spc="-150" dirty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spc="-12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25" dirty="0">
                <a:solidFill>
                  <a:schemeClr val="accent3">
                    <a:lumMod val="75000"/>
                  </a:schemeClr>
                </a:solidFill>
              </a:rPr>
              <a:t>Ч</a:t>
            </a:r>
            <a:r>
              <a:rPr spc="-105" dirty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spc="-100" dirty="0">
                <a:solidFill>
                  <a:schemeClr val="accent3">
                    <a:lumMod val="75000"/>
                  </a:schemeClr>
                </a:solidFill>
              </a:rPr>
              <a:t>М</a:t>
            </a:r>
            <a:r>
              <a:rPr spc="-14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30" dirty="0">
                <a:solidFill>
                  <a:schemeClr val="accent3">
                    <a:lumMod val="75000"/>
                  </a:schemeClr>
                </a:solidFill>
              </a:rPr>
              <a:t>ОСНО</a:t>
            </a:r>
            <a:r>
              <a:rPr spc="-70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spc="-160" dirty="0">
                <a:solidFill>
                  <a:schemeClr val="accent3">
                    <a:lumMod val="75000"/>
                  </a:schemeClr>
                </a:solidFill>
              </a:rPr>
              <a:t>АНО</a:t>
            </a:r>
            <a:r>
              <a:rPr spc="-14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65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spc="-120" dirty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spc="-75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spc="-229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spc="-125" dirty="0">
                <a:solidFill>
                  <a:schemeClr val="accent3">
                    <a:lumMod val="75000"/>
                  </a:schemeClr>
                </a:solidFill>
              </a:rPr>
              <a:t>АВЛ</a:t>
            </a:r>
            <a:r>
              <a:rPr spc="-105" dirty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spc="-135" dirty="0">
                <a:solidFill>
                  <a:schemeClr val="accent3">
                    <a:lumMod val="75000"/>
                  </a:schemeClr>
                </a:solidFill>
              </a:rPr>
              <a:t>Н</a:t>
            </a:r>
            <a:r>
              <a:rPr spc="-125" dirty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spc="-120" dirty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spc="-17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60" dirty="0">
                <a:solidFill>
                  <a:schemeClr val="accent3">
                    <a:lumMod val="75000"/>
                  </a:schemeClr>
                </a:solidFill>
              </a:rPr>
              <a:t>ПРОЕК</a:t>
            </a:r>
            <a:r>
              <a:rPr spc="-165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spc="-185" dirty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spc="-13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75" dirty="0">
                <a:solidFill>
                  <a:schemeClr val="accent3">
                    <a:lumMod val="75000"/>
                  </a:schemeClr>
                </a:solidFill>
              </a:rPr>
              <a:t>БЮДЖЕТА</a:t>
            </a:r>
          </a:p>
        </p:txBody>
      </p:sp>
      <p:sp>
        <p:nvSpPr>
          <p:cNvPr id="30" name="object 30"/>
          <p:cNvSpPr/>
          <p:nvPr/>
        </p:nvSpPr>
        <p:spPr>
          <a:xfrm>
            <a:off x="188645" y="80378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6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278446" y="4502466"/>
            <a:ext cx="6436995" cy="774065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436830" y="129032"/>
                </a:moveTo>
                <a:lnTo>
                  <a:pt x="6426682" y="78816"/>
                </a:lnTo>
                <a:lnTo>
                  <a:pt x="6399022" y="37807"/>
                </a:lnTo>
                <a:lnTo>
                  <a:pt x="6358014" y="10147"/>
                </a:lnTo>
                <a:lnTo>
                  <a:pt x="6307798" y="0"/>
                </a:lnTo>
                <a:lnTo>
                  <a:pt x="128993" y="0"/>
                </a:lnTo>
                <a:lnTo>
                  <a:pt x="78778" y="10147"/>
                </a:lnTo>
                <a:lnTo>
                  <a:pt x="37782" y="37807"/>
                </a:lnTo>
                <a:lnTo>
                  <a:pt x="10134" y="78816"/>
                </a:lnTo>
                <a:lnTo>
                  <a:pt x="0" y="129032"/>
                </a:lnTo>
                <a:lnTo>
                  <a:pt x="0" y="644906"/>
                </a:lnTo>
                <a:lnTo>
                  <a:pt x="10134" y="695134"/>
                </a:lnTo>
                <a:lnTo>
                  <a:pt x="37782" y="736142"/>
                </a:lnTo>
                <a:lnTo>
                  <a:pt x="78778" y="763803"/>
                </a:lnTo>
                <a:lnTo>
                  <a:pt x="128993" y="773938"/>
                </a:lnTo>
                <a:lnTo>
                  <a:pt x="6307798" y="773938"/>
                </a:lnTo>
                <a:lnTo>
                  <a:pt x="6358014" y="763803"/>
                </a:lnTo>
                <a:lnTo>
                  <a:pt x="6399022" y="736142"/>
                </a:lnTo>
                <a:lnTo>
                  <a:pt x="6426682" y="695134"/>
                </a:lnTo>
                <a:lnTo>
                  <a:pt x="6436830" y="644906"/>
                </a:lnTo>
                <a:lnTo>
                  <a:pt x="6436830" y="1290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Блок-схема: перфолента 33"/>
          <p:cNvSpPr/>
          <p:nvPr/>
        </p:nvSpPr>
        <p:spPr>
          <a:xfrm>
            <a:off x="531242" y="4679948"/>
            <a:ext cx="274560" cy="4191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974277" y="4637902"/>
            <a:ext cx="48169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программы городского округа Семеновский (20</a:t>
            </a:r>
            <a:r>
              <a:rPr 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программ)</a:t>
            </a:r>
            <a:endParaRPr lang="ru-RU" sz="11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-2668" y="16693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Freeform 2182"/>
          <p:cNvSpPr>
            <a:spLocks/>
          </p:cNvSpPr>
          <p:nvPr/>
        </p:nvSpPr>
        <p:spPr bwMode="auto">
          <a:xfrm>
            <a:off x="142333" y="6250592"/>
            <a:ext cx="6480810" cy="45085"/>
          </a:xfrm>
          <a:custGeom>
            <a:avLst/>
            <a:gdLst>
              <a:gd name="T0" fmla="+- 0 297 297"/>
              <a:gd name="T1" fmla="*/ T0 w 10206"/>
              <a:gd name="T2" fmla="+- 0 10503 297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1494" y="5886551"/>
            <a:ext cx="603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КТО</a:t>
            </a:r>
            <a:r>
              <a:rPr lang="ru-RU" spc="29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ЗАНИМАЕТСЯ</a:t>
            </a:r>
            <a:r>
              <a:rPr lang="ru-RU" spc="26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СОСТАВЛЕНИЕМ</a:t>
            </a:r>
            <a:r>
              <a:rPr lang="ru-RU" spc="23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ПРОЕКТА БЮДЖЕТА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107" y="6380557"/>
            <a:ext cx="648081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3385" indent="2540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Составление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исключительная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прерогатива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</a:t>
            </a:r>
            <a:r>
              <a:rPr lang="ru-RU" sz="1400" spc="-33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107" y="7068287"/>
            <a:ext cx="626618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Непосредственное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составление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осуществляют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 городского округа.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 городского округа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утверждается решением Совета депутатов городского округа Семеновский Нижегородской области сроком на три года - очередной финансовый год и плановый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927529"/>
            <a:ext cx="65443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>
              <a:spcBef>
                <a:spcPts val="510"/>
              </a:spcBef>
              <a:spcAft>
                <a:spcPts val="0"/>
              </a:spcAft>
            </a:pP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</a:t>
            </a:r>
            <a:r>
              <a:rPr lang="ru-RU" sz="1100" b="1" spc="5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</a:t>
            </a:r>
            <a:r>
              <a:rPr lang="ru-RU" sz="1100" b="1" spc="6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бюджетной</a:t>
            </a:r>
            <a:r>
              <a:rPr lang="ru-RU" sz="1100" b="1" spc="5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b="1" spc="5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</a:t>
            </a:r>
            <a:r>
              <a:rPr lang="ru-RU" sz="1100" b="1" spc="6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</a:t>
            </a:r>
            <a:r>
              <a:rPr lang="ru-RU" sz="1100" b="1" spc="5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городском округе Семеновский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2022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100" b="1" spc="1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плановый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</a:t>
            </a:r>
            <a:r>
              <a:rPr lang="ru-RU" sz="1100" b="1" spc="-1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r>
              <a:rPr lang="ru-RU" sz="1100" b="1" spc="-4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2192" y="2788906"/>
            <a:ext cx="65469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marR="288290" algn="just">
              <a:spcBef>
                <a:spcPts val="51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социально-экономического развития городского округа Семеновский на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среднесрочный период (на 2022 год и на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плановый период 2023 и 2024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годов)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49335" y="3613383"/>
            <a:ext cx="6715175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>
              <a:lnSpc>
                <a:spcPts val="1325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Указы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Президента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Российской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  <a:r>
              <a:rPr lang="ru-RU" sz="1100" b="1" spc="-4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мая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г.,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b="1" spc="-5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мая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r>
              <a:rPr lang="ru-RU" sz="1100" b="1" spc="-3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0120">
              <a:lnSpc>
                <a:spcPts val="132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№204, от</a:t>
            </a:r>
            <a:r>
              <a:rPr lang="ru-RU" sz="1100" b="1" spc="-2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июля</a:t>
            </a:r>
            <a:r>
              <a:rPr lang="ru-RU" sz="1100" b="1" spc="-1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г.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№474 "О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национальных целях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Российской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0120">
              <a:lnSpc>
                <a:spcPts val="1325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  <a:r>
              <a:rPr lang="ru-RU" sz="1100" b="1" spc="5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100" b="1" spc="8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</a:t>
            </a:r>
            <a:r>
              <a:rPr lang="ru-RU" sz="1100" b="1" spc="6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b="1" spc="8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r>
              <a:rPr lang="ru-RU" sz="1100" b="1" spc="4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года"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7" y="3683965"/>
            <a:ext cx="528332" cy="51797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91666"/>
              </p:ext>
            </p:extLst>
          </p:nvPr>
        </p:nvGraphicFramePr>
        <p:xfrm>
          <a:off x="152401" y="914401"/>
          <a:ext cx="6553201" cy="803776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90274">
                  <a:extLst>
                    <a:ext uri="{9D8B030D-6E8A-4147-A177-3AD203B41FA5}">
                      <a16:colId xmlns:a16="http://schemas.microsoft.com/office/drawing/2014/main" val="217251797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3937563386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2242226453"/>
                    </a:ext>
                  </a:extLst>
                </a:gridCol>
                <a:gridCol w="722860">
                  <a:extLst>
                    <a:ext uri="{9D8B030D-6E8A-4147-A177-3AD203B41FA5}">
                      <a16:colId xmlns:a16="http://schemas.microsoft.com/office/drawing/2014/main" val="1589019165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3664671520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2465064650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914438886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3381981035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2480859767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1925741725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416297204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1334127375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3219856464"/>
                    </a:ext>
                  </a:extLst>
                </a:gridCol>
                <a:gridCol w="293589">
                  <a:extLst>
                    <a:ext uri="{9D8B030D-6E8A-4147-A177-3AD203B41FA5}">
                      <a16:colId xmlns:a16="http://schemas.microsoft.com/office/drawing/2014/main" val="3004927703"/>
                    </a:ext>
                  </a:extLst>
                </a:gridCol>
              </a:tblGrid>
              <a:tr h="1188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Водоснабжение и канализация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980986"/>
                  </a:ext>
                </a:extLst>
              </a:tr>
              <a:tr h="2080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Инженерная и транспортная инфраструктура, благоустройство территории для обеспечения земельных участков комплексной малоэтажной жилой застройки микрорайон «Содомовское поле» </a:t>
                      </a:r>
                      <a:r>
                        <a:rPr lang="ru-RU" sz="800" dirty="0" err="1">
                          <a:effectLst/>
                        </a:rPr>
                        <a:t>г.Семенов</a:t>
                      </a:r>
                      <a:r>
                        <a:rPr lang="ru-RU" sz="800" dirty="0">
                          <a:effectLst/>
                        </a:rPr>
                        <a:t> Нижегородской области». 1 этап – сети водоснабжения и сооружения на них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590,3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590,3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7679681"/>
                  </a:ext>
                </a:extLst>
              </a:tr>
              <a:tr h="199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Инженерная и транспортная инфраструктура, благоустройство территории для обеспечения земельных участков комплексной малоэтажной жилой застройки микрорайон «Содомовское поле» </a:t>
                      </a:r>
                      <a:r>
                        <a:rPr lang="ru-RU" sz="800" dirty="0" err="1">
                          <a:effectLst/>
                        </a:rPr>
                        <a:t>г.Семенов</a:t>
                      </a:r>
                      <a:r>
                        <a:rPr lang="ru-RU" sz="800" dirty="0">
                          <a:effectLst/>
                        </a:rPr>
                        <a:t> Нижегородской области». 2 этап – сети водоотведения и сооружения на них.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574,0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574,0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630742"/>
                  </a:ext>
                </a:extLst>
              </a:tr>
              <a:tr h="233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реализацию проекта инициативного бюджетирования "Вам решать!" "Проект наружных сетей водоотведения от малоэтажных жилых домов по адресу: Нижегородская обл., </a:t>
                      </a:r>
                      <a:r>
                        <a:rPr lang="ru-RU" sz="800" dirty="0" err="1">
                          <a:effectLst/>
                        </a:rPr>
                        <a:t>г.Семенов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ул.Б.Корнилова</a:t>
                      </a:r>
                      <a:r>
                        <a:rPr lang="ru-RU" sz="800" dirty="0">
                          <a:effectLst/>
                        </a:rPr>
                        <a:t>, д.35, 37, 38, 39(1-2), 40(1-2), 41, 42, 43, 44, 45, 46, 47(1-2), 50, </a:t>
                      </a:r>
                      <a:r>
                        <a:rPr lang="ru-RU" sz="800" dirty="0" err="1">
                          <a:effectLst/>
                        </a:rPr>
                        <a:t>ул.Мира</a:t>
                      </a:r>
                      <a:r>
                        <a:rPr lang="ru-RU" sz="800" dirty="0">
                          <a:effectLst/>
                        </a:rPr>
                        <a:t>, д.12а, 14, 15а, 16, 19, 21, 23, 29, </a:t>
                      </a:r>
                      <a:r>
                        <a:rPr lang="ru-RU" sz="800" dirty="0" err="1">
                          <a:effectLst/>
                        </a:rPr>
                        <a:t>ул.Урицкого</a:t>
                      </a:r>
                      <a:r>
                        <a:rPr lang="ru-RU" sz="800" dirty="0">
                          <a:effectLst/>
                        </a:rPr>
                        <a:t>, д.45"  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1 100,0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1 100,0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921170"/>
                  </a:ext>
                </a:extLst>
              </a:tr>
              <a:tr h="713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ПИР  Реконструкция  водовода от д.Мериноводо г. Семенов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3 778,2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3 778,2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2132454"/>
                  </a:ext>
                </a:extLst>
              </a:tr>
              <a:tr h="47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Прочие работы, услуги по объектам  коммунального хозяйства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872515"/>
                  </a:ext>
                </a:extLst>
              </a:tr>
              <a:tr h="166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6 542,5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6 542,5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5321827"/>
                  </a:ext>
                </a:extLst>
              </a:tr>
              <a:tr h="1188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Жилищное хозяйство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73448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12112-3B60-4030-A789-4330E3D05C4A}"/>
              </a:ext>
            </a:extLst>
          </p:cNvPr>
          <p:cNvSpPr/>
          <p:nvPr/>
        </p:nvSpPr>
        <p:spPr>
          <a:xfrm>
            <a:off x="190502" y="152402"/>
            <a:ext cx="647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2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99708"/>
              </p:ext>
            </p:extLst>
          </p:nvPr>
        </p:nvGraphicFramePr>
        <p:xfrm>
          <a:off x="133350" y="1219200"/>
          <a:ext cx="6591300" cy="77357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62517">
                  <a:extLst>
                    <a:ext uri="{9D8B030D-6E8A-4147-A177-3AD203B41FA5}">
                      <a16:colId xmlns:a16="http://schemas.microsoft.com/office/drawing/2014/main" val="3191169635"/>
                    </a:ext>
                  </a:extLst>
                </a:gridCol>
                <a:gridCol w="592804">
                  <a:extLst>
                    <a:ext uri="{9D8B030D-6E8A-4147-A177-3AD203B41FA5}">
                      <a16:colId xmlns:a16="http://schemas.microsoft.com/office/drawing/2014/main" val="3723731321"/>
                    </a:ext>
                  </a:extLst>
                </a:gridCol>
                <a:gridCol w="593401">
                  <a:extLst>
                    <a:ext uri="{9D8B030D-6E8A-4147-A177-3AD203B41FA5}">
                      <a16:colId xmlns:a16="http://schemas.microsoft.com/office/drawing/2014/main" val="2840911559"/>
                    </a:ext>
                  </a:extLst>
                </a:gridCol>
                <a:gridCol w="505555">
                  <a:extLst>
                    <a:ext uri="{9D8B030D-6E8A-4147-A177-3AD203B41FA5}">
                      <a16:colId xmlns:a16="http://schemas.microsoft.com/office/drawing/2014/main" val="4117331366"/>
                    </a:ext>
                  </a:extLst>
                </a:gridCol>
                <a:gridCol w="493009">
                  <a:extLst>
                    <a:ext uri="{9D8B030D-6E8A-4147-A177-3AD203B41FA5}">
                      <a16:colId xmlns:a16="http://schemas.microsoft.com/office/drawing/2014/main" val="3763301925"/>
                    </a:ext>
                  </a:extLst>
                </a:gridCol>
                <a:gridCol w="508544">
                  <a:extLst>
                    <a:ext uri="{9D8B030D-6E8A-4147-A177-3AD203B41FA5}">
                      <a16:colId xmlns:a16="http://schemas.microsoft.com/office/drawing/2014/main" val="2246894288"/>
                    </a:ext>
                  </a:extLst>
                </a:gridCol>
                <a:gridCol w="507946">
                  <a:extLst>
                    <a:ext uri="{9D8B030D-6E8A-4147-A177-3AD203B41FA5}">
                      <a16:colId xmlns:a16="http://schemas.microsoft.com/office/drawing/2014/main" val="64694537"/>
                    </a:ext>
                  </a:extLst>
                </a:gridCol>
                <a:gridCol w="508544">
                  <a:extLst>
                    <a:ext uri="{9D8B030D-6E8A-4147-A177-3AD203B41FA5}">
                      <a16:colId xmlns:a16="http://schemas.microsoft.com/office/drawing/2014/main" val="1098512282"/>
                    </a:ext>
                  </a:extLst>
                </a:gridCol>
                <a:gridCol w="507946">
                  <a:extLst>
                    <a:ext uri="{9D8B030D-6E8A-4147-A177-3AD203B41FA5}">
                      <a16:colId xmlns:a16="http://schemas.microsoft.com/office/drawing/2014/main" val="919531563"/>
                    </a:ext>
                  </a:extLst>
                </a:gridCol>
                <a:gridCol w="511532">
                  <a:extLst>
                    <a:ext uri="{9D8B030D-6E8A-4147-A177-3AD203B41FA5}">
                      <a16:colId xmlns:a16="http://schemas.microsoft.com/office/drawing/2014/main" val="2222252942"/>
                    </a:ext>
                  </a:extLst>
                </a:gridCol>
                <a:gridCol w="228170">
                  <a:extLst>
                    <a:ext uri="{9D8B030D-6E8A-4147-A177-3AD203B41FA5}">
                      <a16:colId xmlns:a16="http://schemas.microsoft.com/office/drawing/2014/main" val="1331651016"/>
                    </a:ext>
                  </a:extLst>
                </a:gridCol>
                <a:gridCol w="261741">
                  <a:extLst>
                    <a:ext uri="{9D8B030D-6E8A-4147-A177-3AD203B41FA5}">
                      <a16:colId xmlns:a16="http://schemas.microsoft.com/office/drawing/2014/main" val="3912137919"/>
                    </a:ext>
                  </a:extLst>
                </a:gridCol>
                <a:gridCol w="331660">
                  <a:extLst>
                    <a:ext uri="{9D8B030D-6E8A-4147-A177-3AD203B41FA5}">
                      <a16:colId xmlns:a16="http://schemas.microsoft.com/office/drawing/2014/main" val="2896957359"/>
                    </a:ext>
                  </a:extLst>
                </a:gridCol>
                <a:gridCol w="277931">
                  <a:extLst>
                    <a:ext uri="{9D8B030D-6E8A-4147-A177-3AD203B41FA5}">
                      <a16:colId xmlns:a16="http://schemas.microsoft.com/office/drawing/2014/main" val="78493251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Жилой дом. Нижегородская область, городской округ Семеновский, с. Ильино-</a:t>
                      </a:r>
                      <a:r>
                        <a:rPr lang="ru-RU" sz="800" dirty="0" err="1">
                          <a:effectLst/>
                        </a:rPr>
                        <a:t>Заборское</a:t>
                      </a:r>
                      <a:r>
                        <a:rPr lang="ru-RU" sz="800" dirty="0">
                          <a:effectLst/>
                        </a:rPr>
                        <a:t>, улица </a:t>
                      </a:r>
                      <a:r>
                        <a:rPr lang="ru-RU" sz="800" dirty="0" err="1">
                          <a:effectLst/>
                        </a:rPr>
                        <a:t>Юбилейная,улица</a:t>
                      </a:r>
                      <a:r>
                        <a:rPr lang="ru-RU" sz="800" dirty="0">
                          <a:effectLst/>
                        </a:rPr>
                        <a:t> Молодежная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1 395,0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1 395,0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230994"/>
                  </a:ext>
                </a:extLst>
              </a:tr>
              <a:tr h="401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1 395,0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1 395,0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0401099"/>
                  </a:ext>
                </a:extLst>
              </a:tr>
              <a:tr h="15199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673689"/>
                  </a:ext>
                </a:extLst>
              </a:tr>
              <a:tr h="1504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Комплексное благоустройство компактной жилищной застроки ул.Молодежная в с. Ильино-Заборское городского округа Семеновский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35 245,2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28 196,2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7 049,0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0443835"/>
                  </a:ext>
                </a:extLst>
              </a:tr>
              <a:tr h="32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35 245,2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28 196,2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7 049,0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7976"/>
                  </a:ext>
                </a:extLst>
              </a:tr>
              <a:tr h="93719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Сбор, удаление отходов и очистка сточных вод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62193"/>
                  </a:ext>
                </a:extLst>
              </a:tr>
              <a:tr h="1018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"Реконструкция биологических очистных сооружений города Семенов Нижегородской области"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221 144,7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212 298,9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7 076,6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1 769,2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924146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221 144,7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212 298,9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7 076,6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1 769,2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032470"/>
                  </a:ext>
                </a:extLst>
              </a:tr>
              <a:tr h="137423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Образование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221905"/>
                  </a:ext>
                </a:extLst>
              </a:tr>
              <a:tr h="1198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ПИР "Строительство детского дошкольного образовательного учреждения в г. Семенов, Нижегородской области"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3801229"/>
                  </a:ext>
                </a:extLst>
              </a:tr>
              <a:tr h="610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"Школа общего среднего образования в г.Семенов Нижегородской области"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50 000,0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1 046 395,6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791 218,7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250 141,5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5 035,4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070811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45 000,0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1 046 395,6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791 218,7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250 141,5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5 035,4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076868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325 296,6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212 298,9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81 050,3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31 947,4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1 068 653,6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791 218,7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250 141,5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27 293,4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437613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FBED28-B954-444B-B803-C2060418F928}"/>
              </a:ext>
            </a:extLst>
          </p:cNvPr>
          <p:cNvSpPr/>
          <p:nvPr/>
        </p:nvSpPr>
        <p:spPr>
          <a:xfrm>
            <a:off x="0" y="609600"/>
            <a:ext cx="647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49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52400" y="228600"/>
            <a:ext cx="655320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sz="1800" dirty="0">
                <a:solidFill>
                  <a:srgbClr val="FF9A7B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</a:t>
            </a:r>
            <a:r>
              <a:rPr lang="ru-RU" sz="1800" spc="155" dirty="0">
                <a:solidFill>
                  <a:srgbClr val="FF9A7B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>
                <a:solidFill>
                  <a:srgbClr val="FF9A7B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программа" Управление муниципальными финансами городского округа Семеновский"</a:t>
            </a:r>
            <a:endParaRPr lang="ru-RU" sz="1100" dirty="0">
              <a:solidFill>
                <a:srgbClr val="FF9A7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566"/>
          <p:cNvGrpSpPr>
            <a:grpSpLocks/>
          </p:cNvGrpSpPr>
          <p:nvPr/>
        </p:nvGrpSpPr>
        <p:grpSpPr bwMode="auto">
          <a:xfrm>
            <a:off x="547309" y="3430888"/>
            <a:ext cx="2071074" cy="2282224"/>
            <a:chOff x="713" y="123"/>
            <a:chExt cx="3766" cy="4309"/>
          </a:xfrm>
        </p:grpSpPr>
        <p:sp>
          <p:nvSpPr>
            <p:cNvPr id="4" name="Freeform 568"/>
            <p:cNvSpPr>
              <a:spLocks/>
            </p:cNvSpPr>
            <p:nvPr/>
          </p:nvSpPr>
          <p:spPr bwMode="auto">
            <a:xfrm>
              <a:off x="713" y="123"/>
              <a:ext cx="3618" cy="3446"/>
            </a:xfrm>
            <a:custGeom>
              <a:avLst/>
              <a:gdLst>
                <a:gd name="T0" fmla="+- 0 720 713"/>
                <a:gd name="T1" fmla="*/ T0 w 3618"/>
                <a:gd name="T2" fmla="+- 0 1697 123"/>
                <a:gd name="T3" fmla="*/ 1697 h 3446"/>
                <a:gd name="T4" fmla="+- 0 754 713"/>
                <a:gd name="T5" fmla="*/ T4 w 3618"/>
                <a:gd name="T6" fmla="+- 0 1481 123"/>
                <a:gd name="T7" fmla="*/ 1481 h 3446"/>
                <a:gd name="T8" fmla="+- 0 815 713"/>
                <a:gd name="T9" fmla="*/ T8 w 3618"/>
                <a:gd name="T10" fmla="+- 0 1275 123"/>
                <a:gd name="T11" fmla="*/ 1275 h 3446"/>
                <a:gd name="T12" fmla="+- 0 902 713"/>
                <a:gd name="T13" fmla="*/ T12 w 3618"/>
                <a:gd name="T14" fmla="+- 0 1079 123"/>
                <a:gd name="T15" fmla="*/ 1079 h 3446"/>
                <a:gd name="T16" fmla="+- 0 1012 713"/>
                <a:gd name="T17" fmla="*/ T16 w 3618"/>
                <a:gd name="T18" fmla="+- 0 897 123"/>
                <a:gd name="T19" fmla="*/ 897 h 3446"/>
                <a:gd name="T20" fmla="+- 0 1144 713"/>
                <a:gd name="T21" fmla="*/ T20 w 3618"/>
                <a:gd name="T22" fmla="+- 0 730 123"/>
                <a:gd name="T23" fmla="*/ 730 h 3446"/>
                <a:gd name="T24" fmla="+- 0 1296 713"/>
                <a:gd name="T25" fmla="*/ T24 w 3618"/>
                <a:gd name="T26" fmla="+- 0 580 123"/>
                <a:gd name="T27" fmla="*/ 580 h 3446"/>
                <a:gd name="T28" fmla="+- 0 1466 713"/>
                <a:gd name="T29" fmla="*/ T28 w 3618"/>
                <a:gd name="T30" fmla="+- 0 448 123"/>
                <a:gd name="T31" fmla="*/ 448 h 3446"/>
                <a:gd name="T32" fmla="+- 0 1652 713"/>
                <a:gd name="T33" fmla="*/ T32 w 3618"/>
                <a:gd name="T34" fmla="+- 0 335 123"/>
                <a:gd name="T35" fmla="*/ 335 h 3446"/>
                <a:gd name="T36" fmla="+- 0 1852 713"/>
                <a:gd name="T37" fmla="*/ T36 w 3618"/>
                <a:gd name="T38" fmla="+- 0 245 123"/>
                <a:gd name="T39" fmla="*/ 245 h 3446"/>
                <a:gd name="T40" fmla="+- 0 2065 713"/>
                <a:gd name="T41" fmla="*/ T40 w 3618"/>
                <a:gd name="T42" fmla="+- 0 179 123"/>
                <a:gd name="T43" fmla="*/ 179 h 3446"/>
                <a:gd name="T44" fmla="+- 0 2289 713"/>
                <a:gd name="T45" fmla="*/ T44 w 3618"/>
                <a:gd name="T46" fmla="+- 0 137 123"/>
                <a:gd name="T47" fmla="*/ 137 h 3446"/>
                <a:gd name="T48" fmla="+- 0 2522 713"/>
                <a:gd name="T49" fmla="*/ T48 w 3618"/>
                <a:gd name="T50" fmla="+- 0 123 123"/>
                <a:gd name="T51" fmla="*/ 123 h 3446"/>
                <a:gd name="T52" fmla="+- 0 2755 713"/>
                <a:gd name="T53" fmla="*/ T52 w 3618"/>
                <a:gd name="T54" fmla="+- 0 137 123"/>
                <a:gd name="T55" fmla="*/ 137 h 3446"/>
                <a:gd name="T56" fmla="+- 0 2979 713"/>
                <a:gd name="T57" fmla="*/ T56 w 3618"/>
                <a:gd name="T58" fmla="+- 0 179 123"/>
                <a:gd name="T59" fmla="*/ 179 h 3446"/>
                <a:gd name="T60" fmla="+- 0 3192 713"/>
                <a:gd name="T61" fmla="*/ T60 w 3618"/>
                <a:gd name="T62" fmla="+- 0 245 123"/>
                <a:gd name="T63" fmla="*/ 245 h 3446"/>
                <a:gd name="T64" fmla="+- 0 3392 713"/>
                <a:gd name="T65" fmla="*/ T64 w 3618"/>
                <a:gd name="T66" fmla="+- 0 335 123"/>
                <a:gd name="T67" fmla="*/ 335 h 3446"/>
                <a:gd name="T68" fmla="+- 0 3578 713"/>
                <a:gd name="T69" fmla="*/ T68 w 3618"/>
                <a:gd name="T70" fmla="+- 0 448 123"/>
                <a:gd name="T71" fmla="*/ 448 h 3446"/>
                <a:gd name="T72" fmla="+- 0 3748 713"/>
                <a:gd name="T73" fmla="*/ T72 w 3618"/>
                <a:gd name="T74" fmla="+- 0 580 123"/>
                <a:gd name="T75" fmla="*/ 580 h 3446"/>
                <a:gd name="T76" fmla="+- 0 3900 713"/>
                <a:gd name="T77" fmla="*/ T76 w 3618"/>
                <a:gd name="T78" fmla="+- 0 730 123"/>
                <a:gd name="T79" fmla="*/ 730 h 3446"/>
                <a:gd name="T80" fmla="+- 0 4032 713"/>
                <a:gd name="T81" fmla="*/ T80 w 3618"/>
                <a:gd name="T82" fmla="+- 0 897 123"/>
                <a:gd name="T83" fmla="*/ 897 h 3446"/>
                <a:gd name="T84" fmla="+- 0 4142 713"/>
                <a:gd name="T85" fmla="*/ T84 w 3618"/>
                <a:gd name="T86" fmla="+- 0 1079 123"/>
                <a:gd name="T87" fmla="*/ 1079 h 3446"/>
                <a:gd name="T88" fmla="+- 0 4229 713"/>
                <a:gd name="T89" fmla="*/ T88 w 3618"/>
                <a:gd name="T90" fmla="+- 0 1275 123"/>
                <a:gd name="T91" fmla="*/ 1275 h 3446"/>
                <a:gd name="T92" fmla="+- 0 4290 713"/>
                <a:gd name="T93" fmla="*/ T92 w 3618"/>
                <a:gd name="T94" fmla="+- 0 1481 123"/>
                <a:gd name="T95" fmla="*/ 1481 h 3446"/>
                <a:gd name="T96" fmla="+- 0 4324 713"/>
                <a:gd name="T97" fmla="*/ T96 w 3618"/>
                <a:gd name="T98" fmla="+- 0 1697 123"/>
                <a:gd name="T99" fmla="*/ 1697 h 3446"/>
                <a:gd name="T100" fmla="+- 0 4329 713"/>
                <a:gd name="T101" fmla="*/ T100 w 3618"/>
                <a:gd name="T102" fmla="+- 0 1921 123"/>
                <a:gd name="T103" fmla="*/ 1921 h 3446"/>
                <a:gd name="T104" fmla="+- 0 4305 713"/>
                <a:gd name="T105" fmla="*/ T104 w 3618"/>
                <a:gd name="T106" fmla="+- 0 2140 123"/>
                <a:gd name="T107" fmla="*/ 2140 h 3446"/>
                <a:gd name="T108" fmla="+- 0 4252 713"/>
                <a:gd name="T109" fmla="*/ T108 w 3618"/>
                <a:gd name="T110" fmla="+- 0 2350 123"/>
                <a:gd name="T111" fmla="*/ 2350 h 3446"/>
                <a:gd name="T112" fmla="+- 0 4174 713"/>
                <a:gd name="T113" fmla="*/ T112 w 3618"/>
                <a:gd name="T114" fmla="+- 0 2549 123"/>
                <a:gd name="T115" fmla="*/ 2549 h 3446"/>
                <a:gd name="T116" fmla="+- 0 4071 713"/>
                <a:gd name="T117" fmla="*/ T116 w 3618"/>
                <a:gd name="T118" fmla="+- 0 2736 123"/>
                <a:gd name="T119" fmla="*/ 2736 h 3446"/>
                <a:gd name="T120" fmla="+- 0 3946 713"/>
                <a:gd name="T121" fmla="*/ T120 w 3618"/>
                <a:gd name="T122" fmla="+- 0 2908 123"/>
                <a:gd name="T123" fmla="*/ 2908 h 3446"/>
                <a:gd name="T124" fmla="+- 0 3801 713"/>
                <a:gd name="T125" fmla="*/ T124 w 3618"/>
                <a:gd name="T126" fmla="+- 0 3064 123"/>
                <a:gd name="T127" fmla="*/ 3064 h 3446"/>
                <a:gd name="T128" fmla="+- 0 3637 713"/>
                <a:gd name="T129" fmla="*/ T128 w 3618"/>
                <a:gd name="T130" fmla="+- 0 3203 123"/>
                <a:gd name="T131" fmla="*/ 3203 h 3446"/>
                <a:gd name="T132" fmla="+- 0 3456 713"/>
                <a:gd name="T133" fmla="*/ T132 w 3618"/>
                <a:gd name="T134" fmla="+- 0 3322 123"/>
                <a:gd name="T135" fmla="*/ 3322 h 3446"/>
                <a:gd name="T136" fmla="+- 0 3260 713"/>
                <a:gd name="T137" fmla="*/ T136 w 3618"/>
                <a:gd name="T138" fmla="+- 0 3419 123"/>
                <a:gd name="T139" fmla="*/ 3419 h 3446"/>
                <a:gd name="T140" fmla="+- 0 3051 713"/>
                <a:gd name="T141" fmla="*/ T140 w 3618"/>
                <a:gd name="T142" fmla="+- 0 3494 123"/>
                <a:gd name="T143" fmla="*/ 3494 h 3446"/>
                <a:gd name="T144" fmla="+- 0 2830 713"/>
                <a:gd name="T145" fmla="*/ T144 w 3618"/>
                <a:gd name="T146" fmla="+- 0 3544 123"/>
                <a:gd name="T147" fmla="*/ 3544 h 3446"/>
                <a:gd name="T148" fmla="+- 0 2600 713"/>
                <a:gd name="T149" fmla="*/ T148 w 3618"/>
                <a:gd name="T150" fmla="+- 0 3567 123"/>
                <a:gd name="T151" fmla="*/ 3567 h 3446"/>
                <a:gd name="T152" fmla="+- 0 2366 713"/>
                <a:gd name="T153" fmla="*/ T152 w 3618"/>
                <a:gd name="T154" fmla="+- 0 3562 123"/>
                <a:gd name="T155" fmla="*/ 3562 h 3446"/>
                <a:gd name="T156" fmla="+- 0 2139 713"/>
                <a:gd name="T157" fmla="*/ T156 w 3618"/>
                <a:gd name="T158" fmla="+- 0 3530 123"/>
                <a:gd name="T159" fmla="*/ 3530 h 3446"/>
                <a:gd name="T160" fmla="+- 0 1922 713"/>
                <a:gd name="T161" fmla="*/ T160 w 3618"/>
                <a:gd name="T162" fmla="+- 0 3472 123"/>
                <a:gd name="T163" fmla="*/ 3472 h 3446"/>
                <a:gd name="T164" fmla="+- 0 1717 713"/>
                <a:gd name="T165" fmla="*/ T164 w 3618"/>
                <a:gd name="T166" fmla="+- 0 3389 123"/>
                <a:gd name="T167" fmla="*/ 3389 h 3446"/>
                <a:gd name="T168" fmla="+- 0 1526 713"/>
                <a:gd name="T169" fmla="*/ T168 w 3618"/>
                <a:gd name="T170" fmla="+- 0 3284 123"/>
                <a:gd name="T171" fmla="*/ 3284 h 3446"/>
                <a:gd name="T172" fmla="+- 0 1350 713"/>
                <a:gd name="T173" fmla="*/ T172 w 3618"/>
                <a:gd name="T174" fmla="+- 0 3159 123"/>
                <a:gd name="T175" fmla="*/ 3159 h 3446"/>
                <a:gd name="T176" fmla="+- 0 1192 713"/>
                <a:gd name="T177" fmla="*/ T176 w 3618"/>
                <a:gd name="T178" fmla="+- 0 3014 123"/>
                <a:gd name="T179" fmla="*/ 3014 h 3446"/>
                <a:gd name="T180" fmla="+- 0 1054 713"/>
                <a:gd name="T181" fmla="*/ T180 w 3618"/>
                <a:gd name="T182" fmla="+- 0 2852 123"/>
                <a:gd name="T183" fmla="*/ 2852 h 3446"/>
                <a:gd name="T184" fmla="+- 0 936 713"/>
                <a:gd name="T185" fmla="*/ T184 w 3618"/>
                <a:gd name="T186" fmla="+- 0 2675 123"/>
                <a:gd name="T187" fmla="*/ 2675 h 3446"/>
                <a:gd name="T188" fmla="+- 0 841 713"/>
                <a:gd name="T189" fmla="*/ T188 w 3618"/>
                <a:gd name="T190" fmla="+- 0 2484 123"/>
                <a:gd name="T191" fmla="*/ 2484 h 3446"/>
                <a:gd name="T192" fmla="+- 0 771 713"/>
                <a:gd name="T193" fmla="*/ T192 w 3618"/>
                <a:gd name="T194" fmla="+- 0 2281 123"/>
                <a:gd name="T195" fmla="*/ 2281 h 3446"/>
                <a:gd name="T196" fmla="+- 0 728 713"/>
                <a:gd name="T197" fmla="*/ T196 w 3618"/>
                <a:gd name="T198" fmla="+- 0 2068 123"/>
                <a:gd name="T199" fmla="*/ 2068 h 3446"/>
                <a:gd name="T200" fmla="+- 0 713 713"/>
                <a:gd name="T201" fmla="*/ T200 w 3618"/>
                <a:gd name="T202" fmla="+- 0 1846 123"/>
                <a:gd name="T203" fmla="*/ 1846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3"/>
                  </a:moveTo>
                  <a:lnTo>
                    <a:pt x="2" y="1648"/>
                  </a:lnTo>
                  <a:lnTo>
                    <a:pt x="7" y="1574"/>
                  </a:lnTo>
                  <a:lnTo>
                    <a:pt x="15" y="1501"/>
                  </a:lnTo>
                  <a:lnTo>
                    <a:pt x="26" y="1429"/>
                  </a:lnTo>
                  <a:lnTo>
                    <a:pt x="41" y="1358"/>
                  </a:lnTo>
                  <a:lnTo>
                    <a:pt x="58" y="1288"/>
                  </a:lnTo>
                  <a:lnTo>
                    <a:pt x="79" y="1219"/>
                  </a:lnTo>
                  <a:lnTo>
                    <a:pt x="102" y="1152"/>
                  </a:lnTo>
                  <a:lnTo>
                    <a:pt x="128" y="1085"/>
                  </a:lnTo>
                  <a:lnTo>
                    <a:pt x="157" y="1020"/>
                  </a:lnTo>
                  <a:lnTo>
                    <a:pt x="189" y="956"/>
                  </a:lnTo>
                  <a:lnTo>
                    <a:pt x="223" y="894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7"/>
                  </a:lnTo>
                  <a:lnTo>
                    <a:pt x="385" y="661"/>
                  </a:lnTo>
                  <a:lnTo>
                    <a:pt x="431" y="607"/>
                  </a:lnTo>
                  <a:lnTo>
                    <a:pt x="479" y="555"/>
                  </a:lnTo>
                  <a:lnTo>
                    <a:pt x="530" y="505"/>
                  </a:lnTo>
                  <a:lnTo>
                    <a:pt x="583" y="457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3" y="325"/>
                  </a:lnTo>
                  <a:lnTo>
                    <a:pt x="813" y="285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80"/>
                  </a:lnTo>
                  <a:lnTo>
                    <a:pt x="1071" y="150"/>
                  </a:lnTo>
                  <a:lnTo>
                    <a:pt x="1139" y="122"/>
                  </a:lnTo>
                  <a:lnTo>
                    <a:pt x="1209" y="97"/>
                  </a:lnTo>
                  <a:lnTo>
                    <a:pt x="1280" y="75"/>
                  </a:lnTo>
                  <a:lnTo>
                    <a:pt x="1352" y="56"/>
                  </a:lnTo>
                  <a:lnTo>
                    <a:pt x="1426" y="39"/>
                  </a:lnTo>
                  <a:lnTo>
                    <a:pt x="1501" y="25"/>
                  </a:lnTo>
                  <a:lnTo>
                    <a:pt x="1576" y="14"/>
                  </a:lnTo>
                  <a:lnTo>
                    <a:pt x="1653" y="7"/>
                  </a:lnTo>
                  <a:lnTo>
                    <a:pt x="1731" y="2"/>
                  </a:lnTo>
                  <a:lnTo>
                    <a:pt x="1809" y="0"/>
                  </a:lnTo>
                  <a:lnTo>
                    <a:pt x="1887" y="2"/>
                  </a:lnTo>
                  <a:lnTo>
                    <a:pt x="1965" y="7"/>
                  </a:lnTo>
                  <a:lnTo>
                    <a:pt x="2042" y="14"/>
                  </a:lnTo>
                  <a:lnTo>
                    <a:pt x="2117" y="25"/>
                  </a:lnTo>
                  <a:lnTo>
                    <a:pt x="2192" y="39"/>
                  </a:lnTo>
                  <a:lnTo>
                    <a:pt x="2266" y="56"/>
                  </a:lnTo>
                  <a:lnTo>
                    <a:pt x="2338" y="75"/>
                  </a:lnTo>
                  <a:lnTo>
                    <a:pt x="2409" y="97"/>
                  </a:lnTo>
                  <a:lnTo>
                    <a:pt x="2479" y="122"/>
                  </a:lnTo>
                  <a:lnTo>
                    <a:pt x="2547" y="150"/>
                  </a:lnTo>
                  <a:lnTo>
                    <a:pt x="2614" y="180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5"/>
                  </a:lnTo>
                  <a:lnTo>
                    <a:pt x="2865" y="325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5" y="457"/>
                  </a:lnTo>
                  <a:lnTo>
                    <a:pt x="3088" y="505"/>
                  </a:lnTo>
                  <a:lnTo>
                    <a:pt x="3139" y="555"/>
                  </a:lnTo>
                  <a:lnTo>
                    <a:pt x="3187" y="607"/>
                  </a:lnTo>
                  <a:lnTo>
                    <a:pt x="3233" y="661"/>
                  </a:lnTo>
                  <a:lnTo>
                    <a:pt x="3277" y="717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4"/>
                  </a:lnTo>
                  <a:lnTo>
                    <a:pt x="3429" y="956"/>
                  </a:lnTo>
                  <a:lnTo>
                    <a:pt x="3461" y="1020"/>
                  </a:lnTo>
                  <a:lnTo>
                    <a:pt x="3490" y="1085"/>
                  </a:lnTo>
                  <a:lnTo>
                    <a:pt x="3516" y="1152"/>
                  </a:lnTo>
                  <a:lnTo>
                    <a:pt x="3539" y="1219"/>
                  </a:lnTo>
                  <a:lnTo>
                    <a:pt x="3560" y="1288"/>
                  </a:lnTo>
                  <a:lnTo>
                    <a:pt x="3577" y="1358"/>
                  </a:lnTo>
                  <a:lnTo>
                    <a:pt x="3592" y="1429"/>
                  </a:lnTo>
                  <a:lnTo>
                    <a:pt x="3603" y="1501"/>
                  </a:lnTo>
                  <a:lnTo>
                    <a:pt x="3611" y="1574"/>
                  </a:lnTo>
                  <a:lnTo>
                    <a:pt x="3616" y="1648"/>
                  </a:lnTo>
                  <a:lnTo>
                    <a:pt x="3618" y="1723"/>
                  </a:lnTo>
                  <a:lnTo>
                    <a:pt x="3616" y="1798"/>
                  </a:lnTo>
                  <a:lnTo>
                    <a:pt x="3611" y="1872"/>
                  </a:lnTo>
                  <a:lnTo>
                    <a:pt x="3603" y="1945"/>
                  </a:lnTo>
                  <a:lnTo>
                    <a:pt x="3592" y="2017"/>
                  </a:lnTo>
                  <a:lnTo>
                    <a:pt x="3577" y="2088"/>
                  </a:lnTo>
                  <a:lnTo>
                    <a:pt x="3560" y="2158"/>
                  </a:lnTo>
                  <a:lnTo>
                    <a:pt x="3539" y="2227"/>
                  </a:lnTo>
                  <a:lnTo>
                    <a:pt x="3516" y="2295"/>
                  </a:lnTo>
                  <a:lnTo>
                    <a:pt x="3490" y="2361"/>
                  </a:lnTo>
                  <a:lnTo>
                    <a:pt x="3461" y="2426"/>
                  </a:lnTo>
                  <a:lnTo>
                    <a:pt x="3429" y="2490"/>
                  </a:lnTo>
                  <a:lnTo>
                    <a:pt x="3395" y="2552"/>
                  </a:lnTo>
                  <a:lnTo>
                    <a:pt x="3358" y="2613"/>
                  </a:lnTo>
                  <a:lnTo>
                    <a:pt x="3319" y="2672"/>
                  </a:lnTo>
                  <a:lnTo>
                    <a:pt x="3277" y="2729"/>
                  </a:lnTo>
                  <a:lnTo>
                    <a:pt x="3233" y="2785"/>
                  </a:lnTo>
                  <a:lnTo>
                    <a:pt x="3187" y="2839"/>
                  </a:lnTo>
                  <a:lnTo>
                    <a:pt x="3139" y="2891"/>
                  </a:lnTo>
                  <a:lnTo>
                    <a:pt x="3088" y="2941"/>
                  </a:lnTo>
                  <a:lnTo>
                    <a:pt x="3035" y="2989"/>
                  </a:lnTo>
                  <a:lnTo>
                    <a:pt x="2981" y="3036"/>
                  </a:lnTo>
                  <a:lnTo>
                    <a:pt x="2924" y="3080"/>
                  </a:lnTo>
                  <a:lnTo>
                    <a:pt x="2865" y="3122"/>
                  </a:lnTo>
                  <a:lnTo>
                    <a:pt x="2805" y="3161"/>
                  </a:lnTo>
                  <a:lnTo>
                    <a:pt x="2743" y="3199"/>
                  </a:lnTo>
                  <a:lnTo>
                    <a:pt x="2679" y="3234"/>
                  </a:lnTo>
                  <a:lnTo>
                    <a:pt x="2614" y="3266"/>
                  </a:lnTo>
                  <a:lnTo>
                    <a:pt x="2547" y="3296"/>
                  </a:lnTo>
                  <a:lnTo>
                    <a:pt x="2479" y="3324"/>
                  </a:lnTo>
                  <a:lnTo>
                    <a:pt x="2409" y="3349"/>
                  </a:lnTo>
                  <a:lnTo>
                    <a:pt x="2338" y="3371"/>
                  </a:lnTo>
                  <a:lnTo>
                    <a:pt x="2266" y="3390"/>
                  </a:lnTo>
                  <a:lnTo>
                    <a:pt x="2192" y="3407"/>
                  </a:lnTo>
                  <a:lnTo>
                    <a:pt x="2117" y="3421"/>
                  </a:lnTo>
                  <a:lnTo>
                    <a:pt x="2042" y="3432"/>
                  </a:lnTo>
                  <a:lnTo>
                    <a:pt x="1965" y="3439"/>
                  </a:lnTo>
                  <a:lnTo>
                    <a:pt x="1887" y="3444"/>
                  </a:lnTo>
                  <a:lnTo>
                    <a:pt x="1809" y="3446"/>
                  </a:lnTo>
                  <a:lnTo>
                    <a:pt x="1731" y="3444"/>
                  </a:lnTo>
                  <a:lnTo>
                    <a:pt x="1653" y="3439"/>
                  </a:lnTo>
                  <a:lnTo>
                    <a:pt x="1576" y="3432"/>
                  </a:lnTo>
                  <a:lnTo>
                    <a:pt x="1501" y="3421"/>
                  </a:lnTo>
                  <a:lnTo>
                    <a:pt x="1426" y="3407"/>
                  </a:lnTo>
                  <a:lnTo>
                    <a:pt x="1352" y="3390"/>
                  </a:lnTo>
                  <a:lnTo>
                    <a:pt x="1280" y="3371"/>
                  </a:lnTo>
                  <a:lnTo>
                    <a:pt x="1209" y="3349"/>
                  </a:lnTo>
                  <a:lnTo>
                    <a:pt x="1139" y="3324"/>
                  </a:lnTo>
                  <a:lnTo>
                    <a:pt x="1071" y="3296"/>
                  </a:lnTo>
                  <a:lnTo>
                    <a:pt x="1004" y="3266"/>
                  </a:lnTo>
                  <a:lnTo>
                    <a:pt x="939" y="3234"/>
                  </a:lnTo>
                  <a:lnTo>
                    <a:pt x="875" y="3199"/>
                  </a:lnTo>
                  <a:lnTo>
                    <a:pt x="813" y="3161"/>
                  </a:lnTo>
                  <a:lnTo>
                    <a:pt x="753" y="3122"/>
                  </a:lnTo>
                  <a:lnTo>
                    <a:pt x="694" y="3080"/>
                  </a:lnTo>
                  <a:lnTo>
                    <a:pt x="637" y="3036"/>
                  </a:lnTo>
                  <a:lnTo>
                    <a:pt x="583" y="2989"/>
                  </a:lnTo>
                  <a:lnTo>
                    <a:pt x="530" y="2941"/>
                  </a:lnTo>
                  <a:lnTo>
                    <a:pt x="479" y="2891"/>
                  </a:lnTo>
                  <a:lnTo>
                    <a:pt x="431" y="2839"/>
                  </a:lnTo>
                  <a:lnTo>
                    <a:pt x="385" y="2785"/>
                  </a:lnTo>
                  <a:lnTo>
                    <a:pt x="341" y="2729"/>
                  </a:lnTo>
                  <a:lnTo>
                    <a:pt x="299" y="2672"/>
                  </a:lnTo>
                  <a:lnTo>
                    <a:pt x="260" y="2613"/>
                  </a:lnTo>
                  <a:lnTo>
                    <a:pt x="223" y="2552"/>
                  </a:lnTo>
                  <a:lnTo>
                    <a:pt x="189" y="2490"/>
                  </a:lnTo>
                  <a:lnTo>
                    <a:pt x="157" y="2426"/>
                  </a:lnTo>
                  <a:lnTo>
                    <a:pt x="128" y="2361"/>
                  </a:lnTo>
                  <a:lnTo>
                    <a:pt x="102" y="2295"/>
                  </a:lnTo>
                  <a:lnTo>
                    <a:pt x="79" y="2227"/>
                  </a:lnTo>
                  <a:lnTo>
                    <a:pt x="58" y="2158"/>
                  </a:lnTo>
                  <a:lnTo>
                    <a:pt x="41" y="2088"/>
                  </a:lnTo>
                  <a:lnTo>
                    <a:pt x="26" y="2017"/>
                  </a:lnTo>
                  <a:lnTo>
                    <a:pt x="15" y="1945"/>
                  </a:lnTo>
                  <a:lnTo>
                    <a:pt x="7" y="1872"/>
                  </a:lnTo>
                  <a:lnTo>
                    <a:pt x="2" y="1798"/>
                  </a:lnTo>
                  <a:lnTo>
                    <a:pt x="0" y="1723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67"/>
            <p:cNvSpPr txBox="1">
              <a:spLocks noChangeArrowheads="1"/>
            </p:cNvSpPr>
            <p:nvPr/>
          </p:nvSpPr>
          <p:spPr bwMode="auto">
            <a:xfrm>
              <a:off x="821" y="418"/>
              <a:ext cx="3658" cy="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3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715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3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1143000"/>
            <a:ext cx="3429000" cy="204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бюджета городского округа Семеновский Нижегородской области, повышение эффективности и качества управления муниципальными финансами городского округа Семеновский Нижегородской области</a:t>
            </a:r>
            <a:b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spcBef>
                <a:spcPts val="8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b="1" spc="14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b="1" spc="80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1143000"/>
            <a:ext cx="3429000" cy="2682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300" b="1" spc="-34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рограмма 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 Нижегородской</a:t>
            </a:r>
            <a:r>
              <a:rPr lang="ru-RU" sz="1100" spc="-1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100" spc="-9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6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27.11.2017 №3033 "Об утверждении муниципальной</a:t>
            </a:r>
            <a:r>
              <a:rPr lang="ru-RU" sz="110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ru-RU" sz="1100" spc="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"Управление муниципальными финансами городского округа Семеновский</a:t>
            </a:r>
            <a:r>
              <a:rPr lang="ru-RU" sz="110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br>
              <a:rPr lang="ru-RU" sz="11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6230" marR="538480">
              <a:lnSpc>
                <a:spcPct val="98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 администрации городского округа Семеновский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29000" y="4110648"/>
            <a:ext cx="3016885" cy="1067296"/>
            <a:chOff x="5486" y="1631"/>
            <a:chExt cx="4751" cy="1646"/>
          </a:xfrm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8" y="1631"/>
              <a:ext cx="864" cy="1631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399" y="1631"/>
              <a:ext cx="864" cy="1631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19" y="1631"/>
              <a:ext cx="864" cy="1631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noFill/>
            <a:ln w="9525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рямоугольник 14"/>
          <p:cNvSpPr/>
          <p:nvPr/>
        </p:nvSpPr>
        <p:spPr>
          <a:xfrm>
            <a:off x="3445488" y="3741316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20,6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8323" y="3741316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20,5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31158" y="3741316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20,6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0420" y="521863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50156" y="5218637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22989" y="5218637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17519"/>
              </p:ext>
            </p:extLst>
          </p:nvPr>
        </p:nvGraphicFramePr>
        <p:xfrm>
          <a:off x="74155" y="5505340"/>
          <a:ext cx="6705600" cy="20039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3774808468"/>
                    </a:ext>
                  </a:extLst>
                </a:gridCol>
                <a:gridCol w="687845">
                  <a:extLst>
                    <a:ext uri="{9D8B030D-6E8A-4147-A177-3AD203B41FA5}">
                      <a16:colId xmlns:a16="http://schemas.microsoft.com/office/drawing/2014/main" val="1899860290"/>
                    </a:ext>
                  </a:extLst>
                </a:gridCol>
                <a:gridCol w="759955">
                  <a:extLst>
                    <a:ext uri="{9D8B030D-6E8A-4147-A177-3AD203B41FA5}">
                      <a16:colId xmlns:a16="http://schemas.microsoft.com/office/drawing/2014/main" val="2783679295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36541253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00703708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22115713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260076594"/>
                    </a:ext>
                  </a:extLst>
                </a:gridCol>
              </a:tblGrid>
              <a:tr h="254722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Наименование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году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</a:p>
                    <a:p>
                      <a:pPr marL="17145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8418652"/>
                  </a:ext>
                </a:extLst>
              </a:tr>
              <a:tr h="387081">
                <a:tc>
                  <a:txBody>
                    <a:bodyPr/>
                    <a:lstStyle/>
                    <a:p>
                      <a:pPr marL="8255" marR="6654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муниципальными финансами городского округа Семеновский, в том числе: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21,2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23,7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20,6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87,0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83820" marR="9017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20,6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1408583"/>
                  </a:ext>
                </a:extLst>
              </a:tr>
              <a:tr h="387081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Организация и совершенствование бюджетного процесса городского округа Семеновский Ни-</a:t>
                      </a:r>
                      <a:r>
                        <a:rPr lang="ru-RU" sz="900" dirty="0" err="1">
                          <a:effectLst/>
                        </a:rPr>
                        <a:t>жегородской</a:t>
                      </a:r>
                      <a:r>
                        <a:rPr lang="ru-RU" sz="900" dirty="0">
                          <a:effectLst/>
                        </a:rPr>
                        <a:t> области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5,0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6,9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3,8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3,8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7410264"/>
                  </a:ext>
                </a:extLst>
              </a:tr>
              <a:tr h="366251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Повышение эффективности бюджетных расходов городского округа Семеновский Нижегородской области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4154009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747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16,1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578068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23834"/>
              </p:ext>
            </p:extLst>
          </p:nvPr>
        </p:nvGraphicFramePr>
        <p:xfrm>
          <a:off x="74154" y="7392858"/>
          <a:ext cx="6705601" cy="168787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05601">
                  <a:extLst>
                    <a:ext uri="{9D8B030D-6E8A-4147-A177-3AD203B41FA5}">
                      <a16:colId xmlns:a16="http://schemas.microsoft.com/office/drawing/2014/main" val="156122950"/>
                    </a:ext>
                  </a:extLst>
                </a:gridCol>
              </a:tblGrid>
              <a:tr h="30773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Непосредственные результаты реализации муниципальной программы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2543"/>
                  </a:ext>
                </a:extLst>
              </a:tr>
              <a:tr h="368999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Доходы бюджета городского округа Семеновский на душу населения, на конечную дату реализации муниципальной программы, должны составлять не менее 37 ,0 тыс. руб.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41791"/>
                  </a:ext>
                </a:extLst>
              </a:tr>
              <a:tr h="368999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Доля расходов бюджета городского округа Семеновский, формируемые в рамках муниципальных программ, в общем объеме бюджета городского округа  к 2023 г. будет соответствовать показателю - 90%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32405"/>
                  </a:ext>
                </a:extLst>
              </a:tr>
              <a:tr h="146062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Удельный вес муниципального долга составит к 2023г. менее 4%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9311386"/>
                  </a:ext>
                </a:extLst>
              </a:tr>
              <a:tr h="422812">
                <a:tc>
                  <a:txBody>
                    <a:bodyPr/>
                    <a:lstStyle/>
                    <a:p>
                      <a:pPr marL="83820" marR="130111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Повышение платежеспособности и качества управления муниципальными финансами городского округа, проводимый Министерством финансов Нижегородской области –  1 место в рейтинге, по итогам результатов проведенных Министерством Финансов Нижегородской  области за 2022 год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426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95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5"/>
          <p:cNvGrpSpPr>
            <a:grpSpLocks/>
          </p:cNvGrpSpPr>
          <p:nvPr/>
        </p:nvGrpSpPr>
        <p:grpSpPr bwMode="auto">
          <a:xfrm>
            <a:off x="686816" y="1644649"/>
            <a:ext cx="411480" cy="413385"/>
            <a:chOff x="518" y="485"/>
            <a:chExt cx="648" cy="651"/>
          </a:xfrm>
        </p:grpSpPr>
        <p:sp>
          <p:nvSpPr>
            <p:cNvPr id="3" name="Freeform 639"/>
            <p:cNvSpPr>
              <a:spLocks/>
            </p:cNvSpPr>
            <p:nvPr/>
          </p:nvSpPr>
          <p:spPr bwMode="auto">
            <a:xfrm>
              <a:off x="518" y="518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519 519"/>
                <a:gd name="T3" fmla="*/ 519 h 617"/>
                <a:gd name="T4" fmla="+- 0 768 518"/>
                <a:gd name="T5" fmla="*/ T4 w 648"/>
                <a:gd name="T6" fmla="+- 0 527 519"/>
                <a:gd name="T7" fmla="*/ 527 h 617"/>
                <a:gd name="T8" fmla="+- 0 700 518"/>
                <a:gd name="T9" fmla="*/ T8 w 648"/>
                <a:gd name="T10" fmla="+- 0 550 519"/>
                <a:gd name="T11" fmla="*/ 550 h 617"/>
                <a:gd name="T12" fmla="+- 0 640 518"/>
                <a:gd name="T13" fmla="*/ T12 w 648"/>
                <a:gd name="T14" fmla="+- 0 587 519"/>
                <a:gd name="T15" fmla="*/ 587 h 617"/>
                <a:gd name="T16" fmla="+- 0 589 518"/>
                <a:gd name="T17" fmla="*/ T16 w 648"/>
                <a:gd name="T18" fmla="+- 0 634 519"/>
                <a:gd name="T19" fmla="*/ 634 h 617"/>
                <a:gd name="T20" fmla="+- 0 551 518"/>
                <a:gd name="T21" fmla="*/ T20 w 648"/>
                <a:gd name="T22" fmla="+- 0 692 519"/>
                <a:gd name="T23" fmla="*/ 692 h 617"/>
                <a:gd name="T24" fmla="+- 0 527 518"/>
                <a:gd name="T25" fmla="*/ T24 w 648"/>
                <a:gd name="T26" fmla="+- 0 757 519"/>
                <a:gd name="T27" fmla="*/ 757 h 617"/>
                <a:gd name="T28" fmla="+- 0 518 518"/>
                <a:gd name="T29" fmla="*/ T28 w 648"/>
                <a:gd name="T30" fmla="+- 0 827 519"/>
                <a:gd name="T31" fmla="*/ 827 h 617"/>
                <a:gd name="T32" fmla="+- 0 527 518"/>
                <a:gd name="T33" fmla="*/ T32 w 648"/>
                <a:gd name="T34" fmla="+- 0 898 519"/>
                <a:gd name="T35" fmla="*/ 898 h 617"/>
                <a:gd name="T36" fmla="+- 0 551 518"/>
                <a:gd name="T37" fmla="*/ T36 w 648"/>
                <a:gd name="T38" fmla="+- 0 963 519"/>
                <a:gd name="T39" fmla="*/ 963 h 617"/>
                <a:gd name="T40" fmla="+- 0 589 518"/>
                <a:gd name="T41" fmla="*/ T40 w 648"/>
                <a:gd name="T42" fmla="+- 0 1020 519"/>
                <a:gd name="T43" fmla="*/ 1020 h 617"/>
                <a:gd name="T44" fmla="+- 0 640 518"/>
                <a:gd name="T45" fmla="*/ T44 w 648"/>
                <a:gd name="T46" fmla="+- 0 1068 519"/>
                <a:gd name="T47" fmla="*/ 1068 h 617"/>
                <a:gd name="T48" fmla="+- 0 700 518"/>
                <a:gd name="T49" fmla="*/ T48 w 648"/>
                <a:gd name="T50" fmla="+- 0 1104 519"/>
                <a:gd name="T51" fmla="*/ 1104 h 617"/>
                <a:gd name="T52" fmla="+- 0 768 518"/>
                <a:gd name="T53" fmla="*/ T52 w 648"/>
                <a:gd name="T54" fmla="+- 0 1128 519"/>
                <a:gd name="T55" fmla="*/ 1128 h 617"/>
                <a:gd name="T56" fmla="+- 0 842 518"/>
                <a:gd name="T57" fmla="*/ T56 w 648"/>
                <a:gd name="T58" fmla="+- 0 1136 519"/>
                <a:gd name="T59" fmla="*/ 1136 h 617"/>
                <a:gd name="T60" fmla="+- 0 917 518"/>
                <a:gd name="T61" fmla="*/ T60 w 648"/>
                <a:gd name="T62" fmla="+- 0 1128 519"/>
                <a:gd name="T63" fmla="*/ 1128 h 617"/>
                <a:gd name="T64" fmla="+- 0 985 518"/>
                <a:gd name="T65" fmla="*/ T64 w 648"/>
                <a:gd name="T66" fmla="+- 0 1104 519"/>
                <a:gd name="T67" fmla="*/ 1104 h 617"/>
                <a:gd name="T68" fmla="+- 0 1045 518"/>
                <a:gd name="T69" fmla="*/ T68 w 648"/>
                <a:gd name="T70" fmla="+- 0 1068 519"/>
                <a:gd name="T71" fmla="*/ 1068 h 617"/>
                <a:gd name="T72" fmla="+- 0 1095 518"/>
                <a:gd name="T73" fmla="*/ T72 w 648"/>
                <a:gd name="T74" fmla="+- 0 1020 519"/>
                <a:gd name="T75" fmla="*/ 1020 h 617"/>
                <a:gd name="T76" fmla="+- 0 1133 518"/>
                <a:gd name="T77" fmla="*/ T76 w 648"/>
                <a:gd name="T78" fmla="+- 0 963 519"/>
                <a:gd name="T79" fmla="*/ 963 h 617"/>
                <a:gd name="T80" fmla="+- 0 1158 518"/>
                <a:gd name="T81" fmla="*/ T80 w 648"/>
                <a:gd name="T82" fmla="+- 0 898 519"/>
                <a:gd name="T83" fmla="*/ 898 h 617"/>
                <a:gd name="T84" fmla="+- 0 1166 518"/>
                <a:gd name="T85" fmla="*/ T84 w 648"/>
                <a:gd name="T86" fmla="+- 0 827 519"/>
                <a:gd name="T87" fmla="*/ 827 h 617"/>
                <a:gd name="T88" fmla="+- 0 1158 518"/>
                <a:gd name="T89" fmla="*/ T88 w 648"/>
                <a:gd name="T90" fmla="+- 0 757 519"/>
                <a:gd name="T91" fmla="*/ 757 h 617"/>
                <a:gd name="T92" fmla="+- 0 1133 518"/>
                <a:gd name="T93" fmla="*/ T92 w 648"/>
                <a:gd name="T94" fmla="+- 0 692 519"/>
                <a:gd name="T95" fmla="*/ 692 h 617"/>
                <a:gd name="T96" fmla="+- 0 1095 518"/>
                <a:gd name="T97" fmla="*/ T96 w 648"/>
                <a:gd name="T98" fmla="+- 0 634 519"/>
                <a:gd name="T99" fmla="*/ 634 h 617"/>
                <a:gd name="T100" fmla="+- 0 1045 518"/>
                <a:gd name="T101" fmla="*/ T100 w 648"/>
                <a:gd name="T102" fmla="+- 0 587 519"/>
                <a:gd name="T103" fmla="*/ 587 h 617"/>
                <a:gd name="T104" fmla="+- 0 985 518"/>
                <a:gd name="T105" fmla="*/ T104 w 648"/>
                <a:gd name="T106" fmla="+- 0 550 519"/>
                <a:gd name="T107" fmla="*/ 550 h 617"/>
                <a:gd name="T108" fmla="+- 0 917 518"/>
                <a:gd name="T109" fmla="*/ T108 w 648"/>
                <a:gd name="T110" fmla="+- 0 527 519"/>
                <a:gd name="T111" fmla="*/ 527 h 617"/>
                <a:gd name="T112" fmla="+- 0 842 518"/>
                <a:gd name="T113" fmla="*/ T112 w 648"/>
                <a:gd name="T114" fmla="+- 0 519 519"/>
                <a:gd name="T115" fmla="*/ 519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5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5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" name="Picture 6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595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637"/>
            <p:cNvSpPr>
              <a:spLocks/>
            </p:cNvSpPr>
            <p:nvPr/>
          </p:nvSpPr>
          <p:spPr bwMode="auto">
            <a:xfrm>
              <a:off x="518" y="485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485 485"/>
                <a:gd name="T3" fmla="*/ 485 h 617"/>
                <a:gd name="T4" fmla="+- 0 768 518"/>
                <a:gd name="T5" fmla="*/ T4 w 648"/>
                <a:gd name="T6" fmla="+- 0 493 485"/>
                <a:gd name="T7" fmla="*/ 493 h 617"/>
                <a:gd name="T8" fmla="+- 0 700 518"/>
                <a:gd name="T9" fmla="*/ T8 w 648"/>
                <a:gd name="T10" fmla="+- 0 517 485"/>
                <a:gd name="T11" fmla="*/ 517 h 617"/>
                <a:gd name="T12" fmla="+- 0 640 518"/>
                <a:gd name="T13" fmla="*/ T12 w 648"/>
                <a:gd name="T14" fmla="+- 0 553 485"/>
                <a:gd name="T15" fmla="*/ 553 h 617"/>
                <a:gd name="T16" fmla="+- 0 589 518"/>
                <a:gd name="T17" fmla="*/ T16 w 648"/>
                <a:gd name="T18" fmla="+- 0 601 485"/>
                <a:gd name="T19" fmla="*/ 601 h 617"/>
                <a:gd name="T20" fmla="+- 0 551 518"/>
                <a:gd name="T21" fmla="*/ T20 w 648"/>
                <a:gd name="T22" fmla="+- 0 658 485"/>
                <a:gd name="T23" fmla="*/ 658 h 617"/>
                <a:gd name="T24" fmla="+- 0 527 518"/>
                <a:gd name="T25" fmla="*/ T24 w 648"/>
                <a:gd name="T26" fmla="+- 0 723 485"/>
                <a:gd name="T27" fmla="*/ 723 h 617"/>
                <a:gd name="T28" fmla="+- 0 518 518"/>
                <a:gd name="T29" fmla="*/ T28 w 648"/>
                <a:gd name="T30" fmla="+- 0 794 485"/>
                <a:gd name="T31" fmla="*/ 794 h 617"/>
                <a:gd name="T32" fmla="+- 0 527 518"/>
                <a:gd name="T33" fmla="*/ T32 w 648"/>
                <a:gd name="T34" fmla="+- 0 865 485"/>
                <a:gd name="T35" fmla="*/ 865 h 617"/>
                <a:gd name="T36" fmla="+- 0 551 518"/>
                <a:gd name="T37" fmla="*/ T36 w 648"/>
                <a:gd name="T38" fmla="+- 0 930 485"/>
                <a:gd name="T39" fmla="*/ 930 h 617"/>
                <a:gd name="T40" fmla="+- 0 589 518"/>
                <a:gd name="T41" fmla="*/ T40 w 648"/>
                <a:gd name="T42" fmla="+- 0 987 485"/>
                <a:gd name="T43" fmla="*/ 987 h 617"/>
                <a:gd name="T44" fmla="+- 0 640 518"/>
                <a:gd name="T45" fmla="*/ T44 w 648"/>
                <a:gd name="T46" fmla="+- 0 1035 485"/>
                <a:gd name="T47" fmla="*/ 1035 h 617"/>
                <a:gd name="T48" fmla="+- 0 700 518"/>
                <a:gd name="T49" fmla="*/ T48 w 648"/>
                <a:gd name="T50" fmla="+- 0 1071 485"/>
                <a:gd name="T51" fmla="*/ 1071 h 617"/>
                <a:gd name="T52" fmla="+- 0 768 518"/>
                <a:gd name="T53" fmla="*/ T52 w 648"/>
                <a:gd name="T54" fmla="+- 0 1094 485"/>
                <a:gd name="T55" fmla="*/ 1094 h 617"/>
                <a:gd name="T56" fmla="+- 0 842 518"/>
                <a:gd name="T57" fmla="*/ T56 w 648"/>
                <a:gd name="T58" fmla="+- 0 1102 485"/>
                <a:gd name="T59" fmla="*/ 1102 h 617"/>
                <a:gd name="T60" fmla="+- 0 917 518"/>
                <a:gd name="T61" fmla="*/ T60 w 648"/>
                <a:gd name="T62" fmla="+- 0 1094 485"/>
                <a:gd name="T63" fmla="*/ 1094 h 617"/>
                <a:gd name="T64" fmla="+- 0 985 518"/>
                <a:gd name="T65" fmla="*/ T64 w 648"/>
                <a:gd name="T66" fmla="+- 0 1071 485"/>
                <a:gd name="T67" fmla="*/ 1071 h 617"/>
                <a:gd name="T68" fmla="+- 0 1045 518"/>
                <a:gd name="T69" fmla="*/ T68 w 648"/>
                <a:gd name="T70" fmla="+- 0 1035 485"/>
                <a:gd name="T71" fmla="*/ 1035 h 617"/>
                <a:gd name="T72" fmla="+- 0 1095 518"/>
                <a:gd name="T73" fmla="*/ T72 w 648"/>
                <a:gd name="T74" fmla="+- 0 987 485"/>
                <a:gd name="T75" fmla="*/ 987 h 617"/>
                <a:gd name="T76" fmla="+- 0 1133 518"/>
                <a:gd name="T77" fmla="*/ T76 w 648"/>
                <a:gd name="T78" fmla="+- 0 930 485"/>
                <a:gd name="T79" fmla="*/ 930 h 617"/>
                <a:gd name="T80" fmla="+- 0 1158 518"/>
                <a:gd name="T81" fmla="*/ T80 w 648"/>
                <a:gd name="T82" fmla="+- 0 865 485"/>
                <a:gd name="T83" fmla="*/ 865 h 617"/>
                <a:gd name="T84" fmla="+- 0 1166 518"/>
                <a:gd name="T85" fmla="*/ T84 w 648"/>
                <a:gd name="T86" fmla="+- 0 794 485"/>
                <a:gd name="T87" fmla="*/ 794 h 617"/>
                <a:gd name="T88" fmla="+- 0 1158 518"/>
                <a:gd name="T89" fmla="*/ T88 w 648"/>
                <a:gd name="T90" fmla="+- 0 723 485"/>
                <a:gd name="T91" fmla="*/ 723 h 617"/>
                <a:gd name="T92" fmla="+- 0 1133 518"/>
                <a:gd name="T93" fmla="*/ T92 w 648"/>
                <a:gd name="T94" fmla="+- 0 658 485"/>
                <a:gd name="T95" fmla="*/ 658 h 617"/>
                <a:gd name="T96" fmla="+- 0 1095 518"/>
                <a:gd name="T97" fmla="*/ T96 w 648"/>
                <a:gd name="T98" fmla="+- 0 601 485"/>
                <a:gd name="T99" fmla="*/ 601 h 617"/>
                <a:gd name="T100" fmla="+- 0 1045 518"/>
                <a:gd name="T101" fmla="*/ T100 w 648"/>
                <a:gd name="T102" fmla="+- 0 553 485"/>
                <a:gd name="T103" fmla="*/ 553 h 617"/>
                <a:gd name="T104" fmla="+- 0 985 518"/>
                <a:gd name="T105" fmla="*/ T104 w 648"/>
                <a:gd name="T106" fmla="+- 0 517 485"/>
                <a:gd name="T107" fmla="*/ 517 h 617"/>
                <a:gd name="T108" fmla="+- 0 917 518"/>
                <a:gd name="T109" fmla="*/ T108 w 648"/>
                <a:gd name="T110" fmla="+- 0 493 485"/>
                <a:gd name="T111" fmla="*/ 493 h 617"/>
                <a:gd name="T112" fmla="+- 0 842 518"/>
                <a:gd name="T113" fmla="*/ T112 w 648"/>
                <a:gd name="T114" fmla="+- 0 485 485"/>
                <a:gd name="T115" fmla="*/ 485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8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6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562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40"/>
          <p:cNvGrpSpPr>
            <a:grpSpLocks/>
          </p:cNvGrpSpPr>
          <p:nvPr/>
        </p:nvGrpSpPr>
        <p:grpSpPr bwMode="auto">
          <a:xfrm>
            <a:off x="686816" y="1164589"/>
            <a:ext cx="411480" cy="392430"/>
            <a:chOff x="518" y="-41"/>
            <a:chExt cx="648" cy="618"/>
          </a:xfrm>
        </p:grpSpPr>
        <p:sp>
          <p:nvSpPr>
            <p:cNvPr id="8" name="Freeform 642"/>
            <p:cNvSpPr>
              <a:spLocks/>
            </p:cNvSpPr>
            <p:nvPr/>
          </p:nvSpPr>
          <p:spPr bwMode="auto">
            <a:xfrm>
              <a:off x="518" y="-41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-41 -41"/>
                <a:gd name="T3" fmla="*/ -41 h 618"/>
                <a:gd name="T4" fmla="+- 0 768 518"/>
                <a:gd name="T5" fmla="*/ T4 w 648"/>
                <a:gd name="T6" fmla="+- 0 -33 -41"/>
                <a:gd name="T7" fmla="*/ -33 h 618"/>
                <a:gd name="T8" fmla="+- 0 700 518"/>
                <a:gd name="T9" fmla="*/ T8 w 648"/>
                <a:gd name="T10" fmla="+- 0 -9 -41"/>
                <a:gd name="T11" fmla="*/ -9 h 618"/>
                <a:gd name="T12" fmla="+- 0 640 518"/>
                <a:gd name="T13" fmla="*/ T12 w 648"/>
                <a:gd name="T14" fmla="+- 0 27 -41"/>
                <a:gd name="T15" fmla="*/ 27 h 618"/>
                <a:gd name="T16" fmla="+- 0 589 518"/>
                <a:gd name="T17" fmla="*/ T16 w 648"/>
                <a:gd name="T18" fmla="+- 0 75 -41"/>
                <a:gd name="T19" fmla="*/ 75 h 618"/>
                <a:gd name="T20" fmla="+- 0 551 518"/>
                <a:gd name="T21" fmla="*/ T20 w 648"/>
                <a:gd name="T22" fmla="+- 0 132 -41"/>
                <a:gd name="T23" fmla="*/ 132 h 618"/>
                <a:gd name="T24" fmla="+- 0 527 518"/>
                <a:gd name="T25" fmla="*/ T24 w 648"/>
                <a:gd name="T26" fmla="+- 0 197 -41"/>
                <a:gd name="T27" fmla="*/ 197 h 618"/>
                <a:gd name="T28" fmla="+- 0 518 518"/>
                <a:gd name="T29" fmla="*/ T28 w 648"/>
                <a:gd name="T30" fmla="+- 0 268 -41"/>
                <a:gd name="T31" fmla="*/ 268 h 618"/>
                <a:gd name="T32" fmla="+- 0 527 518"/>
                <a:gd name="T33" fmla="*/ T32 w 648"/>
                <a:gd name="T34" fmla="+- 0 339 -41"/>
                <a:gd name="T35" fmla="*/ 339 h 618"/>
                <a:gd name="T36" fmla="+- 0 551 518"/>
                <a:gd name="T37" fmla="*/ T36 w 648"/>
                <a:gd name="T38" fmla="+- 0 404 -41"/>
                <a:gd name="T39" fmla="*/ 404 h 618"/>
                <a:gd name="T40" fmla="+- 0 589 518"/>
                <a:gd name="T41" fmla="*/ T40 w 648"/>
                <a:gd name="T42" fmla="+- 0 461 -41"/>
                <a:gd name="T43" fmla="*/ 461 h 618"/>
                <a:gd name="T44" fmla="+- 0 640 518"/>
                <a:gd name="T45" fmla="*/ T44 w 648"/>
                <a:gd name="T46" fmla="+- 0 509 -41"/>
                <a:gd name="T47" fmla="*/ 509 h 618"/>
                <a:gd name="T48" fmla="+- 0 700 518"/>
                <a:gd name="T49" fmla="*/ T48 w 648"/>
                <a:gd name="T50" fmla="+- 0 545 -41"/>
                <a:gd name="T51" fmla="*/ 545 h 618"/>
                <a:gd name="T52" fmla="+- 0 768 518"/>
                <a:gd name="T53" fmla="*/ T52 w 648"/>
                <a:gd name="T54" fmla="+- 0 568 -41"/>
                <a:gd name="T55" fmla="*/ 568 h 618"/>
                <a:gd name="T56" fmla="+- 0 842 518"/>
                <a:gd name="T57" fmla="*/ T56 w 648"/>
                <a:gd name="T58" fmla="+- 0 576 -41"/>
                <a:gd name="T59" fmla="*/ 576 h 618"/>
                <a:gd name="T60" fmla="+- 0 917 518"/>
                <a:gd name="T61" fmla="*/ T60 w 648"/>
                <a:gd name="T62" fmla="+- 0 568 -41"/>
                <a:gd name="T63" fmla="*/ 568 h 618"/>
                <a:gd name="T64" fmla="+- 0 985 518"/>
                <a:gd name="T65" fmla="*/ T64 w 648"/>
                <a:gd name="T66" fmla="+- 0 545 -41"/>
                <a:gd name="T67" fmla="*/ 545 h 618"/>
                <a:gd name="T68" fmla="+- 0 1045 518"/>
                <a:gd name="T69" fmla="*/ T68 w 648"/>
                <a:gd name="T70" fmla="+- 0 509 -41"/>
                <a:gd name="T71" fmla="*/ 509 h 618"/>
                <a:gd name="T72" fmla="+- 0 1095 518"/>
                <a:gd name="T73" fmla="*/ T72 w 648"/>
                <a:gd name="T74" fmla="+- 0 461 -41"/>
                <a:gd name="T75" fmla="*/ 461 h 618"/>
                <a:gd name="T76" fmla="+- 0 1133 518"/>
                <a:gd name="T77" fmla="*/ T76 w 648"/>
                <a:gd name="T78" fmla="+- 0 404 -41"/>
                <a:gd name="T79" fmla="*/ 404 h 618"/>
                <a:gd name="T80" fmla="+- 0 1158 518"/>
                <a:gd name="T81" fmla="*/ T80 w 648"/>
                <a:gd name="T82" fmla="+- 0 339 -41"/>
                <a:gd name="T83" fmla="*/ 339 h 618"/>
                <a:gd name="T84" fmla="+- 0 1166 518"/>
                <a:gd name="T85" fmla="*/ T84 w 648"/>
                <a:gd name="T86" fmla="+- 0 268 -41"/>
                <a:gd name="T87" fmla="*/ 268 h 618"/>
                <a:gd name="T88" fmla="+- 0 1158 518"/>
                <a:gd name="T89" fmla="*/ T88 w 648"/>
                <a:gd name="T90" fmla="+- 0 197 -41"/>
                <a:gd name="T91" fmla="*/ 197 h 618"/>
                <a:gd name="T92" fmla="+- 0 1133 518"/>
                <a:gd name="T93" fmla="*/ T92 w 648"/>
                <a:gd name="T94" fmla="+- 0 132 -41"/>
                <a:gd name="T95" fmla="*/ 132 h 618"/>
                <a:gd name="T96" fmla="+- 0 1095 518"/>
                <a:gd name="T97" fmla="*/ T96 w 648"/>
                <a:gd name="T98" fmla="+- 0 75 -41"/>
                <a:gd name="T99" fmla="*/ 75 h 618"/>
                <a:gd name="T100" fmla="+- 0 1045 518"/>
                <a:gd name="T101" fmla="*/ T100 w 648"/>
                <a:gd name="T102" fmla="+- 0 27 -41"/>
                <a:gd name="T103" fmla="*/ 27 h 618"/>
                <a:gd name="T104" fmla="+- 0 985 518"/>
                <a:gd name="T105" fmla="*/ T104 w 648"/>
                <a:gd name="T106" fmla="+- 0 -9 -41"/>
                <a:gd name="T107" fmla="*/ -9 h 618"/>
                <a:gd name="T108" fmla="+- 0 917 518"/>
                <a:gd name="T109" fmla="*/ T108 w 648"/>
                <a:gd name="T110" fmla="+- 0 -33 -41"/>
                <a:gd name="T111" fmla="*/ -33 h 618"/>
                <a:gd name="T112" fmla="+- 0 842 518"/>
                <a:gd name="T113" fmla="*/ T112 w 648"/>
                <a:gd name="T114" fmla="+- 0 -41 -41"/>
                <a:gd name="T115" fmla="*/ -41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6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36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632"/>
          <p:cNvGrpSpPr>
            <a:grpSpLocks/>
          </p:cNvGrpSpPr>
          <p:nvPr/>
        </p:nvGrpSpPr>
        <p:grpSpPr bwMode="auto">
          <a:xfrm>
            <a:off x="686816" y="2604769"/>
            <a:ext cx="411480" cy="392430"/>
            <a:chOff x="518" y="736"/>
            <a:chExt cx="648" cy="618"/>
          </a:xfrm>
        </p:grpSpPr>
        <p:sp>
          <p:nvSpPr>
            <p:cNvPr id="11" name="Freeform 634"/>
            <p:cNvSpPr>
              <a:spLocks/>
            </p:cNvSpPr>
            <p:nvPr/>
          </p:nvSpPr>
          <p:spPr bwMode="auto">
            <a:xfrm>
              <a:off x="518" y="735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736 736"/>
                <a:gd name="T3" fmla="*/ 736 h 618"/>
                <a:gd name="T4" fmla="+- 0 768 518"/>
                <a:gd name="T5" fmla="*/ T4 w 648"/>
                <a:gd name="T6" fmla="+- 0 744 736"/>
                <a:gd name="T7" fmla="*/ 744 h 618"/>
                <a:gd name="T8" fmla="+- 0 700 518"/>
                <a:gd name="T9" fmla="*/ T8 w 648"/>
                <a:gd name="T10" fmla="+- 0 767 736"/>
                <a:gd name="T11" fmla="*/ 767 h 618"/>
                <a:gd name="T12" fmla="+- 0 640 518"/>
                <a:gd name="T13" fmla="*/ T12 w 648"/>
                <a:gd name="T14" fmla="+- 0 804 736"/>
                <a:gd name="T15" fmla="*/ 804 h 618"/>
                <a:gd name="T16" fmla="+- 0 589 518"/>
                <a:gd name="T17" fmla="*/ T16 w 648"/>
                <a:gd name="T18" fmla="+- 0 851 736"/>
                <a:gd name="T19" fmla="*/ 851 h 618"/>
                <a:gd name="T20" fmla="+- 0 551 518"/>
                <a:gd name="T21" fmla="*/ T20 w 648"/>
                <a:gd name="T22" fmla="+- 0 909 736"/>
                <a:gd name="T23" fmla="*/ 909 h 618"/>
                <a:gd name="T24" fmla="+- 0 527 518"/>
                <a:gd name="T25" fmla="*/ T24 w 648"/>
                <a:gd name="T26" fmla="+- 0 974 736"/>
                <a:gd name="T27" fmla="*/ 974 h 618"/>
                <a:gd name="T28" fmla="+- 0 518 518"/>
                <a:gd name="T29" fmla="*/ T28 w 648"/>
                <a:gd name="T30" fmla="+- 0 1044 736"/>
                <a:gd name="T31" fmla="*/ 1044 h 618"/>
                <a:gd name="T32" fmla="+- 0 527 518"/>
                <a:gd name="T33" fmla="*/ T32 w 648"/>
                <a:gd name="T34" fmla="+- 0 1115 736"/>
                <a:gd name="T35" fmla="*/ 1115 h 618"/>
                <a:gd name="T36" fmla="+- 0 551 518"/>
                <a:gd name="T37" fmla="*/ T36 w 648"/>
                <a:gd name="T38" fmla="+- 0 1180 736"/>
                <a:gd name="T39" fmla="*/ 1180 h 618"/>
                <a:gd name="T40" fmla="+- 0 589 518"/>
                <a:gd name="T41" fmla="*/ T40 w 648"/>
                <a:gd name="T42" fmla="+- 0 1237 736"/>
                <a:gd name="T43" fmla="*/ 1237 h 618"/>
                <a:gd name="T44" fmla="+- 0 640 518"/>
                <a:gd name="T45" fmla="*/ T44 w 648"/>
                <a:gd name="T46" fmla="+- 0 1285 736"/>
                <a:gd name="T47" fmla="*/ 1285 h 618"/>
                <a:gd name="T48" fmla="+- 0 700 518"/>
                <a:gd name="T49" fmla="*/ T48 w 648"/>
                <a:gd name="T50" fmla="+- 0 1322 736"/>
                <a:gd name="T51" fmla="*/ 1322 h 618"/>
                <a:gd name="T52" fmla="+- 0 768 518"/>
                <a:gd name="T53" fmla="*/ T52 w 648"/>
                <a:gd name="T54" fmla="+- 0 1345 736"/>
                <a:gd name="T55" fmla="*/ 1345 h 618"/>
                <a:gd name="T56" fmla="+- 0 842 518"/>
                <a:gd name="T57" fmla="*/ T56 w 648"/>
                <a:gd name="T58" fmla="+- 0 1353 736"/>
                <a:gd name="T59" fmla="*/ 1353 h 618"/>
                <a:gd name="T60" fmla="+- 0 917 518"/>
                <a:gd name="T61" fmla="*/ T60 w 648"/>
                <a:gd name="T62" fmla="+- 0 1345 736"/>
                <a:gd name="T63" fmla="*/ 1345 h 618"/>
                <a:gd name="T64" fmla="+- 0 985 518"/>
                <a:gd name="T65" fmla="*/ T64 w 648"/>
                <a:gd name="T66" fmla="+- 0 1322 736"/>
                <a:gd name="T67" fmla="*/ 1322 h 618"/>
                <a:gd name="T68" fmla="+- 0 1045 518"/>
                <a:gd name="T69" fmla="*/ T68 w 648"/>
                <a:gd name="T70" fmla="+- 0 1285 736"/>
                <a:gd name="T71" fmla="*/ 1285 h 618"/>
                <a:gd name="T72" fmla="+- 0 1095 518"/>
                <a:gd name="T73" fmla="*/ T72 w 648"/>
                <a:gd name="T74" fmla="+- 0 1237 736"/>
                <a:gd name="T75" fmla="*/ 1237 h 618"/>
                <a:gd name="T76" fmla="+- 0 1133 518"/>
                <a:gd name="T77" fmla="*/ T76 w 648"/>
                <a:gd name="T78" fmla="+- 0 1180 736"/>
                <a:gd name="T79" fmla="*/ 1180 h 618"/>
                <a:gd name="T80" fmla="+- 0 1158 518"/>
                <a:gd name="T81" fmla="*/ T80 w 648"/>
                <a:gd name="T82" fmla="+- 0 1115 736"/>
                <a:gd name="T83" fmla="*/ 1115 h 618"/>
                <a:gd name="T84" fmla="+- 0 1166 518"/>
                <a:gd name="T85" fmla="*/ T84 w 648"/>
                <a:gd name="T86" fmla="+- 0 1044 736"/>
                <a:gd name="T87" fmla="*/ 1044 h 618"/>
                <a:gd name="T88" fmla="+- 0 1158 518"/>
                <a:gd name="T89" fmla="*/ T88 w 648"/>
                <a:gd name="T90" fmla="+- 0 974 736"/>
                <a:gd name="T91" fmla="*/ 974 h 618"/>
                <a:gd name="T92" fmla="+- 0 1133 518"/>
                <a:gd name="T93" fmla="*/ T92 w 648"/>
                <a:gd name="T94" fmla="+- 0 909 736"/>
                <a:gd name="T95" fmla="*/ 909 h 618"/>
                <a:gd name="T96" fmla="+- 0 1095 518"/>
                <a:gd name="T97" fmla="*/ T96 w 648"/>
                <a:gd name="T98" fmla="+- 0 851 736"/>
                <a:gd name="T99" fmla="*/ 851 h 618"/>
                <a:gd name="T100" fmla="+- 0 1045 518"/>
                <a:gd name="T101" fmla="*/ T100 w 648"/>
                <a:gd name="T102" fmla="+- 0 804 736"/>
                <a:gd name="T103" fmla="*/ 804 h 618"/>
                <a:gd name="T104" fmla="+- 0 985 518"/>
                <a:gd name="T105" fmla="*/ T104 w 648"/>
                <a:gd name="T106" fmla="+- 0 767 736"/>
                <a:gd name="T107" fmla="*/ 767 h 618"/>
                <a:gd name="T108" fmla="+- 0 917 518"/>
                <a:gd name="T109" fmla="*/ T108 w 648"/>
                <a:gd name="T110" fmla="+- 0 744 736"/>
                <a:gd name="T111" fmla="*/ 744 h 618"/>
                <a:gd name="T112" fmla="+- 0 842 518"/>
                <a:gd name="T113" fmla="*/ T112 w 648"/>
                <a:gd name="T114" fmla="+- 0 736 736"/>
                <a:gd name="T115" fmla="*/ 736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7D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2" name="Picture 6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813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629"/>
          <p:cNvGrpSpPr>
            <a:grpSpLocks/>
          </p:cNvGrpSpPr>
          <p:nvPr/>
        </p:nvGrpSpPr>
        <p:grpSpPr bwMode="auto">
          <a:xfrm>
            <a:off x="676656" y="2124709"/>
            <a:ext cx="411480" cy="392430"/>
            <a:chOff x="502" y="-20"/>
            <a:chExt cx="648" cy="618"/>
          </a:xfrm>
        </p:grpSpPr>
        <p:sp>
          <p:nvSpPr>
            <p:cNvPr id="14" name="Freeform 631"/>
            <p:cNvSpPr>
              <a:spLocks/>
            </p:cNvSpPr>
            <p:nvPr/>
          </p:nvSpPr>
          <p:spPr bwMode="auto">
            <a:xfrm>
              <a:off x="502" y="-21"/>
              <a:ext cx="648" cy="618"/>
            </a:xfrm>
            <a:custGeom>
              <a:avLst/>
              <a:gdLst>
                <a:gd name="T0" fmla="+- 0 826 502"/>
                <a:gd name="T1" fmla="*/ T0 w 648"/>
                <a:gd name="T2" fmla="+- 0 -20 -20"/>
                <a:gd name="T3" fmla="*/ -20 h 618"/>
                <a:gd name="T4" fmla="+- 0 752 502"/>
                <a:gd name="T5" fmla="*/ T4 w 648"/>
                <a:gd name="T6" fmla="+- 0 -12 -20"/>
                <a:gd name="T7" fmla="*/ -12 h 618"/>
                <a:gd name="T8" fmla="+- 0 684 502"/>
                <a:gd name="T9" fmla="*/ T8 w 648"/>
                <a:gd name="T10" fmla="+- 0 11 -20"/>
                <a:gd name="T11" fmla="*/ 11 h 618"/>
                <a:gd name="T12" fmla="+- 0 624 502"/>
                <a:gd name="T13" fmla="*/ T12 w 648"/>
                <a:gd name="T14" fmla="+- 0 47 -20"/>
                <a:gd name="T15" fmla="*/ 47 h 618"/>
                <a:gd name="T16" fmla="+- 0 573 502"/>
                <a:gd name="T17" fmla="*/ T16 w 648"/>
                <a:gd name="T18" fmla="+- 0 95 -20"/>
                <a:gd name="T19" fmla="*/ 95 h 618"/>
                <a:gd name="T20" fmla="+- 0 535 502"/>
                <a:gd name="T21" fmla="*/ T20 w 648"/>
                <a:gd name="T22" fmla="+- 0 153 -20"/>
                <a:gd name="T23" fmla="*/ 153 h 618"/>
                <a:gd name="T24" fmla="+- 0 511 502"/>
                <a:gd name="T25" fmla="*/ T24 w 648"/>
                <a:gd name="T26" fmla="+- 0 218 -20"/>
                <a:gd name="T27" fmla="*/ 218 h 618"/>
                <a:gd name="T28" fmla="+- 0 502 502"/>
                <a:gd name="T29" fmla="*/ T28 w 648"/>
                <a:gd name="T30" fmla="+- 0 288 -20"/>
                <a:gd name="T31" fmla="*/ 288 h 618"/>
                <a:gd name="T32" fmla="+- 0 511 502"/>
                <a:gd name="T33" fmla="*/ T32 w 648"/>
                <a:gd name="T34" fmla="+- 0 359 -20"/>
                <a:gd name="T35" fmla="*/ 359 h 618"/>
                <a:gd name="T36" fmla="+- 0 535 502"/>
                <a:gd name="T37" fmla="*/ T36 w 648"/>
                <a:gd name="T38" fmla="+- 0 424 -20"/>
                <a:gd name="T39" fmla="*/ 424 h 618"/>
                <a:gd name="T40" fmla="+- 0 573 502"/>
                <a:gd name="T41" fmla="*/ T40 w 648"/>
                <a:gd name="T42" fmla="+- 0 481 -20"/>
                <a:gd name="T43" fmla="*/ 481 h 618"/>
                <a:gd name="T44" fmla="+- 0 624 502"/>
                <a:gd name="T45" fmla="*/ T44 w 648"/>
                <a:gd name="T46" fmla="+- 0 529 -20"/>
                <a:gd name="T47" fmla="*/ 529 h 618"/>
                <a:gd name="T48" fmla="+- 0 684 502"/>
                <a:gd name="T49" fmla="*/ T48 w 648"/>
                <a:gd name="T50" fmla="+- 0 565 -20"/>
                <a:gd name="T51" fmla="*/ 565 h 618"/>
                <a:gd name="T52" fmla="+- 0 752 502"/>
                <a:gd name="T53" fmla="*/ T52 w 648"/>
                <a:gd name="T54" fmla="+- 0 589 -20"/>
                <a:gd name="T55" fmla="*/ 589 h 618"/>
                <a:gd name="T56" fmla="+- 0 826 502"/>
                <a:gd name="T57" fmla="*/ T56 w 648"/>
                <a:gd name="T58" fmla="+- 0 597 -20"/>
                <a:gd name="T59" fmla="*/ 597 h 618"/>
                <a:gd name="T60" fmla="+- 0 900 502"/>
                <a:gd name="T61" fmla="*/ T60 w 648"/>
                <a:gd name="T62" fmla="+- 0 589 -20"/>
                <a:gd name="T63" fmla="*/ 589 h 618"/>
                <a:gd name="T64" fmla="+- 0 969 502"/>
                <a:gd name="T65" fmla="*/ T64 w 648"/>
                <a:gd name="T66" fmla="+- 0 565 -20"/>
                <a:gd name="T67" fmla="*/ 565 h 618"/>
                <a:gd name="T68" fmla="+- 0 1029 502"/>
                <a:gd name="T69" fmla="*/ T68 w 648"/>
                <a:gd name="T70" fmla="+- 0 529 -20"/>
                <a:gd name="T71" fmla="*/ 529 h 618"/>
                <a:gd name="T72" fmla="+- 0 1079 502"/>
                <a:gd name="T73" fmla="*/ T72 w 648"/>
                <a:gd name="T74" fmla="+- 0 481 -20"/>
                <a:gd name="T75" fmla="*/ 481 h 618"/>
                <a:gd name="T76" fmla="+- 0 1117 502"/>
                <a:gd name="T77" fmla="*/ T76 w 648"/>
                <a:gd name="T78" fmla="+- 0 424 -20"/>
                <a:gd name="T79" fmla="*/ 424 h 618"/>
                <a:gd name="T80" fmla="+- 0 1142 502"/>
                <a:gd name="T81" fmla="*/ T80 w 648"/>
                <a:gd name="T82" fmla="+- 0 359 -20"/>
                <a:gd name="T83" fmla="*/ 359 h 618"/>
                <a:gd name="T84" fmla="+- 0 1150 502"/>
                <a:gd name="T85" fmla="*/ T84 w 648"/>
                <a:gd name="T86" fmla="+- 0 288 -20"/>
                <a:gd name="T87" fmla="*/ 288 h 618"/>
                <a:gd name="T88" fmla="+- 0 1142 502"/>
                <a:gd name="T89" fmla="*/ T88 w 648"/>
                <a:gd name="T90" fmla="+- 0 218 -20"/>
                <a:gd name="T91" fmla="*/ 218 h 618"/>
                <a:gd name="T92" fmla="+- 0 1117 502"/>
                <a:gd name="T93" fmla="*/ T92 w 648"/>
                <a:gd name="T94" fmla="+- 0 153 -20"/>
                <a:gd name="T95" fmla="*/ 153 h 618"/>
                <a:gd name="T96" fmla="+- 0 1079 502"/>
                <a:gd name="T97" fmla="*/ T96 w 648"/>
                <a:gd name="T98" fmla="+- 0 95 -20"/>
                <a:gd name="T99" fmla="*/ 95 h 618"/>
                <a:gd name="T100" fmla="+- 0 1029 502"/>
                <a:gd name="T101" fmla="*/ T100 w 648"/>
                <a:gd name="T102" fmla="+- 0 47 -20"/>
                <a:gd name="T103" fmla="*/ 47 h 618"/>
                <a:gd name="T104" fmla="+- 0 969 502"/>
                <a:gd name="T105" fmla="*/ T104 w 648"/>
                <a:gd name="T106" fmla="+- 0 11 -20"/>
                <a:gd name="T107" fmla="*/ 11 h 618"/>
                <a:gd name="T108" fmla="+- 0 900 502"/>
                <a:gd name="T109" fmla="*/ T108 w 648"/>
                <a:gd name="T110" fmla="+- 0 -12 -20"/>
                <a:gd name="T111" fmla="*/ -12 h 618"/>
                <a:gd name="T112" fmla="+- 0 826 502"/>
                <a:gd name="T113" fmla="*/ T112 w 648"/>
                <a:gd name="T114" fmla="+- 0 -20 -20"/>
                <a:gd name="T115" fmla="*/ -20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7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5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8" y="609"/>
                  </a:lnTo>
                  <a:lnTo>
                    <a:pt x="467" y="585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7"/>
                  </a:lnTo>
                  <a:lnTo>
                    <a:pt x="467" y="31"/>
                  </a:lnTo>
                  <a:lnTo>
                    <a:pt x="398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5" name="Picture 6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56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Google Shape;427;p41"/>
          <p:cNvSpPr txBox="1">
            <a:spLocks noChangeArrowheads="1"/>
          </p:cNvSpPr>
          <p:nvPr/>
        </p:nvSpPr>
        <p:spPr bwMode="auto">
          <a:xfrm>
            <a:off x="76201" y="3701545"/>
            <a:ext cx="6705600" cy="4756656"/>
          </a:xfrm>
          <a:prstGeom prst="rect">
            <a:avLst/>
          </a:prstGeom>
          <a:solidFill>
            <a:srgbClr val="EB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детей-сирот и детей, оставшихся без попечения родителей, лиц из числа детей-сирот и детей,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оставшихся без попечения родителей, жилыми помещениями;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2022 -   16 500,0 тыс. рублей     2023 год - 16 500,0 тыс. рублей     2024 год в - 16 500,0 тыс.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организациях, частных образовательных организациях, реализующих образовательную программу дошкольного образования, в том числе обеспечение организации выплаты компенсации части родительской платы за счет средств областного бюджета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8 007,8 тыс. рублей         2023 год – 8 007,8 тыс. рублей     2024 год – 8 007,8тыс. рублей.</a:t>
            </a: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Социальные выплаты молодым семьям на приобретение жилья  или строительство индивидуального жилого дома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12 072,3 тыс. рублей	2023 год – 5 857,1тыс. рублей   2024 год – 5 837,9 тыс. рублей.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Ежемесячная доплата к пенсиям лицам, замещавшим муниципальные должности городского округа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9 800,0 тыс. рублей 	2023 год – 9 800,0 тыс. рублей 2024 год – 9 800,0 тыс.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Выплаты материальной помощи ветеранам ВОВ и многодетным семьям (ремонт жилых помещений в соответствии с п.1.6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постановления Правительства НО от 23.03.2007 № 86)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1 500,0 тыс. рублей 	2023 год – 1 500,0 тыс. рублей 2024 год – 1 500,0 тыс.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жильем отдельных категорий граждан, установленных Федеральным законом от 12 января 1995 года № 5-ФЗ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ветеранах» РФ и Федеральным законом от 24 ноября 1995 года № 181-ФЗ «О социальной защите инвалидов РФ»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3 119,7 тыс. рублей         2023 год – 4 342,6 тыс. рублей      2024 год – 2 269,0 тыс.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ru-RU" altLang="ru-RU" sz="9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Социальные выплаты малоимущим гражданам городского округа на газификацию жилья </a:t>
            </a:r>
          </a:p>
          <a:p>
            <a:pPr algn="just"/>
            <a:r>
              <a:rPr lang="ru-RU" altLang="ru-RU" sz="9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2022 год – 1 300,0 тыс. рублей   2023 год – 1 300,0 тыс. рублей       2024 год – 1 300,0 тыс. рублей</a:t>
            </a:r>
          </a:p>
          <a:p>
            <a:pPr algn="just"/>
            <a:endParaRPr lang="ru-RU" altLang="ru-RU" sz="9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3048" y="29845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048" y="34417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36701" y="96437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219200" y="1397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Инвалиды и другие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1397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маломобильные группы населения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800" y="1440114"/>
            <a:ext cx="3429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64235">
              <a:spcBef>
                <a:spcPts val="5"/>
              </a:spcBef>
              <a:spcAft>
                <a:spcPts val="0"/>
              </a:spcAft>
            </a:pPr>
            <a:r>
              <a:rPr lang="ru-RU" sz="1000" spc="-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Граждане</a:t>
            </a:r>
            <a:r>
              <a:rPr lang="ru-RU" sz="1000" spc="-7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пожилого</a:t>
            </a:r>
            <a:r>
              <a:rPr lang="ru-RU" sz="1000" spc="-7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возраста</a:t>
            </a:r>
            <a:endParaRPr lang="ru-RU" sz="10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088" y="2061404"/>
            <a:ext cx="34290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4235" algn="just">
              <a:lnSpc>
                <a:spcPct val="88000"/>
              </a:lnSpc>
              <a:spcAft>
                <a:spcPts val="0"/>
              </a:spcAft>
            </a:pP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 Великой Отечественной</a:t>
            </a:r>
            <a:r>
              <a:rPr lang="ru-RU" sz="1000" spc="-32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войны,</a:t>
            </a:r>
            <a:r>
              <a:rPr lang="ru-RU" sz="1000" spc="-5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000" spc="-4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военной</a:t>
            </a:r>
            <a:r>
              <a:rPr lang="ru-RU" sz="1000" spc="-5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службы,</a:t>
            </a:r>
            <a:r>
              <a:rPr lang="ru-RU" sz="1000" spc="-32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000" spc="-7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труда</a:t>
            </a:r>
            <a:endParaRPr lang="ru-RU" sz="10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088" y="2623357"/>
            <a:ext cx="3429000" cy="3631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4235" marR="67945" algn="just">
              <a:lnSpc>
                <a:spcPct val="88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Семьи с несовершеннолетними</a:t>
            </a:r>
            <a:r>
              <a:rPr lang="ru-RU" sz="1000" spc="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детьми,</a:t>
            </a:r>
            <a:r>
              <a:rPr lang="ru-RU" sz="1000" spc="-9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дети-сироты</a:t>
            </a:r>
            <a:endParaRPr lang="ru-RU" sz="10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652"/>
          <p:cNvGrpSpPr>
            <a:grpSpLocks/>
          </p:cNvGrpSpPr>
          <p:nvPr/>
        </p:nvGrpSpPr>
        <p:grpSpPr bwMode="auto">
          <a:xfrm>
            <a:off x="4157679" y="1178877"/>
            <a:ext cx="1025525" cy="1025525"/>
            <a:chOff x="0" y="0"/>
            <a:chExt cx="1729" cy="1729"/>
          </a:xfrm>
        </p:grpSpPr>
        <p:sp>
          <p:nvSpPr>
            <p:cNvPr id="37" name="Freeform 654"/>
            <p:cNvSpPr>
              <a:spLocks/>
            </p:cNvSpPr>
            <p:nvPr/>
          </p:nvSpPr>
          <p:spPr bwMode="auto">
            <a:xfrm>
              <a:off x="0" y="0"/>
              <a:ext cx="1729" cy="1729"/>
            </a:xfrm>
            <a:custGeom>
              <a:avLst/>
              <a:gdLst>
                <a:gd name="T0" fmla="*/ 1728 w 1729"/>
                <a:gd name="T1" fmla="*/ 0 h 1729"/>
                <a:gd name="T2" fmla="*/ 1653 w 1729"/>
                <a:gd name="T3" fmla="*/ 2 h 1729"/>
                <a:gd name="T4" fmla="*/ 1579 w 1729"/>
                <a:gd name="T5" fmla="*/ 6 h 1729"/>
                <a:gd name="T6" fmla="*/ 1506 w 1729"/>
                <a:gd name="T7" fmla="*/ 14 h 1729"/>
                <a:gd name="T8" fmla="*/ 1433 w 1729"/>
                <a:gd name="T9" fmla="*/ 25 h 1729"/>
                <a:gd name="T10" fmla="*/ 1362 w 1729"/>
                <a:gd name="T11" fmla="*/ 39 h 1729"/>
                <a:gd name="T12" fmla="*/ 1292 w 1729"/>
                <a:gd name="T13" fmla="*/ 56 h 1729"/>
                <a:gd name="T14" fmla="*/ 1223 w 1729"/>
                <a:gd name="T15" fmla="*/ 75 h 1729"/>
                <a:gd name="T16" fmla="*/ 1155 w 1729"/>
                <a:gd name="T17" fmla="*/ 97 h 1729"/>
                <a:gd name="T18" fmla="*/ 1088 w 1729"/>
                <a:gd name="T19" fmla="*/ 122 h 1729"/>
                <a:gd name="T20" fmla="*/ 1023 w 1729"/>
                <a:gd name="T21" fmla="*/ 150 h 1729"/>
                <a:gd name="T22" fmla="*/ 959 w 1729"/>
                <a:gd name="T23" fmla="*/ 180 h 1729"/>
                <a:gd name="T24" fmla="*/ 897 w 1729"/>
                <a:gd name="T25" fmla="*/ 213 h 1729"/>
                <a:gd name="T26" fmla="*/ 836 w 1729"/>
                <a:gd name="T27" fmla="*/ 248 h 1729"/>
                <a:gd name="T28" fmla="*/ 776 w 1729"/>
                <a:gd name="T29" fmla="*/ 285 h 1729"/>
                <a:gd name="T30" fmla="*/ 719 w 1729"/>
                <a:gd name="T31" fmla="*/ 325 h 1729"/>
                <a:gd name="T32" fmla="*/ 663 w 1729"/>
                <a:gd name="T33" fmla="*/ 367 h 1729"/>
                <a:gd name="T34" fmla="*/ 609 w 1729"/>
                <a:gd name="T35" fmla="*/ 411 h 1729"/>
                <a:gd name="T36" fmla="*/ 557 w 1729"/>
                <a:gd name="T37" fmla="*/ 458 h 1729"/>
                <a:gd name="T38" fmla="*/ 506 w 1729"/>
                <a:gd name="T39" fmla="*/ 506 h 1729"/>
                <a:gd name="T40" fmla="*/ 458 w 1729"/>
                <a:gd name="T41" fmla="*/ 557 h 1729"/>
                <a:gd name="T42" fmla="*/ 411 w 1729"/>
                <a:gd name="T43" fmla="*/ 609 h 1729"/>
                <a:gd name="T44" fmla="*/ 367 w 1729"/>
                <a:gd name="T45" fmla="*/ 663 h 1729"/>
                <a:gd name="T46" fmla="*/ 325 w 1729"/>
                <a:gd name="T47" fmla="*/ 719 h 1729"/>
                <a:gd name="T48" fmla="*/ 285 w 1729"/>
                <a:gd name="T49" fmla="*/ 777 h 1729"/>
                <a:gd name="T50" fmla="*/ 248 w 1729"/>
                <a:gd name="T51" fmla="*/ 836 h 1729"/>
                <a:gd name="T52" fmla="*/ 213 w 1729"/>
                <a:gd name="T53" fmla="*/ 897 h 1729"/>
                <a:gd name="T54" fmla="*/ 180 w 1729"/>
                <a:gd name="T55" fmla="*/ 959 h 1729"/>
                <a:gd name="T56" fmla="*/ 150 w 1729"/>
                <a:gd name="T57" fmla="*/ 1023 h 1729"/>
                <a:gd name="T58" fmla="*/ 122 w 1729"/>
                <a:gd name="T59" fmla="*/ 1088 h 1729"/>
                <a:gd name="T60" fmla="*/ 97 w 1729"/>
                <a:gd name="T61" fmla="*/ 1155 h 1729"/>
                <a:gd name="T62" fmla="*/ 75 w 1729"/>
                <a:gd name="T63" fmla="*/ 1223 h 1729"/>
                <a:gd name="T64" fmla="*/ 56 w 1729"/>
                <a:gd name="T65" fmla="*/ 1292 h 1729"/>
                <a:gd name="T66" fmla="*/ 39 w 1729"/>
                <a:gd name="T67" fmla="*/ 1362 h 1729"/>
                <a:gd name="T68" fmla="*/ 25 w 1729"/>
                <a:gd name="T69" fmla="*/ 1434 h 1729"/>
                <a:gd name="T70" fmla="*/ 14 w 1729"/>
                <a:gd name="T71" fmla="*/ 1506 h 1729"/>
                <a:gd name="T72" fmla="*/ 6 w 1729"/>
                <a:gd name="T73" fmla="*/ 1579 h 1729"/>
                <a:gd name="T74" fmla="*/ 2 w 1729"/>
                <a:gd name="T75" fmla="*/ 1653 h 1729"/>
                <a:gd name="T76" fmla="*/ 0 w 1729"/>
                <a:gd name="T77" fmla="*/ 1728 h 1729"/>
                <a:gd name="T78" fmla="*/ 1728 w 1729"/>
                <a:gd name="T79" fmla="*/ 1728 h 1729"/>
                <a:gd name="T80" fmla="*/ 1728 w 1729"/>
                <a:gd name="T81" fmla="*/ 0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9" h="1729">
                  <a:moveTo>
                    <a:pt x="1728" y="0"/>
                  </a:moveTo>
                  <a:lnTo>
                    <a:pt x="1653" y="2"/>
                  </a:lnTo>
                  <a:lnTo>
                    <a:pt x="1579" y="6"/>
                  </a:lnTo>
                  <a:lnTo>
                    <a:pt x="1506" y="14"/>
                  </a:lnTo>
                  <a:lnTo>
                    <a:pt x="1433" y="25"/>
                  </a:lnTo>
                  <a:lnTo>
                    <a:pt x="1362" y="39"/>
                  </a:lnTo>
                  <a:lnTo>
                    <a:pt x="1292" y="56"/>
                  </a:lnTo>
                  <a:lnTo>
                    <a:pt x="1223" y="75"/>
                  </a:lnTo>
                  <a:lnTo>
                    <a:pt x="1155" y="97"/>
                  </a:lnTo>
                  <a:lnTo>
                    <a:pt x="1088" y="122"/>
                  </a:lnTo>
                  <a:lnTo>
                    <a:pt x="1023" y="150"/>
                  </a:lnTo>
                  <a:lnTo>
                    <a:pt x="959" y="180"/>
                  </a:lnTo>
                  <a:lnTo>
                    <a:pt x="897" y="213"/>
                  </a:lnTo>
                  <a:lnTo>
                    <a:pt x="836" y="248"/>
                  </a:lnTo>
                  <a:lnTo>
                    <a:pt x="776" y="285"/>
                  </a:lnTo>
                  <a:lnTo>
                    <a:pt x="719" y="325"/>
                  </a:lnTo>
                  <a:lnTo>
                    <a:pt x="663" y="367"/>
                  </a:lnTo>
                  <a:lnTo>
                    <a:pt x="609" y="411"/>
                  </a:lnTo>
                  <a:lnTo>
                    <a:pt x="557" y="458"/>
                  </a:lnTo>
                  <a:lnTo>
                    <a:pt x="506" y="506"/>
                  </a:lnTo>
                  <a:lnTo>
                    <a:pt x="458" y="557"/>
                  </a:lnTo>
                  <a:lnTo>
                    <a:pt x="411" y="609"/>
                  </a:lnTo>
                  <a:lnTo>
                    <a:pt x="367" y="663"/>
                  </a:lnTo>
                  <a:lnTo>
                    <a:pt x="325" y="719"/>
                  </a:lnTo>
                  <a:lnTo>
                    <a:pt x="285" y="777"/>
                  </a:lnTo>
                  <a:lnTo>
                    <a:pt x="248" y="836"/>
                  </a:lnTo>
                  <a:lnTo>
                    <a:pt x="213" y="897"/>
                  </a:lnTo>
                  <a:lnTo>
                    <a:pt x="180" y="959"/>
                  </a:lnTo>
                  <a:lnTo>
                    <a:pt x="150" y="1023"/>
                  </a:lnTo>
                  <a:lnTo>
                    <a:pt x="122" y="1088"/>
                  </a:lnTo>
                  <a:lnTo>
                    <a:pt x="97" y="1155"/>
                  </a:lnTo>
                  <a:lnTo>
                    <a:pt x="75" y="1223"/>
                  </a:lnTo>
                  <a:lnTo>
                    <a:pt x="56" y="1292"/>
                  </a:lnTo>
                  <a:lnTo>
                    <a:pt x="39" y="1362"/>
                  </a:lnTo>
                  <a:lnTo>
                    <a:pt x="25" y="1434"/>
                  </a:lnTo>
                  <a:lnTo>
                    <a:pt x="14" y="1506"/>
                  </a:lnTo>
                  <a:lnTo>
                    <a:pt x="6" y="1579"/>
                  </a:lnTo>
                  <a:lnTo>
                    <a:pt x="2" y="1653"/>
                  </a:lnTo>
                  <a:lnTo>
                    <a:pt x="0" y="1728"/>
                  </a:lnTo>
                  <a:lnTo>
                    <a:pt x="1728" y="1728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8" name="Picture 6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505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649"/>
          <p:cNvGrpSpPr>
            <a:grpSpLocks/>
          </p:cNvGrpSpPr>
          <p:nvPr/>
        </p:nvGrpSpPr>
        <p:grpSpPr bwMode="auto">
          <a:xfrm>
            <a:off x="5164900" y="1173477"/>
            <a:ext cx="1025525" cy="1025525"/>
            <a:chOff x="0" y="0"/>
            <a:chExt cx="1728" cy="1729"/>
          </a:xfrm>
        </p:grpSpPr>
        <p:sp>
          <p:nvSpPr>
            <p:cNvPr id="40" name="Freeform 651"/>
            <p:cNvSpPr>
              <a:spLocks/>
            </p:cNvSpPr>
            <p:nvPr/>
          </p:nvSpPr>
          <p:spPr bwMode="auto">
            <a:xfrm>
              <a:off x="0" y="0"/>
              <a:ext cx="1728" cy="1729"/>
            </a:xfrm>
            <a:custGeom>
              <a:avLst/>
              <a:gdLst>
                <a:gd name="T0" fmla="*/ 0 w 1728"/>
                <a:gd name="T1" fmla="*/ 0 h 1729"/>
                <a:gd name="T2" fmla="*/ 0 w 1728"/>
                <a:gd name="T3" fmla="*/ 1728 h 1729"/>
                <a:gd name="T4" fmla="*/ 1728 w 1728"/>
                <a:gd name="T5" fmla="*/ 1728 h 1729"/>
                <a:gd name="T6" fmla="*/ 1726 w 1728"/>
                <a:gd name="T7" fmla="*/ 1653 h 1729"/>
                <a:gd name="T8" fmla="*/ 1722 w 1728"/>
                <a:gd name="T9" fmla="*/ 1579 h 1729"/>
                <a:gd name="T10" fmla="*/ 1714 w 1728"/>
                <a:gd name="T11" fmla="*/ 1506 h 1729"/>
                <a:gd name="T12" fmla="*/ 1703 w 1728"/>
                <a:gd name="T13" fmla="*/ 1434 h 1729"/>
                <a:gd name="T14" fmla="*/ 1689 w 1728"/>
                <a:gd name="T15" fmla="*/ 1362 h 1729"/>
                <a:gd name="T16" fmla="*/ 1672 w 1728"/>
                <a:gd name="T17" fmla="*/ 1292 h 1729"/>
                <a:gd name="T18" fmla="*/ 1653 w 1728"/>
                <a:gd name="T19" fmla="*/ 1223 h 1729"/>
                <a:gd name="T20" fmla="*/ 1631 w 1728"/>
                <a:gd name="T21" fmla="*/ 1155 h 1729"/>
                <a:gd name="T22" fmla="*/ 1606 w 1728"/>
                <a:gd name="T23" fmla="*/ 1088 h 1729"/>
                <a:gd name="T24" fmla="*/ 1578 w 1728"/>
                <a:gd name="T25" fmla="*/ 1023 h 1729"/>
                <a:gd name="T26" fmla="*/ 1548 w 1728"/>
                <a:gd name="T27" fmla="*/ 959 h 1729"/>
                <a:gd name="T28" fmla="*/ 1515 w 1728"/>
                <a:gd name="T29" fmla="*/ 897 h 1729"/>
                <a:gd name="T30" fmla="*/ 1480 w 1728"/>
                <a:gd name="T31" fmla="*/ 836 h 1729"/>
                <a:gd name="T32" fmla="*/ 1443 w 1728"/>
                <a:gd name="T33" fmla="*/ 777 h 1729"/>
                <a:gd name="T34" fmla="*/ 1403 w 1728"/>
                <a:gd name="T35" fmla="*/ 719 h 1729"/>
                <a:gd name="T36" fmla="*/ 1361 w 1728"/>
                <a:gd name="T37" fmla="*/ 663 h 1729"/>
                <a:gd name="T38" fmla="*/ 1317 w 1728"/>
                <a:gd name="T39" fmla="*/ 609 h 1729"/>
                <a:gd name="T40" fmla="*/ 1270 w 1728"/>
                <a:gd name="T41" fmla="*/ 557 h 1729"/>
                <a:gd name="T42" fmla="*/ 1222 w 1728"/>
                <a:gd name="T43" fmla="*/ 506 h 1729"/>
                <a:gd name="T44" fmla="*/ 1172 w 1728"/>
                <a:gd name="T45" fmla="*/ 458 h 1729"/>
                <a:gd name="T46" fmla="*/ 1119 w 1728"/>
                <a:gd name="T47" fmla="*/ 411 h 1729"/>
                <a:gd name="T48" fmla="*/ 1065 w 1728"/>
                <a:gd name="T49" fmla="*/ 367 h 1729"/>
                <a:gd name="T50" fmla="*/ 1009 w 1728"/>
                <a:gd name="T51" fmla="*/ 325 h 1729"/>
                <a:gd name="T52" fmla="*/ 952 w 1728"/>
                <a:gd name="T53" fmla="*/ 285 h 1729"/>
                <a:gd name="T54" fmla="*/ 892 w 1728"/>
                <a:gd name="T55" fmla="*/ 248 h 1729"/>
                <a:gd name="T56" fmla="*/ 831 w 1728"/>
                <a:gd name="T57" fmla="*/ 213 h 1729"/>
                <a:gd name="T58" fmla="*/ 769 w 1728"/>
                <a:gd name="T59" fmla="*/ 180 h 1729"/>
                <a:gd name="T60" fmla="*/ 705 w 1728"/>
                <a:gd name="T61" fmla="*/ 150 h 1729"/>
                <a:gd name="T62" fmla="*/ 640 w 1728"/>
                <a:gd name="T63" fmla="*/ 122 h 1729"/>
                <a:gd name="T64" fmla="*/ 573 w 1728"/>
                <a:gd name="T65" fmla="*/ 97 h 1729"/>
                <a:gd name="T66" fmla="*/ 505 w 1728"/>
                <a:gd name="T67" fmla="*/ 75 h 1729"/>
                <a:gd name="T68" fmla="*/ 436 w 1728"/>
                <a:gd name="T69" fmla="*/ 56 h 1729"/>
                <a:gd name="T70" fmla="*/ 366 w 1728"/>
                <a:gd name="T71" fmla="*/ 39 h 1729"/>
                <a:gd name="T72" fmla="*/ 295 w 1728"/>
                <a:gd name="T73" fmla="*/ 25 h 1729"/>
                <a:gd name="T74" fmla="*/ 222 w 1728"/>
                <a:gd name="T75" fmla="*/ 14 h 1729"/>
                <a:gd name="T76" fmla="*/ 149 w 1728"/>
                <a:gd name="T77" fmla="*/ 6 h 1729"/>
                <a:gd name="T78" fmla="*/ 75 w 1728"/>
                <a:gd name="T79" fmla="*/ 2 h 1729"/>
                <a:gd name="T80" fmla="*/ 0 w 1728"/>
                <a:gd name="T81" fmla="*/ 0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8" h="1729">
                  <a:moveTo>
                    <a:pt x="0" y="0"/>
                  </a:moveTo>
                  <a:lnTo>
                    <a:pt x="0" y="1728"/>
                  </a:lnTo>
                  <a:lnTo>
                    <a:pt x="1728" y="1728"/>
                  </a:lnTo>
                  <a:lnTo>
                    <a:pt x="1726" y="1653"/>
                  </a:lnTo>
                  <a:lnTo>
                    <a:pt x="1722" y="1579"/>
                  </a:lnTo>
                  <a:lnTo>
                    <a:pt x="1714" y="1506"/>
                  </a:lnTo>
                  <a:lnTo>
                    <a:pt x="1703" y="1434"/>
                  </a:lnTo>
                  <a:lnTo>
                    <a:pt x="1689" y="1362"/>
                  </a:lnTo>
                  <a:lnTo>
                    <a:pt x="1672" y="1292"/>
                  </a:lnTo>
                  <a:lnTo>
                    <a:pt x="1653" y="1223"/>
                  </a:lnTo>
                  <a:lnTo>
                    <a:pt x="1631" y="1155"/>
                  </a:lnTo>
                  <a:lnTo>
                    <a:pt x="1606" y="1088"/>
                  </a:lnTo>
                  <a:lnTo>
                    <a:pt x="1578" y="1023"/>
                  </a:lnTo>
                  <a:lnTo>
                    <a:pt x="1548" y="959"/>
                  </a:lnTo>
                  <a:lnTo>
                    <a:pt x="1515" y="897"/>
                  </a:lnTo>
                  <a:lnTo>
                    <a:pt x="1480" y="836"/>
                  </a:lnTo>
                  <a:lnTo>
                    <a:pt x="1443" y="777"/>
                  </a:lnTo>
                  <a:lnTo>
                    <a:pt x="1403" y="719"/>
                  </a:lnTo>
                  <a:lnTo>
                    <a:pt x="1361" y="663"/>
                  </a:lnTo>
                  <a:lnTo>
                    <a:pt x="1317" y="609"/>
                  </a:lnTo>
                  <a:lnTo>
                    <a:pt x="1270" y="557"/>
                  </a:lnTo>
                  <a:lnTo>
                    <a:pt x="1222" y="506"/>
                  </a:lnTo>
                  <a:lnTo>
                    <a:pt x="1172" y="458"/>
                  </a:lnTo>
                  <a:lnTo>
                    <a:pt x="1119" y="411"/>
                  </a:lnTo>
                  <a:lnTo>
                    <a:pt x="1065" y="367"/>
                  </a:lnTo>
                  <a:lnTo>
                    <a:pt x="1009" y="325"/>
                  </a:lnTo>
                  <a:lnTo>
                    <a:pt x="952" y="285"/>
                  </a:lnTo>
                  <a:lnTo>
                    <a:pt x="892" y="248"/>
                  </a:lnTo>
                  <a:lnTo>
                    <a:pt x="831" y="213"/>
                  </a:lnTo>
                  <a:lnTo>
                    <a:pt x="769" y="180"/>
                  </a:lnTo>
                  <a:lnTo>
                    <a:pt x="705" y="150"/>
                  </a:lnTo>
                  <a:lnTo>
                    <a:pt x="640" y="122"/>
                  </a:lnTo>
                  <a:lnTo>
                    <a:pt x="573" y="97"/>
                  </a:lnTo>
                  <a:lnTo>
                    <a:pt x="505" y="75"/>
                  </a:lnTo>
                  <a:lnTo>
                    <a:pt x="436" y="56"/>
                  </a:lnTo>
                  <a:lnTo>
                    <a:pt x="366" y="39"/>
                  </a:lnTo>
                  <a:lnTo>
                    <a:pt x="295" y="25"/>
                  </a:lnTo>
                  <a:lnTo>
                    <a:pt x="222" y="14"/>
                  </a:lnTo>
                  <a:lnTo>
                    <a:pt x="149" y="6"/>
                  </a:lnTo>
                  <a:lnTo>
                    <a:pt x="7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1" name="Picture 6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505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646"/>
          <p:cNvGrpSpPr>
            <a:grpSpLocks/>
          </p:cNvGrpSpPr>
          <p:nvPr/>
        </p:nvGrpSpPr>
        <p:grpSpPr bwMode="auto">
          <a:xfrm>
            <a:off x="5158554" y="2195382"/>
            <a:ext cx="1031875" cy="1047115"/>
            <a:chOff x="2706" y="-2032"/>
            <a:chExt cx="1728" cy="1728"/>
          </a:xfrm>
        </p:grpSpPr>
        <p:sp>
          <p:nvSpPr>
            <p:cNvPr id="43" name="Freeform 648"/>
            <p:cNvSpPr>
              <a:spLocks/>
            </p:cNvSpPr>
            <p:nvPr/>
          </p:nvSpPr>
          <p:spPr bwMode="auto">
            <a:xfrm>
              <a:off x="2706" y="-2033"/>
              <a:ext cx="1728" cy="1728"/>
            </a:xfrm>
            <a:custGeom>
              <a:avLst/>
              <a:gdLst>
                <a:gd name="T0" fmla="+- 0 4434 2706"/>
                <a:gd name="T1" fmla="*/ T0 w 1728"/>
                <a:gd name="T2" fmla="+- 0 -2032 -2032"/>
                <a:gd name="T3" fmla="*/ -2032 h 1728"/>
                <a:gd name="T4" fmla="+- 0 2706 2706"/>
                <a:gd name="T5" fmla="*/ T4 w 1728"/>
                <a:gd name="T6" fmla="+- 0 -2032 -2032"/>
                <a:gd name="T7" fmla="*/ -2032 h 1728"/>
                <a:gd name="T8" fmla="+- 0 2706 2706"/>
                <a:gd name="T9" fmla="*/ T8 w 1728"/>
                <a:gd name="T10" fmla="+- 0 -304 -2032"/>
                <a:gd name="T11" fmla="*/ -304 h 1728"/>
                <a:gd name="T12" fmla="+- 0 2781 2706"/>
                <a:gd name="T13" fmla="*/ T12 w 1728"/>
                <a:gd name="T14" fmla="+- 0 -306 -2032"/>
                <a:gd name="T15" fmla="*/ -306 h 1728"/>
                <a:gd name="T16" fmla="+- 0 2856 2706"/>
                <a:gd name="T17" fmla="*/ T16 w 1728"/>
                <a:gd name="T18" fmla="+- 0 -311 -2032"/>
                <a:gd name="T19" fmla="*/ -311 h 1728"/>
                <a:gd name="T20" fmla="+- 0 2929 2706"/>
                <a:gd name="T21" fmla="*/ T20 w 1728"/>
                <a:gd name="T22" fmla="+- 0 -318 -2032"/>
                <a:gd name="T23" fmla="*/ -318 h 1728"/>
                <a:gd name="T24" fmla="+- 0 3001 2706"/>
                <a:gd name="T25" fmla="*/ T24 w 1728"/>
                <a:gd name="T26" fmla="+- 0 -329 -2032"/>
                <a:gd name="T27" fmla="*/ -329 h 1728"/>
                <a:gd name="T28" fmla="+- 0 3072 2706"/>
                <a:gd name="T29" fmla="*/ T28 w 1728"/>
                <a:gd name="T30" fmla="+- 0 -343 -2032"/>
                <a:gd name="T31" fmla="*/ -343 h 1728"/>
                <a:gd name="T32" fmla="+- 0 3143 2706"/>
                <a:gd name="T33" fmla="*/ T32 w 1728"/>
                <a:gd name="T34" fmla="+- 0 -360 -2032"/>
                <a:gd name="T35" fmla="*/ -360 h 1728"/>
                <a:gd name="T36" fmla="+- 0 3212 2706"/>
                <a:gd name="T37" fmla="*/ T36 w 1728"/>
                <a:gd name="T38" fmla="+- 0 -379 -2032"/>
                <a:gd name="T39" fmla="*/ -379 h 1728"/>
                <a:gd name="T40" fmla="+- 0 3280 2706"/>
                <a:gd name="T41" fmla="*/ T40 w 1728"/>
                <a:gd name="T42" fmla="+- 0 -402 -2032"/>
                <a:gd name="T43" fmla="*/ -402 h 1728"/>
                <a:gd name="T44" fmla="+- 0 3346 2706"/>
                <a:gd name="T45" fmla="*/ T44 w 1728"/>
                <a:gd name="T46" fmla="+- 0 -427 -2032"/>
                <a:gd name="T47" fmla="*/ -427 h 1728"/>
                <a:gd name="T48" fmla="+- 0 3412 2706"/>
                <a:gd name="T49" fmla="*/ T48 w 1728"/>
                <a:gd name="T50" fmla="+- 0 -454 -2032"/>
                <a:gd name="T51" fmla="*/ -454 h 1728"/>
                <a:gd name="T52" fmla="+- 0 3475 2706"/>
                <a:gd name="T53" fmla="*/ T52 w 1728"/>
                <a:gd name="T54" fmla="+- 0 -484 -2032"/>
                <a:gd name="T55" fmla="*/ -484 h 1728"/>
                <a:gd name="T56" fmla="+- 0 3538 2706"/>
                <a:gd name="T57" fmla="*/ T56 w 1728"/>
                <a:gd name="T58" fmla="+- 0 -517 -2032"/>
                <a:gd name="T59" fmla="*/ -517 h 1728"/>
                <a:gd name="T60" fmla="+- 0 3599 2706"/>
                <a:gd name="T61" fmla="*/ T60 w 1728"/>
                <a:gd name="T62" fmla="+- 0 -552 -2032"/>
                <a:gd name="T63" fmla="*/ -552 h 1728"/>
                <a:gd name="T64" fmla="+- 0 3658 2706"/>
                <a:gd name="T65" fmla="*/ T64 w 1728"/>
                <a:gd name="T66" fmla="+- 0 -590 -2032"/>
                <a:gd name="T67" fmla="*/ -590 h 1728"/>
                <a:gd name="T68" fmla="+- 0 3716 2706"/>
                <a:gd name="T69" fmla="*/ T68 w 1728"/>
                <a:gd name="T70" fmla="+- 0 -629 -2032"/>
                <a:gd name="T71" fmla="*/ -629 h 1728"/>
                <a:gd name="T72" fmla="+- 0 3772 2706"/>
                <a:gd name="T73" fmla="*/ T72 w 1728"/>
                <a:gd name="T74" fmla="+- 0 -672 -2032"/>
                <a:gd name="T75" fmla="*/ -672 h 1728"/>
                <a:gd name="T76" fmla="+- 0 3826 2706"/>
                <a:gd name="T77" fmla="*/ T76 w 1728"/>
                <a:gd name="T78" fmla="+- 0 -716 -2032"/>
                <a:gd name="T79" fmla="*/ -716 h 1728"/>
                <a:gd name="T80" fmla="+- 0 3878 2706"/>
                <a:gd name="T81" fmla="*/ T80 w 1728"/>
                <a:gd name="T82" fmla="+- 0 -762 -2032"/>
                <a:gd name="T83" fmla="*/ -762 h 1728"/>
                <a:gd name="T84" fmla="+- 0 3928 2706"/>
                <a:gd name="T85" fmla="*/ T84 w 1728"/>
                <a:gd name="T86" fmla="+- 0 -810 -2032"/>
                <a:gd name="T87" fmla="*/ -810 h 1728"/>
                <a:gd name="T88" fmla="+- 0 3977 2706"/>
                <a:gd name="T89" fmla="*/ T88 w 1728"/>
                <a:gd name="T90" fmla="+- 0 -861 -2032"/>
                <a:gd name="T91" fmla="*/ -861 h 1728"/>
                <a:gd name="T92" fmla="+- 0 4023 2706"/>
                <a:gd name="T93" fmla="*/ T92 w 1728"/>
                <a:gd name="T94" fmla="+- 0 -913 -2032"/>
                <a:gd name="T95" fmla="*/ -913 h 1728"/>
                <a:gd name="T96" fmla="+- 0 4067 2706"/>
                <a:gd name="T97" fmla="*/ T96 w 1728"/>
                <a:gd name="T98" fmla="+- 0 -967 -2032"/>
                <a:gd name="T99" fmla="*/ -967 h 1728"/>
                <a:gd name="T100" fmla="+- 0 4109 2706"/>
                <a:gd name="T101" fmla="*/ T100 w 1728"/>
                <a:gd name="T102" fmla="+- 0 -1023 -2032"/>
                <a:gd name="T103" fmla="*/ -1023 h 1728"/>
                <a:gd name="T104" fmla="+- 0 4149 2706"/>
                <a:gd name="T105" fmla="*/ T104 w 1728"/>
                <a:gd name="T106" fmla="+- 0 -1081 -2032"/>
                <a:gd name="T107" fmla="*/ -1081 h 1728"/>
                <a:gd name="T108" fmla="+- 0 4187 2706"/>
                <a:gd name="T109" fmla="*/ T108 w 1728"/>
                <a:gd name="T110" fmla="+- 0 -1140 -2032"/>
                <a:gd name="T111" fmla="*/ -1140 h 1728"/>
                <a:gd name="T112" fmla="+- 0 4222 2706"/>
                <a:gd name="T113" fmla="*/ T112 w 1728"/>
                <a:gd name="T114" fmla="+- 0 -1201 -2032"/>
                <a:gd name="T115" fmla="*/ -1201 h 1728"/>
                <a:gd name="T116" fmla="+- 0 4254 2706"/>
                <a:gd name="T117" fmla="*/ T116 w 1728"/>
                <a:gd name="T118" fmla="+- 0 -1263 -2032"/>
                <a:gd name="T119" fmla="*/ -1263 h 1728"/>
                <a:gd name="T120" fmla="+- 0 4284 2706"/>
                <a:gd name="T121" fmla="*/ T120 w 1728"/>
                <a:gd name="T122" fmla="+- 0 -1327 -2032"/>
                <a:gd name="T123" fmla="*/ -1327 h 1728"/>
                <a:gd name="T124" fmla="+- 0 4312 2706"/>
                <a:gd name="T125" fmla="*/ T124 w 1728"/>
                <a:gd name="T126" fmla="+- 0 -1393 -2032"/>
                <a:gd name="T127" fmla="*/ -1393 h 1728"/>
                <a:gd name="T128" fmla="+- 0 4337 2706"/>
                <a:gd name="T129" fmla="*/ T128 w 1728"/>
                <a:gd name="T130" fmla="+- 0 -1459 -2032"/>
                <a:gd name="T131" fmla="*/ -1459 h 1728"/>
                <a:gd name="T132" fmla="+- 0 4359 2706"/>
                <a:gd name="T133" fmla="*/ T132 w 1728"/>
                <a:gd name="T134" fmla="+- 0 -1527 -2032"/>
                <a:gd name="T135" fmla="*/ -1527 h 1728"/>
                <a:gd name="T136" fmla="+- 0 4379 2706"/>
                <a:gd name="T137" fmla="*/ T136 w 1728"/>
                <a:gd name="T138" fmla="+- 0 -1596 -2032"/>
                <a:gd name="T139" fmla="*/ -1596 h 1728"/>
                <a:gd name="T140" fmla="+- 0 4396 2706"/>
                <a:gd name="T141" fmla="*/ T140 w 1728"/>
                <a:gd name="T142" fmla="+- 0 -1666 -2032"/>
                <a:gd name="T143" fmla="*/ -1666 h 1728"/>
                <a:gd name="T144" fmla="+- 0 4409 2706"/>
                <a:gd name="T145" fmla="*/ T144 w 1728"/>
                <a:gd name="T146" fmla="+- 0 -1738 -2032"/>
                <a:gd name="T147" fmla="*/ -1738 h 1728"/>
                <a:gd name="T148" fmla="+- 0 4420 2706"/>
                <a:gd name="T149" fmla="*/ T148 w 1728"/>
                <a:gd name="T150" fmla="+- 0 -1810 -2032"/>
                <a:gd name="T151" fmla="*/ -1810 h 1728"/>
                <a:gd name="T152" fmla="+- 0 4428 2706"/>
                <a:gd name="T153" fmla="*/ T152 w 1728"/>
                <a:gd name="T154" fmla="+- 0 -1883 -2032"/>
                <a:gd name="T155" fmla="*/ -1883 h 1728"/>
                <a:gd name="T156" fmla="+- 0 4433 2706"/>
                <a:gd name="T157" fmla="*/ T156 w 1728"/>
                <a:gd name="T158" fmla="+- 0 -1957 -2032"/>
                <a:gd name="T159" fmla="*/ -1957 h 1728"/>
                <a:gd name="T160" fmla="+- 0 4434 2706"/>
                <a:gd name="T161" fmla="*/ T160 w 1728"/>
                <a:gd name="T162" fmla="+- 0 -2032 -2032"/>
                <a:gd name="T163" fmla="*/ -2032 h 1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728" h="1728">
                  <a:moveTo>
                    <a:pt x="1728" y="0"/>
                  </a:moveTo>
                  <a:lnTo>
                    <a:pt x="0" y="0"/>
                  </a:lnTo>
                  <a:lnTo>
                    <a:pt x="0" y="1728"/>
                  </a:lnTo>
                  <a:lnTo>
                    <a:pt x="75" y="1726"/>
                  </a:lnTo>
                  <a:lnTo>
                    <a:pt x="150" y="1721"/>
                  </a:lnTo>
                  <a:lnTo>
                    <a:pt x="223" y="1714"/>
                  </a:lnTo>
                  <a:lnTo>
                    <a:pt x="295" y="1703"/>
                  </a:lnTo>
                  <a:lnTo>
                    <a:pt x="366" y="1689"/>
                  </a:lnTo>
                  <a:lnTo>
                    <a:pt x="437" y="1672"/>
                  </a:lnTo>
                  <a:lnTo>
                    <a:pt x="506" y="1653"/>
                  </a:lnTo>
                  <a:lnTo>
                    <a:pt x="574" y="1630"/>
                  </a:lnTo>
                  <a:lnTo>
                    <a:pt x="640" y="1605"/>
                  </a:lnTo>
                  <a:lnTo>
                    <a:pt x="706" y="1578"/>
                  </a:lnTo>
                  <a:lnTo>
                    <a:pt x="769" y="1548"/>
                  </a:lnTo>
                  <a:lnTo>
                    <a:pt x="832" y="1515"/>
                  </a:lnTo>
                  <a:lnTo>
                    <a:pt x="893" y="1480"/>
                  </a:lnTo>
                  <a:lnTo>
                    <a:pt x="952" y="1442"/>
                  </a:lnTo>
                  <a:lnTo>
                    <a:pt x="1010" y="1403"/>
                  </a:lnTo>
                  <a:lnTo>
                    <a:pt x="1066" y="1360"/>
                  </a:lnTo>
                  <a:lnTo>
                    <a:pt x="1120" y="1316"/>
                  </a:lnTo>
                  <a:lnTo>
                    <a:pt x="1172" y="1270"/>
                  </a:lnTo>
                  <a:lnTo>
                    <a:pt x="1222" y="1222"/>
                  </a:lnTo>
                  <a:lnTo>
                    <a:pt x="1271" y="1171"/>
                  </a:lnTo>
                  <a:lnTo>
                    <a:pt x="1317" y="1119"/>
                  </a:lnTo>
                  <a:lnTo>
                    <a:pt x="1361" y="1065"/>
                  </a:lnTo>
                  <a:lnTo>
                    <a:pt x="1403" y="1009"/>
                  </a:lnTo>
                  <a:lnTo>
                    <a:pt x="1443" y="951"/>
                  </a:lnTo>
                  <a:lnTo>
                    <a:pt x="1481" y="892"/>
                  </a:lnTo>
                  <a:lnTo>
                    <a:pt x="1516" y="831"/>
                  </a:lnTo>
                  <a:lnTo>
                    <a:pt x="1548" y="769"/>
                  </a:lnTo>
                  <a:lnTo>
                    <a:pt x="1578" y="705"/>
                  </a:lnTo>
                  <a:lnTo>
                    <a:pt x="1606" y="639"/>
                  </a:lnTo>
                  <a:lnTo>
                    <a:pt x="1631" y="573"/>
                  </a:lnTo>
                  <a:lnTo>
                    <a:pt x="1653" y="505"/>
                  </a:lnTo>
                  <a:lnTo>
                    <a:pt x="1673" y="436"/>
                  </a:lnTo>
                  <a:lnTo>
                    <a:pt x="1690" y="366"/>
                  </a:lnTo>
                  <a:lnTo>
                    <a:pt x="1703" y="294"/>
                  </a:lnTo>
                  <a:lnTo>
                    <a:pt x="1714" y="222"/>
                  </a:lnTo>
                  <a:lnTo>
                    <a:pt x="1722" y="149"/>
                  </a:lnTo>
                  <a:lnTo>
                    <a:pt x="1727" y="75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4" name="Picture 64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-1730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643"/>
          <p:cNvGrpSpPr>
            <a:grpSpLocks/>
          </p:cNvGrpSpPr>
          <p:nvPr/>
        </p:nvGrpSpPr>
        <p:grpSpPr bwMode="auto">
          <a:xfrm>
            <a:off x="4160594" y="2200782"/>
            <a:ext cx="1025525" cy="1047750"/>
            <a:chOff x="880" y="-2032"/>
            <a:chExt cx="1729" cy="1728"/>
          </a:xfrm>
        </p:grpSpPr>
        <p:sp>
          <p:nvSpPr>
            <p:cNvPr id="46" name="Freeform 645"/>
            <p:cNvSpPr>
              <a:spLocks/>
            </p:cNvSpPr>
            <p:nvPr/>
          </p:nvSpPr>
          <p:spPr bwMode="auto">
            <a:xfrm>
              <a:off x="880" y="-2033"/>
              <a:ext cx="1729" cy="1728"/>
            </a:xfrm>
            <a:custGeom>
              <a:avLst/>
              <a:gdLst>
                <a:gd name="T0" fmla="+- 0 2609 880"/>
                <a:gd name="T1" fmla="*/ T0 w 1729"/>
                <a:gd name="T2" fmla="+- 0 -2032 -2032"/>
                <a:gd name="T3" fmla="*/ -2032 h 1728"/>
                <a:gd name="T4" fmla="+- 0 880 880"/>
                <a:gd name="T5" fmla="*/ T4 w 1729"/>
                <a:gd name="T6" fmla="+- 0 -2032 -2032"/>
                <a:gd name="T7" fmla="*/ -2032 h 1728"/>
                <a:gd name="T8" fmla="+- 0 882 880"/>
                <a:gd name="T9" fmla="*/ T8 w 1729"/>
                <a:gd name="T10" fmla="+- 0 -1957 -2032"/>
                <a:gd name="T11" fmla="*/ -1957 h 1728"/>
                <a:gd name="T12" fmla="+- 0 887 880"/>
                <a:gd name="T13" fmla="*/ T12 w 1729"/>
                <a:gd name="T14" fmla="+- 0 -1883 -2032"/>
                <a:gd name="T15" fmla="*/ -1883 h 1728"/>
                <a:gd name="T16" fmla="+- 0 895 880"/>
                <a:gd name="T17" fmla="*/ T16 w 1729"/>
                <a:gd name="T18" fmla="+- 0 -1810 -2032"/>
                <a:gd name="T19" fmla="*/ -1810 h 1728"/>
                <a:gd name="T20" fmla="+- 0 905 880"/>
                <a:gd name="T21" fmla="*/ T20 w 1729"/>
                <a:gd name="T22" fmla="+- 0 -1738 -2032"/>
                <a:gd name="T23" fmla="*/ -1738 h 1728"/>
                <a:gd name="T24" fmla="+- 0 919 880"/>
                <a:gd name="T25" fmla="*/ T24 w 1729"/>
                <a:gd name="T26" fmla="+- 0 -1666 -2032"/>
                <a:gd name="T27" fmla="*/ -1666 h 1728"/>
                <a:gd name="T28" fmla="+- 0 936 880"/>
                <a:gd name="T29" fmla="*/ T28 w 1729"/>
                <a:gd name="T30" fmla="+- 0 -1596 -2032"/>
                <a:gd name="T31" fmla="*/ -1596 h 1728"/>
                <a:gd name="T32" fmla="+- 0 955 880"/>
                <a:gd name="T33" fmla="*/ T32 w 1729"/>
                <a:gd name="T34" fmla="+- 0 -1527 -2032"/>
                <a:gd name="T35" fmla="*/ -1527 h 1728"/>
                <a:gd name="T36" fmla="+- 0 978 880"/>
                <a:gd name="T37" fmla="*/ T36 w 1729"/>
                <a:gd name="T38" fmla="+- 0 -1459 -2032"/>
                <a:gd name="T39" fmla="*/ -1459 h 1728"/>
                <a:gd name="T40" fmla="+- 0 1003 880"/>
                <a:gd name="T41" fmla="*/ T40 w 1729"/>
                <a:gd name="T42" fmla="+- 0 -1393 -2032"/>
                <a:gd name="T43" fmla="*/ -1393 h 1728"/>
                <a:gd name="T44" fmla="+- 0 1030 880"/>
                <a:gd name="T45" fmla="*/ T44 w 1729"/>
                <a:gd name="T46" fmla="+- 0 -1327 -2032"/>
                <a:gd name="T47" fmla="*/ -1327 h 1728"/>
                <a:gd name="T48" fmla="+- 0 1061 880"/>
                <a:gd name="T49" fmla="*/ T48 w 1729"/>
                <a:gd name="T50" fmla="+- 0 -1263 -2032"/>
                <a:gd name="T51" fmla="*/ -1263 h 1728"/>
                <a:gd name="T52" fmla="+- 0 1093 880"/>
                <a:gd name="T53" fmla="*/ T52 w 1729"/>
                <a:gd name="T54" fmla="+- 0 -1201 -2032"/>
                <a:gd name="T55" fmla="*/ -1201 h 1728"/>
                <a:gd name="T56" fmla="+- 0 1128 880"/>
                <a:gd name="T57" fmla="*/ T56 w 1729"/>
                <a:gd name="T58" fmla="+- 0 -1140 -2032"/>
                <a:gd name="T59" fmla="*/ -1140 h 1728"/>
                <a:gd name="T60" fmla="+- 0 1166 880"/>
                <a:gd name="T61" fmla="*/ T60 w 1729"/>
                <a:gd name="T62" fmla="+- 0 -1081 -2032"/>
                <a:gd name="T63" fmla="*/ -1081 h 1728"/>
                <a:gd name="T64" fmla="+- 0 1206 880"/>
                <a:gd name="T65" fmla="*/ T64 w 1729"/>
                <a:gd name="T66" fmla="+- 0 -1023 -2032"/>
                <a:gd name="T67" fmla="*/ -1023 h 1728"/>
                <a:gd name="T68" fmla="+- 0 1248 880"/>
                <a:gd name="T69" fmla="*/ T68 w 1729"/>
                <a:gd name="T70" fmla="+- 0 -967 -2032"/>
                <a:gd name="T71" fmla="*/ -967 h 1728"/>
                <a:gd name="T72" fmla="+- 0 1292 880"/>
                <a:gd name="T73" fmla="*/ T72 w 1729"/>
                <a:gd name="T74" fmla="+- 0 -913 -2032"/>
                <a:gd name="T75" fmla="*/ -913 h 1728"/>
                <a:gd name="T76" fmla="+- 0 1338 880"/>
                <a:gd name="T77" fmla="*/ T76 w 1729"/>
                <a:gd name="T78" fmla="+- 0 -861 -2032"/>
                <a:gd name="T79" fmla="*/ -861 h 1728"/>
                <a:gd name="T80" fmla="+- 0 1387 880"/>
                <a:gd name="T81" fmla="*/ T80 w 1729"/>
                <a:gd name="T82" fmla="+- 0 -810 -2032"/>
                <a:gd name="T83" fmla="*/ -810 h 1728"/>
                <a:gd name="T84" fmla="+- 0 1437 880"/>
                <a:gd name="T85" fmla="*/ T84 w 1729"/>
                <a:gd name="T86" fmla="+- 0 -762 -2032"/>
                <a:gd name="T87" fmla="*/ -762 h 1728"/>
                <a:gd name="T88" fmla="+- 0 1489 880"/>
                <a:gd name="T89" fmla="*/ T88 w 1729"/>
                <a:gd name="T90" fmla="+- 0 -716 -2032"/>
                <a:gd name="T91" fmla="*/ -716 h 1728"/>
                <a:gd name="T92" fmla="+- 0 1543 880"/>
                <a:gd name="T93" fmla="*/ T92 w 1729"/>
                <a:gd name="T94" fmla="+- 0 -672 -2032"/>
                <a:gd name="T95" fmla="*/ -672 h 1728"/>
                <a:gd name="T96" fmla="+- 0 1599 880"/>
                <a:gd name="T97" fmla="*/ T96 w 1729"/>
                <a:gd name="T98" fmla="+- 0 -629 -2032"/>
                <a:gd name="T99" fmla="*/ -629 h 1728"/>
                <a:gd name="T100" fmla="+- 0 1657 880"/>
                <a:gd name="T101" fmla="*/ T100 w 1729"/>
                <a:gd name="T102" fmla="+- 0 -590 -2032"/>
                <a:gd name="T103" fmla="*/ -590 h 1728"/>
                <a:gd name="T104" fmla="+- 0 1716 880"/>
                <a:gd name="T105" fmla="*/ T104 w 1729"/>
                <a:gd name="T106" fmla="+- 0 -552 -2032"/>
                <a:gd name="T107" fmla="*/ -552 h 1728"/>
                <a:gd name="T108" fmla="+- 0 1777 880"/>
                <a:gd name="T109" fmla="*/ T108 w 1729"/>
                <a:gd name="T110" fmla="+- 0 -517 -2032"/>
                <a:gd name="T111" fmla="*/ -517 h 1728"/>
                <a:gd name="T112" fmla="+- 0 1840 880"/>
                <a:gd name="T113" fmla="*/ T112 w 1729"/>
                <a:gd name="T114" fmla="+- 0 -484 -2032"/>
                <a:gd name="T115" fmla="*/ -484 h 1728"/>
                <a:gd name="T116" fmla="+- 0 1903 880"/>
                <a:gd name="T117" fmla="*/ T116 w 1729"/>
                <a:gd name="T118" fmla="+- 0 -454 -2032"/>
                <a:gd name="T119" fmla="*/ -454 h 1728"/>
                <a:gd name="T120" fmla="+- 0 1969 880"/>
                <a:gd name="T121" fmla="*/ T120 w 1729"/>
                <a:gd name="T122" fmla="+- 0 -427 -2032"/>
                <a:gd name="T123" fmla="*/ -427 h 1728"/>
                <a:gd name="T124" fmla="+- 0 2035 880"/>
                <a:gd name="T125" fmla="*/ T124 w 1729"/>
                <a:gd name="T126" fmla="+- 0 -402 -2032"/>
                <a:gd name="T127" fmla="*/ -402 h 1728"/>
                <a:gd name="T128" fmla="+- 0 2103 880"/>
                <a:gd name="T129" fmla="*/ T128 w 1729"/>
                <a:gd name="T130" fmla="+- 0 -379 -2032"/>
                <a:gd name="T131" fmla="*/ -379 h 1728"/>
                <a:gd name="T132" fmla="+- 0 2172 880"/>
                <a:gd name="T133" fmla="*/ T132 w 1729"/>
                <a:gd name="T134" fmla="+- 0 -360 -2032"/>
                <a:gd name="T135" fmla="*/ -360 h 1728"/>
                <a:gd name="T136" fmla="+- 0 2243 880"/>
                <a:gd name="T137" fmla="*/ T136 w 1729"/>
                <a:gd name="T138" fmla="+- 0 -343 -2032"/>
                <a:gd name="T139" fmla="*/ -343 h 1728"/>
                <a:gd name="T140" fmla="+- 0 2314 880"/>
                <a:gd name="T141" fmla="*/ T140 w 1729"/>
                <a:gd name="T142" fmla="+- 0 -329 -2032"/>
                <a:gd name="T143" fmla="*/ -329 h 1728"/>
                <a:gd name="T144" fmla="+- 0 2386 880"/>
                <a:gd name="T145" fmla="*/ T144 w 1729"/>
                <a:gd name="T146" fmla="+- 0 -318 -2032"/>
                <a:gd name="T147" fmla="*/ -318 h 1728"/>
                <a:gd name="T148" fmla="+- 0 2459 880"/>
                <a:gd name="T149" fmla="*/ T148 w 1729"/>
                <a:gd name="T150" fmla="+- 0 -311 -2032"/>
                <a:gd name="T151" fmla="*/ -311 h 1728"/>
                <a:gd name="T152" fmla="+- 0 2534 880"/>
                <a:gd name="T153" fmla="*/ T152 w 1729"/>
                <a:gd name="T154" fmla="+- 0 -306 -2032"/>
                <a:gd name="T155" fmla="*/ -306 h 1728"/>
                <a:gd name="T156" fmla="+- 0 2609 880"/>
                <a:gd name="T157" fmla="*/ T156 w 1729"/>
                <a:gd name="T158" fmla="+- 0 -304 -2032"/>
                <a:gd name="T159" fmla="*/ -304 h 1728"/>
                <a:gd name="T160" fmla="+- 0 2609 880"/>
                <a:gd name="T161" fmla="*/ T160 w 1729"/>
                <a:gd name="T162" fmla="+- 0 -2032 -2032"/>
                <a:gd name="T163" fmla="*/ -2032 h 1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729" h="1728">
                  <a:moveTo>
                    <a:pt x="1729" y="0"/>
                  </a:moveTo>
                  <a:lnTo>
                    <a:pt x="0" y="0"/>
                  </a:lnTo>
                  <a:lnTo>
                    <a:pt x="2" y="75"/>
                  </a:lnTo>
                  <a:lnTo>
                    <a:pt x="7" y="149"/>
                  </a:lnTo>
                  <a:lnTo>
                    <a:pt x="15" y="222"/>
                  </a:lnTo>
                  <a:lnTo>
                    <a:pt x="25" y="294"/>
                  </a:lnTo>
                  <a:lnTo>
                    <a:pt x="39" y="366"/>
                  </a:lnTo>
                  <a:lnTo>
                    <a:pt x="56" y="436"/>
                  </a:lnTo>
                  <a:lnTo>
                    <a:pt x="75" y="505"/>
                  </a:lnTo>
                  <a:lnTo>
                    <a:pt x="98" y="573"/>
                  </a:lnTo>
                  <a:lnTo>
                    <a:pt x="123" y="639"/>
                  </a:lnTo>
                  <a:lnTo>
                    <a:pt x="150" y="705"/>
                  </a:lnTo>
                  <a:lnTo>
                    <a:pt x="181" y="769"/>
                  </a:lnTo>
                  <a:lnTo>
                    <a:pt x="213" y="831"/>
                  </a:lnTo>
                  <a:lnTo>
                    <a:pt x="248" y="892"/>
                  </a:lnTo>
                  <a:lnTo>
                    <a:pt x="286" y="951"/>
                  </a:lnTo>
                  <a:lnTo>
                    <a:pt x="326" y="1009"/>
                  </a:lnTo>
                  <a:lnTo>
                    <a:pt x="368" y="1065"/>
                  </a:lnTo>
                  <a:lnTo>
                    <a:pt x="412" y="1119"/>
                  </a:lnTo>
                  <a:lnTo>
                    <a:pt x="458" y="1171"/>
                  </a:lnTo>
                  <a:lnTo>
                    <a:pt x="507" y="1222"/>
                  </a:lnTo>
                  <a:lnTo>
                    <a:pt x="557" y="1270"/>
                  </a:lnTo>
                  <a:lnTo>
                    <a:pt x="609" y="1316"/>
                  </a:lnTo>
                  <a:lnTo>
                    <a:pt x="663" y="1360"/>
                  </a:lnTo>
                  <a:lnTo>
                    <a:pt x="719" y="1403"/>
                  </a:lnTo>
                  <a:lnTo>
                    <a:pt x="777" y="1442"/>
                  </a:lnTo>
                  <a:lnTo>
                    <a:pt x="836" y="1480"/>
                  </a:lnTo>
                  <a:lnTo>
                    <a:pt x="897" y="1515"/>
                  </a:lnTo>
                  <a:lnTo>
                    <a:pt x="960" y="1548"/>
                  </a:lnTo>
                  <a:lnTo>
                    <a:pt x="1023" y="1578"/>
                  </a:lnTo>
                  <a:lnTo>
                    <a:pt x="1089" y="1605"/>
                  </a:lnTo>
                  <a:lnTo>
                    <a:pt x="1155" y="1630"/>
                  </a:lnTo>
                  <a:lnTo>
                    <a:pt x="1223" y="1653"/>
                  </a:lnTo>
                  <a:lnTo>
                    <a:pt x="1292" y="1672"/>
                  </a:lnTo>
                  <a:lnTo>
                    <a:pt x="1363" y="1689"/>
                  </a:lnTo>
                  <a:lnTo>
                    <a:pt x="1434" y="1703"/>
                  </a:lnTo>
                  <a:lnTo>
                    <a:pt x="1506" y="1714"/>
                  </a:lnTo>
                  <a:lnTo>
                    <a:pt x="1579" y="1721"/>
                  </a:lnTo>
                  <a:lnTo>
                    <a:pt x="1654" y="1726"/>
                  </a:lnTo>
                  <a:lnTo>
                    <a:pt x="1729" y="172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7D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7" name="Picture 64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-1730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02476" y="25037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92187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поддержка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589954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dirty="0">
                <a:solidFill>
                  <a:srgbClr val="548D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ГОРОДСКОГО ОКРУГА СЕМЕНОВСКИЙ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98CE96-CF3E-4503-B884-0D92A1C5C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073286"/>
              </p:ext>
            </p:extLst>
          </p:nvPr>
        </p:nvGraphicFramePr>
        <p:xfrm>
          <a:off x="70866" y="1143000"/>
          <a:ext cx="6557010" cy="459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5552" y="6172200"/>
            <a:ext cx="674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2022 год и на плановый период 2023 и 2024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04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0" y="559683"/>
            <a:ext cx="70223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ГЛОССАРИЙ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582" y="1058517"/>
            <a:ext cx="671055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Бюджетная система - главный элемент финансовой системы государства, в который включаются бюджеты муниципальных и государственных организаций, основанных на экономических отношениях и юридических нормах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170" marR="655955" indent="180340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Модельное бюджетирование -бюджет на очередной финансовый год, рассчитанный министерством финансов Нижегородской области для каждого муниципального образования в отраслевом разрезе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170" marR="655955" indent="180340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инвестиции-бюджетные средства, направляемые на создание или увеличение за счет средств бюджета стоимости государственного (муниципального) имущества 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Налоговый потенциал-совокупный объем налогооблагаемых ресурсов территории с учетом </a:t>
            </a:r>
            <a:r>
              <a:rPr lang="ru-RU" sz="900" b="1" i="1" dirty="0" err="1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макроэкомических</a:t>
            </a: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показателей развития региона, собираемости налогов и сборов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Льгота -скидка, предоставление преимуществ кому-либо, полное или частичное освобождение от выполнения установленных правил, обязанностей, или облегчение условий их выполнения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Сбалансированность</a:t>
            </a:r>
            <a:r>
              <a:rPr lang="ru-RU" sz="900" b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состояние бюджетов хозяйственной системы предприятия, региона, государства, при котором доходы и расходы уравновешены, равны друг другу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Финансовый контроль- совокупность действий и операций по проверке финансовых и связанных с ними вопросов деятельности субъектов хозяйствования и управления с применением специфических форм и методов его организации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Национальный проект -проект (программа), обеспечивающий достижение целей и целевых показателей, выполнение задач, определенных Указом Президента Российской Федерации от 7 мая 2018 г. N 204 "О национальных целях и стратегических задачах развития Российской Федерации на период до 2024 года"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  <a:tabLst>
                <a:tab pos="6301105" algn="l"/>
              </a:tabLs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проект</a:t>
            </a:r>
            <a:r>
              <a:rPr lang="ru-RU" sz="900" b="1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проект (программа), обеспечивающий достижение целей и целевых показателей, выполнение задач, определенных Указом Президента Российской Федерации от 7 мая 2018 г. N 204 "О национальных целях и стратегических задачах развития Российской Федерации на период до 2024 года"</a:t>
            </a:r>
            <a:endParaRPr lang="ru-RU" sz="900" b="1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820222"/>
            <a:ext cx="567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548DD4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ОТКРЫТЫЕ ИНФОРМАЦИОННЫЕ РЕСУРСЫ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F489D9-0FA2-464C-81E1-E029E6F8B7AB}"/>
              </a:ext>
            </a:extLst>
          </p:cNvPr>
          <p:cNvSpPr/>
          <p:nvPr/>
        </p:nvSpPr>
        <p:spPr>
          <a:xfrm>
            <a:off x="146014" y="7064889"/>
            <a:ext cx="6606540" cy="480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750570"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Правительства Нижегородской области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government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014" y="7613396"/>
            <a:ext cx="6606540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Министерства финансов Нижегородской области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mf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F16990-8EBE-4415-99E0-B14D66275C14}"/>
              </a:ext>
            </a:extLst>
          </p:cNvPr>
          <p:cNvSpPr/>
          <p:nvPr/>
        </p:nvSpPr>
        <p:spPr>
          <a:xfrm>
            <a:off x="146014" y="8041888"/>
            <a:ext cx="660654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931545"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администрации городского округа Семеновский Нижегородской области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semenov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23" y="6347324"/>
            <a:ext cx="6606731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1175385" fontAlgn="base">
              <a:spcAft>
                <a:spcPts val="0"/>
              </a:spcAft>
            </a:pP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финансового управления администрации городского округа Семеновский Нижегородской области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semenov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918" y="8643735"/>
            <a:ext cx="6612636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929640"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Портал закупок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zakupki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48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5240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80429"/>
              </p:ext>
            </p:extLst>
          </p:nvPr>
        </p:nvGraphicFramePr>
        <p:xfrm>
          <a:off x="228600" y="521732"/>
          <a:ext cx="6400800" cy="853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578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400222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9701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Страница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Что</a:t>
                      </a:r>
                      <a:r>
                        <a:rPr lang="ru-RU" sz="900" spc="-4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такое</a:t>
                      </a:r>
                      <a:r>
                        <a:rPr lang="ru-RU" sz="900" spc="-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"Бюджет</a:t>
                      </a:r>
                      <a:r>
                        <a:rPr lang="ru-RU" sz="900" spc="-4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для</a:t>
                      </a:r>
                      <a:r>
                        <a:rPr lang="ru-RU" sz="900" spc="1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граждан"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5076692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4-5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Структура</a:t>
                      </a:r>
                      <a:r>
                        <a:rPr lang="ru-RU" sz="900" spc="-6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городского 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358724012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чем основано составление проекта бюджета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69519340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</a:t>
                      </a:r>
                      <a:r>
                        <a:rPr lang="ru-RU" sz="900" spc="-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происходит</a:t>
                      </a:r>
                      <a:r>
                        <a:rPr lang="ru-RU" sz="900" spc="-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составление</a:t>
                      </a:r>
                      <a:r>
                        <a:rPr lang="ru-RU" sz="900" spc="-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 городского 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30743809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marL="889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Основные</a:t>
                      </a:r>
                      <a:r>
                        <a:rPr lang="ru-RU" sz="900" spc="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направления</a:t>
                      </a:r>
                      <a:r>
                        <a:rPr lang="ru-RU" sz="900" spc="-2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бюджетной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налоговой</a:t>
                      </a:r>
                      <a:r>
                        <a:rPr lang="ru-RU" sz="900" spc="-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политики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городского округа Семеновский</a:t>
                      </a:r>
                      <a:r>
                        <a:rPr lang="ru-RU" sz="900" spc="-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spc="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2022-2024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872240296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 городского округа Семеновский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4235065503"/>
                  </a:ext>
                </a:extLst>
              </a:tr>
              <a:tr h="19458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10 -12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Динамика</a:t>
                      </a:r>
                      <a:r>
                        <a:rPr lang="ru-RU" sz="900" spc="4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прогнозных</a:t>
                      </a:r>
                      <a:r>
                        <a:rPr lang="ru-RU" sz="900" spc="44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показателей</a:t>
                      </a:r>
                      <a:r>
                        <a:rPr lang="ru-RU" sz="900" spc="3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социально-экономического</a:t>
                      </a:r>
                      <a:r>
                        <a:rPr lang="ru-RU" sz="900" spc="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развития</a:t>
                      </a:r>
                      <a:r>
                        <a:rPr lang="ru-RU" sz="900" spc="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402960868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13-14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Какое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место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среди</a:t>
                      </a:r>
                      <a:r>
                        <a:rPr lang="ru-RU" sz="9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регионов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ПФО</a:t>
                      </a:r>
                      <a:r>
                        <a:rPr lang="ru-RU" sz="9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занимает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область</a:t>
                      </a:r>
                      <a:r>
                        <a:rPr lang="ru-RU" sz="9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</a:t>
                      </a:r>
                      <a:r>
                        <a:rPr lang="ru-RU" sz="9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отдельным</a:t>
                      </a:r>
                      <a:r>
                        <a:rPr lang="ru-RU" sz="900" spc="-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показателям</a:t>
                      </a:r>
                      <a:r>
                        <a:rPr lang="ru-RU" sz="900" spc="-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региональных</a:t>
                      </a:r>
                      <a:r>
                        <a:rPr lang="ru-RU" sz="900" spc="-9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бюджетов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80591179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</a:t>
                      </a:r>
                      <a:r>
                        <a:rPr lang="ru-RU" sz="900" spc="-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8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  <a:r>
                        <a:rPr lang="ru-RU" sz="900" spc="-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городского округа Семеновский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594154661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Какие налоги зачисляются на территории городского 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307919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каких поступлений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формируются</a:t>
                      </a:r>
                      <a:r>
                        <a:rPr lang="ru-RU" sz="900" spc="-4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</a:t>
                      </a:r>
                      <a:r>
                        <a:rPr lang="ru-RU" sz="900" spc="2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областного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  <a:r>
                        <a:rPr lang="ru-RU" sz="900" spc="2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6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2022-2024</a:t>
                      </a:r>
                      <a:r>
                        <a:rPr lang="ru-RU" sz="900" spc="-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годах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17646886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18-19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Динамика налоговых и неналоговых доходов бюджета городского округа Семеновский по видам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060997784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Какую помощь из других бюджетов получает городской округ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01628771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 бюджета городского округа Семеновский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85515552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Что такое программный бюджет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798040192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Какие показатели характеризуют городской округ Семеновский в 2021 году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720230586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 бюджета городского округа Семеновский Нижегородской области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11490821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Особенности формирования бюджета городского округа Семеновский по расходам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407662326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Информация о реализации национальных проектов в 2022-2024 годах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523901643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</a:t>
                      </a:r>
                      <a:r>
                        <a:rPr lang="ru-RU" sz="900" spc="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распределены</a:t>
                      </a:r>
                      <a:r>
                        <a:rPr lang="ru-RU" sz="900" spc="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</a:t>
                      </a:r>
                      <a:r>
                        <a:rPr lang="ru-RU" sz="900" spc="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 городского округа</a:t>
                      </a:r>
                      <a:r>
                        <a:rPr lang="ru-RU" sz="900" spc="1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2022-2024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годов</a:t>
                      </a:r>
                      <a:r>
                        <a:rPr lang="ru-RU" sz="900" spc="8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</a:t>
                      </a:r>
                      <a:r>
                        <a:rPr lang="ru-RU" sz="900" spc="8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основным</a:t>
                      </a:r>
                      <a:r>
                        <a:rPr lang="ru-RU" sz="900" spc="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отраслям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8269035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Что</a:t>
                      </a:r>
                      <a:r>
                        <a:rPr lang="ru-RU" sz="900" spc="6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включают</a:t>
                      </a:r>
                      <a:r>
                        <a:rPr lang="ru-RU" sz="900" spc="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6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себя</a:t>
                      </a:r>
                      <a:r>
                        <a:rPr lang="ru-RU" sz="900" spc="5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отрасли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социальной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сферы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166481885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29-31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Сведения</a:t>
                      </a:r>
                      <a:r>
                        <a:rPr lang="ru-RU" sz="900" spc="-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расходах бюджета городского округа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разделам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900" spc="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подразделам</a:t>
                      </a:r>
                      <a:r>
                        <a:rPr lang="ru-RU" sz="900" spc="-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бюджетной</a:t>
                      </a:r>
                      <a:r>
                        <a:rPr lang="ru-RU" sz="900" spc="-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классификации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75137771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Программные</a:t>
                      </a:r>
                      <a:r>
                        <a:rPr lang="ru-RU" sz="900" spc="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900" spc="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непрограммные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</a:t>
                      </a:r>
                      <a:r>
                        <a:rPr lang="ru-RU" sz="900" spc="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областного</a:t>
                      </a:r>
                      <a:r>
                        <a:rPr lang="ru-RU" sz="900" spc="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42112409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Какие</a:t>
                      </a:r>
                      <a:r>
                        <a:rPr lang="ru-RU" sz="9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основные</a:t>
                      </a:r>
                      <a:r>
                        <a:rPr lang="ru-RU" sz="9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муниципальные</a:t>
                      </a:r>
                      <a:r>
                        <a:rPr lang="ru-RU" sz="900" spc="-2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будут</a:t>
                      </a:r>
                      <a:r>
                        <a:rPr lang="ru-RU" sz="9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реализовываться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r>
                        <a:rPr lang="ru-RU" sz="900" spc="-1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году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34848580"/>
                  </a:ext>
                </a:extLst>
              </a:tr>
              <a:tr h="16699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34-36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изменится</a:t>
                      </a:r>
                      <a:r>
                        <a:rPr lang="ru-RU" sz="900" spc="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r>
                        <a:rPr lang="ru-RU" sz="900" spc="-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муниципальных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</a:t>
                      </a:r>
                      <a:r>
                        <a:rPr lang="ru-RU" sz="900" spc="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4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2020-2024</a:t>
                      </a:r>
                      <a:r>
                        <a:rPr lang="ru-RU" sz="900" spc="-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годах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771236388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37-43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 городского округа Семеновский на 2018-2023 годы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61211671"/>
                  </a:ext>
                </a:extLst>
              </a:tr>
              <a:tr h="33929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44-46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культуры городского округа Семеновский на 2018-2023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19113279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47-48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физической культуры, спорта и молодежной политики и патриотического воспитания молодежи в городском округе Семеновский» на 2018-2023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792282674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49-51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агропромышленного комплекса городского округа Семеновский Нижегородской Области»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414902164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52-54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«Комплексное благоустройство и развитие дорожного хозяйства городского округа Семеновский» на 2018-2023 годы</a:t>
                      </a:r>
                    </a:p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759116479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«Переселение граждан из аварийного жилищного фонда на территории городского округа Семеновский Нижегородской области» на 2020-2025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156471018"/>
                  </a:ext>
                </a:extLst>
              </a:tr>
              <a:tr h="40497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56 -57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и строительство социальной и инженерной инфраструктуры на территории городского округа Семеновский» на 2018-2023 годы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208878984"/>
                  </a:ext>
                </a:extLst>
              </a:tr>
              <a:tr h="33929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58-61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Прогнозный план капитального строительства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городскому округу Семеновский на 2022-2024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559865593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программа" Управление муниципальными финансами городского округа Семеновский"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64650107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Социальная поддержка граждан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59195906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Муниципальный долг городского округа Семеновский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391048766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Глоссарий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06465705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320899973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Контактная информация финансового управления администрации городского округа Семеновский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40239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534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5A45E32-5BB2-4FF4-A16F-1C2F4ACF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447800"/>
          </a:xfrm>
          <a:prstGeom prst="flowChartProcess">
            <a:avLst/>
          </a:prstGeom>
          <a:solidFill>
            <a:srgbClr val="C6E7FC">
              <a:alpha val="8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КОНТАКТНАЯ ИНФОРМАЦИЯ ФИНАНСОВОГО УПРАВЛЕНИЯ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АДМИНИСТРАЦИИ ГОРОДСКОГО ОКРУГА СЕМЕНОВСКИЙ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00200"/>
            <a:ext cx="7200900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Разработчиком презентации «Бюджет для граждан» является финансовое      управление администрации городского округа Семеновский.</a:t>
            </a:r>
            <a:b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задачи: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Составление проекта бюджета на очередной финансовый год и плановый  </a:t>
            </a:r>
            <a:b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период;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Организация исполнения бюджета;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Организация финансового контроля за исполнением бюджета</a:t>
            </a:r>
            <a:endParaRPr lang="ru-RU" sz="13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98504"/>
              </p:ext>
            </p:extLst>
          </p:nvPr>
        </p:nvGraphicFramePr>
        <p:xfrm>
          <a:off x="76200" y="3962400"/>
          <a:ext cx="6705600" cy="426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413">
                  <a:extLst>
                    <a:ext uri="{9D8B030D-6E8A-4147-A177-3AD203B41FA5}">
                      <a16:colId xmlns:a16="http://schemas.microsoft.com/office/drawing/2014/main" val="2607358028"/>
                    </a:ext>
                  </a:extLst>
                </a:gridCol>
                <a:gridCol w="3741187">
                  <a:extLst>
                    <a:ext uri="{9D8B030D-6E8A-4147-A177-3AD203B41FA5}">
                      <a16:colId xmlns:a16="http://schemas.microsoft.com/office/drawing/2014/main" val="234874040"/>
                    </a:ext>
                  </a:extLst>
                </a:gridCol>
              </a:tblGrid>
              <a:tr h="479736"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17AA2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Контактная информация</a:t>
                      </a:r>
                      <a:endParaRPr lang="ru-RU" sz="1200" b="1" dirty="0">
                        <a:solidFill>
                          <a:srgbClr val="517AA2"/>
                        </a:solidFill>
                        <a:effectLst/>
                        <a:latin typeface="Lucida Sans Unicode" panose="020B0602030504020204" pitchFamily="34" charset="0"/>
                        <a:ea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9214" marR="49214" marT="24607" marB="246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85829"/>
                  </a:ext>
                </a:extLst>
              </a:tr>
              <a:tr h="39290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Начальник финансового управления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Рыбакова Екатерина Валентиновна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1375684556"/>
                  </a:ext>
                </a:extLst>
              </a:tr>
              <a:tr h="48057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Адрес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2"/>
                          </a:solidFill>
                          <a:effectLst/>
                        </a:rPr>
                        <a:t>606650, Нижегородская обл., г.Семенов, ул.1Мая, д.1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698228815"/>
                  </a:ext>
                </a:extLst>
              </a:tr>
              <a:tr h="48057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Телефон, факс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8(83162) 5-29-96 - приемная, 8(83162) 5-29-96 - факс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675943014"/>
                  </a:ext>
                </a:extLst>
              </a:tr>
              <a:tr h="39290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Адрес электронной почты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fin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_</a:t>
                      </a: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up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r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@ 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effectLst/>
                        </a:rPr>
                        <a:t>semenov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 .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effectLst/>
                        </a:rPr>
                        <a:t>nnov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 . 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effectLst/>
                        </a:rPr>
                        <a:t>ru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178177701"/>
                  </a:ext>
                </a:extLst>
              </a:tr>
              <a:tr h="47756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2"/>
                          </a:solidFill>
                          <a:effectLst/>
                        </a:rPr>
                        <a:t>Информационный ресурс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http:/fin-semenov.ru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386756860"/>
                  </a:ext>
                </a:extLst>
              </a:tr>
              <a:tr h="156293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График работы финансового управления: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понедельник-пятница 8.00 – 17.00;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перерыв: 12.00 – 13.00;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суббота- воскресенье: выходные дни.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6938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44" y="702563"/>
            <a:ext cx="6292215" cy="8009255"/>
            <a:chOff x="161544" y="702563"/>
            <a:chExt cx="6292215" cy="8009255"/>
          </a:xfrm>
          <a:solidFill>
            <a:srgbClr val="9BBB59"/>
          </a:solidFill>
        </p:grpSpPr>
        <p:sp>
          <p:nvSpPr>
            <p:cNvPr id="3" name="object 3"/>
            <p:cNvSpPr/>
            <p:nvPr/>
          </p:nvSpPr>
          <p:spPr>
            <a:xfrm>
              <a:off x="548678" y="948181"/>
              <a:ext cx="5904865" cy="7763509"/>
            </a:xfrm>
            <a:custGeom>
              <a:avLst/>
              <a:gdLst/>
              <a:ahLst/>
              <a:cxnLst/>
              <a:rect l="l" t="t" r="r" b="b"/>
              <a:pathLst>
                <a:path w="5904865" h="7763509">
                  <a:moveTo>
                    <a:pt x="5505538" y="0"/>
                  </a:moveTo>
                  <a:lnTo>
                    <a:pt x="399160" y="0"/>
                  </a:lnTo>
                  <a:lnTo>
                    <a:pt x="352611" y="2685"/>
                  </a:lnTo>
                  <a:lnTo>
                    <a:pt x="307638" y="10540"/>
                  </a:lnTo>
                  <a:lnTo>
                    <a:pt x="264542" y="23268"/>
                  </a:lnTo>
                  <a:lnTo>
                    <a:pt x="223621" y="40567"/>
                  </a:lnTo>
                  <a:lnTo>
                    <a:pt x="185177" y="62139"/>
                  </a:lnTo>
                  <a:lnTo>
                    <a:pt x="149507" y="87684"/>
                  </a:lnTo>
                  <a:lnTo>
                    <a:pt x="116913" y="116903"/>
                  </a:lnTo>
                  <a:lnTo>
                    <a:pt x="87692" y="149497"/>
                  </a:lnTo>
                  <a:lnTo>
                    <a:pt x="62145" y="185165"/>
                  </a:lnTo>
                  <a:lnTo>
                    <a:pt x="40571" y="223610"/>
                  </a:lnTo>
                  <a:lnTo>
                    <a:pt x="23270" y="264531"/>
                  </a:lnTo>
                  <a:lnTo>
                    <a:pt x="10542" y="307630"/>
                  </a:lnTo>
                  <a:lnTo>
                    <a:pt x="2685" y="352606"/>
                  </a:lnTo>
                  <a:lnTo>
                    <a:pt x="0" y="399161"/>
                  </a:lnTo>
                  <a:lnTo>
                    <a:pt x="0" y="7364310"/>
                  </a:lnTo>
                  <a:lnTo>
                    <a:pt x="2685" y="7410860"/>
                  </a:lnTo>
                  <a:lnTo>
                    <a:pt x="10542" y="7455833"/>
                  </a:lnTo>
                  <a:lnTo>
                    <a:pt x="23270" y="7498929"/>
                  </a:lnTo>
                  <a:lnTo>
                    <a:pt x="40571" y="7539850"/>
                  </a:lnTo>
                  <a:lnTo>
                    <a:pt x="62145" y="7578294"/>
                  </a:lnTo>
                  <a:lnTo>
                    <a:pt x="87692" y="7613964"/>
                  </a:lnTo>
                  <a:lnTo>
                    <a:pt x="116913" y="7646558"/>
                  </a:lnTo>
                  <a:lnTo>
                    <a:pt x="149507" y="7675779"/>
                  </a:lnTo>
                  <a:lnTo>
                    <a:pt x="185177" y="7701326"/>
                  </a:lnTo>
                  <a:lnTo>
                    <a:pt x="223621" y="7722900"/>
                  </a:lnTo>
                  <a:lnTo>
                    <a:pt x="264542" y="7740200"/>
                  </a:lnTo>
                  <a:lnTo>
                    <a:pt x="307638" y="7752929"/>
                  </a:lnTo>
                  <a:lnTo>
                    <a:pt x="352611" y="7760786"/>
                  </a:lnTo>
                  <a:lnTo>
                    <a:pt x="399160" y="7763471"/>
                  </a:lnTo>
                  <a:lnTo>
                    <a:pt x="5505538" y="7763471"/>
                  </a:lnTo>
                  <a:lnTo>
                    <a:pt x="5552093" y="7760786"/>
                  </a:lnTo>
                  <a:lnTo>
                    <a:pt x="5597069" y="7752929"/>
                  </a:lnTo>
                  <a:lnTo>
                    <a:pt x="5640167" y="7740200"/>
                  </a:lnTo>
                  <a:lnTo>
                    <a:pt x="5681089" y="7722900"/>
                  </a:lnTo>
                  <a:lnTo>
                    <a:pt x="5719533" y="7701326"/>
                  </a:lnTo>
                  <a:lnTo>
                    <a:pt x="5755202" y="7675779"/>
                  </a:lnTo>
                  <a:lnTo>
                    <a:pt x="5787796" y="7646558"/>
                  </a:lnTo>
                  <a:lnTo>
                    <a:pt x="5817015" y="7613964"/>
                  </a:lnTo>
                  <a:lnTo>
                    <a:pt x="5842560" y="7578294"/>
                  </a:lnTo>
                  <a:lnTo>
                    <a:pt x="5864132" y="7539850"/>
                  </a:lnTo>
                  <a:lnTo>
                    <a:pt x="5881431" y="7498929"/>
                  </a:lnTo>
                  <a:lnTo>
                    <a:pt x="5894158" y="7455833"/>
                  </a:lnTo>
                  <a:lnTo>
                    <a:pt x="5902014" y="7410860"/>
                  </a:lnTo>
                  <a:lnTo>
                    <a:pt x="5904699" y="7364310"/>
                  </a:lnTo>
                  <a:lnTo>
                    <a:pt x="5904699" y="399161"/>
                  </a:lnTo>
                  <a:lnTo>
                    <a:pt x="5902014" y="352606"/>
                  </a:lnTo>
                  <a:lnTo>
                    <a:pt x="5894158" y="307630"/>
                  </a:lnTo>
                  <a:lnTo>
                    <a:pt x="5881431" y="264531"/>
                  </a:lnTo>
                  <a:lnTo>
                    <a:pt x="5864132" y="223610"/>
                  </a:lnTo>
                  <a:lnTo>
                    <a:pt x="5842560" y="185166"/>
                  </a:lnTo>
                  <a:lnTo>
                    <a:pt x="5817015" y="149497"/>
                  </a:lnTo>
                  <a:lnTo>
                    <a:pt x="5787796" y="116903"/>
                  </a:lnTo>
                  <a:lnTo>
                    <a:pt x="5755202" y="87684"/>
                  </a:lnTo>
                  <a:lnTo>
                    <a:pt x="5719533" y="62139"/>
                  </a:lnTo>
                  <a:lnTo>
                    <a:pt x="5681089" y="40567"/>
                  </a:lnTo>
                  <a:lnTo>
                    <a:pt x="5640167" y="23268"/>
                  </a:lnTo>
                  <a:lnTo>
                    <a:pt x="5597069" y="10540"/>
                  </a:lnTo>
                  <a:lnTo>
                    <a:pt x="5552093" y="2685"/>
                  </a:lnTo>
                  <a:lnTo>
                    <a:pt x="550553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702563"/>
              <a:ext cx="3695700" cy="1295400"/>
            </a:xfrm>
            <a:prstGeom prst="rect">
              <a:avLst/>
            </a:prstGeom>
            <a:grpFill/>
          </p:spPr>
        </p:pic>
        <p:sp>
          <p:nvSpPr>
            <p:cNvPr id="5" name="object 5"/>
            <p:cNvSpPr/>
            <p:nvPr/>
          </p:nvSpPr>
          <p:spPr>
            <a:xfrm>
              <a:off x="188633" y="779144"/>
              <a:ext cx="3588385" cy="1056640"/>
            </a:xfrm>
            <a:custGeom>
              <a:avLst/>
              <a:gdLst/>
              <a:ahLst/>
              <a:cxnLst/>
              <a:rect l="l" t="t" r="r" b="b"/>
              <a:pathLst>
                <a:path w="3588385" h="1056639">
                  <a:moveTo>
                    <a:pt x="3499827" y="0"/>
                  </a:moveTo>
                  <a:lnTo>
                    <a:pt x="87998" y="0"/>
                  </a:lnTo>
                  <a:lnTo>
                    <a:pt x="53744" y="6911"/>
                  </a:lnTo>
                  <a:lnTo>
                    <a:pt x="25773" y="25765"/>
                  </a:lnTo>
                  <a:lnTo>
                    <a:pt x="6914" y="53738"/>
                  </a:lnTo>
                  <a:lnTo>
                    <a:pt x="0" y="88010"/>
                  </a:lnTo>
                  <a:lnTo>
                    <a:pt x="0" y="968501"/>
                  </a:lnTo>
                  <a:lnTo>
                    <a:pt x="6914" y="1002774"/>
                  </a:lnTo>
                  <a:lnTo>
                    <a:pt x="25773" y="1030747"/>
                  </a:lnTo>
                  <a:lnTo>
                    <a:pt x="53744" y="1049601"/>
                  </a:lnTo>
                  <a:lnTo>
                    <a:pt x="87998" y="1056512"/>
                  </a:lnTo>
                  <a:lnTo>
                    <a:pt x="3499827" y="1056512"/>
                  </a:lnTo>
                  <a:lnTo>
                    <a:pt x="3534046" y="1049601"/>
                  </a:lnTo>
                  <a:lnTo>
                    <a:pt x="3562026" y="1030747"/>
                  </a:lnTo>
                  <a:lnTo>
                    <a:pt x="3580909" y="1002774"/>
                  </a:lnTo>
                  <a:lnTo>
                    <a:pt x="3587838" y="968501"/>
                  </a:lnTo>
                  <a:lnTo>
                    <a:pt x="3587838" y="88010"/>
                  </a:lnTo>
                  <a:lnTo>
                    <a:pt x="3580909" y="53738"/>
                  </a:lnTo>
                  <a:lnTo>
                    <a:pt x="3562026" y="25765"/>
                  </a:lnTo>
                  <a:lnTo>
                    <a:pt x="3534046" y="6911"/>
                  </a:lnTo>
                  <a:lnTo>
                    <a:pt x="349982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3319" y="763015"/>
            <a:ext cx="1081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92D050"/>
                </a:solidFill>
                <a:latin typeface="Franklin Gothic Medium"/>
                <a:cs typeface="Franklin Gothic Medium"/>
              </a:rPr>
              <a:t>ИЮЛЬ</a:t>
            </a:r>
            <a:endParaRPr sz="1400" dirty="0">
              <a:solidFill>
                <a:srgbClr val="92D05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514" y="967883"/>
            <a:ext cx="239077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	основных</a:t>
            </a: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	 прогноза социально-экономического развития городского округа на трехлетний период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60413" y="2001647"/>
            <a:ext cx="6489965" cy="4620132"/>
            <a:chOff x="360413" y="2001647"/>
            <a:chExt cx="6489965" cy="4620132"/>
          </a:xfrm>
        </p:grpSpPr>
        <p:sp>
          <p:nvSpPr>
            <p:cNvPr id="12" name="object 12"/>
            <p:cNvSpPr/>
            <p:nvPr/>
          </p:nvSpPr>
          <p:spPr>
            <a:xfrm>
              <a:off x="360413" y="2001647"/>
              <a:ext cx="2425065" cy="1114425"/>
            </a:xfrm>
            <a:custGeom>
              <a:avLst/>
              <a:gdLst/>
              <a:ahLst/>
              <a:cxnLst/>
              <a:rect l="l" t="t" r="r" b="b"/>
              <a:pathLst>
                <a:path w="2425065" h="1114425">
                  <a:moveTo>
                    <a:pt x="2239276" y="0"/>
                  </a:moveTo>
                  <a:lnTo>
                    <a:pt x="185737" y="0"/>
                  </a:lnTo>
                  <a:lnTo>
                    <a:pt x="136361" y="6636"/>
                  </a:lnTo>
                  <a:lnTo>
                    <a:pt x="91993" y="25367"/>
                  </a:lnTo>
                  <a:lnTo>
                    <a:pt x="54402" y="54419"/>
                  </a:lnTo>
                  <a:lnTo>
                    <a:pt x="25359" y="92023"/>
                  </a:lnTo>
                  <a:lnTo>
                    <a:pt x="6634" y="136407"/>
                  </a:lnTo>
                  <a:lnTo>
                    <a:pt x="0" y="185800"/>
                  </a:lnTo>
                  <a:lnTo>
                    <a:pt x="0" y="928624"/>
                  </a:lnTo>
                  <a:lnTo>
                    <a:pt x="6634" y="978017"/>
                  </a:lnTo>
                  <a:lnTo>
                    <a:pt x="25359" y="1022401"/>
                  </a:lnTo>
                  <a:lnTo>
                    <a:pt x="54402" y="1060005"/>
                  </a:lnTo>
                  <a:lnTo>
                    <a:pt x="91993" y="1089057"/>
                  </a:lnTo>
                  <a:lnTo>
                    <a:pt x="136361" y="1107788"/>
                  </a:lnTo>
                  <a:lnTo>
                    <a:pt x="185737" y="1114425"/>
                  </a:lnTo>
                  <a:lnTo>
                    <a:pt x="2239276" y="1114425"/>
                  </a:lnTo>
                  <a:lnTo>
                    <a:pt x="2288616" y="1107788"/>
                  </a:lnTo>
                  <a:lnTo>
                    <a:pt x="2332965" y="1089057"/>
                  </a:lnTo>
                  <a:lnTo>
                    <a:pt x="2370547" y="1060005"/>
                  </a:lnTo>
                  <a:lnTo>
                    <a:pt x="2399588" y="1022401"/>
                  </a:lnTo>
                  <a:lnTo>
                    <a:pt x="2418314" y="978017"/>
                  </a:lnTo>
                  <a:lnTo>
                    <a:pt x="2424950" y="928624"/>
                  </a:lnTo>
                  <a:lnTo>
                    <a:pt x="2424950" y="185800"/>
                  </a:lnTo>
                  <a:lnTo>
                    <a:pt x="2418314" y="136407"/>
                  </a:lnTo>
                  <a:lnTo>
                    <a:pt x="2399588" y="92023"/>
                  </a:lnTo>
                  <a:lnTo>
                    <a:pt x="2370547" y="54419"/>
                  </a:lnTo>
                  <a:lnTo>
                    <a:pt x="2332965" y="25367"/>
                  </a:lnTo>
                  <a:lnTo>
                    <a:pt x="2288616" y="6636"/>
                  </a:lnTo>
                  <a:lnTo>
                    <a:pt x="223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0413" y="2001647"/>
              <a:ext cx="2425065" cy="1114425"/>
            </a:xfrm>
            <a:custGeom>
              <a:avLst/>
              <a:gdLst/>
              <a:ahLst/>
              <a:cxnLst/>
              <a:rect l="l" t="t" r="r" b="b"/>
              <a:pathLst>
                <a:path w="2425065" h="1114425">
                  <a:moveTo>
                    <a:pt x="0" y="185800"/>
                  </a:moveTo>
                  <a:lnTo>
                    <a:pt x="6634" y="136407"/>
                  </a:lnTo>
                  <a:lnTo>
                    <a:pt x="25359" y="92023"/>
                  </a:lnTo>
                  <a:lnTo>
                    <a:pt x="54402" y="54419"/>
                  </a:lnTo>
                  <a:lnTo>
                    <a:pt x="91993" y="25367"/>
                  </a:lnTo>
                  <a:lnTo>
                    <a:pt x="136361" y="6636"/>
                  </a:lnTo>
                  <a:lnTo>
                    <a:pt x="185737" y="0"/>
                  </a:lnTo>
                  <a:lnTo>
                    <a:pt x="2239276" y="0"/>
                  </a:lnTo>
                  <a:lnTo>
                    <a:pt x="2288616" y="6636"/>
                  </a:lnTo>
                  <a:lnTo>
                    <a:pt x="2332965" y="25367"/>
                  </a:lnTo>
                  <a:lnTo>
                    <a:pt x="2370547" y="54419"/>
                  </a:lnTo>
                  <a:lnTo>
                    <a:pt x="2399588" y="92023"/>
                  </a:lnTo>
                  <a:lnTo>
                    <a:pt x="2418314" y="136407"/>
                  </a:lnTo>
                  <a:lnTo>
                    <a:pt x="2424950" y="185800"/>
                  </a:lnTo>
                  <a:lnTo>
                    <a:pt x="2424950" y="928624"/>
                  </a:lnTo>
                  <a:lnTo>
                    <a:pt x="2418314" y="978017"/>
                  </a:lnTo>
                  <a:lnTo>
                    <a:pt x="2399588" y="1022401"/>
                  </a:lnTo>
                  <a:lnTo>
                    <a:pt x="2370547" y="1060005"/>
                  </a:lnTo>
                  <a:lnTo>
                    <a:pt x="2332965" y="1089057"/>
                  </a:lnTo>
                  <a:lnTo>
                    <a:pt x="2288616" y="1107788"/>
                  </a:lnTo>
                  <a:lnTo>
                    <a:pt x="2239276" y="1114425"/>
                  </a:lnTo>
                  <a:lnTo>
                    <a:pt x="185737" y="1114425"/>
                  </a:lnTo>
                  <a:lnTo>
                    <a:pt x="136361" y="1107788"/>
                  </a:lnTo>
                  <a:lnTo>
                    <a:pt x="91993" y="1089057"/>
                  </a:lnTo>
                  <a:lnTo>
                    <a:pt x="54402" y="1060005"/>
                  </a:lnTo>
                  <a:lnTo>
                    <a:pt x="25359" y="1022401"/>
                  </a:lnTo>
                  <a:lnTo>
                    <a:pt x="6634" y="978017"/>
                  </a:lnTo>
                  <a:lnTo>
                    <a:pt x="0" y="928624"/>
                  </a:lnTo>
                  <a:lnTo>
                    <a:pt x="0" y="185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8647" y="4861560"/>
              <a:ext cx="3922776" cy="16916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9123" y="4824984"/>
              <a:ext cx="3191255" cy="17967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24936" y="4888103"/>
              <a:ext cx="3816985" cy="1584325"/>
            </a:xfrm>
            <a:custGeom>
              <a:avLst/>
              <a:gdLst/>
              <a:ahLst/>
              <a:cxnLst/>
              <a:rect l="l" t="t" r="r" b="b"/>
              <a:pathLst>
                <a:path w="3816984" h="1584325">
                  <a:moveTo>
                    <a:pt x="3684523" y="0"/>
                  </a:moveTo>
                  <a:lnTo>
                    <a:pt x="131952" y="0"/>
                  </a:lnTo>
                  <a:lnTo>
                    <a:pt x="90237" y="6724"/>
                  </a:lnTo>
                  <a:lnTo>
                    <a:pt x="54013" y="25452"/>
                  </a:lnTo>
                  <a:lnTo>
                    <a:pt x="25452" y="54013"/>
                  </a:lnTo>
                  <a:lnTo>
                    <a:pt x="6724" y="90237"/>
                  </a:lnTo>
                  <a:lnTo>
                    <a:pt x="0" y="131952"/>
                  </a:lnTo>
                  <a:lnTo>
                    <a:pt x="0" y="1452245"/>
                  </a:lnTo>
                  <a:lnTo>
                    <a:pt x="6724" y="1493960"/>
                  </a:lnTo>
                  <a:lnTo>
                    <a:pt x="25452" y="1530184"/>
                  </a:lnTo>
                  <a:lnTo>
                    <a:pt x="54013" y="1558745"/>
                  </a:lnTo>
                  <a:lnTo>
                    <a:pt x="90237" y="1577473"/>
                  </a:lnTo>
                  <a:lnTo>
                    <a:pt x="131952" y="1584198"/>
                  </a:lnTo>
                  <a:lnTo>
                    <a:pt x="3684523" y="1584198"/>
                  </a:lnTo>
                  <a:lnTo>
                    <a:pt x="3726239" y="1577473"/>
                  </a:lnTo>
                  <a:lnTo>
                    <a:pt x="3762463" y="1558745"/>
                  </a:lnTo>
                  <a:lnTo>
                    <a:pt x="3791024" y="1530184"/>
                  </a:lnTo>
                  <a:lnTo>
                    <a:pt x="3809752" y="1493960"/>
                  </a:lnTo>
                  <a:lnTo>
                    <a:pt x="3816477" y="1452245"/>
                  </a:lnTo>
                  <a:lnTo>
                    <a:pt x="3816477" y="131952"/>
                  </a:lnTo>
                  <a:lnTo>
                    <a:pt x="3809752" y="90237"/>
                  </a:lnTo>
                  <a:lnTo>
                    <a:pt x="3791024" y="54013"/>
                  </a:lnTo>
                  <a:lnTo>
                    <a:pt x="3762463" y="25452"/>
                  </a:lnTo>
                  <a:lnTo>
                    <a:pt x="3726239" y="6724"/>
                  </a:lnTo>
                  <a:lnTo>
                    <a:pt x="3684523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77030" y="4863724"/>
            <a:ext cx="2979368" cy="11086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endParaRPr lang="ru-RU" sz="1400" b="1" spc="-114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sz="1400" b="1" spc="-114" dirty="0">
                <a:solidFill>
                  <a:srgbClr val="92D050"/>
                </a:solidFill>
                <a:latin typeface="Tahoma"/>
                <a:cs typeface="Tahoma"/>
              </a:rPr>
              <a:t>НОЯБРЬ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Внесение проекта бюджета городского округа в Совет депутатов.</a:t>
            </a:r>
          </a:p>
          <a:p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Рассмотрение проекта бюджета на заседаниях постоянных комиссий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61544" y="3230879"/>
            <a:ext cx="3695700" cy="2809367"/>
            <a:chOff x="161544" y="3230879"/>
            <a:chExt cx="3695700" cy="2809367"/>
          </a:xfrm>
        </p:grpSpPr>
        <p:sp>
          <p:nvSpPr>
            <p:cNvPr id="19" name="object 19"/>
            <p:cNvSpPr/>
            <p:nvPr/>
          </p:nvSpPr>
          <p:spPr>
            <a:xfrm>
              <a:off x="2943503" y="5320156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9" y="500151"/>
                  </a:lnTo>
                  <a:lnTo>
                    <a:pt x="49148" y="541725"/>
                  </a:lnTo>
                  <a:lnTo>
                    <a:pt x="75009" y="580018"/>
                  </a:lnTo>
                  <a:lnTo>
                    <a:pt x="105441" y="614600"/>
                  </a:lnTo>
                  <a:lnTo>
                    <a:pt x="140017" y="645042"/>
                  </a:lnTo>
                  <a:lnTo>
                    <a:pt x="178307" y="670912"/>
                  </a:lnTo>
                  <a:lnTo>
                    <a:pt x="219884" y="691782"/>
                  </a:lnTo>
                  <a:lnTo>
                    <a:pt x="264318" y="707222"/>
                  </a:lnTo>
                  <a:lnTo>
                    <a:pt x="311181" y="716801"/>
                  </a:lnTo>
                  <a:lnTo>
                    <a:pt x="360044" y="720089"/>
                  </a:lnTo>
                  <a:lnTo>
                    <a:pt x="408881" y="716801"/>
                  </a:lnTo>
                  <a:lnTo>
                    <a:pt x="455727" y="707222"/>
                  </a:lnTo>
                  <a:lnTo>
                    <a:pt x="500151" y="691782"/>
                  </a:lnTo>
                  <a:lnTo>
                    <a:pt x="541725" y="670912"/>
                  </a:lnTo>
                  <a:lnTo>
                    <a:pt x="580018" y="645042"/>
                  </a:lnTo>
                  <a:lnTo>
                    <a:pt x="614600" y="614600"/>
                  </a:lnTo>
                  <a:lnTo>
                    <a:pt x="645042" y="580018"/>
                  </a:lnTo>
                  <a:lnTo>
                    <a:pt x="670912" y="541725"/>
                  </a:lnTo>
                  <a:lnTo>
                    <a:pt x="691782" y="500151"/>
                  </a:lnTo>
                  <a:lnTo>
                    <a:pt x="707222" y="455727"/>
                  </a:lnTo>
                  <a:lnTo>
                    <a:pt x="716801" y="408881"/>
                  </a:lnTo>
                  <a:lnTo>
                    <a:pt x="720090" y="360044"/>
                  </a:lnTo>
                  <a:lnTo>
                    <a:pt x="716801" y="311181"/>
                  </a:lnTo>
                  <a:lnTo>
                    <a:pt x="707222" y="264318"/>
                  </a:lnTo>
                  <a:lnTo>
                    <a:pt x="691782" y="219884"/>
                  </a:lnTo>
                  <a:lnTo>
                    <a:pt x="670912" y="178308"/>
                  </a:lnTo>
                  <a:lnTo>
                    <a:pt x="645042" y="140017"/>
                  </a:lnTo>
                  <a:lnTo>
                    <a:pt x="614600" y="105441"/>
                  </a:lnTo>
                  <a:lnTo>
                    <a:pt x="580018" y="75009"/>
                  </a:lnTo>
                  <a:lnTo>
                    <a:pt x="541725" y="49149"/>
                  </a:lnTo>
                  <a:lnTo>
                    <a:pt x="500151" y="28289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57981" y="5320156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8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4"/>
                  </a:lnTo>
                  <a:lnTo>
                    <a:pt x="716801" y="408881"/>
                  </a:lnTo>
                  <a:lnTo>
                    <a:pt x="707222" y="455727"/>
                  </a:lnTo>
                  <a:lnTo>
                    <a:pt x="691782" y="500151"/>
                  </a:lnTo>
                  <a:lnTo>
                    <a:pt x="670912" y="541725"/>
                  </a:lnTo>
                  <a:lnTo>
                    <a:pt x="645042" y="580018"/>
                  </a:lnTo>
                  <a:lnTo>
                    <a:pt x="614600" y="614600"/>
                  </a:lnTo>
                  <a:lnTo>
                    <a:pt x="580018" y="645042"/>
                  </a:lnTo>
                  <a:lnTo>
                    <a:pt x="541725" y="670912"/>
                  </a:lnTo>
                  <a:lnTo>
                    <a:pt x="500151" y="691782"/>
                  </a:lnTo>
                  <a:lnTo>
                    <a:pt x="455727" y="707222"/>
                  </a:lnTo>
                  <a:lnTo>
                    <a:pt x="408881" y="716801"/>
                  </a:lnTo>
                  <a:lnTo>
                    <a:pt x="360044" y="720089"/>
                  </a:lnTo>
                  <a:lnTo>
                    <a:pt x="311181" y="716801"/>
                  </a:lnTo>
                  <a:lnTo>
                    <a:pt x="264318" y="707222"/>
                  </a:lnTo>
                  <a:lnTo>
                    <a:pt x="219884" y="691782"/>
                  </a:lnTo>
                  <a:lnTo>
                    <a:pt x="178307" y="670912"/>
                  </a:lnTo>
                  <a:lnTo>
                    <a:pt x="140017" y="645042"/>
                  </a:lnTo>
                  <a:lnTo>
                    <a:pt x="105441" y="614600"/>
                  </a:lnTo>
                  <a:lnTo>
                    <a:pt x="75009" y="580018"/>
                  </a:lnTo>
                  <a:lnTo>
                    <a:pt x="49148" y="541725"/>
                  </a:lnTo>
                  <a:lnTo>
                    <a:pt x="28289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3230879"/>
              <a:ext cx="3695700" cy="16291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8645" y="3282060"/>
              <a:ext cx="3588385" cy="1440180"/>
            </a:xfrm>
            <a:custGeom>
              <a:avLst/>
              <a:gdLst/>
              <a:ahLst/>
              <a:cxnLst/>
              <a:rect l="l" t="t" r="r" b="b"/>
              <a:pathLst>
                <a:path w="3588385" h="1440179">
                  <a:moveTo>
                    <a:pt x="3467811" y="0"/>
                  </a:moveTo>
                  <a:lnTo>
                    <a:pt x="119926" y="0"/>
                  </a:lnTo>
                  <a:lnTo>
                    <a:pt x="73246" y="9427"/>
                  </a:lnTo>
                  <a:lnTo>
                    <a:pt x="35126" y="35131"/>
                  </a:lnTo>
                  <a:lnTo>
                    <a:pt x="9424" y="73241"/>
                  </a:lnTo>
                  <a:lnTo>
                    <a:pt x="0" y="119887"/>
                  </a:lnTo>
                  <a:lnTo>
                    <a:pt x="0" y="1320164"/>
                  </a:lnTo>
                  <a:lnTo>
                    <a:pt x="9424" y="1366885"/>
                  </a:lnTo>
                  <a:lnTo>
                    <a:pt x="35126" y="1405032"/>
                  </a:lnTo>
                  <a:lnTo>
                    <a:pt x="73246" y="1430750"/>
                  </a:lnTo>
                  <a:lnTo>
                    <a:pt x="119926" y="1440179"/>
                  </a:lnTo>
                  <a:lnTo>
                    <a:pt x="3467811" y="1440179"/>
                  </a:lnTo>
                  <a:lnTo>
                    <a:pt x="3514531" y="1430750"/>
                  </a:lnTo>
                  <a:lnTo>
                    <a:pt x="3552678" y="1405032"/>
                  </a:lnTo>
                  <a:lnTo>
                    <a:pt x="3578396" y="1366885"/>
                  </a:lnTo>
                  <a:lnTo>
                    <a:pt x="3587826" y="1320164"/>
                  </a:lnTo>
                  <a:lnTo>
                    <a:pt x="3587826" y="119887"/>
                  </a:lnTo>
                  <a:lnTo>
                    <a:pt x="3578396" y="73241"/>
                  </a:lnTo>
                  <a:lnTo>
                    <a:pt x="3552678" y="35131"/>
                  </a:lnTo>
                  <a:lnTo>
                    <a:pt x="3514531" y="9427"/>
                  </a:lnTo>
                  <a:lnTo>
                    <a:pt x="3467811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2513" y="3290355"/>
            <a:ext cx="269265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20" dirty="0">
                <a:solidFill>
                  <a:srgbClr val="92D050"/>
                </a:solidFill>
                <a:latin typeface="Tahoma"/>
                <a:cs typeface="Tahoma"/>
              </a:rPr>
              <a:t>СЕНТЯБРЬ-ОКТЯБРЬ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субъектами бюджетного планирования по подготовке обоснований бюджетных ассигнований и бюджетных заявок.</a:t>
            </a: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</a:t>
            </a:r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 бюджета городского округа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61544" y="3629405"/>
            <a:ext cx="3695700" cy="4025900"/>
            <a:chOff x="161544" y="3629405"/>
            <a:chExt cx="3695700" cy="4025900"/>
          </a:xfrm>
        </p:grpSpPr>
        <p:sp>
          <p:nvSpPr>
            <p:cNvPr id="29" name="object 29"/>
            <p:cNvSpPr/>
            <p:nvPr/>
          </p:nvSpPr>
          <p:spPr>
            <a:xfrm>
              <a:off x="2994786" y="364210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9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8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3286" y="408879"/>
                  </a:lnTo>
                  <a:lnTo>
                    <a:pt x="12858" y="455717"/>
                  </a:lnTo>
                  <a:lnTo>
                    <a:pt x="28287" y="500131"/>
                  </a:lnTo>
                  <a:lnTo>
                    <a:pt x="49144" y="541692"/>
                  </a:lnTo>
                  <a:lnTo>
                    <a:pt x="75000" y="579970"/>
                  </a:lnTo>
                  <a:lnTo>
                    <a:pt x="105425" y="614537"/>
                  </a:lnTo>
                  <a:lnTo>
                    <a:pt x="139992" y="644962"/>
                  </a:lnTo>
                  <a:lnTo>
                    <a:pt x="178270" y="670818"/>
                  </a:lnTo>
                  <a:lnTo>
                    <a:pt x="219831" y="691675"/>
                  </a:lnTo>
                  <a:lnTo>
                    <a:pt x="264245" y="707104"/>
                  </a:lnTo>
                  <a:lnTo>
                    <a:pt x="311083" y="716676"/>
                  </a:lnTo>
                  <a:lnTo>
                    <a:pt x="359917" y="719963"/>
                  </a:lnTo>
                  <a:lnTo>
                    <a:pt x="408781" y="716676"/>
                  </a:lnTo>
                  <a:lnTo>
                    <a:pt x="455644" y="707104"/>
                  </a:lnTo>
                  <a:lnTo>
                    <a:pt x="500078" y="691675"/>
                  </a:lnTo>
                  <a:lnTo>
                    <a:pt x="541654" y="670818"/>
                  </a:lnTo>
                  <a:lnTo>
                    <a:pt x="579945" y="644962"/>
                  </a:lnTo>
                  <a:lnTo>
                    <a:pt x="614521" y="614537"/>
                  </a:lnTo>
                  <a:lnTo>
                    <a:pt x="644953" y="579970"/>
                  </a:lnTo>
                  <a:lnTo>
                    <a:pt x="670813" y="541692"/>
                  </a:lnTo>
                  <a:lnTo>
                    <a:pt x="691673" y="500131"/>
                  </a:lnTo>
                  <a:lnTo>
                    <a:pt x="707104" y="455717"/>
                  </a:lnTo>
                  <a:lnTo>
                    <a:pt x="716676" y="408879"/>
                  </a:lnTo>
                  <a:lnTo>
                    <a:pt x="719963" y="360045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4" y="178308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5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94786" y="364210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8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9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5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4" y="178308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5"/>
                  </a:lnTo>
                  <a:lnTo>
                    <a:pt x="716676" y="408879"/>
                  </a:lnTo>
                  <a:lnTo>
                    <a:pt x="707104" y="455717"/>
                  </a:lnTo>
                  <a:lnTo>
                    <a:pt x="691673" y="500131"/>
                  </a:lnTo>
                  <a:lnTo>
                    <a:pt x="670813" y="541692"/>
                  </a:lnTo>
                  <a:lnTo>
                    <a:pt x="644953" y="579970"/>
                  </a:lnTo>
                  <a:lnTo>
                    <a:pt x="614521" y="614537"/>
                  </a:lnTo>
                  <a:lnTo>
                    <a:pt x="579945" y="644962"/>
                  </a:lnTo>
                  <a:lnTo>
                    <a:pt x="541654" y="670818"/>
                  </a:lnTo>
                  <a:lnTo>
                    <a:pt x="500078" y="691675"/>
                  </a:lnTo>
                  <a:lnTo>
                    <a:pt x="455644" y="707104"/>
                  </a:lnTo>
                  <a:lnTo>
                    <a:pt x="408781" y="716676"/>
                  </a:lnTo>
                  <a:lnTo>
                    <a:pt x="359917" y="719963"/>
                  </a:lnTo>
                  <a:lnTo>
                    <a:pt x="311083" y="716676"/>
                  </a:lnTo>
                  <a:lnTo>
                    <a:pt x="264245" y="707104"/>
                  </a:lnTo>
                  <a:lnTo>
                    <a:pt x="219831" y="691675"/>
                  </a:lnTo>
                  <a:lnTo>
                    <a:pt x="178270" y="670818"/>
                  </a:lnTo>
                  <a:lnTo>
                    <a:pt x="139992" y="644962"/>
                  </a:lnTo>
                  <a:lnTo>
                    <a:pt x="105425" y="614537"/>
                  </a:lnTo>
                  <a:lnTo>
                    <a:pt x="75000" y="579970"/>
                  </a:lnTo>
                  <a:lnTo>
                    <a:pt x="49144" y="541692"/>
                  </a:lnTo>
                  <a:lnTo>
                    <a:pt x="28287" y="500131"/>
                  </a:lnTo>
                  <a:lnTo>
                    <a:pt x="12858" y="455717"/>
                  </a:lnTo>
                  <a:lnTo>
                    <a:pt x="3286" y="408879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4745" y="3822115"/>
              <a:ext cx="359994" cy="3599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544" y="6612635"/>
              <a:ext cx="3695700" cy="10424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88633" y="6638289"/>
              <a:ext cx="3588385" cy="936625"/>
            </a:xfrm>
            <a:custGeom>
              <a:avLst/>
              <a:gdLst/>
              <a:ahLst/>
              <a:cxnLst/>
              <a:rect l="l" t="t" r="r" b="b"/>
              <a:pathLst>
                <a:path w="3588385" h="936625">
                  <a:moveTo>
                    <a:pt x="3509860" y="0"/>
                  </a:moveTo>
                  <a:lnTo>
                    <a:pt x="77965" y="0"/>
                  </a:lnTo>
                  <a:lnTo>
                    <a:pt x="47620" y="6129"/>
                  </a:lnTo>
                  <a:lnTo>
                    <a:pt x="22837" y="22844"/>
                  </a:lnTo>
                  <a:lnTo>
                    <a:pt x="6127" y="47630"/>
                  </a:lnTo>
                  <a:lnTo>
                    <a:pt x="0" y="77977"/>
                  </a:lnTo>
                  <a:lnTo>
                    <a:pt x="0" y="858138"/>
                  </a:lnTo>
                  <a:lnTo>
                    <a:pt x="6127" y="888486"/>
                  </a:lnTo>
                  <a:lnTo>
                    <a:pt x="22837" y="913272"/>
                  </a:lnTo>
                  <a:lnTo>
                    <a:pt x="47620" y="929987"/>
                  </a:lnTo>
                  <a:lnTo>
                    <a:pt x="77965" y="936116"/>
                  </a:lnTo>
                  <a:lnTo>
                    <a:pt x="3509860" y="936116"/>
                  </a:lnTo>
                  <a:lnTo>
                    <a:pt x="3540207" y="929987"/>
                  </a:lnTo>
                  <a:lnTo>
                    <a:pt x="3564994" y="913272"/>
                  </a:lnTo>
                  <a:lnTo>
                    <a:pt x="3581709" y="888486"/>
                  </a:lnTo>
                  <a:lnTo>
                    <a:pt x="3587838" y="858138"/>
                  </a:lnTo>
                  <a:lnTo>
                    <a:pt x="3587838" y="77977"/>
                  </a:lnTo>
                  <a:lnTo>
                    <a:pt x="3581709" y="47630"/>
                  </a:lnTo>
                  <a:lnTo>
                    <a:pt x="3564994" y="22844"/>
                  </a:lnTo>
                  <a:lnTo>
                    <a:pt x="3540207" y="6129"/>
                  </a:lnTo>
                  <a:lnTo>
                    <a:pt x="350986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0271" y="6733793"/>
            <a:ext cx="239839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spc="-90" dirty="0">
                <a:solidFill>
                  <a:srgbClr val="92D050"/>
                </a:solidFill>
                <a:latin typeface="Tahoma"/>
                <a:cs typeface="Tahoma"/>
              </a:rPr>
              <a:t>ДЕКАБРЬ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ts val="1320"/>
              </a:lnSpc>
              <a:spcBef>
                <a:spcPts val="40"/>
              </a:spcBef>
              <a:tabLst>
                <a:tab pos="1239520" algn="l"/>
              </a:tabLst>
            </a:pPr>
            <a:r>
              <a:rPr lang="ru-RU"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П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ринятие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проекта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бюджета</a:t>
            </a:r>
            <a:r>
              <a:rPr lang="ru-RU"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на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-29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з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асе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д</a:t>
            </a:r>
            <a:r>
              <a:rPr sz="1100" spc="-1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а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нии</a:t>
            </a:r>
            <a:r>
              <a:rPr lang="ru-RU"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Совета депутатов</a:t>
            </a:r>
            <a:endParaRPr sz="1100" dirty="0">
              <a:latin typeface="Segoe UI Semilight"/>
              <a:cs typeface="Segoe UI Semiligh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98648" y="6733667"/>
            <a:ext cx="3923029" cy="2166620"/>
            <a:chOff x="2898648" y="6733667"/>
            <a:chExt cx="3923029" cy="2166620"/>
          </a:xfrm>
        </p:grpSpPr>
        <p:sp>
          <p:nvSpPr>
            <p:cNvPr id="36" name="object 36"/>
            <p:cNvSpPr/>
            <p:nvPr/>
          </p:nvSpPr>
          <p:spPr>
            <a:xfrm>
              <a:off x="2995168" y="6746367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7"/>
                  </a:lnTo>
                  <a:lnTo>
                    <a:pt x="178308" y="49144"/>
                  </a:lnTo>
                  <a:lnTo>
                    <a:pt x="140017" y="75000"/>
                  </a:lnTo>
                  <a:lnTo>
                    <a:pt x="105441" y="105425"/>
                  </a:lnTo>
                  <a:lnTo>
                    <a:pt x="75009" y="139992"/>
                  </a:lnTo>
                  <a:lnTo>
                    <a:pt x="49149" y="178270"/>
                  </a:lnTo>
                  <a:lnTo>
                    <a:pt x="28289" y="219831"/>
                  </a:lnTo>
                  <a:lnTo>
                    <a:pt x="12858" y="264245"/>
                  </a:lnTo>
                  <a:lnTo>
                    <a:pt x="3286" y="311083"/>
                  </a:lnTo>
                  <a:lnTo>
                    <a:pt x="0" y="359917"/>
                  </a:lnTo>
                  <a:lnTo>
                    <a:pt x="3286" y="408781"/>
                  </a:lnTo>
                  <a:lnTo>
                    <a:pt x="12858" y="455644"/>
                  </a:lnTo>
                  <a:lnTo>
                    <a:pt x="28289" y="500078"/>
                  </a:lnTo>
                  <a:lnTo>
                    <a:pt x="49148" y="541654"/>
                  </a:lnTo>
                  <a:lnTo>
                    <a:pt x="75009" y="579945"/>
                  </a:lnTo>
                  <a:lnTo>
                    <a:pt x="105441" y="614521"/>
                  </a:lnTo>
                  <a:lnTo>
                    <a:pt x="140017" y="644953"/>
                  </a:lnTo>
                  <a:lnTo>
                    <a:pt x="178307" y="670813"/>
                  </a:lnTo>
                  <a:lnTo>
                    <a:pt x="219884" y="691673"/>
                  </a:lnTo>
                  <a:lnTo>
                    <a:pt x="264318" y="707104"/>
                  </a:lnTo>
                  <a:lnTo>
                    <a:pt x="311181" y="716676"/>
                  </a:lnTo>
                  <a:lnTo>
                    <a:pt x="360044" y="719962"/>
                  </a:lnTo>
                  <a:lnTo>
                    <a:pt x="408881" y="716676"/>
                  </a:lnTo>
                  <a:lnTo>
                    <a:pt x="455727" y="707104"/>
                  </a:lnTo>
                  <a:lnTo>
                    <a:pt x="500151" y="691673"/>
                  </a:lnTo>
                  <a:lnTo>
                    <a:pt x="541725" y="670813"/>
                  </a:lnTo>
                  <a:lnTo>
                    <a:pt x="580018" y="644953"/>
                  </a:lnTo>
                  <a:lnTo>
                    <a:pt x="614600" y="614521"/>
                  </a:lnTo>
                  <a:lnTo>
                    <a:pt x="645042" y="579945"/>
                  </a:lnTo>
                  <a:lnTo>
                    <a:pt x="670912" y="541654"/>
                  </a:lnTo>
                  <a:lnTo>
                    <a:pt x="691782" y="500078"/>
                  </a:lnTo>
                  <a:lnTo>
                    <a:pt x="707222" y="455644"/>
                  </a:lnTo>
                  <a:lnTo>
                    <a:pt x="716801" y="408781"/>
                  </a:lnTo>
                  <a:lnTo>
                    <a:pt x="720090" y="359917"/>
                  </a:lnTo>
                  <a:lnTo>
                    <a:pt x="716801" y="311083"/>
                  </a:lnTo>
                  <a:lnTo>
                    <a:pt x="707222" y="264245"/>
                  </a:lnTo>
                  <a:lnTo>
                    <a:pt x="691782" y="219831"/>
                  </a:lnTo>
                  <a:lnTo>
                    <a:pt x="670912" y="178270"/>
                  </a:lnTo>
                  <a:lnTo>
                    <a:pt x="645042" y="139992"/>
                  </a:lnTo>
                  <a:lnTo>
                    <a:pt x="614600" y="105425"/>
                  </a:lnTo>
                  <a:lnTo>
                    <a:pt x="580018" y="75000"/>
                  </a:lnTo>
                  <a:lnTo>
                    <a:pt x="541725" y="49144"/>
                  </a:lnTo>
                  <a:lnTo>
                    <a:pt x="500151" y="28287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95168" y="6746367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0" y="359917"/>
                  </a:moveTo>
                  <a:lnTo>
                    <a:pt x="3286" y="311083"/>
                  </a:lnTo>
                  <a:lnTo>
                    <a:pt x="12858" y="264245"/>
                  </a:lnTo>
                  <a:lnTo>
                    <a:pt x="28289" y="219831"/>
                  </a:lnTo>
                  <a:lnTo>
                    <a:pt x="49149" y="178270"/>
                  </a:lnTo>
                  <a:lnTo>
                    <a:pt x="75009" y="139992"/>
                  </a:lnTo>
                  <a:lnTo>
                    <a:pt x="105441" y="105425"/>
                  </a:lnTo>
                  <a:lnTo>
                    <a:pt x="140017" y="75000"/>
                  </a:lnTo>
                  <a:lnTo>
                    <a:pt x="178308" y="49144"/>
                  </a:lnTo>
                  <a:lnTo>
                    <a:pt x="219884" y="28287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7"/>
                  </a:lnTo>
                  <a:lnTo>
                    <a:pt x="541725" y="49144"/>
                  </a:lnTo>
                  <a:lnTo>
                    <a:pt x="580018" y="75000"/>
                  </a:lnTo>
                  <a:lnTo>
                    <a:pt x="614600" y="105425"/>
                  </a:lnTo>
                  <a:lnTo>
                    <a:pt x="645042" y="139992"/>
                  </a:lnTo>
                  <a:lnTo>
                    <a:pt x="670912" y="178270"/>
                  </a:lnTo>
                  <a:lnTo>
                    <a:pt x="691782" y="219831"/>
                  </a:lnTo>
                  <a:lnTo>
                    <a:pt x="707222" y="264245"/>
                  </a:lnTo>
                  <a:lnTo>
                    <a:pt x="716801" y="311083"/>
                  </a:lnTo>
                  <a:lnTo>
                    <a:pt x="720090" y="359917"/>
                  </a:lnTo>
                  <a:lnTo>
                    <a:pt x="716801" y="408781"/>
                  </a:lnTo>
                  <a:lnTo>
                    <a:pt x="707222" y="455644"/>
                  </a:lnTo>
                  <a:lnTo>
                    <a:pt x="691782" y="500078"/>
                  </a:lnTo>
                  <a:lnTo>
                    <a:pt x="670912" y="541654"/>
                  </a:lnTo>
                  <a:lnTo>
                    <a:pt x="645042" y="579945"/>
                  </a:lnTo>
                  <a:lnTo>
                    <a:pt x="614600" y="614521"/>
                  </a:lnTo>
                  <a:lnTo>
                    <a:pt x="580018" y="644953"/>
                  </a:lnTo>
                  <a:lnTo>
                    <a:pt x="541725" y="670813"/>
                  </a:lnTo>
                  <a:lnTo>
                    <a:pt x="500151" y="691673"/>
                  </a:lnTo>
                  <a:lnTo>
                    <a:pt x="455727" y="707104"/>
                  </a:lnTo>
                  <a:lnTo>
                    <a:pt x="408881" y="716676"/>
                  </a:lnTo>
                  <a:lnTo>
                    <a:pt x="360044" y="719962"/>
                  </a:lnTo>
                  <a:lnTo>
                    <a:pt x="311181" y="716676"/>
                  </a:lnTo>
                  <a:lnTo>
                    <a:pt x="264318" y="707104"/>
                  </a:lnTo>
                  <a:lnTo>
                    <a:pt x="219884" y="691673"/>
                  </a:lnTo>
                  <a:lnTo>
                    <a:pt x="178307" y="670813"/>
                  </a:lnTo>
                  <a:lnTo>
                    <a:pt x="140017" y="644953"/>
                  </a:lnTo>
                  <a:lnTo>
                    <a:pt x="105441" y="614521"/>
                  </a:lnTo>
                  <a:lnTo>
                    <a:pt x="75009" y="579945"/>
                  </a:lnTo>
                  <a:lnTo>
                    <a:pt x="49148" y="541654"/>
                  </a:lnTo>
                  <a:lnTo>
                    <a:pt x="28289" y="500078"/>
                  </a:lnTo>
                  <a:lnTo>
                    <a:pt x="12858" y="455644"/>
                  </a:lnTo>
                  <a:lnTo>
                    <a:pt x="3286" y="408781"/>
                  </a:lnTo>
                  <a:lnTo>
                    <a:pt x="0" y="3599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2808" y="6926377"/>
              <a:ext cx="359994" cy="35999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8648" y="7714488"/>
              <a:ext cx="3922776" cy="11856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24937" y="7740396"/>
              <a:ext cx="3816985" cy="1080135"/>
            </a:xfrm>
            <a:custGeom>
              <a:avLst/>
              <a:gdLst/>
              <a:ahLst/>
              <a:cxnLst/>
              <a:rect l="l" t="t" r="r" b="b"/>
              <a:pathLst>
                <a:path w="3816984" h="1080134">
                  <a:moveTo>
                    <a:pt x="3726434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990130"/>
                  </a:lnTo>
                  <a:lnTo>
                    <a:pt x="7066" y="1025137"/>
                  </a:lnTo>
                  <a:lnTo>
                    <a:pt x="26336" y="1053726"/>
                  </a:lnTo>
                  <a:lnTo>
                    <a:pt x="54917" y="1073002"/>
                  </a:lnTo>
                  <a:lnTo>
                    <a:pt x="89915" y="1080071"/>
                  </a:lnTo>
                  <a:lnTo>
                    <a:pt x="3726434" y="1080071"/>
                  </a:lnTo>
                  <a:lnTo>
                    <a:pt x="3761505" y="1073002"/>
                  </a:lnTo>
                  <a:lnTo>
                    <a:pt x="3790124" y="1053726"/>
                  </a:lnTo>
                  <a:lnTo>
                    <a:pt x="3809408" y="1025137"/>
                  </a:lnTo>
                  <a:lnTo>
                    <a:pt x="3816477" y="990130"/>
                  </a:lnTo>
                  <a:lnTo>
                    <a:pt x="3816477" y="89915"/>
                  </a:lnTo>
                  <a:lnTo>
                    <a:pt x="3809408" y="54917"/>
                  </a:lnTo>
                  <a:lnTo>
                    <a:pt x="3790124" y="26336"/>
                  </a:lnTo>
                  <a:lnTo>
                    <a:pt x="3761505" y="7066"/>
                  </a:lnTo>
                  <a:lnTo>
                    <a:pt x="3726434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77030" y="7739252"/>
            <a:ext cx="2525344" cy="8983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sz="1400" b="1" spc="-110" dirty="0">
                <a:solidFill>
                  <a:srgbClr val="92D050"/>
                </a:solidFill>
                <a:latin typeface="Tahoma"/>
                <a:cs typeface="Tahoma"/>
              </a:rPr>
              <a:t>ЯНВАРЬ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12700" marR="5080">
              <a:lnSpc>
                <a:spcPts val="1320"/>
              </a:lnSpc>
              <a:spcBef>
                <a:spcPts val="40"/>
              </a:spcBef>
            </a:pPr>
            <a:r>
              <a:rPr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в</a:t>
            </a:r>
            <a:r>
              <a:rPr lang="ru-RU"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с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тупление</a:t>
            </a:r>
            <a:r>
              <a:rPr sz="1100" spc="-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в</a:t>
            </a:r>
            <a:r>
              <a:rPr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силу</a:t>
            </a:r>
            <a:r>
              <a:rPr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lang="ru-RU"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решения Совета депутатов о бюджете городского округа Семеновский на очередной финансовый год и плановый период</a:t>
            </a:r>
            <a:endParaRPr sz="1100" dirty="0">
              <a:latin typeface="Segoe UI Semilight"/>
              <a:cs typeface="Segoe UI Semiligh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873743" y="2012053"/>
            <a:ext cx="3959352" cy="6592569"/>
            <a:chOff x="2898648" y="1975104"/>
            <a:chExt cx="3959352" cy="6592569"/>
          </a:xfrm>
        </p:grpSpPr>
        <p:sp>
          <p:nvSpPr>
            <p:cNvPr id="43" name="object 43"/>
            <p:cNvSpPr/>
            <p:nvPr/>
          </p:nvSpPr>
          <p:spPr>
            <a:xfrm>
              <a:off x="2995168" y="784758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360044" y="0"/>
                  </a:moveTo>
                  <a:lnTo>
                    <a:pt x="311181" y="3287"/>
                  </a:lnTo>
                  <a:lnTo>
                    <a:pt x="264318" y="12863"/>
                  </a:lnTo>
                  <a:lnTo>
                    <a:pt x="219884" y="28298"/>
                  </a:lnTo>
                  <a:lnTo>
                    <a:pt x="178308" y="49163"/>
                  </a:lnTo>
                  <a:lnTo>
                    <a:pt x="140017" y="75028"/>
                  </a:lnTo>
                  <a:lnTo>
                    <a:pt x="105441" y="105465"/>
                  </a:lnTo>
                  <a:lnTo>
                    <a:pt x="75009" y="140044"/>
                  </a:lnTo>
                  <a:lnTo>
                    <a:pt x="49149" y="178336"/>
                  </a:lnTo>
                  <a:lnTo>
                    <a:pt x="28289" y="219911"/>
                  </a:lnTo>
                  <a:lnTo>
                    <a:pt x="12858" y="264340"/>
                  </a:lnTo>
                  <a:lnTo>
                    <a:pt x="3286" y="311195"/>
                  </a:lnTo>
                  <a:lnTo>
                    <a:pt x="0" y="360045"/>
                  </a:lnTo>
                  <a:lnTo>
                    <a:pt x="3286" y="408896"/>
                  </a:lnTo>
                  <a:lnTo>
                    <a:pt x="12858" y="455750"/>
                  </a:lnTo>
                  <a:lnTo>
                    <a:pt x="28289" y="500177"/>
                  </a:lnTo>
                  <a:lnTo>
                    <a:pt x="49148" y="541749"/>
                  </a:lnTo>
                  <a:lnTo>
                    <a:pt x="75009" y="580036"/>
                  </a:lnTo>
                  <a:lnTo>
                    <a:pt x="105441" y="614610"/>
                  </a:lnTo>
                  <a:lnTo>
                    <a:pt x="140017" y="645041"/>
                  </a:lnTo>
                  <a:lnTo>
                    <a:pt x="178307" y="670901"/>
                  </a:lnTo>
                  <a:lnTo>
                    <a:pt x="219884" y="691761"/>
                  </a:lnTo>
                  <a:lnTo>
                    <a:pt x="264318" y="707192"/>
                  </a:lnTo>
                  <a:lnTo>
                    <a:pt x="311181" y="716765"/>
                  </a:lnTo>
                  <a:lnTo>
                    <a:pt x="360044" y="720051"/>
                  </a:lnTo>
                  <a:lnTo>
                    <a:pt x="408881" y="716765"/>
                  </a:lnTo>
                  <a:lnTo>
                    <a:pt x="455727" y="707192"/>
                  </a:lnTo>
                  <a:lnTo>
                    <a:pt x="500151" y="691761"/>
                  </a:lnTo>
                  <a:lnTo>
                    <a:pt x="541725" y="670901"/>
                  </a:lnTo>
                  <a:lnTo>
                    <a:pt x="580018" y="645041"/>
                  </a:lnTo>
                  <a:lnTo>
                    <a:pt x="614600" y="614610"/>
                  </a:lnTo>
                  <a:lnTo>
                    <a:pt x="645042" y="580036"/>
                  </a:lnTo>
                  <a:lnTo>
                    <a:pt x="670912" y="541749"/>
                  </a:lnTo>
                  <a:lnTo>
                    <a:pt x="691782" y="500177"/>
                  </a:lnTo>
                  <a:lnTo>
                    <a:pt x="707222" y="455750"/>
                  </a:lnTo>
                  <a:lnTo>
                    <a:pt x="716801" y="408896"/>
                  </a:lnTo>
                  <a:lnTo>
                    <a:pt x="720090" y="360045"/>
                  </a:lnTo>
                  <a:lnTo>
                    <a:pt x="716801" y="311195"/>
                  </a:lnTo>
                  <a:lnTo>
                    <a:pt x="707222" y="264340"/>
                  </a:lnTo>
                  <a:lnTo>
                    <a:pt x="691782" y="219911"/>
                  </a:lnTo>
                  <a:lnTo>
                    <a:pt x="670912" y="178336"/>
                  </a:lnTo>
                  <a:lnTo>
                    <a:pt x="645042" y="140044"/>
                  </a:lnTo>
                  <a:lnTo>
                    <a:pt x="614600" y="105465"/>
                  </a:lnTo>
                  <a:lnTo>
                    <a:pt x="580018" y="75028"/>
                  </a:lnTo>
                  <a:lnTo>
                    <a:pt x="541725" y="49163"/>
                  </a:lnTo>
                  <a:lnTo>
                    <a:pt x="500151" y="28298"/>
                  </a:lnTo>
                  <a:lnTo>
                    <a:pt x="455727" y="12863"/>
                  </a:lnTo>
                  <a:lnTo>
                    <a:pt x="408881" y="3287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95168" y="784758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0" y="360045"/>
                  </a:moveTo>
                  <a:lnTo>
                    <a:pt x="3286" y="311195"/>
                  </a:lnTo>
                  <a:lnTo>
                    <a:pt x="12858" y="264340"/>
                  </a:lnTo>
                  <a:lnTo>
                    <a:pt x="28289" y="219911"/>
                  </a:lnTo>
                  <a:lnTo>
                    <a:pt x="49149" y="178336"/>
                  </a:lnTo>
                  <a:lnTo>
                    <a:pt x="75009" y="140044"/>
                  </a:lnTo>
                  <a:lnTo>
                    <a:pt x="105441" y="105465"/>
                  </a:lnTo>
                  <a:lnTo>
                    <a:pt x="140017" y="75028"/>
                  </a:lnTo>
                  <a:lnTo>
                    <a:pt x="178308" y="49163"/>
                  </a:lnTo>
                  <a:lnTo>
                    <a:pt x="219884" y="28298"/>
                  </a:lnTo>
                  <a:lnTo>
                    <a:pt x="264318" y="12863"/>
                  </a:lnTo>
                  <a:lnTo>
                    <a:pt x="311181" y="3287"/>
                  </a:lnTo>
                  <a:lnTo>
                    <a:pt x="360044" y="0"/>
                  </a:lnTo>
                  <a:lnTo>
                    <a:pt x="408881" y="3287"/>
                  </a:lnTo>
                  <a:lnTo>
                    <a:pt x="455727" y="12863"/>
                  </a:lnTo>
                  <a:lnTo>
                    <a:pt x="500151" y="28298"/>
                  </a:lnTo>
                  <a:lnTo>
                    <a:pt x="541725" y="49163"/>
                  </a:lnTo>
                  <a:lnTo>
                    <a:pt x="580018" y="75028"/>
                  </a:lnTo>
                  <a:lnTo>
                    <a:pt x="614600" y="105465"/>
                  </a:lnTo>
                  <a:lnTo>
                    <a:pt x="645042" y="140044"/>
                  </a:lnTo>
                  <a:lnTo>
                    <a:pt x="670912" y="178336"/>
                  </a:lnTo>
                  <a:lnTo>
                    <a:pt x="691782" y="219911"/>
                  </a:lnTo>
                  <a:lnTo>
                    <a:pt x="707222" y="264340"/>
                  </a:lnTo>
                  <a:lnTo>
                    <a:pt x="716801" y="311195"/>
                  </a:lnTo>
                  <a:lnTo>
                    <a:pt x="720090" y="360045"/>
                  </a:lnTo>
                  <a:lnTo>
                    <a:pt x="716801" y="408896"/>
                  </a:lnTo>
                  <a:lnTo>
                    <a:pt x="707222" y="455750"/>
                  </a:lnTo>
                  <a:lnTo>
                    <a:pt x="691782" y="500177"/>
                  </a:lnTo>
                  <a:lnTo>
                    <a:pt x="670912" y="541749"/>
                  </a:lnTo>
                  <a:lnTo>
                    <a:pt x="645042" y="580036"/>
                  </a:lnTo>
                  <a:lnTo>
                    <a:pt x="614600" y="614610"/>
                  </a:lnTo>
                  <a:lnTo>
                    <a:pt x="580018" y="645041"/>
                  </a:lnTo>
                  <a:lnTo>
                    <a:pt x="541725" y="670901"/>
                  </a:lnTo>
                  <a:lnTo>
                    <a:pt x="500151" y="691761"/>
                  </a:lnTo>
                  <a:lnTo>
                    <a:pt x="455727" y="707192"/>
                  </a:lnTo>
                  <a:lnTo>
                    <a:pt x="408881" y="716765"/>
                  </a:lnTo>
                  <a:lnTo>
                    <a:pt x="360044" y="720051"/>
                  </a:lnTo>
                  <a:lnTo>
                    <a:pt x="311181" y="716765"/>
                  </a:lnTo>
                  <a:lnTo>
                    <a:pt x="264318" y="707192"/>
                  </a:lnTo>
                  <a:lnTo>
                    <a:pt x="219884" y="691761"/>
                  </a:lnTo>
                  <a:lnTo>
                    <a:pt x="178307" y="670901"/>
                  </a:lnTo>
                  <a:lnTo>
                    <a:pt x="140017" y="645041"/>
                  </a:lnTo>
                  <a:lnTo>
                    <a:pt x="105441" y="614610"/>
                  </a:lnTo>
                  <a:lnTo>
                    <a:pt x="75009" y="580036"/>
                  </a:lnTo>
                  <a:lnTo>
                    <a:pt x="49148" y="541749"/>
                  </a:lnTo>
                  <a:lnTo>
                    <a:pt x="28289" y="500177"/>
                  </a:lnTo>
                  <a:lnTo>
                    <a:pt x="12858" y="455750"/>
                  </a:lnTo>
                  <a:lnTo>
                    <a:pt x="3286" y="408896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77032" y="8039874"/>
              <a:ext cx="359994" cy="3599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8648" y="1975104"/>
              <a:ext cx="3959352" cy="122072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924937" y="2001647"/>
              <a:ext cx="3816985" cy="1114425"/>
            </a:xfrm>
            <a:custGeom>
              <a:avLst/>
              <a:gdLst/>
              <a:ahLst/>
              <a:cxnLst/>
              <a:rect l="l" t="t" r="r" b="b"/>
              <a:pathLst>
                <a:path w="3816984" h="1114425">
                  <a:moveTo>
                    <a:pt x="3723640" y="0"/>
                  </a:moveTo>
                  <a:lnTo>
                    <a:pt x="92837" y="0"/>
                  </a:lnTo>
                  <a:lnTo>
                    <a:pt x="56685" y="7290"/>
                  </a:lnTo>
                  <a:lnTo>
                    <a:pt x="27177" y="27177"/>
                  </a:lnTo>
                  <a:lnTo>
                    <a:pt x="7290" y="56685"/>
                  </a:lnTo>
                  <a:lnTo>
                    <a:pt x="0" y="92836"/>
                  </a:lnTo>
                  <a:lnTo>
                    <a:pt x="0" y="1021588"/>
                  </a:lnTo>
                  <a:lnTo>
                    <a:pt x="7290" y="1057739"/>
                  </a:lnTo>
                  <a:lnTo>
                    <a:pt x="27177" y="1087247"/>
                  </a:lnTo>
                  <a:lnTo>
                    <a:pt x="56685" y="1107134"/>
                  </a:lnTo>
                  <a:lnTo>
                    <a:pt x="92837" y="1114425"/>
                  </a:lnTo>
                  <a:lnTo>
                    <a:pt x="3723640" y="1114425"/>
                  </a:lnTo>
                  <a:lnTo>
                    <a:pt x="3759737" y="1107134"/>
                  </a:lnTo>
                  <a:lnTo>
                    <a:pt x="3789251" y="1087246"/>
                  </a:lnTo>
                  <a:lnTo>
                    <a:pt x="3809168" y="1057739"/>
                  </a:lnTo>
                  <a:lnTo>
                    <a:pt x="3816477" y="1021588"/>
                  </a:lnTo>
                  <a:lnTo>
                    <a:pt x="3816477" y="92836"/>
                  </a:lnTo>
                  <a:lnTo>
                    <a:pt x="3809168" y="56685"/>
                  </a:lnTo>
                  <a:lnTo>
                    <a:pt x="3789251" y="27177"/>
                  </a:lnTo>
                  <a:lnTo>
                    <a:pt x="3759737" y="7290"/>
                  </a:lnTo>
                  <a:lnTo>
                    <a:pt x="372364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61544" y="114825"/>
            <a:ext cx="6450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>
                <a:solidFill>
                  <a:srgbClr val="77933C"/>
                </a:solidFill>
              </a:rPr>
              <a:t>К</a:t>
            </a:r>
            <a:r>
              <a:rPr spc="-185" dirty="0">
                <a:solidFill>
                  <a:srgbClr val="77933C"/>
                </a:solidFill>
              </a:rPr>
              <a:t>А</a:t>
            </a:r>
            <a:r>
              <a:rPr spc="-170" dirty="0">
                <a:solidFill>
                  <a:srgbClr val="77933C"/>
                </a:solidFill>
              </a:rPr>
              <a:t>К</a:t>
            </a:r>
            <a:r>
              <a:rPr spc="-125" dirty="0">
                <a:solidFill>
                  <a:srgbClr val="77933C"/>
                </a:solidFill>
              </a:rPr>
              <a:t> </a:t>
            </a:r>
            <a:r>
              <a:rPr spc="-135" dirty="0">
                <a:solidFill>
                  <a:srgbClr val="77933C"/>
                </a:solidFill>
              </a:rPr>
              <a:t>ПРОИС</a:t>
            </a:r>
            <a:r>
              <a:rPr spc="-190" dirty="0">
                <a:solidFill>
                  <a:srgbClr val="77933C"/>
                </a:solidFill>
              </a:rPr>
              <a:t>Х</a:t>
            </a:r>
            <a:r>
              <a:rPr spc="-155" dirty="0">
                <a:solidFill>
                  <a:srgbClr val="77933C"/>
                </a:solidFill>
              </a:rPr>
              <a:t>О</a:t>
            </a:r>
            <a:r>
              <a:rPr spc="-180" dirty="0">
                <a:solidFill>
                  <a:srgbClr val="77933C"/>
                </a:solidFill>
              </a:rPr>
              <a:t>ДИ</a:t>
            </a:r>
            <a:r>
              <a:rPr spc="-135" dirty="0">
                <a:solidFill>
                  <a:srgbClr val="77933C"/>
                </a:solidFill>
              </a:rPr>
              <a:t>Т</a:t>
            </a:r>
            <a:r>
              <a:rPr spc="-160" dirty="0">
                <a:solidFill>
                  <a:srgbClr val="77933C"/>
                </a:solidFill>
              </a:rPr>
              <a:t> </a:t>
            </a:r>
            <a:r>
              <a:rPr spc="-65" dirty="0">
                <a:solidFill>
                  <a:srgbClr val="77933C"/>
                </a:solidFill>
              </a:rPr>
              <a:t>С</a:t>
            </a:r>
            <a:r>
              <a:rPr spc="-120" dirty="0">
                <a:solidFill>
                  <a:srgbClr val="77933C"/>
                </a:solidFill>
              </a:rPr>
              <a:t>О</a:t>
            </a:r>
            <a:r>
              <a:rPr spc="-75" dirty="0">
                <a:solidFill>
                  <a:srgbClr val="77933C"/>
                </a:solidFill>
              </a:rPr>
              <a:t>С</a:t>
            </a:r>
            <a:r>
              <a:rPr spc="-229" dirty="0">
                <a:solidFill>
                  <a:srgbClr val="77933C"/>
                </a:solidFill>
              </a:rPr>
              <a:t>Т</a:t>
            </a:r>
            <a:r>
              <a:rPr spc="-125" dirty="0">
                <a:solidFill>
                  <a:srgbClr val="77933C"/>
                </a:solidFill>
              </a:rPr>
              <a:t>АВЛ</a:t>
            </a:r>
            <a:r>
              <a:rPr spc="-105" dirty="0">
                <a:solidFill>
                  <a:srgbClr val="77933C"/>
                </a:solidFill>
              </a:rPr>
              <a:t>Е</a:t>
            </a:r>
            <a:r>
              <a:rPr spc="-135" dirty="0">
                <a:solidFill>
                  <a:srgbClr val="77933C"/>
                </a:solidFill>
              </a:rPr>
              <a:t>Н</a:t>
            </a:r>
            <a:r>
              <a:rPr spc="-125" dirty="0">
                <a:solidFill>
                  <a:srgbClr val="77933C"/>
                </a:solidFill>
              </a:rPr>
              <a:t>И</a:t>
            </a:r>
            <a:r>
              <a:rPr spc="-120" dirty="0">
                <a:solidFill>
                  <a:srgbClr val="77933C"/>
                </a:solidFill>
              </a:rPr>
              <a:t>Е</a:t>
            </a:r>
            <a:r>
              <a:rPr lang="ru-RU" spc="-175" dirty="0">
                <a:solidFill>
                  <a:srgbClr val="77933C"/>
                </a:solidFill>
              </a:rPr>
              <a:t> </a:t>
            </a:r>
            <a:r>
              <a:rPr spc="-145" dirty="0">
                <a:solidFill>
                  <a:srgbClr val="77933C"/>
                </a:solidFill>
              </a:rPr>
              <a:t>Б</a:t>
            </a:r>
            <a:r>
              <a:rPr spc="-210" dirty="0">
                <a:solidFill>
                  <a:srgbClr val="77933C"/>
                </a:solidFill>
              </a:rPr>
              <a:t>Ю</a:t>
            </a:r>
            <a:r>
              <a:rPr spc="-155" dirty="0">
                <a:solidFill>
                  <a:srgbClr val="77933C"/>
                </a:solidFill>
              </a:rPr>
              <a:t>Д</a:t>
            </a:r>
            <a:r>
              <a:rPr spc="-195" dirty="0">
                <a:solidFill>
                  <a:srgbClr val="77933C"/>
                </a:solidFill>
              </a:rPr>
              <a:t>Ж</a:t>
            </a:r>
            <a:r>
              <a:rPr spc="-165" dirty="0">
                <a:solidFill>
                  <a:srgbClr val="77933C"/>
                </a:solidFill>
              </a:rPr>
              <a:t>Е</a:t>
            </a:r>
            <a:r>
              <a:rPr spc="-185" dirty="0">
                <a:solidFill>
                  <a:srgbClr val="77933C"/>
                </a:solidFill>
              </a:rPr>
              <a:t>ТА</a:t>
            </a:r>
            <a:r>
              <a:rPr lang="ru-RU" spc="-185" dirty="0">
                <a:solidFill>
                  <a:srgbClr val="77933C"/>
                </a:solidFill>
              </a:rPr>
              <a:t> ГОРОДСКОГО ОКРУГА</a:t>
            </a:r>
            <a:endParaRPr spc="-185" dirty="0">
              <a:solidFill>
                <a:srgbClr val="77933C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68344" y="2098369"/>
            <a:ext cx="2868295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solidFill>
                  <a:srgbClr val="92D050"/>
                </a:solidFill>
                <a:latin typeface="Franklin Gothic Medium"/>
                <a:cs typeface="Franklin Gothic Medium"/>
              </a:rPr>
              <a:t>СЕНТЯБРЬ</a:t>
            </a:r>
            <a:r>
              <a:rPr lang="ru-RU" sz="1400" spc="30" dirty="0">
                <a:solidFill>
                  <a:srgbClr val="92D050"/>
                </a:solidFill>
                <a:latin typeface="Franklin Gothic Medium"/>
                <a:cs typeface="Franklin Gothic Medium"/>
              </a:rPr>
              <a:t>-ОКТЯБРЬ</a:t>
            </a:r>
            <a:endParaRPr sz="1400" dirty="0">
              <a:solidFill>
                <a:srgbClr val="92D050"/>
              </a:solidFill>
              <a:latin typeface="Franklin Gothic Medium"/>
              <a:cs typeface="Franklin Gothic Medium"/>
            </a:endParaRP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основных направлений бюджетной и налоговой политики на трехлетний период. </a:t>
            </a: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основных параметров бюджета</a:t>
            </a:r>
          </a:p>
        </p:txBody>
      </p:sp>
      <p:grpSp>
        <p:nvGrpSpPr>
          <p:cNvPr id="50" name="object 50"/>
          <p:cNvGrpSpPr/>
          <p:nvPr/>
        </p:nvGrpSpPr>
        <p:grpSpPr>
          <a:xfrm>
            <a:off x="133324" y="721233"/>
            <a:ext cx="6608343" cy="8099424"/>
            <a:chOff x="133324" y="721233"/>
            <a:chExt cx="6608343" cy="8099424"/>
          </a:xfrm>
        </p:grpSpPr>
        <p:sp>
          <p:nvSpPr>
            <p:cNvPr id="51" name="object 51"/>
            <p:cNvSpPr/>
            <p:nvPr/>
          </p:nvSpPr>
          <p:spPr>
            <a:xfrm>
              <a:off x="2995167" y="217995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3286" y="408879"/>
                  </a:lnTo>
                  <a:lnTo>
                    <a:pt x="12858" y="455717"/>
                  </a:lnTo>
                  <a:lnTo>
                    <a:pt x="28289" y="500131"/>
                  </a:lnTo>
                  <a:lnTo>
                    <a:pt x="49148" y="541692"/>
                  </a:lnTo>
                  <a:lnTo>
                    <a:pt x="75009" y="579970"/>
                  </a:lnTo>
                  <a:lnTo>
                    <a:pt x="105441" y="614537"/>
                  </a:lnTo>
                  <a:lnTo>
                    <a:pt x="140017" y="644962"/>
                  </a:lnTo>
                  <a:lnTo>
                    <a:pt x="178307" y="670818"/>
                  </a:lnTo>
                  <a:lnTo>
                    <a:pt x="219884" y="691675"/>
                  </a:lnTo>
                  <a:lnTo>
                    <a:pt x="264318" y="707104"/>
                  </a:lnTo>
                  <a:lnTo>
                    <a:pt x="311181" y="716676"/>
                  </a:lnTo>
                  <a:lnTo>
                    <a:pt x="360044" y="719963"/>
                  </a:lnTo>
                  <a:lnTo>
                    <a:pt x="408881" y="716676"/>
                  </a:lnTo>
                  <a:lnTo>
                    <a:pt x="455727" y="707104"/>
                  </a:lnTo>
                  <a:lnTo>
                    <a:pt x="500151" y="691675"/>
                  </a:lnTo>
                  <a:lnTo>
                    <a:pt x="541725" y="670818"/>
                  </a:lnTo>
                  <a:lnTo>
                    <a:pt x="580018" y="644962"/>
                  </a:lnTo>
                  <a:lnTo>
                    <a:pt x="614600" y="614537"/>
                  </a:lnTo>
                  <a:lnTo>
                    <a:pt x="645042" y="579970"/>
                  </a:lnTo>
                  <a:lnTo>
                    <a:pt x="670912" y="541692"/>
                  </a:lnTo>
                  <a:lnTo>
                    <a:pt x="691782" y="500131"/>
                  </a:lnTo>
                  <a:lnTo>
                    <a:pt x="707222" y="455717"/>
                  </a:lnTo>
                  <a:lnTo>
                    <a:pt x="716801" y="408879"/>
                  </a:lnTo>
                  <a:lnTo>
                    <a:pt x="720090" y="360045"/>
                  </a:lnTo>
                  <a:lnTo>
                    <a:pt x="716801" y="311181"/>
                  </a:lnTo>
                  <a:lnTo>
                    <a:pt x="707222" y="264318"/>
                  </a:lnTo>
                  <a:lnTo>
                    <a:pt x="691782" y="219884"/>
                  </a:lnTo>
                  <a:lnTo>
                    <a:pt x="670912" y="178307"/>
                  </a:lnTo>
                  <a:lnTo>
                    <a:pt x="645042" y="140017"/>
                  </a:lnTo>
                  <a:lnTo>
                    <a:pt x="614600" y="105441"/>
                  </a:lnTo>
                  <a:lnTo>
                    <a:pt x="580018" y="75009"/>
                  </a:lnTo>
                  <a:lnTo>
                    <a:pt x="541725" y="49149"/>
                  </a:lnTo>
                  <a:lnTo>
                    <a:pt x="500151" y="28289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95167" y="217995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7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5"/>
                  </a:lnTo>
                  <a:lnTo>
                    <a:pt x="716801" y="408879"/>
                  </a:lnTo>
                  <a:lnTo>
                    <a:pt x="707222" y="455717"/>
                  </a:lnTo>
                  <a:lnTo>
                    <a:pt x="691782" y="500131"/>
                  </a:lnTo>
                  <a:lnTo>
                    <a:pt x="670912" y="541692"/>
                  </a:lnTo>
                  <a:lnTo>
                    <a:pt x="645042" y="579970"/>
                  </a:lnTo>
                  <a:lnTo>
                    <a:pt x="614600" y="614537"/>
                  </a:lnTo>
                  <a:lnTo>
                    <a:pt x="580018" y="644962"/>
                  </a:lnTo>
                  <a:lnTo>
                    <a:pt x="541725" y="670818"/>
                  </a:lnTo>
                  <a:lnTo>
                    <a:pt x="500151" y="691675"/>
                  </a:lnTo>
                  <a:lnTo>
                    <a:pt x="455727" y="707104"/>
                  </a:lnTo>
                  <a:lnTo>
                    <a:pt x="408881" y="716676"/>
                  </a:lnTo>
                  <a:lnTo>
                    <a:pt x="360044" y="719963"/>
                  </a:lnTo>
                  <a:lnTo>
                    <a:pt x="311181" y="716676"/>
                  </a:lnTo>
                  <a:lnTo>
                    <a:pt x="264318" y="707104"/>
                  </a:lnTo>
                  <a:lnTo>
                    <a:pt x="219884" y="691675"/>
                  </a:lnTo>
                  <a:lnTo>
                    <a:pt x="178307" y="670818"/>
                  </a:lnTo>
                  <a:lnTo>
                    <a:pt x="140017" y="644962"/>
                  </a:lnTo>
                  <a:lnTo>
                    <a:pt x="105441" y="614537"/>
                  </a:lnTo>
                  <a:lnTo>
                    <a:pt x="75009" y="579970"/>
                  </a:lnTo>
                  <a:lnTo>
                    <a:pt x="49148" y="541692"/>
                  </a:lnTo>
                  <a:lnTo>
                    <a:pt x="28289" y="500131"/>
                  </a:lnTo>
                  <a:lnTo>
                    <a:pt x="12858" y="455717"/>
                  </a:lnTo>
                  <a:lnTo>
                    <a:pt x="3286" y="408879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3062" y="3247643"/>
              <a:ext cx="2808605" cy="1440180"/>
            </a:xfrm>
            <a:custGeom>
              <a:avLst/>
              <a:gdLst/>
              <a:ahLst/>
              <a:cxnLst/>
              <a:rect l="l" t="t" r="r" b="b"/>
              <a:pathLst>
                <a:path w="2808604" h="1440179">
                  <a:moveTo>
                    <a:pt x="2568321" y="0"/>
                  </a:moveTo>
                  <a:lnTo>
                    <a:pt x="240029" y="0"/>
                  </a:lnTo>
                  <a:lnTo>
                    <a:pt x="191648" y="4880"/>
                  </a:lnTo>
                  <a:lnTo>
                    <a:pt x="146589" y="18877"/>
                  </a:lnTo>
                  <a:lnTo>
                    <a:pt x="105816" y="41020"/>
                  </a:lnTo>
                  <a:lnTo>
                    <a:pt x="70294" y="70342"/>
                  </a:lnTo>
                  <a:lnTo>
                    <a:pt x="40987" y="105872"/>
                  </a:lnTo>
                  <a:lnTo>
                    <a:pt x="18859" y="146643"/>
                  </a:lnTo>
                  <a:lnTo>
                    <a:pt x="4875" y="191685"/>
                  </a:lnTo>
                  <a:lnTo>
                    <a:pt x="0" y="240029"/>
                  </a:lnTo>
                  <a:lnTo>
                    <a:pt x="0" y="1200022"/>
                  </a:lnTo>
                  <a:lnTo>
                    <a:pt x="4875" y="1248404"/>
                  </a:lnTo>
                  <a:lnTo>
                    <a:pt x="18859" y="1293463"/>
                  </a:lnTo>
                  <a:lnTo>
                    <a:pt x="40987" y="1334236"/>
                  </a:lnTo>
                  <a:lnTo>
                    <a:pt x="70294" y="1369758"/>
                  </a:lnTo>
                  <a:lnTo>
                    <a:pt x="105816" y="1399065"/>
                  </a:lnTo>
                  <a:lnTo>
                    <a:pt x="146589" y="1421193"/>
                  </a:lnTo>
                  <a:lnTo>
                    <a:pt x="191648" y="1435177"/>
                  </a:lnTo>
                  <a:lnTo>
                    <a:pt x="240029" y="1440052"/>
                  </a:lnTo>
                  <a:lnTo>
                    <a:pt x="2568321" y="1440052"/>
                  </a:lnTo>
                  <a:lnTo>
                    <a:pt x="2616702" y="1435177"/>
                  </a:lnTo>
                  <a:lnTo>
                    <a:pt x="2661761" y="1421193"/>
                  </a:lnTo>
                  <a:lnTo>
                    <a:pt x="2702534" y="1399065"/>
                  </a:lnTo>
                  <a:lnTo>
                    <a:pt x="2738056" y="1369758"/>
                  </a:lnTo>
                  <a:lnTo>
                    <a:pt x="2767363" y="1334236"/>
                  </a:lnTo>
                  <a:lnTo>
                    <a:pt x="2789491" y="1293463"/>
                  </a:lnTo>
                  <a:lnTo>
                    <a:pt x="2803475" y="1248404"/>
                  </a:lnTo>
                  <a:lnTo>
                    <a:pt x="2808351" y="1200022"/>
                  </a:lnTo>
                  <a:lnTo>
                    <a:pt x="2808351" y="240029"/>
                  </a:lnTo>
                  <a:lnTo>
                    <a:pt x="2803475" y="191685"/>
                  </a:lnTo>
                  <a:lnTo>
                    <a:pt x="2789491" y="146643"/>
                  </a:lnTo>
                  <a:lnTo>
                    <a:pt x="2767363" y="105872"/>
                  </a:lnTo>
                  <a:lnTo>
                    <a:pt x="2738056" y="70342"/>
                  </a:lnTo>
                  <a:lnTo>
                    <a:pt x="2702534" y="41020"/>
                  </a:lnTo>
                  <a:lnTo>
                    <a:pt x="2661761" y="18877"/>
                  </a:lnTo>
                  <a:lnTo>
                    <a:pt x="2616702" y="4880"/>
                  </a:lnTo>
                  <a:lnTo>
                    <a:pt x="2568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33062" y="3247643"/>
              <a:ext cx="2808605" cy="1440180"/>
            </a:xfrm>
            <a:custGeom>
              <a:avLst/>
              <a:gdLst/>
              <a:ahLst/>
              <a:cxnLst/>
              <a:rect l="l" t="t" r="r" b="b"/>
              <a:pathLst>
                <a:path w="2808604" h="1440179">
                  <a:moveTo>
                    <a:pt x="0" y="240029"/>
                  </a:moveTo>
                  <a:lnTo>
                    <a:pt x="4875" y="191685"/>
                  </a:lnTo>
                  <a:lnTo>
                    <a:pt x="18859" y="146643"/>
                  </a:lnTo>
                  <a:lnTo>
                    <a:pt x="40987" y="105872"/>
                  </a:lnTo>
                  <a:lnTo>
                    <a:pt x="70294" y="70342"/>
                  </a:lnTo>
                  <a:lnTo>
                    <a:pt x="105816" y="41020"/>
                  </a:lnTo>
                  <a:lnTo>
                    <a:pt x="146589" y="18877"/>
                  </a:lnTo>
                  <a:lnTo>
                    <a:pt x="191648" y="4880"/>
                  </a:lnTo>
                  <a:lnTo>
                    <a:pt x="240029" y="0"/>
                  </a:lnTo>
                  <a:lnTo>
                    <a:pt x="2568321" y="0"/>
                  </a:lnTo>
                  <a:lnTo>
                    <a:pt x="2616702" y="4880"/>
                  </a:lnTo>
                  <a:lnTo>
                    <a:pt x="2661761" y="18877"/>
                  </a:lnTo>
                  <a:lnTo>
                    <a:pt x="2702534" y="41020"/>
                  </a:lnTo>
                  <a:lnTo>
                    <a:pt x="2738056" y="70342"/>
                  </a:lnTo>
                  <a:lnTo>
                    <a:pt x="2767363" y="105872"/>
                  </a:lnTo>
                  <a:lnTo>
                    <a:pt x="2789491" y="146643"/>
                  </a:lnTo>
                  <a:lnTo>
                    <a:pt x="2803475" y="191685"/>
                  </a:lnTo>
                  <a:lnTo>
                    <a:pt x="2808351" y="240029"/>
                  </a:lnTo>
                  <a:lnTo>
                    <a:pt x="2808351" y="1200022"/>
                  </a:lnTo>
                  <a:lnTo>
                    <a:pt x="2803475" y="1248404"/>
                  </a:lnTo>
                  <a:lnTo>
                    <a:pt x="2789491" y="1293463"/>
                  </a:lnTo>
                  <a:lnTo>
                    <a:pt x="2767363" y="1334236"/>
                  </a:lnTo>
                  <a:lnTo>
                    <a:pt x="2738056" y="1369758"/>
                  </a:lnTo>
                  <a:lnTo>
                    <a:pt x="2702534" y="1399065"/>
                  </a:lnTo>
                  <a:lnTo>
                    <a:pt x="2661761" y="1421193"/>
                  </a:lnTo>
                  <a:lnTo>
                    <a:pt x="2616702" y="1435177"/>
                  </a:lnTo>
                  <a:lnTo>
                    <a:pt x="2568321" y="1440052"/>
                  </a:lnTo>
                  <a:lnTo>
                    <a:pt x="240029" y="1440052"/>
                  </a:lnTo>
                  <a:lnTo>
                    <a:pt x="191648" y="1435177"/>
                  </a:lnTo>
                  <a:lnTo>
                    <a:pt x="146589" y="1421193"/>
                  </a:lnTo>
                  <a:lnTo>
                    <a:pt x="105816" y="1399065"/>
                  </a:lnTo>
                  <a:lnTo>
                    <a:pt x="70294" y="1369758"/>
                  </a:lnTo>
                  <a:lnTo>
                    <a:pt x="40987" y="1334236"/>
                  </a:lnTo>
                  <a:lnTo>
                    <a:pt x="18859" y="1293463"/>
                  </a:lnTo>
                  <a:lnTo>
                    <a:pt x="4875" y="1248404"/>
                  </a:lnTo>
                  <a:lnTo>
                    <a:pt x="0" y="1200022"/>
                  </a:lnTo>
                  <a:lnTo>
                    <a:pt x="0" y="2400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62018" y="721233"/>
              <a:ext cx="2779395" cy="1114425"/>
            </a:xfrm>
            <a:custGeom>
              <a:avLst/>
              <a:gdLst/>
              <a:ahLst/>
              <a:cxnLst/>
              <a:rect l="l" t="t" r="r" b="b"/>
              <a:pathLst>
                <a:path w="2779395" h="1114425">
                  <a:moveTo>
                    <a:pt x="2593594" y="0"/>
                  </a:moveTo>
                  <a:lnTo>
                    <a:pt x="185800" y="0"/>
                  </a:lnTo>
                  <a:lnTo>
                    <a:pt x="136407" y="6636"/>
                  </a:lnTo>
                  <a:lnTo>
                    <a:pt x="92023" y="25367"/>
                  </a:lnTo>
                  <a:lnTo>
                    <a:pt x="54419" y="54419"/>
                  </a:lnTo>
                  <a:lnTo>
                    <a:pt x="25367" y="92023"/>
                  </a:lnTo>
                  <a:lnTo>
                    <a:pt x="6636" y="136407"/>
                  </a:lnTo>
                  <a:lnTo>
                    <a:pt x="0" y="185800"/>
                  </a:lnTo>
                  <a:lnTo>
                    <a:pt x="0" y="928751"/>
                  </a:lnTo>
                  <a:lnTo>
                    <a:pt x="6636" y="978135"/>
                  </a:lnTo>
                  <a:lnTo>
                    <a:pt x="25367" y="1022495"/>
                  </a:lnTo>
                  <a:lnTo>
                    <a:pt x="54419" y="1060069"/>
                  </a:lnTo>
                  <a:lnTo>
                    <a:pt x="92023" y="1089090"/>
                  </a:lnTo>
                  <a:lnTo>
                    <a:pt x="136407" y="1107797"/>
                  </a:lnTo>
                  <a:lnTo>
                    <a:pt x="185800" y="1114425"/>
                  </a:lnTo>
                  <a:lnTo>
                    <a:pt x="2593594" y="1114425"/>
                  </a:lnTo>
                  <a:lnTo>
                    <a:pt x="2642987" y="1107797"/>
                  </a:lnTo>
                  <a:lnTo>
                    <a:pt x="2687371" y="1089090"/>
                  </a:lnTo>
                  <a:lnTo>
                    <a:pt x="2724975" y="1060069"/>
                  </a:lnTo>
                  <a:lnTo>
                    <a:pt x="2754027" y="1022495"/>
                  </a:lnTo>
                  <a:lnTo>
                    <a:pt x="2772758" y="978135"/>
                  </a:lnTo>
                  <a:lnTo>
                    <a:pt x="2779395" y="928751"/>
                  </a:lnTo>
                  <a:lnTo>
                    <a:pt x="2779395" y="185800"/>
                  </a:lnTo>
                  <a:lnTo>
                    <a:pt x="2772758" y="136407"/>
                  </a:lnTo>
                  <a:lnTo>
                    <a:pt x="2754027" y="92023"/>
                  </a:lnTo>
                  <a:lnTo>
                    <a:pt x="2724975" y="54419"/>
                  </a:lnTo>
                  <a:lnTo>
                    <a:pt x="2687371" y="25367"/>
                  </a:lnTo>
                  <a:lnTo>
                    <a:pt x="2642987" y="6636"/>
                  </a:lnTo>
                  <a:lnTo>
                    <a:pt x="2593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62018" y="721233"/>
              <a:ext cx="2779395" cy="1114425"/>
            </a:xfrm>
            <a:custGeom>
              <a:avLst/>
              <a:gdLst/>
              <a:ahLst/>
              <a:cxnLst/>
              <a:rect l="l" t="t" r="r" b="b"/>
              <a:pathLst>
                <a:path w="2779395" h="1114425">
                  <a:moveTo>
                    <a:pt x="0" y="185800"/>
                  </a:moveTo>
                  <a:lnTo>
                    <a:pt x="6636" y="136407"/>
                  </a:lnTo>
                  <a:lnTo>
                    <a:pt x="25367" y="92023"/>
                  </a:lnTo>
                  <a:lnTo>
                    <a:pt x="54419" y="54419"/>
                  </a:lnTo>
                  <a:lnTo>
                    <a:pt x="92023" y="25367"/>
                  </a:lnTo>
                  <a:lnTo>
                    <a:pt x="136407" y="6636"/>
                  </a:lnTo>
                  <a:lnTo>
                    <a:pt x="185800" y="0"/>
                  </a:lnTo>
                  <a:lnTo>
                    <a:pt x="2593594" y="0"/>
                  </a:lnTo>
                  <a:lnTo>
                    <a:pt x="2642987" y="6636"/>
                  </a:lnTo>
                  <a:lnTo>
                    <a:pt x="2687371" y="25367"/>
                  </a:lnTo>
                  <a:lnTo>
                    <a:pt x="2724975" y="54419"/>
                  </a:lnTo>
                  <a:lnTo>
                    <a:pt x="2754027" y="92023"/>
                  </a:lnTo>
                  <a:lnTo>
                    <a:pt x="2772758" y="136407"/>
                  </a:lnTo>
                  <a:lnTo>
                    <a:pt x="2779395" y="185800"/>
                  </a:lnTo>
                  <a:lnTo>
                    <a:pt x="2779395" y="928751"/>
                  </a:lnTo>
                  <a:lnTo>
                    <a:pt x="2772758" y="978135"/>
                  </a:lnTo>
                  <a:lnTo>
                    <a:pt x="2754027" y="1022495"/>
                  </a:lnTo>
                  <a:lnTo>
                    <a:pt x="2724975" y="1060069"/>
                  </a:lnTo>
                  <a:lnTo>
                    <a:pt x="2687371" y="1089090"/>
                  </a:lnTo>
                  <a:lnTo>
                    <a:pt x="2642987" y="1107797"/>
                  </a:lnTo>
                  <a:lnTo>
                    <a:pt x="2593594" y="1114425"/>
                  </a:lnTo>
                  <a:lnTo>
                    <a:pt x="185800" y="1114425"/>
                  </a:lnTo>
                  <a:lnTo>
                    <a:pt x="136407" y="1107797"/>
                  </a:lnTo>
                  <a:lnTo>
                    <a:pt x="92023" y="1089090"/>
                  </a:lnTo>
                  <a:lnTo>
                    <a:pt x="54419" y="1060069"/>
                  </a:lnTo>
                  <a:lnTo>
                    <a:pt x="25367" y="1022495"/>
                  </a:lnTo>
                  <a:lnTo>
                    <a:pt x="6636" y="978135"/>
                  </a:lnTo>
                  <a:lnTo>
                    <a:pt x="0" y="928751"/>
                  </a:lnTo>
                  <a:lnTo>
                    <a:pt x="0" y="185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3324" y="4888103"/>
              <a:ext cx="2652395" cy="1584325"/>
            </a:xfrm>
            <a:custGeom>
              <a:avLst/>
              <a:gdLst/>
              <a:ahLst/>
              <a:cxnLst/>
              <a:rect l="l" t="t" r="r" b="b"/>
              <a:pathLst>
                <a:path w="2652395" h="1584325">
                  <a:moveTo>
                    <a:pt x="2388006" y="0"/>
                  </a:moveTo>
                  <a:lnTo>
                    <a:pt x="264033" y="0"/>
                  </a:lnTo>
                  <a:lnTo>
                    <a:pt x="216572" y="4254"/>
                  </a:lnTo>
                  <a:lnTo>
                    <a:pt x="171903" y="16521"/>
                  </a:lnTo>
                  <a:lnTo>
                    <a:pt x="130770" y="36053"/>
                  </a:lnTo>
                  <a:lnTo>
                    <a:pt x="93919" y="62105"/>
                  </a:lnTo>
                  <a:lnTo>
                    <a:pt x="62097" y="93930"/>
                  </a:lnTo>
                  <a:lnTo>
                    <a:pt x="36048" y="130781"/>
                  </a:lnTo>
                  <a:lnTo>
                    <a:pt x="16518" y="171913"/>
                  </a:lnTo>
                  <a:lnTo>
                    <a:pt x="4253" y="216579"/>
                  </a:lnTo>
                  <a:lnTo>
                    <a:pt x="0" y="264033"/>
                  </a:lnTo>
                  <a:lnTo>
                    <a:pt x="0" y="1320165"/>
                  </a:lnTo>
                  <a:lnTo>
                    <a:pt x="4253" y="1367618"/>
                  </a:lnTo>
                  <a:lnTo>
                    <a:pt x="16518" y="1412284"/>
                  </a:lnTo>
                  <a:lnTo>
                    <a:pt x="36048" y="1453416"/>
                  </a:lnTo>
                  <a:lnTo>
                    <a:pt x="62097" y="1490267"/>
                  </a:lnTo>
                  <a:lnTo>
                    <a:pt x="93919" y="1522092"/>
                  </a:lnTo>
                  <a:lnTo>
                    <a:pt x="130770" y="1548144"/>
                  </a:lnTo>
                  <a:lnTo>
                    <a:pt x="171903" y="1567676"/>
                  </a:lnTo>
                  <a:lnTo>
                    <a:pt x="216572" y="1579943"/>
                  </a:lnTo>
                  <a:lnTo>
                    <a:pt x="264033" y="1584198"/>
                  </a:lnTo>
                  <a:lnTo>
                    <a:pt x="2388006" y="1584198"/>
                  </a:lnTo>
                  <a:lnTo>
                    <a:pt x="2435459" y="1579943"/>
                  </a:lnTo>
                  <a:lnTo>
                    <a:pt x="2480125" y="1567676"/>
                  </a:lnTo>
                  <a:lnTo>
                    <a:pt x="2521257" y="1548144"/>
                  </a:lnTo>
                  <a:lnTo>
                    <a:pt x="2558109" y="1522092"/>
                  </a:lnTo>
                  <a:lnTo>
                    <a:pt x="2589933" y="1490267"/>
                  </a:lnTo>
                  <a:lnTo>
                    <a:pt x="2615985" y="1453416"/>
                  </a:lnTo>
                  <a:lnTo>
                    <a:pt x="2635517" y="1412284"/>
                  </a:lnTo>
                  <a:lnTo>
                    <a:pt x="2647784" y="1367618"/>
                  </a:lnTo>
                  <a:lnTo>
                    <a:pt x="2652039" y="1320165"/>
                  </a:lnTo>
                  <a:lnTo>
                    <a:pt x="2652039" y="264033"/>
                  </a:lnTo>
                  <a:lnTo>
                    <a:pt x="2647784" y="216579"/>
                  </a:lnTo>
                  <a:lnTo>
                    <a:pt x="2635517" y="171913"/>
                  </a:lnTo>
                  <a:lnTo>
                    <a:pt x="2615985" y="130781"/>
                  </a:lnTo>
                  <a:lnTo>
                    <a:pt x="2589933" y="93930"/>
                  </a:lnTo>
                  <a:lnTo>
                    <a:pt x="2558109" y="62105"/>
                  </a:lnTo>
                  <a:lnTo>
                    <a:pt x="2521257" y="36053"/>
                  </a:lnTo>
                  <a:lnTo>
                    <a:pt x="2480125" y="16521"/>
                  </a:lnTo>
                  <a:lnTo>
                    <a:pt x="2435459" y="4254"/>
                  </a:lnTo>
                  <a:lnTo>
                    <a:pt x="2388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3324" y="4888103"/>
              <a:ext cx="2652395" cy="1584325"/>
            </a:xfrm>
            <a:custGeom>
              <a:avLst/>
              <a:gdLst/>
              <a:ahLst/>
              <a:cxnLst/>
              <a:rect l="l" t="t" r="r" b="b"/>
              <a:pathLst>
                <a:path w="2652395" h="1584325">
                  <a:moveTo>
                    <a:pt x="0" y="264033"/>
                  </a:moveTo>
                  <a:lnTo>
                    <a:pt x="4253" y="216579"/>
                  </a:lnTo>
                  <a:lnTo>
                    <a:pt x="16518" y="171913"/>
                  </a:lnTo>
                  <a:lnTo>
                    <a:pt x="36048" y="130781"/>
                  </a:lnTo>
                  <a:lnTo>
                    <a:pt x="62097" y="93930"/>
                  </a:lnTo>
                  <a:lnTo>
                    <a:pt x="93919" y="62105"/>
                  </a:lnTo>
                  <a:lnTo>
                    <a:pt x="130770" y="36053"/>
                  </a:lnTo>
                  <a:lnTo>
                    <a:pt x="171903" y="16521"/>
                  </a:lnTo>
                  <a:lnTo>
                    <a:pt x="216572" y="4254"/>
                  </a:lnTo>
                  <a:lnTo>
                    <a:pt x="264033" y="0"/>
                  </a:lnTo>
                  <a:lnTo>
                    <a:pt x="2388006" y="0"/>
                  </a:lnTo>
                  <a:lnTo>
                    <a:pt x="2435459" y="4254"/>
                  </a:lnTo>
                  <a:lnTo>
                    <a:pt x="2480125" y="16521"/>
                  </a:lnTo>
                  <a:lnTo>
                    <a:pt x="2521257" y="36053"/>
                  </a:lnTo>
                  <a:lnTo>
                    <a:pt x="2558109" y="62105"/>
                  </a:lnTo>
                  <a:lnTo>
                    <a:pt x="2589933" y="93930"/>
                  </a:lnTo>
                  <a:lnTo>
                    <a:pt x="2615985" y="130781"/>
                  </a:lnTo>
                  <a:lnTo>
                    <a:pt x="2635517" y="171913"/>
                  </a:lnTo>
                  <a:lnTo>
                    <a:pt x="2647784" y="216579"/>
                  </a:lnTo>
                  <a:lnTo>
                    <a:pt x="2652039" y="264033"/>
                  </a:lnTo>
                  <a:lnTo>
                    <a:pt x="2652039" y="1320165"/>
                  </a:lnTo>
                  <a:lnTo>
                    <a:pt x="2647784" y="1367618"/>
                  </a:lnTo>
                  <a:lnTo>
                    <a:pt x="2635517" y="1412284"/>
                  </a:lnTo>
                  <a:lnTo>
                    <a:pt x="2615985" y="1453416"/>
                  </a:lnTo>
                  <a:lnTo>
                    <a:pt x="2589933" y="1490267"/>
                  </a:lnTo>
                  <a:lnTo>
                    <a:pt x="2558109" y="1522092"/>
                  </a:lnTo>
                  <a:lnTo>
                    <a:pt x="2521257" y="1548144"/>
                  </a:lnTo>
                  <a:lnTo>
                    <a:pt x="2480125" y="1567676"/>
                  </a:lnTo>
                  <a:lnTo>
                    <a:pt x="2435459" y="1579943"/>
                  </a:lnTo>
                  <a:lnTo>
                    <a:pt x="2388006" y="1584198"/>
                  </a:lnTo>
                  <a:lnTo>
                    <a:pt x="264033" y="1584198"/>
                  </a:lnTo>
                  <a:lnTo>
                    <a:pt x="216572" y="1579943"/>
                  </a:lnTo>
                  <a:lnTo>
                    <a:pt x="171903" y="1567676"/>
                  </a:lnTo>
                  <a:lnTo>
                    <a:pt x="130770" y="1548144"/>
                  </a:lnTo>
                  <a:lnTo>
                    <a:pt x="93919" y="1522092"/>
                  </a:lnTo>
                  <a:lnTo>
                    <a:pt x="62097" y="1490267"/>
                  </a:lnTo>
                  <a:lnTo>
                    <a:pt x="36048" y="1453416"/>
                  </a:lnTo>
                  <a:lnTo>
                    <a:pt x="16518" y="1412284"/>
                  </a:lnTo>
                  <a:lnTo>
                    <a:pt x="4253" y="1367618"/>
                  </a:lnTo>
                  <a:lnTo>
                    <a:pt x="0" y="1320165"/>
                  </a:lnTo>
                  <a:lnTo>
                    <a:pt x="0" y="2640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33062" y="6656959"/>
              <a:ext cx="2652395" cy="935990"/>
            </a:xfrm>
            <a:custGeom>
              <a:avLst/>
              <a:gdLst/>
              <a:ahLst/>
              <a:cxnLst/>
              <a:rect l="l" t="t" r="r" b="b"/>
              <a:pathLst>
                <a:path w="2652395" h="935990">
                  <a:moveTo>
                    <a:pt x="2496058" y="0"/>
                  </a:moveTo>
                  <a:lnTo>
                    <a:pt x="155956" y="0"/>
                  </a:lnTo>
                  <a:lnTo>
                    <a:pt x="106671" y="7954"/>
                  </a:lnTo>
                  <a:lnTo>
                    <a:pt x="63861" y="30106"/>
                  </a:lnTo>
                  <a:lnTo>
                    <a:pt x="30097" y="63889"/>
                  </a:lnTo>
                  <a:lnTo>
                    <a:pt x="7953" y="106736"/>
                  </a:lnTo>
                  <a:lnTo>
                    <a:pt x="0" y="156083"/>
                  </a:lnTo>
                  <a:lnTo>
                    <a:pt x="0" y="780034"/>
                  </a:lnTo>
                  <a:lnTo>
                    <a:pt x="7953" y="829318"/>
                  </a:lnTo>
                  <a:lnTo>
                    <a:pt x="30097" y="872128"/>
                  </a:lnTo>
                  <a:lnTo>
                    <a:pt x="63861" y="905892"/>
                  </a:lnTo>
                  <a:lnTo>
                    <a:pt x="106671" y="928036"/>
                  </a:lnTo>
                  <a:lnTo>
                    <a:pt x="155956" y="935990"/>
                  </a:lnTo>
                  <a:lnTo>
                    <a:pt x="2496058" y="935990"/>
                  </a:lnTo>
                  <a:lnTo>
                    <a:pt x="2545342" y="928036"/>
                  </a:lnTo>
                  <a:lnTo>
                    <a:pt x="2588152" y="905892"/>
                  </a:lnTo>
                  <a:lnTo>
                    <a:pt x="2621916" y="872128"/>
                  </a:lnTo>
                  <a:lnTo>
                    <a:pt x="2644060" y="829318"/>
                  </a:lnTo>
                  <a:lnTo>
                    <a:pt x="2652014" y="780034"/>
                  </a:lnTo>
                  <a:lnTo>
                    <a:pt x="2652014" y="156083"/>
                  </a:lnTo>
                  <a:lnTo>
                    <a:pt x="2644060" y="106736"/>
                  </a:lnTo>
                  <a:lnTo>
                    <a:pt x="2621916" y="63889"/>
                  </a:lnTo>
                  <a:lnTo>
                    <a:pt x="2588152" y="30106"/>
                  </a:lnTo>
                  <a:lnTo>
                    <a:pt x="2545342" y="7954"/>
                  </a:lnTo>
                  <a:lnTo>
                    <a:pt x="2496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33062" y="6656959"/>
              <a:ext cx="2652395" cy="935990"/>
            </a:xfrm>
            <a:custGeom>
              <a:avLst/>
              <a:gdLst/>
              <a:ahLst/>
              <a:cxnLst/>
              <a:rect l="l" t="t" r="r" b="b"/>
              <a:pathLst>
                <a:path w="2652395" h="935990">
                  <a:moveTo>
                    <a:pt x="0" y="156083"/>
                  </a:moveTo>
                  <a:lnTo>
                    <a:pt x="7953" y="106736"/>
                  </a:lnTo>
                  <a:lnTo>
                    <a:pt x="30097" y="63889"/>
                  </a:lnTo>
                  <a:lnTo>
                    <a:pt x="63861" y="30106"/>
                  </a:lnTo>
                  <a:lnTo>
                    <a:pt x="106671" y="7954"/>
                  </a:lnTo>
                  <a:lnTo>
                    <a:pt x="155956" y="0"/>
                  </a:lnTo>
                  <a:lnTo>
                    <a:pt x="2496058" y="0"/>
                  </a:lnTo>
                  <a:lnTo>
                    <a:pt x="2545342" y="7954"/>
                  </a:lnTo>
                  <a:lnTo>
                    <a:pt x="2588152" y="30106"/>
                  </a:lnTo>
                  <a:lnTo>
                    <a:pt x="2621916" y="63889"/>
                  </a:lnTo>
                  <a:lnTo>
                    <a:pt x="2644060" y="106736"/>
                  </a:lnTo>
                  <a:lnTo>
                    <a:pt x="2652014" y="156083"/>
                  </a:lnTo>
                  <a:lnTo>
                    <a:pt x="2652014" y="780034"/>
                  </a:lnTo>
                  <a:lnTo>
                    <a:pt x="2644060" y="829318"/>
                  </a:lnTo>
                  <a:lnTo>
                    <a:pt x="2621916" y="872128"/>
                  </a:lnTo>
                  <a:lnTo>
                    <a:pt x="2588152" y="905892"/>
                  </a:lnTo>
                  <a:lnTo>
                    <a:pt x="2545342" y="928036"/>
                  </a:lnTo>
                  <a:lnTo>
                    <a:pt x="2496058" y="935990"/>
                  </a:lnTo>
                  <a:lnTo>
                    <a:pt x="155956" y="935990"/>
                  </a:lnTo>
                  <a:lnTo>
                    <a:pt x="106671" y="928036"/>
                  </a:lnTo>
                  <a:lnTo>
                    <a:pt x="63861" y="905892"/>
                  </a:lnTo>
                  <a:lnTo>
                    <a:pt x="30097" y="872128"/>
                  </a:lnTo>
                  <a:lnTo>
                    <a:pt x="7953" y="829318"/>
                  </a:lnTo>
                  <a:lnTo>
                    <a:pt x="0" y="780034"/>
                  </a:lnTo>
                  <a:lnTo>
                    <a:pt x="0" y="1560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3324" y="7739252"/>
              <a:ext cx="2652395" cy="1081405"/>
            </a:xfrm>
            <a:custGeom>
              <a:avLst/>
              <a:gdLst/>
              <a:ahLst/>
              <a:cxnLst/>
              <a:rect l="l" t="t" r="r" b="b"/>
              <a:pathLst>
                <a:path w="2652395" h="1081404">
                  <a:moveTo>
                    <a:pt x="2471826" y="0"/>
                  </a:moveTo>
                  <a:lnTo>
                    <a:pt x="180213" y="0"/>
                  </a:lnTo>
                  <a:lnTo>
                    <a:pt x="132304" y="6434"/>
                  </a:lnTo>
                  <a:lnTo>
                    <a:pt x="89255" y="24595"/>
                  </a:lnTo>
                  <a:lnTo>
                    <a:pt x="52782" y="52766"/>
                  </a:lnTo>
                  <a:lnTo>
                    <a:pt x="24604" y="89234"/>
                  </a:lnTo>
                  <a:lnTo>
                    <a:pt x="6437" y="132284"/>
                  </a:lnTo>
                  <a:lnTo>
                    <a:pt x="0" y="180200"/>
                  </a:lnTo>
                  <a:lnTo>
                    <a:pt x="0" y="901014"/>
                  </a:lnTo>
                  <a:lnTo>
                    <a:pt x="6437" y="948916"/>
                  </a:lnTo>
                  <a:lnTo>
                    <a:pt x="24604" y="991962"/>
                  </a:lnTo>
                  <a:lnTo>
                    <a:pt x="52782" y="1028433"/>
                  </a:lnTo>
                  <a:lnTo>
                    <a:pt x="89255" y="1056610"/>
                  </a:lnTo>
                  <a:lnTo>
                    <a:pt x="132304" y="1074777"/>
                  </a:lnTo>
                  <a:lnTo>
                    <a:pt x="180213" y="1081214"/>
                  </a:lnTo>
                  <a:lnTo>
                    <a:pt x="2471826" y="1081214"/>
                  </a:lnTo>
                  <a:lnTo>
                    <a:pt x="2519747" y="1074777"/>
                  </a:lnTo>
                  <a:lnTo>
                    <a:pt x="2562800" y="1056610"/>
                  </a:lnTo>
                  <a:lnTo>
                    <a:pt x="2599270" y="1028433"/>
                  </a:lnTo>
                  <a:lnTo>
                    <a:pt x="2627443" y="991962"/>
                  </a:lnTo>
                  <a:lnTo>
                    <a:pt x="2645604" y="948916"/>
                  </a:lnTo>
                  <a:lnTo>
                    <a:pt x="2652039" y="901014"/>
                  </a:lnTo>
                  <a:lnTo>
                    <a:pt x="2652039" y="180200"/>
                  </a:lnTo>
                  <a:lnTo>
                    <a:pt x="2645604" y="132284"/>
                  </a:lnTo>
                  <a:lnTo>
                    <a:pt x="2627443" y="89234"/>
                  </a:lnTo>
                  <a:lnTo>
                    <a:pt x="2599270" y="52766"/>
                  </a:lnTo>
                  <a:lnTo>
                    <a:pt x="2562800" y="24595"/>
                  </a:lnTo>
                  <a:lnTo>
                    <a:pt x="2519747" y="6434"/>
                  </a:lnTo>
                  <a:lnTo>
                    <a:pt x="2471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3324" y="7739252"/>
              <a:ext cx="2652395" cy="1081405"/>
            </a:xfrm>
            <a:custGeom>
              <a:avLst/>
              <a:gdLst/>
              <a:ahLst/>
              <a:cxnLst/>
              <a:rect l="l" t="t" r="r" b="b"/>
              <a:pathLst>
                <a:path w="2652395" h="1081404">
                  <a:moveTo>
                    <a:pt x="0" y="180200"/>
                  </a:moveTo>
                  <a:lnTo>
                    <a:pt x="6437" y="132284"/>
                  </a:lnTo>
                  <a:lnTo>
                    <a:pt x="24604" y="89234"/>
                  </a:lnTo>
                  <a:lnTo>
                    <a:pt x="52782" y="52766"/>
                  </a:lnTo>
                  <a:lnTo>
                    <a:pt x="89255" y="24595"/>
                  </a:lnTo>
                  <a:lnTo>
                    <a:pt x="132304" y="6434"/>
                  </a:lnTo>
                  <a:lnTo>
                    <a:pt x="180213" y="0"/>
                  </a:lnTo>
                  <a:lnTo>
                    <a:pt x="2471826" y="0"/>
                  </a:lnTo>
                  <a:lnTo>
                    <a:pt x="2519747" y="6434"/>
                  </a:lnTo>
                  <a:lnTo>
                    <a:pt x="2562800" y="24595"/>
                  </a:lnTo>
                  <a:lnTo>
                    <a:pt x="2599270" y="52766"/>
                  </a:lnTo>
                  <a:lnTo>
                    <a:pt x="2627443" y="89234"/>
                  </a:lnTo>
                  <a:lnTo>
                    <a:pt x="2645604" y="132284"/>
                  </a:lnTo>
                  <a:lnTo>
                    <a:pt x="2652039" y="180200"/>
                  </a:lnTo>
                  <a:lnTo>
                    <a:pt x="2652039" y="901014"/>
                  </a:lnTo>
                  <a:lnTo>
                    <a:pt x="2645604" y="948916"/>
                  </a:lnTo>
                  <a:lnTo>
                    <a:pt x="2627443" y="991962"/>
                  </a:lnTo>
                  <a:lnTo>
                    <a:pt x="2599270" y="1028433"/>
                  </a:lnTo>
                  <a:lnTo>
                    <a:pt x="2562800" y="1056610"/>
                  </a:lnTo>
                  <a:lnTo>
                    <a:pt x="2519747" y="1074777"/>
                  </a:lnTo>
                  <a:lnTo>
                    <a:pt x="2471826" y="1081214"/>
                  </a:lnTo>
                  <a:lnTo>
                    <a:pt x="180213" y="1081214"/>
                  </a:lnTo>
                  <a:lnTo>
                    <a:pt x="132304" y="1074777"/>
                  </a:lnTo>
                  <a:lnTo>
                    <a:pt x="89255" y="1056610"/>
                  </a:lnTo>
                  <a:lnTo>
                    <a:pt x="52782" y="1028433"/>
                  </a:lnTo>
                  <a:lnTo>
                    <a:pt x="24604" y="991962"/>
                  </a:lnTo>
                  <a:lnTo>
                    <a:pt x="6437" y="948916"/>
                  </a:lnTo>
                  <a:lnTo>
                    <a:pt x="0" y="901014"/>
                  </a:lnTo>
                  <a:lnTo>
                    <a:pt x="0" y="1802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51"/>
          <p:cNvSpPr/>
          <p:nvPr/>
        </p:nvSpPr>
        <p:spPr>
          <a:xfrm>
            <a:off x="2961049" y="919344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44" y="0"/>
                </a:moveTo>
                <a:lnTo>
                  <a:pt x="311181" y="3286"/>
                </a:lnTo>
                <a:lnTo>
                  <a:pt x="264318" y="12858"/>
                </a:lnTo>
                <a:lnTo>
                  <a:pt x="219884" y="28289"/>
                </a:lnTo>
                <a:lnTo>
                  <a:pt x="178308" y="49149"/>
                </a:lnTo>
                <a:lnTo>
                  <a:pt x="140017" y="75009"/>
                </a:lnTo>
                <a:lnTo>
                  <a:pt x="105441" y="105441"/>
                </a:lnTo>
                <a:lnTo>
                  <a:pt x="75009" y="140017"/>
                </a:lnTo>
                <a:lnTo>
                  <a:pt x="49149" y="178308"/>
                </a:lnTo>
                <a:lnTo>
                  <a:pt x="28289" y="219884"/>
                </a:lnTo>
                <a:lnTo>
                  <a:pt x="12858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879"/>
                </a:lnTo>
                <a:lnTo>
                  <a:pt x="12858" y="455717"/>
                </a:lnTo>
                <a:lnTo>
                  <a:pt x="28289" y="500131"/>
                </a:lnTo>
                <a:lnTo>
                  <a:pt x="49148" y="541692"/>
                </a:lnTo>
                <a:lnTo>
                  <a:pt x="75009" y="579970"/>
                </a:lnTo>
                <a:lnTo>
                  <a:pt x="105441" y="614537"/>
                </a:lnTo>
                <a:lnTo>
                  <a:pt x="140017" y="644962"/>
                </a:lnTo>
                <a:lnTo>
                  <a:pt x="178307" y="670818"/>
                </a:lnTo>
                <a:lnTo>
                  <a:pt x="219884" y="691675"/>
                </a:lnTo>
                <a:lnTo>
                  <a:pt x="264318" y="707104"/>
                </a:lnTo>
                <a:lnTo>
                  <a:pt x="311181" y="716676"/>
                </a:lnTo>
                <a:lnTo>
                  <a:pt x="360044" y="719963"/>
                </a:lnTo>
                <a:lnTo>
                  <a:pt x="408881" y="716676"/>
                </a:lnTo>
                <a:lnTo>
                  <a:pt x="455727" y="707104"/>
                </a:lnTo>
                <a:lnTo>
                  <a:pt x="500151" y="691675"/>
                </a:lnTo>
                <a:lnTo>
                  <a:pt x="541725" y="670818"/>
                </a:lnTo>
                <a:lnTo>
                  <a:pt x="580018" y="644962"/>
                </a:lnTo>
                <a:lnTo>
                  <a:pt x="614600" y="614537"/>
                </a:lnTo>
                <a:lnTo>
                  <a:pt x="645042" y="579970"/>
                </a:lnTo>
                <a:lnTo>
                  <a:pt x="670912" y="541692"/>
                </a:lnTo>
                <a:lnTo>
                  <a:pt x="691782" y="500131"/>
                </a:lnTo>
                <a:lnTo>
                  <a:pt x="707222" y="455717"/>
                </a:lnTo>
                <a:lnTo>
                  <a:pt x="716801" y="408879"/>
                </a:lnTo>
                <a:lnTo>
                  <a:pt x="720090" y="360045"/>
                </a:lnTo>
                <a:lnTo>
                  <a:pt x="716801" y="311181"/>
                </a:lnTo>
                <a:lnTo>
                  <a:pt x="707222" y="264318"/>
                </a:lnTo>
                <a:lnTo>
                  <a:pt x="691782" y="219884"/>
                </a:lnTo>
                <a:lnTo>
                  <a:pt x="670912" y="178307"/>
                </a:lnTo>
                <a:lnTo>
                  <a:pt x="645042" y="140017"/>
                </a:lnTo>
                <a:lnTo>
                  <a:pt x="614600" y="105441"/>
                </a:lnTo>
                <a:lnTo>
                  <a:pt x="580018" y="75009"/>
                </a:lnTo>
                <a:lnTo>
                  <a:pt x="541725" y="49149"/>
                </a:lnTo>
                <a:lnTo>
                  <a:pt x="500151" y="28289"/>
                </a:lnTo>
                <a:lnTo>
                  <a:pt x="455727" y="12858"/>
                </a:lnTo>
                <a:lnTo>
                  <a:pt x="408881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0642" y="492251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7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67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4745" y="1091933"/>
            <a:ext cx="359994" cy="359994"/>
          </a:xfrm>
          <a:prstGeom prst="rect">
            <a:avLst/>
          </a:prstGeom>
        </p:spPr>
      </p:pic>
      <p:sp>
        <p:nvSpPr>
          <p:cNvPr id="68" name="object 52"/>
          <p:cNvSpPr/>
          <p:nvPr/>
        </p:nvSpPr>
        <p:spPr>
          <a:xfrm>
            <a:off x="2978702" y="91351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0" y="360045"/>
                </a:moveTo>
                <a:lnTo>
                  <a:pt x="3286" y="311181"/>
                </a:lnTo>
                <a:lnTo>
                  <a:pt x="12858" y="264318"/>
                </a:lnTo>
                <a:lnTo>
                  <a:pt x="28289" y="219884"/>
                </a:lnTo>
                <a:lnTo>
                  <a:pt x="49149" y="178308"/>
                </a:lnTo>
                <a:lnTo>
                  <a:pt x="75009" y="140017"/>
                </a:lnTo>
                <a:lnTo>
                  <a:pt x="105441" y="105441"/>
                </a:lnTo>
                <a:lnTo>
                  <a:pt x="140017" y="75009"/>
                </a:lnTo>
                <a:lnTo>
                  <a:pt x="178308" y="49149"/>
                </a:lnTo>
                <a:lnTo>
                  <a:pt x="219884" y="28289"/>
                </a:lnTo>
                <a:lnTo>
                  <a:pt x="264318" y="12858"/>
                </a:lnTo>
                <a:lnTo>
                  <a:pt x="311181" y="3286"/>
                </a:lnTo>
                <a:lnTo>
                  <a:pt x="360044" y="0"/>
                </a:lnTo>
                <a:lnTo>
                  <a:pt x="408881" y="3286"/>
                </a:lnTo>
                <a:lnTo>
                  <a:pt x="455727" y="12858"/>
                </a:lnTo>
                <a:lnTo>
                  <a:pt x="500151" y="28289"/>
                </a:lnTo>
                <a:lnTo>
                  <a:pt x="541725" y="49149"/>
                </a:lnTo>
                <a:lnTo>
                  <a:pt x="580018" y="75009"/>
                </a:lnTo>
                <a:lnTo>
                  <a:pt x="614600" y="105441"/>
                </a:lnTo>
                <a:lnTo>
                  <a:pt x="645042" y="140017"/>
                </a:lnTo>
                <a:lnTo>
                  <a:pt x="670912" y="178307"/>
                </a:lnTo>
                <a:lnTo>
                  <a:pt x="691782" y="219884"/>
                </a:lnTo>
                <a:lnTo>
                  <a:pt x="707222" y="264318"/>
                </a:lnTo>
                <a:lnTo>
                  <a:pt x="716801" y="311181"/>
                </a:lnTo>
                <a:lnTo>
                  <a:pt x="720090" y="360045"/>
                </a:lnTo>
                <a:lnTo>
                  <a:pt x="716801" y="408879"/>
                </a:lnTo>
                <a:lnTo>
                  <a:pt x="707222" y="455717"/>
                </a:lnTo>
                <a:lnTo>
                  <a:pt x="691782" y="500131"/>
                </a:lnTo>
                <a:lnTo>
                  <a:pt x="670912" y="541692"/>
                </a:lnTo>
                <a:lnTo>
                  <a:pt x="645042" y="579970"/>
                </a:lnTo>
                <a:lnTo>
                  <a:pt x="614600" y="614537"/>
                </a:lnTo>
                <a:lnTo>
                  <a:pt x="580018" y="644962"/>
                </a:lnTo>
                <a:lnTo>
                  <a:pt x="541725" y="670818"/>
                </a:lnTo>
                <a:lnTo>
                  <a:pt x="500151" y="691675"/>
                </a:lnTo>
                <a:lnTo>
                  <a:pt x="455727" y="707104"/>
                </a:lnTo>
                <a:lnTo>
                  <a:pt x="408881" y="716676"/>
                </a:lnTo>
                <a:lnTo>
                  <a:pt x="360044" y="719963"/>
                </a:lnTo>
                <a:lnTo>
                  <a:pt x="311181" y="716676"/>
                </a:lnTo>
                <a:lnTo>
                  <a:pt x="264318" y="707104"/>
                </a:lnTo>
                <a:lnTo>
                  <a:pt x="219884" y="691675"/>
                </a:lnTo>
                <a:lnTo>
                  <a:pt x="178307" y="670818"/>
                </a:lnTo>
                <a:lnTo>
                  <a:pt x="140017" y="644962"/>
                </a:lnTo>
                <a:lnTo>
                  <a:pt x="105441" y="614537"/>
                </a:lnTo>
                <a:lnTo>
                  <a:pt x="75009" y="579970"/>
                </a:lnTo>
                <a:lnTo>
                  <a:pt x="49148" y="541692"/>
                </a:lnTo>
                <a:lnTo>
                  <a:pt x="28289" y="500131"/>
                </a:lnTo>
                <a:lnTo>
                  <a:pt x="12858" y="455717"/>
                </a:lnTo>
                <a:lnTo>
                  <a:pt x="3286" y="408879"/>
                </a:lnTo>
                <a:lnTo>
                  <a:pt x="0" y="3600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90" y="5480883"/>
            <a:ext cx="398636" cy="3986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68" y="2275814"/>
            <a:ext cx="511278" cy="5112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786" y="5104515"/>
            <a:ext cx="2431415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0625" algn="l"/>
              </a:tabLst>
            </a:pPr>
            <a:r>
              <a:rPr sz="1100" spc="15" dirty="0" err="1">
                <a:solidFill>
                  <a:srgbClr val="77933C"/>
                </a:solidFill>
                <a:latin typeface="Verdana"/>
                <a:cs typeface="Verdana"/>
              </a:rPr>
              <a:t>Обеспечение</a:t>
            </a:r>
            <a:r>
              <a:rPr lang="en-US" sz="1100" spc="15" dirty="0">
                <a:solidFill>
                  <a:srgbClr val="77933C"/>
                </a:solidFill>
                <a:latin typeface="Verdana"/>
                <a:cs typeface="Verdana"/>
              </a:rPr>
              <a:t> </a:t>
            </a:r>
            <a:r>
              <a:rPr lang="ru-RU" sz="1100" spc="15" dirty="0">
                <a:solidFill>
                  <a:srgbClr val="77933C"/>
                </a:solidFill>
                <a:latin typeface="Verdana"/>
                <a:cs typeface="Verdana"/>
              </a:rPr>
              <a:t>устойчивости и сбалансированности бюджета городского округа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4520" y="5081909"/>
            <a:ext cx="570230" cy="573405"/>
            <a:chOff x="309325" y="4721387"/>
            <a:chExt cx="570230" cy="573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25" y="4721387"/>
              <a:ext cx="570045" cy="572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4733429"/>
              <a:ext cx="489597" cy="489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7525" y="4857406"/>
              <a:ext cx="230403" cy="2317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02639" y="5007834"/>
            <a:ext cx="2198160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spc="-5" dirty="0">
                <a:solidFill>
                  <a:srgbClr val="77933C"/>
                </a:solidFill>
                <a:latin typeface="Verdana"/>
                <a:cs typeface="Verdana"/>
              </a:rPr>
              <a:t>Развитие информационных технологий и интеграции информационных ресурсов в сфере управления финансами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56843" y="5072764"/>
            <a:ext cx="542925" cy="577850"/>
            <a:chOff x="3541648" y="4712242"/>
            <a:chExt cx="542925" cy="5778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952" y="4712242"/>
              <a:ext cx="536264" cy="577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4724336"/>
              <a:ext cx="503999" cy="5039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49203" y="3945121"/>
            <a:ext cx="243395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8310" algn="l"/>
              </a:tabLst>
            </a:pPr>
            <a:r>
              <a:rPr sz="1100" spc="-20" dirty="0" err="1">
                <a:solidFill>
                  <a:srgbClr val="77933C"/>
                </a:solidFill>
                <a:latin typeface="Verdana"/>
                <a:cs typeface="Verdana"/>
              </a:rPr>
              <a:t>Оптимизация</a:t>
            </a:r>
            <a:r>
              <a:rPr lang="ru-RU" sz="1100" spc="-20" dirty="0">
                <a:solidFill>
                  <a:srgbClr val="77933C"/>
                </a:solidFill>
                <a:latin typeface="Verdana"/>
                <a:cs typeface="Verdana"/>
              </a:rPr>
              <a:t> и приоритизация инвестиционных проектов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4616" y="3905383"/>
            <a:ext cx="536575" cy="541020"/>
            <a:chOff x="309421" y="3544861"/>
            <a:chExt cx="536575" cy="5410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421" y="3544861"/>
              <a:ext cx="536373" cy="5409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3558031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205052" y="3970902"/>
            <a:ext cx="240220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764030" algn="l"/>
              </a:tabLst>
            </a:pPr>
            <a:r>
              <a:rPr sz="1100" spc="-45" dirty="0">
                <a:solidFill>
                  <a:srgbClr val="77933C"/>
                </a:solidFill>
                <a:latin typeface="Verdana"/>
                <a:cs typeface="Verdana"/>
              </a:rPr>
              <a:t>Повы</a:t>
            </a:r>
            <a:r>
              <a:rPr sz="1100" spc="-70" dirty="0">
                <a:solidFill>
                  <a:srgbClr val="77933C"/>
                </a:solidFill>
                <a:latin typeface="Verdana"/>
                <a:cs typeface="Verdana"/>
              </a:rPr>
              <a:t>ш</a:t>
            </a:r>
            <a:r>
              <a:rPr sz="1100" spc="10" dirty="0">
                <a:solidFill>
                  <a:srgbClr val="77933C"/>
                </a:solidFill>
                <a:latin typeface="Verdana"/>
                <a:cs typeface="Verdana"/>
              </a:rPr>
              <a:t>е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н</a:t>
            </a:r>
            <a:r>
              <a:rPr lang="ru-RU" sz="1100" spc="-25" dirty="0">
                <a:solidFill>
                  <a:srgbClr val="77933C"/>
                </a:solidFill>
                <a:latin typeface="Verdana"/>
                <a:cs typeface="Verdana"/>
              </a:rPr>
              <a:t>ие эффективности муниципального управления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40231" y="3879475"/>
            <a:ext cx="546100" cy="541020"/>
            <a:chOff x="3525036" y="3518953"/>
            <a:chExt cx="546100" cy="54102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036" y="3518953"/>
              <a:ext cx="545542" cy="5409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3532022"/>
              <a:ext cx="457200" cy="4571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168856" y="2664820"/>
            <a:ext cx="193205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0" dirty="0">
                <a:solidFill>
                  <a:srgbClr val="77933C"/>
                </a:solidFill>
                <a:latin typeface="Verdana"/>
                <a:cs typeface="Verdana"/>
              </a:rPr>
              <a:t>Осуществление мер по повышению эффективности использования бюджетных средств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40231" y="2686195"/>
            <a:ext cx="546100" cy="536575"/>
            <a:chOff x="3525036" y="2325673"/>
            <a:chExt cx="546100" cy="5365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5036" y="2325673"/>
              <a:ext cx="545542" cy="5363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2333751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57127" y="2395367"/>
            <a:ext cx="2404745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spc="5" dirty="0">
                <a:solidFill>
                  <a:srgbClr val="77933C"/>
                </a:solidFill>
                <a:latin typeface="Verdana"/>
                <a:cs typeface="Verdana"/>
              </a:rPr>
              <a:t>Концентрация финансовых ресурсов на достижение целей и результатов приоритетных проектов городского округа, региональных проектов, направленных на реализацию национальных проектов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4616" y="2716650"/>
            <a:ext cx="536575" cy="546100"/>
            <a:chOff x="309421" y="2356128"/>
            <a:chExt cx="536575" cy="54610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421" y="2356128"/>
              <a:ext cx="536373" cy="54554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2372639"/>
              <a:ext cx="457200" cy="4571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934268" y="7624620"/>
            <a:ext cx="24504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25" dirty="0" err="1">
                <a:solidFill>
                  <a:srgbClr val="77933C"/>
                </a:solidFill>
                <a:latin typeface="Verdana"/>
                <a:cs typeface="Verdana"/>
              </a:rPr>
              <a:t>Повышение</a:t>
            </a:r>
            <a:r>
              <a:rPr sz="1100" spc="-20" dirty="0">
                <a:solidFill>
                  <a:srgbClr val="77933C"/>
                </a:solidFill>
                <a:latin typeface="Verdana"/>
                <a:cs typeface="Verdana"/>
              </a:rPr>
              <a:t> </a:t>
            </a:r>
            <a:r>
              <a:rPr lang="ru-RU" sz="1100" spc="20" dirty="0">
                <a:solidFill>
                  <a:srgbClr val="77933C"/>
                </a:solidFill>
                <a:latin typeface="Verdana"/>
                <a:cs typeface="Verdana"/>
              </a:rPr>
              <a:t>качества финансового менеджмента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4616" y="7547742"/>
            <a:ext cx="536575" cy="541020"/>
            <a:chOff x="309421" y="7187220"/>
            <a:chExt cx="536575" cy="54102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421" y="7187220"/>
              <a:ext cx="536373" cy="54095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7200264"/>
              <a:ext cx="457200" cy="4572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57808" y="7531957"/>
            <a:ext cx="224299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 err="1">
                <a:solidFill>
                  <a:srgbClr val="77933C"/>
                </a:solidFill>
                <a:latin typeface="Verdana"/>
                <a:cs typeface="Verdana"/>
              </a:rPr>
              <a:t>Реализаци</a:t>
            </a:r>
            <a:r>
              <a:rPr lang="ru-RU" sz="1100" dirty="0">
                <a:solidFill>
                  <a:srgbClr val="77933C"/>
                </a:solidFill>
                <a:latin typeface="Verdana"/>
                <a:cs typeface="Verdana"/>
              </a:rPr>
              <a:t>я принципов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  </a:t>
            </a:r>
            <a:r>
              <a:rPr sz="1100" dirty="0" err="1">
                <a:solidFill>
                  <a:srgbClr val="77933C"/>
                </a:solidFill>
                <a:latin typeface="Verdana"/>
                <a:cs typeface="Verdana"/>
              </a:rPr>
              <a:t>открытости</a:t>
            </a:r>
            <a:r>
              <a:rPr lang="ru-RU" sz="1100" dirty="0">
                <a:solidFill>
                  <a:srgbClr val="77933C"/>
                </a:solidFill>
                <a:latin typeface="Verdana"/>
                <a:cs typeface="Verdana"/>
              </a:rPr>
              <a:t> и прозрачности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  </a:t>
            </a:r>
            <a:r>
              <a:rPr sz="1100" dirty="0" err="1">
                <a:solidFill>
                  <a:srgbClr val="77933C"/>
                </a:solidFill>
                <a:latin typeface="Verdana"/>
                <a:cs typeface="Verdana"/>
              </a:rPr>
              <a:t>управления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  </a:t>
            </a:r>
            <a:r>
              <a:rPr lang="ru-RU" sz="1100" dirty="0">
                <a:solidFill>
                  <a:srgbClr val="77933C"/>
                </a:solidFill>
                <a:latin typeface="Verdana"/>
                <a:cs typeface="Verdana"/>
              </a:rPr>
              <a:t>муниципальными финансами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40231" y="7558411"/>
            <a:ext cx="546100" cy="541020"/>
            <a:chOff x="3525036" y="7197889"/>
            <a:chExt cx="546100" cy="541020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5036" y="7197889"/>
              <a:ext cx="545542" cy="5409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7211187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06232" y="1066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3342" y="2494502"/>
            <a:ext cx="6155969" cy="95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383342" y="3658585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3342" y="4817841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342" y="6146514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 flipV="1">
            <a:off x="383342" y="6884740"/>
            <a:ext cx="6156325" cy="125659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158442" y="1335562"/>
            <a:ext cx="194246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25" dirty="0">
                <a:solidFill>
                  <a:srgbClr val="77933C"/>
                </a:solidFill>
                <a:latin typeface="Verdana"/>
                <a:cs typeface="Verdana"/>
              </a:rPr>
              <a:t>Обеспечение финансовыми ресурсами действующих расходных обязательств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40231" y="1360303"/>
            <a:ext cx="546100" cy="541020"/>
            <a:chOff x="3525036" y="999781"/>
            <a:chExt cx="546100" cy="541020"/>
          </a:xfrm>
        </p:grpSpPr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5036" y="999781"/>
              <a:ext cx="545542" cy="5409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1012088"/>
              <a:ext cx="457200" cy="45717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32423" y="1187402"/>
            <a:ext cx="239966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>
                <a:solidFill>
                  <a:srgbClr val="7793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Поддержание объема дефицита, объема муниципального долга в пределах ограничений, установленных нормами бюджетного законодательства Российской  Федерации</a:t>
            </a:r>
            <a:endParaRPr sz="1100" dirty="0">
              <a:solidFill>
                <a:srgbClr val="7793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71149" y="6421310"/>
            <a:ext cx="248984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spc="25" dirty="0">
                <a:solidFill>
                  <a:srgbClr val="77933C"/>
                </a:solidFill>
                <a:latin typeface="Verdana"/>
                <a:cs typeface="Verdana"/>
              </a:rPr>
              <a:t>Повышение операционной эффективности бюджетных  средств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24616" y="6328542"/>
            <a:ext cx="536575" cy="541020"/>
            <a:chOff x="309421" y="5968020"/>
            <a:chExt cx="536575" cy="541020"/>
          </a:xfrm>
        </p:grpSpPr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421" y="5968020"/>
              <a:ext cx="536373" cy="5409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5980836"/>
              <a:ext cx="457200" cy="45717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4173683" y="6407096"/>
            <a:ext cx="24339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100" spc="-25" dirty="0">
                <a:solidFill>
                  <a:srgbClr val="77933C"/>
                </a:solidFill>
                <a:latin typeface="Verdana"/>
                <a:cs typeface="Verdana"/>
              </a:rPr>
              <a:t>Формирование реалистичного прогноза по доходам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40231" y="6343783"/>
            <a:ext cx="546100" cy="541020"/>
            <a:chOff x="3525036" y="5983261"/>
            <a:chExt cx="546100" cy="541020"/>
          </a:xfrm>
        </p:grpSpPr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25036" y="5983261"/>
              <a:ext cx="545542" cy="54095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5996177"/>
              <a:ext cx="457200" cy="457200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8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600200" y="356170"/>
            <a:ext cx="913385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629920" algn="ctr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ОСНОВНЫЕ</a:t>
            </a:r>
            <a:r>
              <a:rPr lang="ru-RU" sz="1600" spc="305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</a:t>
            </a:r>
            <a:r>
              <a:rPr lang="ru-RU" sz="1600" spc="305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БЮДЖЕТНОЙ</a:t>
            </a:r>
            <a:r>
              <a:rPr lang="ru-RU" sz="1600" spc="3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600" spc="3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</a:t>
            </a:r>
            <a:r>
              <a:rPr lang="en-US" sz="1600" spc="31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600" spc="31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 </a:t>
            </a:r>
            <a:r>
              <a:rPr lang="ru-RU" sz="1600" spc="-39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r>
              <a:rPr lang="ru-RU" sz="1600" spc="5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600" spc="-3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2022-2024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1" name="Group 2103"/>
          <p:cNvGrpSpPr>
            <a:grpSpLocks/>
          </p:cNvGrpSpPr>
          <p:nvPr/>
        </p:nvGrpSpPr>
        <p:grpSpPr bwMode="auto">
          <a:xfrm>
            <a:off x="323179" y="1436798"/>
            <a:ext cx="536575" cy="541020"/>
            <a:chOff x="487" y="115"/>
            <a:chExt cx="845" cy="852"/>
          </a:xfrm>
        </p:grpSpPr>
        <p:pic>
          <p:nvPicPr>
            <p:cNvPr id="72" name="Picture 2105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15"/>
              <a:ext cx="845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10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13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bject 47"/>
          <p:cNvSpPr/>
          <p:nvPr/>
        </p:nvSpPr>
        <p:spPr>
          <a:xfrm flipV="1">
            <a:off x="382833" y="772886"/>
            <a:ext cx="6156325" cy="1524985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9841" y="851932"/>
            <a:ext cx="2232660" cy="852169"/>
            <a:chOff x="179841" y="851932"/>
            <a:chExt cx="2232660" cy="8521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41" y="851932"/>
              <a:ext cx="2232641" cy="8518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" y="976883"/>
              <a:ext cx="1824227" cy="650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217" y="868425"/>
              <a:ext cx="2152650" cy="765175"/>
            </a:xfrm>
            <a:custGeom>
              <a:avLst/>
              <a:gdLst/>
              <a:ahLst/>
              <a:cxnLst/>
              <a:rect l="l" t="t" r="r" b="b"/>
              <a:pathLst>
                <a:path w="2152650" h="765175">
                  <a:moveTo>
                    <a:pt x="2080971" y="0"/>
                  </a:moveTo>
                  <a:lnTo>
                    <a:pt x="0" y="0"/>
                  </a:lnTo>
                  <a:lnTo>
                    <a:pt x="0" y="764794"/>
                  </a:lnTo>
                  <a:lnTo>
                    <a:pt x="2080971" y="764794"/>
                  </a:lnTo>
                  <a:lnTo>
                    <a:pt x="2152218" y="382397"/>
                  </a:lnTo>
                  <a:lnTo>
                    <a:pt x="2080971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3417" y="1035558"/>
            <a:ext cx="8407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endParaRPr sz="1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115" y="1682495"/>
            <a:ext cx="2260600" cy="955675"/>
            <a:chOff x="166115" y="1682495"/>
            <a:chExt cx="2260600" cy="9556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1682495"/>
              <a:ext cx="2260092" cy="955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" y="1859279"/>
              <a:ext cx="1344168" cy="6507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3217" y="1708657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30">
                  <a:moveTo>
                    <a:pt x="2076907" y="0"/>
                  </a:moveTo>
                  <a:lnTo>
                    <a:pt x="0" y="0"/>
                  </a:lnTo>
                  <a:lnTo>
                    <a:pt x="0" y="849249"/>
                  </a:lnTo>
                  <a:lnTo>
                    <a:pt x="2076907" y="849249"/>
                  </a:lnTo>
                  <a:lnTo>
                    <a:pt x="2152218" y="424688"/>
                  </a:lnTo>
                  <a:lnTo>
                    <a:pt x="207690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3417" y="1918207"/>
            <a:ext cx="10217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Не</a:t>
            </a: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3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логовы</a:t>
            </a: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  </a:t>
            </a:r>
            <a:r>
              <a:rPr sz="13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6115" y="2609088"/>
            <a:ext cx="2260600" cy="955675"/>
            <a:chOff x="166115" y="2609088"/>
            <a:chExt cx="2260600" cy="95567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15" y="2609088"/>
              <a:ext cx="2260092" cy="9555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" y="2787396"/>
              <a:ext cx="1565148" cy="6507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3217" y="2635758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29">
                  <a:moveTo>
                    <a:pt x="2083257" y="0"/>
                  </a:moveTo>
                  <a:lnTo>
                    <a:pt x="0" y="0"/>
                  </a:lnTo>
                  <a:lnTo>
                    <a:pt x="0" y="849122"/>
                  </a:lnTo>
                  <a:lnTo>
                    <a:pt x="2083257" y="849122"/>
                  </a:lnTo>
                  <a:lnTo>
                    <a:pt x="2152218" y="424561"/>
                  </a:lnTo>
                  <a:lnTo>
                    <a:pt x="2083257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3417" y="2845435"/>
            <a:ext cx="12433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</a:t>
            </a:r>
            <a:r>
              <a:rPr sz="13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звоз</a:t>
            </a:r>
            <a:r>
              <a:rPr sz="13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3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3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</a:t>
            </a:r>
            <a:r>
              <a:rPr sz="13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3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ы</a:t>
            </a: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  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300" dirty="0">
              <a:latin typeface="Franklin Gothic Medium"/>
              <a:cs typeface="Franklin Gothic Mediu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20873" y="825500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0873" y="1720214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7898"/>
                </a:lnTo>
                <a:lnTo>
                  <a:pt x="4298211" y="752666"/>
                </a:lnTo>
                <a:lnTo>
                  <a:pt x="4278120" y="791539"/>
                </a:lnTo>
                <a:lnTo>
                  <a:pt x="4247490" y="822188"/>
                </a:lnTo>
                <a:lnTo>
                  <a:pt x="4208655" y="842286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6"/>
                </a:lnTo>
                <a:lnTo>
                  <a:pt x="57963" y="822188"/>
                </a:lnTo>
                <a:lnTo>
                  <a:pt x="27314" y="791539"/>
                </a:lnTo>
                <a:lnTo>
                  <a:pt x="7216" y="752666"/>
                </a:lnTo>
                <a:lnTo>
                  <a:pt x="0" y="707898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0873" y="2625344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29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92307" y="4180840"/>
            <a:ext cx="144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marR="5080" indent="-260985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r>
              <a:rPr sz="1200" spc="-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на</a:t>
            </a:r>
            <a:r>
              <a:rPr sz="1200" spc="-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имущество</a:t>
            </a:r>
            <a:r>
              <a:rPr sz="1200" spc="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-28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физических</a:t>
            </a:r>
            <a:r>
              <a:rPr sz="1200" spc="2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лиц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22040" y="4076953"/>
            <a:ext cx="3035935" cy="607060"/>
            <a:chOff x="3622040" y="4076953"/>
            <a:chExt cx="3035935" cy="607060"/>
          </a:xfrm>
        </p:grpSpPr>
        <p:pic>
          <p:nvPicPr>
            <p:cNvPr id="38" name="object 38"/>
            <p:cNvPicPr/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06190" y="4212296"/>
              <a:ext cx="377139" cy="3327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634740" y="4089653"/>
              <a:ext cx="3010535" cy="581660"/>
            </a:xfrm>
            <a:custGeom>
              <a:avLst/>
              <a:gdLst/>
              <a:ahLst/>
              <a:cxnLst/>
              <a:rect l="l" t="t" r="r" b="b"/>
              <a:pathLst>
                <a:path w="3010534" h="581660">
                  <a:moveTo>
                    <a:pt x="0" y="96900"/>
                  </a:moveTo>
                  <a:lnTo>
                    <a:pt x="7604" y="59150"/>
                  </a:lnTo>
                  <a:lnTo>
                    <a:pt x="28352" y="28352"/>
                  </a:lnTo>
                  <a:lnTo>
                    <a:pt x="59150" y="7604"/>
                  </a:lnTo>
                  <a:lnTo>
                    <a:pt x="96900" y="0"/>
                  </a:lnTo>
                  <a:lnTo>
                    <a:pt x="2913380" y="0"/>
                  </a:lnTo>
                  <a:lnTo>
                    <a:pt x="2951077" y="7604"/>
                  </a:lnTo>
                  <a:lnTo>
                    <a:pt x="2981880" y="28352"/>
                  </a:lnTo>
                  <a:lnTo>
                    <a:pt x="3002659" y="59150"/>
                  </a:lnTo>
                  <a:lnTo>
                    <a:pt x="3010281" y="96900"/>
                  </a:lnTo>
                  <a:lnTo>
                    <a:pt x="3010281" y="484250"/>
                  </a:lnTo>
                  <a:lnTo>
                    <a:pt x="3002659" y="521948"/>
                  </a:lnTo>
                  <a:lnTo>
                    <a:pt x="2981880" y="552751"/>
                  </a:lnTo>
                  <a:lnTo>
                    <a:pt x="2951077" y="573530"/>
                  </a:lnTo>
                  <a:lnTo>
                    <a:pt x="2913380" y="581151"/>
                  </a:lnTo>
                  <a:lnTo>
                    <a:pt x="96900" y="581151"/>
                  </a:lnTo>
                  <a:lnTo>
                    <a:pt x="59150" y="573530"/>
                  </a:lnTo>
                  <a:lnTo>
                    <a:pt x="28352" y="552751"/>
                  </a:lnTo>
                  <a:lnTo>
                    <a:pt x="7604" y="521948"/>
                  </a:lnTo>
                  <a:lnTo>
                    <a:pt x="0" y="484250"/>
                  </a:lnTo>
                  <a:lnTo>
                    <a:pt x="0" y="96900"/>
                  </a:lnTo>
                  <a:close/>
                </a:path>
              </a:pathLst>
            </a:cu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3417" y="4203540"/>
            <a:ext cx="214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З</a:t>
            </a:r>
            <a:r>
              <a:rPr sz="120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м</a:t>
            </a:r>
            <a:r>
              <a:rPr sz="120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200" spc="2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л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ь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ны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й</a:t>
            </a:r>
            <a:r>
              <a:rPr sz="1200" spc="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 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0517" y="4076953"/>
            <a:ext cx="2837180" cy="607060"/>
            <a:chOff x="180517" y="4076953"/>
            <a:chExt cx="2837180" cy="607060"/>
          </a:xfrm>
        </p:grpSpPr>
        <p:pic>
          <p:nvPicPr>
            <p:cNvPr id="42" name="object 42"/>
            <p:cNvPicPr/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530602" y="4204803"/>
              <a:ext cx="377139" cy="3327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93217" y="4089653"/>
              <a:ext cx="2811780" cy="581660"/>
            </a:xfrm>
            <a:custGeom>
              <a:avLst/>
              <a:gdLst/>
              <a:ahLst/>
              <a:cxnLst/>
              <a:rect l="l" t="t" r="r" b="b"/>
              <a:pathLst>
                <a:path w="2811780" h="581660">
                  <a:moveTo>
                    <a:pt x="0" y="96900"/>
                  </a:moveTo>
                  <a:lnTo>
                    <a:pt x="7610" y="59150"/>
                  </a:lnTo>
                  <a:lnTo>
                    <a:pt x="28363" y="28352"/>
                  </a:lnTo>
                  <a:lnTo>
                    <a:pt x="59144" y="7604"/>
                  </a:lnTo>
                  <a:lnTo>
                    <a:pt x="96837" y="0"/>
                  </a:lnTo>
                  <a:lnTo>
                    <a:pt x="2714828" y="0"/>
                  </a:lnTo>
                  <a:lnTo>
                    <a:pt x="2752578" y="7604"/>
                  </a:lnTo>
                  <a:lnTo>
                    <a:pt x="2783376" y="28352"/>
                  </a:lnTo>
                  <a:lnTo>
                    <a:pt x="2804125" y="59150"/>
                  </a:lnTo>
                  <a:lnTo>
                    <a:pt x="2811729" y="96900"/>
                  </a:lnTo>
                  <a:lnTo>
                    <a:pt x="2811729" y="484250"/>
                  </a:lnTo>
                  <a:lnTo>
                    <a:pt x="2804125" y="521948"/>
                  </a:lnTo>
                  <a:lnTo>
                    <a:pt x="2783376" y="552751"/>
                  </a:lnTo>
                  <a:lnTo>
                    <a:pt x="2752578" y="573530"/>
                  </a:lnTo>
                  <a:lnTo>
                    <a:pt x="2714828" y="581151"/>
                  </a:lnTo>
                  <a:lnTo>
                    <a:pt x="96837" y="581151"/>
                  </a:lnTo>
                  <a:lnTo>
                    <a:pt x="59144" y="573530"/>
                  </a:lnTo>
                  <a:lnTo>
                    <a:pt x="28363" y="552751"/>
                  </a:lnTo>
                  <a:lnTo>
                    <a:pt x="7610" y="521948"/>
                  </a:lnTo>
                  <a:lnTo>
                    <a:pt x="0" y="484250"/>
                  </a:lnTo>
                  <a:lnTo>
                    <a:pt x="0" y="96900"/>
                  </a:lnTo>
                  <a:close/>
                </a:path>
              </a:pathLst>
            </a:cu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0479" y="6801878"/>
            <a:ext cx="377139" cy="276022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438941" y="6771442"/>
            <a:ext cx="1961859" cy="20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200" spc="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ра</a:t>
            </a:r>
            <a:r>
              <a:rPr sz="120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с</a:t>
            </a:r>
            <a:r>
              <a:rPr sz="1200" spc="2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п</a:t>
            </a:r>
            <a:r>
              <a:rPr sz="1200" spc="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ны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й</a:t>
            </a:r>
            <a:r>
              <a:rPr lang="ru-RU" sz="120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634740" y="6660260"/>
            <a:ext cx="3011170" cy="581025"/>
          </a:xfrm>
          <a:custGeom>
            <a:avLst/>
            <a:gdLst/>
            <a:ahLst/>
            <a:cxnLst/>
            <a:rect l="l" t="t" r="r" b="b"/>
            <a:pathLst>
              <a:path w="3011170" h="581025">
                <a:moveTo>
                  <a:pt x="0" y="96773"/>
                </a:moveTo>
                <a:lnTo>
                  <a:pt x="7604" y="59096"/>
                </a:lnTo>
                <a:lnTo>
                  <a:pt x="28352" y="28336"/>
                </a:lnTo>
                <a:lnTo>
                  <a:pt x="59150" y="7602"/>
                </a:lnTo>
                <a:lnTo>
                  <a:pt x="96900" y="0"/>
                </a:lnTo>
                <a:lnTo>
                  <a:pt x="2914141" y="0"/>
                </a:lnTo>
                <a:lnTo>
                  <a:pt x="2951819" y="7602"/>
                </a:lnTo>
                <a:lnTo>
                  <a:pt x="2982579" y="28336"/>
                </a:lnTo>
                <a:lnTo>
                  <a:pt x="3003313" y="59096"/>
                </a:lnTo>
                <a:lnTo>
                  <a:pt x="3010916" y="96773"/>
                </a:lnTo>
                <a:lnTo>
                  <a:pt x="3010916" y="484250"/>
                </a:lnTo>
                <a:lnTo>
                  <a:pt x="3003313" y="521928"/>
                </a:lnTo>
                <a:lnTo>
                  <a:pt x="2982579" y="552688"/>
                </a:lnTo>
                <a:lnTo>
                  <a:pt x="2951819" y="573422"/>
                </a:lnTo>
                <a:lnTo>
                  <a:pt x="2914141" y="581024"/>
                </a:lnTo>
                <a:lnTo>
                  <a:pt x="96900" y="581024"/>
                </a:lnTo>
                <a:lnTo>
                  <a:pt x="59150" y="573422"/>
                </a:lnTo>
                <a:lnTo>
                  <a:pt x="28352" y="552688"/>
                </a:lnTo>
                <a:lnTo>
                  <a:pt x="7604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6143" y="42024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08914" y="6771442"/>
            <a:ext cx="116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r>
              <a:rPr sz="1200" spc="-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на</a:t>
            </a:r>
            <a:r>
              <a:rPr sz="1200" spc="-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доходы </a:t>
            </a:r>
            <a:r>
              <a:rPr sz="1200" spc="-28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физических</a:t>
            </a:r>
            <a:r>
              <a:rPr sz="1200" spc="-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лиц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60502" y="6647560"/>
            <a:ext cx="2844165" cy="606425"/>
            <a:chOff x="260502" y="6647560"/>
            <a:chExt cx="2844165" cy="606425"/>
          </a:xfrm>
        </p:grpSpPr>
        <p:sp>
          <p:nvSpPr>
            <p:cNvPr id="51" name="object 51"/>
            <p:cNvSpPr/>
            <p:nvPr/>
          </p:nvSpPr>
          <p:spPr>
            <a:xfrm>
              <a:off x="273202" y="6660260"/>
              <a:ext cx="2818765" cy="581025"/>
            </a:xfrm>
            <a:custGeom>
              <a:avLst/>
              <a:gdLst/>
              <a:ahLst/>
              <a:cxnLst/>
              <a:rect l="l" t="t" r="r" b="b"/>
              <a:pathLst>
                <a:path w="2818765" h="581025">
                  <a:moveTo>
                    <a:pt x="0" y="96773"/>
                  </a:moveTo>
                  <a:lnTo>
                    <a:pt x="7610" y="59096"/>
                  </a:lnTo>
                  <a:lnTo>
                    <a:pt x="28365" y="28336"/>
                  </a:lnTo>
                  <a:lnTo>
                    <a:pt x="59150" y="7602"/>
                  </a:lnTo>
                  <a:lnTo>
                    <a:pt x="96850" y="0"/>
                  </a:lnTo>
                  <a:lnTo>
                    <a:pt x="2721584" y="0"/>
                  </a:lnTo>
                  <a:lnTo>
                    <a:pt x="2759281" y="7602"/>
                  </a:lnTo>
                  <a:lnTo>
                    <a:pt x="2790085" y="28336"/>
                  </a:lnTo>
                  <a:lnTo>
                    <a:pt x="2810863" y="59096"/>
                  </a:lnTo>
                  <a:lnTo>
                    <a:pt x="2818485" y="96773"/>
                  </a:lnTo>
                  <a:lnTo>
                    <a:pt x="2818485" y="484250"/>
                  </a:lnTo>
                  <a:lnTo>
                    <a:pt x="2810863" y="521928"/>
                  </a:lnTo>
                  <a:lnTo>
                    <a:pt x="2790085" y="552688"/>
                  </a:lnTo>
                  <a:lnTo>
                    <a:pt x="2759281" y="573422"/>
                  </a:lnTo>
                  <a:lnTo>
                    <a:pt x="2721584" y="581024"/>
                  </a:lnTo>
                  <a:lnTo>
                    <a:pt x="96850" y="581024"/>
                  </a:lnTo>
                  <a:lnTo>
                    <a:pt x="59150" y="573422"/>
                  </a:lnTo>
                  <a:lnTo>
                    <a:pt x="28365" y="552688"/>
                  </a:lnTo>
                  <a:lnTo>
                    <a:pt x="7610" y="521928"/>
                  </a:lnTo>
                  <a:lnTo>
                    <a:pt x="0" y="484250"/>
                  </a:lnTo>
                  <a:lnTo>
                    <a:pt x="0" y="96773"/>
                  </a:lnTo>
                  <a:close/>
                </a:path>
              </a:pathLst>
            </a:cu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36316" y="6793284"/>
              <a:ext cx="432003" cy="29077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9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339" y="51096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793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ДОХОДЫ</a:t>
            </a:r>
            <a:r>
              <a:rPr lang="ru-RU" spc="175" dirty="0">
                <a:solidFill>
                  <a:srgbClr val="7793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БЮДЖЕТА ГОРОДСКОГО ОКРУГА СЕМЕНОВСКИЙ</a:t>
            </a:r>
            <a:endParaRPr lang="ru-RU" dirty="0">
              <a:solidFill>
                <a:srgbClr val="77933C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683617" y="494539"/>
            <a:ext cx="11551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Bef>
                <a:spcPts val="47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ru-RU" sz="1200" b="1" spc="10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чего складываются доходы бюджета</a:t>
            </a:r>
            <a:r>
              <a:rPr lang="ru-RU" sz="1200" dirty="0">
                <a:solidFill>
                  <a:srgbClr val="7793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spc="10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городского округа</a:t>
            </a:r>
            <a:endParaRPr lang="ru-RU" sz="12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22932" y="854708"/>
            <a:ext cx="436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algn="just">
              <a:spcBef>
                <a:spcPts val="505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Поступления от уплаты налогов, установленных Налоговым кодексом РФ (налог на доходы физических лиц, налог на имущество физических лиц, акцизы, земельный налог и др.)</a:t>
            </a:r>
            <a:endParaRPr lang="ru-RU" sz="10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22932" y="1742211"/>
            <a:ext cx="50112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>
              <a:spcBef>
                <a:spcPts val="500"/>
              </a:spcBef>
              <a:spcAft>
                <a:spcPts val="0"/>
              </a:spcAft>
            </a:pP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Поступления от уплаты пошлин и сборов, установленных законодательством РФ (доходы от продажи и использования муниципального имущества,</a:t>
            </a:r>
            <a:r>
              <a:rPr lang="ru-RU" sz="9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9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продажи земли;</a:t>
            </a:r>
            <a:r>
              <a:rPr lang="ru-RU" sz="9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плата за негативное воздействие на окружающую среду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sz="900" b="1" spc="-6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штрафные</a:t>
            </a:r>
            <a:r>
              <a:rPr lang="ru-RU" sz="900" b="1" spc="-6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санкции,</a:t>
            </a:r>
            <a:r>
              <a:rPr lang="ru-RU" sz="900" b="1" spc="-27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</a:t>
            </a:r>
            <a:r>
              <a:rPr lang="ru-RU" sz="900" b="1" spc="10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ущерба</a:t>
            </a:r>
            <a:r>
              <a:rPr lang="ru-RU" sz="900" b="1" spc="-1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900" b="1" spc="-1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др.)</a:t>
            </a:r>
            <a:endParaRPr lang="ru-RU" sz="9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454808" y="2663695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Поступления от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других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бюджетов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бюджетной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системы, граждан и организаций (межбюджетные трансферты в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виде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дотаций,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субвенций,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субсидий)</a:t>
            </a:r>
            <a:endParaRPr lang="ru-RU" sz="1000" dirty="0">
              <a:solidFill>
                <a:srgbClr val="77933C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3985" y="3646422"/>
            <a:ext cx="7850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Какие</a:t>
            </a:r>
            <a:r>
              <a:rPr lang="ru-RU" sz="1400" b="1" spc="-3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налоги</a:t>
            </a:r>
            <a:r>
              <a:rPr lang="ru-RU" sz="1400" b="1" spc="-3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уплачивают</a:t>
            </a:r>
            <a:r>
              <a:rPr lang="ru-RU" sz="1400" b="1" spc="-40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жители</a:t>
            </a:r>
            <a:r>
              <a:rPr lang="ru-RU" sz="1400" b="1" spc="30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городского округа Семеновский</a:t>
            </a:r>
            <a:endParaRPr lang="ru-RU" sz="1400" dirty="0">
              <a:solidFill>
                <a:srgbClr val="77933C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1" y="4790594"/>
            <a:ext cx="3200401" cy="15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4130" algn="just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Ставка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кадастровой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стоимости</a:t>
            </a:r>
            <a:r>
              <a:rPr lang="ru-RU" sz="1100" spc="-3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земельных</a:t>
            </a:r>
            <a:r>
              <a:rPr lang="ru-RU" sz="1100" spc="-4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участков:</a:t>
            </a:r>
            <a:r>
              <a:rPr lang="ru-RU" sz="1100" spc="-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0,3%</a:t>
            </a:r>
            <a:r>
              <a:rPr lang="ru-RU" sz="1100" spc="-3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участкам, занятым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жилищным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фондом,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с/х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назначения,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</a:t>
            </a:r>
            <a:r>
              <a:rPr lang="ru-RU" sz="1100" spc="-37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личного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подсобного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хозяйства,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дачного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хозяйства;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1,5%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отношении</a:t>
            </a:r>
            <a:r>
              <a:rPr lang="ru-RU" sz="1100" spc="-7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других</a:t>
            </a:r>
            <a:r>
              <a:rPr lang="ru-RU" sz="1100" spc="-9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участков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26536" y="4658594"/>
            <a:ext cx="3560064" cy="164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Ставка</a:t>
            </a:r>
            <a:r>
              <a:rPr lang="ru-RU" sz="1000" spc="4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</a:t>
            </a:r>
            <a:r>
              <a:rPr lang="ru-RU" sz="1000" spc="3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исходя</a:t>
            </a:r>
            <a:r>
              <a:rPr lang="ru-RU" sz="1000" spc="3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ru-RU" sz="1000" spc="2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кадастровой</a:t>
            </a:r>
            <a:r>
              <a:rPr lang="ru-RU" sz="1000" spc="-37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стоимости</a:t>
            </a:r>
            <a:r>
              <a:rPr lang="ru-RU" sz="1000" spc="-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объектов</a:t>
            </a:r>
            <a:r>
              <a:rPr lang="ru-RU" sz="1000" spc="3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налогообложения:</a:t>
            </a:r>
            <a:r>
              <a:rPr lang="ru-RU" sz="1000" spc="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spc="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0,3% -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жилые дома,</a:t>
            </a:r>
            <a:r>
              <a:rPr lang="ru-RU" sz="1000" spc="1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помещения, гаражи, хозяйственные строения для ЛПХ, садоводства, огородничества и др.</a:t>
            </a:r>
            <a:endParaRPr lang="ru-RU" sz="1000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spc="-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 - объекты налогообложения, включенные в перечень, определяемый в соответствии с пунктом 7 ст.387.2 НК РФ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000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0,5% - прочие объекты налогообложения </a:t>
            </a:r>
            <a:endParaRPr lang="ru-RU" sz="1000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9297" y="7339457"/>
            <a:ext cx="2805700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Гл.23</a:t>
            </a:r>
            <a:r>
              <a:rPr lang="ru-RU" sz="1100" spc="-3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Налогового</a:t>
            </a:r>
            <a:r>
              <a:rPr lang="ru-RU" sz="1100" spc="-4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кодекса  РФ  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Основные ставки:                       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ставка налога 13%,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100" spc="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отдельных</a:t>
            </a:r>
            <a:r>
              <a:rPr lang="ru-RU" sz="1100" spc="-3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случаях 9%,</a:t>
            </a:r>
            <a:r>
              <a:rPr lang="ru-RU" sz="1100" spc="2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15%,</a:t>
            </a:r>
            <a:r>
              <a:rPr lang="ru-RU" sz="1100" spc="2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</a:t>
            </a:r>
            <a:r>
              <a:rPr lang="ru-RU" sz="1100" spc="2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spc="2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35%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9941" y="7423786"/>
            <a:ext cx="2950418" cy="149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Гл.28 Налогового кодекса РФ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ставки:</a:t>
            </a:r>
            <a:r>
              <a:rPr lang="ru-RU" sz="1100" spc="-3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</a:t>
            </a:r>
            <a:r>
              <a:rPr lang="ru-RU" sz="1100" spc="-1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ru-RU" sz="1100" spc="-1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3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100" spc="-1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13,5</a:t>
            </a:r>
            <a:r>
              <a:rPr lang="ru-RU" sz="1100" spc="-1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ru-RU" sz="1100" spc="-1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22,5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3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4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31,5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100" spc="3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3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       </a:t>
            </a: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1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ru-RU" sz="1100" spc="-1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3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4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69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9346</Words>
  <Application>Microsoft Office PowerPoint</Application>
  <PresentationFormat>Экран (4:3)</PresentationFormat>
  <Paragraphs>4085</Paragraphs>
  <Slides>67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7" baseType="lpstr">
      <vt:lpstr>Arial</vt:lpstr>
      <vt:lpstr>Calibri</vt:lpstr>
      <vt:lpstr>Franklin Gothic Medium</vt:lpstr>
      <vt:lpstr>Gabriola</vt:lpstr>
      <vt:lpstr>Lucida Sans Unicode</vt:lpstr>
      <vt:lpstr>Segoe UI Semilight</vt:lpstr>
      <vt:lpstr>Tahoma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ОСНОВАНО СОСТАВЛЕНИЕ ПРОЕКТА БЮДЖЕТА</vt:lpstr>
      <vt:lpstr>КАК ПРОИСХОДИТ СОСТАВЛЕНИЕ БЮДЖЕТА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ДОХОДЫ БЮДЖЕТА ГОРОДСКОГО ОКРУГА СЕМЕНОВСКИЙ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И НЕПРОГРАММНЫЕ РАСХОДЫ БЮДЖЕТА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Снегова ОВ</cp:lastModifiedBy>
  <cp:revision>340</cp:revision>
  <cp:lastPrinted>2021-12-10T09:54:25Z</cp:lastPrinted>
  <dcterms:created xsi:type="dcterms:W3CDTF">2021-12-05T01:35:03Z</dcterms:created>
  <dcterms:modified xsi:type="dcterms:W3CDTF">2022-02-02T12:47:34Z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2021-12-05T00:00:00Z</vt:filetime>
  </property>
</Properties>
</file>