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2" r:id="rId1"/>
  </p:sldMasterIdLst>
  <p:notesMasterIdLst>
    <p:notesMasterId r:id="rId36"/>
  </p:notesMasterIdLst>
  <p:sldIdLst>
    <p:sldId id="256" r:id="rId2"/>
    <p:sldId id="257" r:id="rId3"/>
    <p:sldId id="258" r:id="rId4"/>
    <p:sldId id="259" r:id="rId5"/>
    <p:sldId id="261" r:id="rId6"/>
    <p:sldId id="294" r:id="rId7"/>
    <p:sldId id="295" r:id="rId8"/>
    <p:sldId id="260" r:id="rId9"/>
    <p:sldId id="287" r:id="rId10"/>
    <p:sldId id="296" r:id="rId11"/>
    <p:sldId id="262" r:id="rId12"/>
    <p:sldId id="285" r:id="rId13"/>
    <p:sldId id="263" r:id="rId14"/>
    <p:sldId id="274" r:id="rId15"/>
    <p:sldId id="282" r:id="rId16"/>
    <p:sldId id="283" r:id="rId17"/>
    <p:sldId id="290" r:id="rId18"/>
    <p:sldId id="267" r:id="rId19"/>
    <p:sldId id="293" r:id="rId20"/>
    <p:sldId id="266" r:id="rId21"/>
    <p:sldId id="284" r:id="rId22"/>
    <p:sldId id="278" r:id="rId23"/>
    <p:sldId id="288" r:id="rId24"/>
    <p:sldId id="268" r:id="rId25"/>
    <p:sldId id="280" r:id="rId26"/>
    <p:sldId id="275" r:id="rId27"/>
    <p:sldId id="276" r:id="rId28"/>
    <p:sldId id="270" r:id="rId29"/>
    <p:sldId id="279" r:id="rId30"/>
    <p:sldId id="298" r:id="rId31"/>
    <p:sldId id="299" r:id="rId32"/>
    <p:sldId id="277" r:id="rId33"/>
    <p:sldId id="300" r:id="rId34"/>
    <p:sldId id="273" r:id="rId35"/>
  </p:sldIdLst>
  <p:sldSz cx="9144000" cy="5143500" type="screen16x9"/>
  <p:notesSz cx="6797675" cy="9928225"/>
  <p:embeddedFontLst>
    <p:embeddedFont>
      <p:font typeface="Calibri" panose="020F0502020204030204" pitchFamily="34" charset="0"/>
      <p:regular r:id="rId37"/>
      <p:bold r:id="rId38"/>
      <p:italic r:id="rId39"/>
      <p:boldItalic r:id="rId40"/>
    </p:embeddedFont>
    <p:embeddedFont>
      <p:font typeface="Encode Sans Semi Condensed" panose="020B0604020202020204" charset="0"/>
      <p:regular r:id="rId41"/>
      <p:bold r:id="rId42"/>
    </p:embeddedFont>
    <p:embeddedFont>
      <p:font typeface="Montserrat" panose="020B0604020202020204" charset="-52"/>
      <p:regular r:id="rId43"/>
      <p:bold r:id="rId44"/>
      <p:italic r:id="rId45"/>
      <p:boldItalic r:id="rId46"/>
    </p:embeddedFont>
    <p:embeddedFont>
      <p:font typeface="Oswald" panose="020B0604020202020204" charset="-52"/>
      <p:regular r:id="rId47"/>
      <p:bold r:id="rId48"/>
    </p:embeddedFont>
    <p:embeddedFont>
      <p:font typeface="Roboto" panose="020B0604020202020204" charset="0"/>
      <p:regular r:id="rId49"/>
      <p:bold r:id="rId50"/>
      <p:italic r:id="rId51"/>
      <p:boldItalic r:id="rId52"/>
    </p:embeddedFont>
    <p:embeddedFont>
      <p:font typeface="Roboto Medium" panose="020B0604020202020204" charset="0"/>
      <p:regular r:id="rId53"/>
      <p:bold r:id="rId54"/>
      <p:italic r:id="rId55"/>
      <p:boldItalic r:id="rId56"/>
    </p:embeddedFont>
    <p:embeddedFont>
      <p:font typeface="Tahoma" panose="020B0604030504040204" pitchFamily="34" charset="0"/>
      <p:regular r:id="rId57"/>
      <p:bold r:id="rId58"/>
    </p:embeddedFont>
    <p:embeddedFont>
      <p:font typeface="Verdana" panose="020B0604030504040204" pitchFamily="34" charset="0"/>
      <p:regular r:id="rId59"/>
      <p:bold r:id="rId60"/>
      <p:italic r:id="rId61"/>
      <p:boldItalic r:id="rId6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FDF9"/>
    <a:srgbClr val="D6F2D6"/>
    <a:srgbClr val="C3F3DB"/>
    <a:srgbClr val="CC3300"/>
    <a:srgbClr val="9FC9A2"/>
    <a:srgbClr val="CC6600"/>
    <a:srgbClr val="701500"/>
    <a:srgbClr val="39653C"/>
    <a:srgbClr val="FF6600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8D230F3-CF80-4859-8CE7-A43EE81993B5}" styleName="Светлый стиль 1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C083E6E3-FA7D-4D7B-A595-EF9225AFEA82}" styleName="Светлый стиль 1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E3FDE45-AF77-4B5C-9715-49D594BDF05E}" styleName="Светлый стиль 1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12C8C85-51F0-491E-9774-3900AFEF0FD7}" styleName="Светлый стиль 2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FABFCF23-3B69-468F-B69F-88F6DE6A72F2}" styleName="Средний стиль 1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5250" autoAdjust="0"/>
  </p:normalViewPr>
  <p:slideViewPr>
    <p:cSldViewPr>
      <p:cViewPr varScale="1">
        <p:scale>
          <a:sx n="151" d="100"/>
          <a:sy n="151" d="100"/>
        </p:scale>
        <p:origin x="474" y="13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3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6.fntdata"/><Relationship Id="rId47" Type="http://schemas.openxmlformats.org/officeDocument/2006/relationships/font" Target="fonts/font11.fntdata"/><Relationship Id="rId50" Type="http://schemas.openxmlformats.org/officeDocument/2006/relationships/font" Target="fonts/font14.fntdata"/><Relationship Id="rId55" Type="http://schemas.openxmlformats.org/officeDocument/2006/relationships/font" Target="fonts/font19.fntdata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5.fntdata"/><Relationship Id="rId54" Type="http://schemas.openxmlformats.org/officeDocument/2006/relationships/font" Target="fonts/font18.fntdata"/><Relationship Id="rId62" Type="http://schemas.openxmlformats.org/officeDocument/2006/relationships/font" Target="fonts/font2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1.fntdata"/><Relationship Id="rId40" Type="http://schemas.openxmlformats.org/officeDocument/2006/relationships/font" Target="fonts/font4.fntdata"/><Relationship Id="rId45" Type="http://schemas.openxmlformats.org/officeDocument/2006/relationships/font" Target="fonts/font9.fntdata"/><Relationship Id="rId53" Type="http://schemas.openxmlformats.org/officeDocument/2006/relationships/font" Target="fonts/font17.fntdata"/><Relationship Id="rId58" Type="http://schemas.openxmlformats.org/officeDocument/2006/relationships/font" Target="fonts/font22.fntdata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49" Type="http://schemas.openxmlformats.org/officeDocument/2006/relationships/font" Target="fonts/font13.fntdata"/><Relationship Id="rId57" Type="http://schemas.openxmlformats.org/officeDocument/2006/relationships/font" Target="fonts/font21.fntdata"/><Relationship Id="rId61" Type="http://schemas.openxmlformats.org/officeDocument/2006/relationships/font" Target="fonts/font2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8.fntdata"/><Relationship Id="rId52" Type="http://schemas.openxmlformats.org/officeDocument/2006/relationships/font" Target="fonts/font16.fntdata"/><Relationship Id="rId60" Type="http://schemas.openxmlformats.org/officeDocument/2006/relationships/font" Target="fonts/font24.fntdata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7.fntdata"/><Relationship Id="rId48" Type="http://schemas.openxmlformats.org/officeDocument/2006/relationships/font" Target="fonts/font12.fntdata"/><Relationship Id="rId56" Type="http://schemas.openxmlformats.org/officeDocument/2006/relationships/font" Target="fonts/font20.fntdata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font" Target="fonts/font15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2.fntdata"/><Relationship Id="rId46" Type="http://schemas.openxmlformats.org/officeDocument/2006/relationships/font" Target="fonts/font10.fntdata"/><Relationship Id="rId59" Type="http://schemas.openxmlformats.org/officeDocument/2006/relationships/font" Target="fonts/font23.fntdata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32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1497086536126354"/>
          <c:y val="0.31487400982650576"/>
          <c:w val="0.87642573774163357"/>
          <c:h val="0.52440238606843259"/>
        </c:manualLayout>
      </c:layout>
      <c:pie3DChart>
        <c:varyColors val="1"/>
        <c:ser>
          <c:idx val="0"/>
          <c:order val="0"/>
          <c:explosion val="28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0-5DC2-4BE0-97C3-977DBC99A14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2-5DC2-4BE0-97C3-977DBC99A14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4-5DC2-4BE0-97C3-977DBC99A143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6-5DC2-4BE0-97C3-977DBC99A143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8-5DC2-4BE0-97C3-977DBC99A143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A-5DC2-4BE0-97C3-977DBC99A143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C-5DC2-4BE0-97C3-977DBC99A143}"/>
              </c:ext>
            </c:extLst>
          </c:dPt>
          <c:dLbls>
            <c:dLbl>
              <c:idx val="0"/>
              <c:layout>
                <c:manualLayout>
                  <c:x val="-3.039962930943867E-2"/>
                  <c:y val="-6.018334758773685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9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900" dirty="0"/>
                      <a:t>Общегосударственные вопросы</a:t>
                    </a:r>
                  </a:p>
                  <a:p>
                    <a:pPr>
                      <a:defRPr sz="900"/>
                    </a:pPr>
                    <a:r>
                      <a:rPr lang="ru-RU" sz="900" dirty="0"/>
                      <a:t> – 118,0 млн. рублей  5,9%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80111636208402"/>
                      <c:h val="8.205400707025294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5DC2-4BE0-97C3-977DBC99A143}"/>
                </c:ext>
              </c:extLst>
            </c:dLbl>
            <c:dLbl>
              <c:idx val="1"/>
              <c:layout>
                <c:manualLayout>
                  <c:x val="6.985138167251756E-2"/>
                  <c:y val="-9.5378347311595404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9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900" dirty="0"/>
                      <a:t>Национальная безопасность и правоохранительная </a:t>
                    </a:r>
                  </a:p>
                  <a:p>
                    <a:pPr>
                      <a:defRPr sz="900"/>
                    </a:pPr>
                    <a:r>
                      <a:rPr lang="ru-RU" sz="900" dirty="0"/>
                      <a:t>деятельность</a:t>
                    </a:r>
                  </a:p>
                  <a:p>
                    <a:pPr>
                      <a:defRPr sz="900"/>
                    </a:pPr>
                    <a:r>
                      <a:rPr lang="ru-RU" sz="900" dirty="0"/>
                      <a:t> -  26,3 млн. рублей 1,3%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9356173541261171"/>
                      <c:h val="0.1716789347444246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5DC2-4BE0-97C3-977DBC99A143}"/>
                </c:ext>
              </c:extLst>
            </c:dLbl>
            <c:dLbl>
              <c:idx val="2"/>
              <c:layout>
                <c:manualLayout>
                  <c:x val="0.15288975941356103"/>
                  <c:y val="-5.5718501940474258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spAutoFit/>
                  </a:bodyPr>
                  <a:lstStyle/>
                  <a:p>
                    <a:pPr algn="l">
                      <a:defRPr sz="9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900" dirty="0"/>
                      <a:t>Национальная экономика – 127,3 млн. рублей 6,4%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l"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9519637781849644"/>
                      <c:h val="0.1115521058235905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5DC2-4BE0-97C3-977DBC99A143}"/>
                </c:ext>
              </c:extLst>
            </c:dLbl>
            <c:dLbl>
              <c:idx val="3"/>
              <c:layout>
                <c:manualLayout>
                  <c:x val="6.9181684101685639E-2"/>
                  <c:y val="2.1304053394913734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noAutofit/>
                  </a:bodyPr>
                  <a:lstStyle/>
                  <a:p>
                    <a:pPr algn="l">
                      <a:defRPr sz="9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900" dirty="0"/>
                      <a:t>Жилищно-коммунальное хозяйство – 254,9 млн. рублей 12,8%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l"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56781468362308"/>
                      <c:h val="9.516427318284742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6-5DC2-4BE0-97C3-977DBC99A143}"/>
                </c:ext>
              </c:extLst>
            </c:dLbl>
            <c:dLbl>
              <c:idx val="4"/>
              <c:layout>
                <c:manualLayout>
                  <c:x val="0.16293539233393584"/>
                  <c:y val="-0.17698859252002541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9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900" dirty="0"/>
                      <a:t>Отрасли социальной сферы – 1 244,2 млн. рублей 62,4%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5DC2-4BE0-97C3-977DBC99A143}"/>
                </c:ext>
              </c:extLst>
            </c:dLbl>
            <c:dLbl>
              <c:idx val="5"/>
              <c:layout>
                <c:manualLayout>
                  <c:x val="-6.6499450207819097E-2"/>
                  <c:y val="4.7524714658154971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noAutofit/>
                  </a:bodyPr>
                  <a:lstStyle/>
                  <a:p>
                    <a:pPr algn="l">
                      <a:defRPr sz="9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900" dirty="0"/>
                      <a:t>Охрана </a:t>
                    </a:r>
                  </a:p>
                  <a:p>
                    <a:pPr algn="l">
                      <a:defRPr sz="900"/>
                    </a:pPr>
                    <a:r>
                      <a:rPr lang="ru-RU" sz="900" dirty="0"/>
                      <a:t>окружающей среды – </a:t>
                    </a:r>
                  </a:p>
                  <a:p>
                    <a:pPr algn="l">
                      <a:defRPr sz="900"/>
                    </a:pPr>
                    <a:r>
                      <a:rPr lang="ru-RU" sz="900" dirty="0"/>
                      <a:t>221,9 млн. рублей 11,1%</a:t>
                    </a:r>
                  </a:p>
                  <a:p>
                    <a:pPr algn="l">
                      <a:defRPr sz="900"/>
                    </a:pPr>
                    <a:endParaRPr lang="ru-RU" sz="90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l"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725981635055639"/>
                      <c:h val="0.1228597103457032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A-5DC2-4BE0-97C3-977DBC99A143}"/>
                </c:ext>
              </c:extLst>
            </c:dLbl>
            <c:dLbl>
              <c:idx val="6"/>
              <c:layout>
                <c:manualLayout>
                  <c:x val="-7.2326321502480043E-2"/>
                  <c:y val="9.8325705463935074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9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900" dirty="0"/>
                      <a:t>Прочие расходы</a:t>
                    </a:r>
                  </a:p>
                  <a:p>
                    <a:pPr>
                      <a:defRPr sz="900"/>
                    </a:pPr>
                    <a:r>
                      <a:rPr lang="ru-RU" sz="900" dirty="0"/>
                      <a:t> - 2,4 млн. рублей 0,1%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5536994933827919"/>
                      <c:h val="0.1115521058235905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C-5DC2-4BE0-97C3-977DBC99A143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Лист1!$B$37:$B$43</c:f>
              <c:strCache>
                <c:ptCount val="7"/>
                <c:pt idx="0">
                  <c:v>Общегосударственные вопросы</c:v>
                </c:pt>
                <c:pt idx="1">
                  <c:v>Национальная безопасность и правоохранительная деятельность</c:v>
                </c:pt>
                <c:pt idx="2">
                  <c:v>Национальная экономика</c:v>
                </c:pt>
                <c:pt idx="3">
                  <c:v>Жилищно-коммунальное хозяйство</c:v>
                </c:pt>
                <c:pt idx="4">
                  <c:v>Отрасли социальной сферы</c:v>
                </c:pt>
                <c:pt idx="5">
                  <c:v>Охрана окружающей среды</c:v>
                </c:pt>
                <c:pt idx="6">
                  <c:v>Прочие расходы</c:v>
                </c:pt>
              </c:strCache>
            </c:strRef>
          </c:cat>
          <c:val>
            <c:numRef>
              <c:f>Лист1!$C$37:$C$43</c:f>
              <c:numCache>
                <c:formatCode>#,##0.0</c:formatCode>
                <c:ptCount val="7"/>
                <c:pt idx="0">
                  <c:v>118</c:v>
                </c:pt>
                <c:pt idx="1">
                  <c:v>26.3</c:v>
                </c:pt>
                <c:pt idx="2">
                  <c:v>126.5</c:v>
                </c:pt>
                <c:pt idx="3">
                  <c:v>255.7</c:v>
                </c:pt>
                <c:pt idx="4">
                  <c:v>1244.2</c:v>
                </c:pt>
                <c:pt idx="5">
                  <c:v>221.9</c:v>
                </c:pt>
                <c:pt idx="6">
                  <c:v>2.4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5DC2-4BE0-97C3-977DBC99A143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2750375601694515E-3"/>
          <c:y val="0.51948010052580429"/>
          <c:w val="0.37327921552627691"/>
          <c:h val="0.4805198994741957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b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1164461297516005"/>
          <c:y val="3.2168553086344705E-2"/>
          <c:w val="0.57671042686591312"/>
          <c:h val="0.5259400119808863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rgbClr val="701500"/>
              </a:solidFill>
              <a:ln w="19050">
                <a:solidFill>
                  <a:schemeClr val="lt1"/>
                </a:solidFill>
              </a:ln>
              <a:effectLst/>
              <a:sp3d contourW="1905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2-0417-4C43-B4DE-ED8C8D1F96F2}"/>
              </c:ext>
            </c:extLst>
          </c:dPt>
          <c:dPt>
            <c:idx val="1"/>
            <c:bubble3D val="0"/>
            <c:spPr>
              <a:solidFill>
                <a:srgbClr val="CC6600"/>
              </a:solidFill>
              <a:ln w="19050">
                <a:solidFill>
                  <a:schemeClr val="lt1"/>
                </a:solidFill>
              </a:ln>
              <a:effectLst/>
              <a:sp3d contourW="1905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0417-4C43-B4DE-ED8C8D1F96F2}"/>
              </c:ext>
            </c:extLst>
          </c:dPt>
          <c:dPt>
            <c:idx val="2"/>
            <c:bubble3D val="0"/>
            <c:spPr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  <a:sp3d contourW="1905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4-0417-4C43-B4DE-ED8C8D1F96F2}"/>
              </c:ext>
            </c:extLst>
          </c:dPt>
          <c:dPt>
            <c:idx val="3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  <a:sp3d contourW="1905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6-0417-4C43-B4DE-ED8C8D1F96F2}"/>
              </c:ext>
            </c:extLst>
          </c:dPt>
          <c:dLbls>
            <c:dLbl>
              <c:idx val="0"/>
              <c:layout>
                <c:manualLayout>
                  <c:x val="0.13518273211535456"/>
                  <c:y val="-3.067236350811260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tx2">
                          <a:lumMod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7471811283964223"/>
                      <c:h val="0.1076447950815938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0417-4C43-B4DE-ED8C8D1F96F2}"/>
                </c:ext>
              </c:extLst>
            </c:dLbl>
            <c:dLbl>
              <c:idx val="1"/>
              <c:layout>
                <c:manualLayout>
                  <c:x val="-0.19180167196758416"/>
                  <c:y val="-2.010534567896544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tx2">
                          <a:lumMod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0714438227154699"/>
                      <c:h val="6.739311871589213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0417-4C43-B4DE-ED8C8D1F96F2}"/>
                </c:ext>
              </c:extLst>
            </c:dLbl>
            <c:dLbl>
              <c:idx val="2"/>
              <c:layout>
                <c:manualLayout>
                  <c:x val="-0.16314165201840494"/>
                  <c:y val="-8.444245185165484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tx2">
                          <a:lumMod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417-4C43-B4DE-ED8C8D1F96F2}"/>
                </c:ext>
              </c:extLst>
            </c:dLbl>
            <c:dLbl>
              <c:idx val="3"/>
              <c:layout>
                <c:manualLayout>
                  <c:x val="-8.8184676766705397E-2"/>
                  <c:y val="-6.835817530848249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tx2">
                          <a:lumMod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417-4C43-B4DE-ED8C8D1F96F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Фонд содействия реформированию ЖКХ</c:v>
                </c:pt>
                <c:pt idx="1">
                  <c:v>Областной бюджет </c:v>
                </c:pt>
                <c:pt idx="2">
                  <c:v>Бюджет  городского округа(переселение)</c:v>
                </c:pt>
                <c:pt idx="3">
                  <c:v>Бюджет  городского округа(улучшение жилищных условий)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46.4</c:v>
                </c:pt>
                <c:pt idx="1">
                  <c:v>1.5</c:v>
                </c:pt>
                <c:pt idx="2">
                  <c:v>0.4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417-4C43-B4DE-ED8C8D1F96F2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"/>
          <c:y val="0.51719905335468552"/>
          <c:w val="0.87276715696663987"/>
          <c:h val="0.4603289969948681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accent5">
                  <a:lumMod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</cdr:x>
      <cdr:y>0.20442</cdr:y>
    </cdr:from>
    <cdr:to>
      <cdr:x>0.51142</cdr:x>
      <cdr:y>0.31592</cdr:y>
    </cdr:to>
    <cdr:cxnSp macro="">
      <cdr:nvCxnSpPr>
        <cdr:cNvPr id="3" name="Прямая со стрелкой 2">
          <a:extLst xmlns:a="http://schemas.openxmlformats.org/drawingml/2006/main">
            <a:ext uri="{FF2B5EF4-FFF2-40B4-BE49-F238E27FC236}">
              <a16:creationId xmlns:a16="http://schemas.microsoft.com/office/drawing/2014/main" id="{BD16A7EC-5DE5-448F-B825-30F382E62DD7}"/>
            </a:ext>
          </a:extLst>
        </cdr:cNvPr>
        <cdr:cNvCxnSpPr/>
      </cdr:nvCxnSpPr>
      <cdr:spPr>
        <a:xfrm xmlns:a="http://schemas.openxmlformats.org/drawingml/2006/main">
          <a:off x="4428491" y="792088"/>
          <a:ext cx="101128" cy="432048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1">
          <a:schemeClr val="accent5"/>
        </a:lnRef>
        <a:fillRef xmlns:a="http://schemas.openxmlformats.org/drawingml/2006/main" idx="0">
          <a:schemeClr val="accent5"/>
        </a:fillRef>
        <a:effectRef xmlns:a="http://schemas.openxmlformats.org/drawingml/2006/main" idx="0">
          <a:schemeClr val="accent5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0.41386</cdr:x>
      <cdr:y>0.25523</cdr:y>
    </cdr:from>
    <cdr:to>
      <cdr:x>0.46264</cdr:x>
      <cdr:y>0.3345</cdr:y>
    </cdr:to>
    <cdr:cxnSp macro="">
      <cdr:nvCxnSpPr>
        <cdr:cNvPr id="6" name="Прямая со стрелкой 5">
          <a:extLst xmlns:a="http://schemas.openxmlformats.org/drawingml/2006/main">
            <a:ext uri="{FF2B5EF4-FFF2-40B4-BE49-F238E27FC236}">
              <a16:creationId xmlns:a16="http://schemas.microsoft.com/office/drawing/2014/main" id="{1175F7F2-9C02-4D9A-88C7-72EA040DBE0C}"/>
            </a:ext>
          </a:extLst>
        </cdr:cNvPr>
        <cdr:cNvCxnSpPr/>
      </cdr:nvCxnSpPr>
      <cdr:spPr>
        <a:xfrm xmlns:a="http://schemas.openxmlformats.org/drawingml/2006/main">
          <a:off x="3665523" y="988957"/>
          <a:ext cx="432048" cy="307187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1">
          <a:schemeClr val="accent5"/>
        </a:lnRef>
        <a:fillRef xmlns:a="http://schemas.openxmlformats.org/drawingml/2006/main" idx="0">
          <a:schemeClr val="accent5"/>
        </a:fillRef>
        <a:effectRef xmlns:a="http://schemas.openxmlformats.org/drawingml/2006/main" idx="0">
          <a:schemeClr val="accent5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0.5602</cdr:x>
      <cdr:y>0.24159</cdr:y>
    </cdr:from>
    <cdr:to>
      <cdr:x>0.57646</cdr:x>
      <cdr:y>0.31592</cdr:y>
    </cdr:to>
    <cdr:cxnSp macro="">
      <cdr:nvCxnSpPr>
        <cdr:cNvPr id="9" name="Прямая со стрелкой 8">
          <a:extLst xmlns:a="http://schemas.openxmlformats.org/drawingml/2006/main">
            <a:ext uri="{FF2B5EF4-FFF2-40B4-BE49-F238E27FC236}">
              <a16:creationId xmlns:a16="http://schemas.microsoft.com/office/drawing/2014/main" id="{E95B71D2-5FCC-4A25-BA4A-7A7E31F4814A}"/>
            </a:ext>
          </a:extLst>
        </cdr:cNvPr>
        <cdr:cNvCxnSpPr/>
      </cdr:nvCxnSpPr>
      <cdr:spPr>
        <a:xfrm xmlns:a="http://schemas.openxmlformats.org/drawingml/2006/main" flipH="1">
          <a:off x="4961667" y="936104"/>
          <a:ext cx="144016" cy="288032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1">
          <a:schemeClr val="accent5"/>
        </a:lnRef>
        <a:fillRef xmlns:a="http://schemas.openxmlformats.org/drawingml/2006/main" idx="0">
          <a:schemeClr val="accent5"/>
        </a:fillRef>
        <a:effectRef xmlns:a="http://schemas.openxmlformats.org/drawingml/2006/main" idx="0">
          <a:schemeClr val="accent5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0.36508</cdr:x>
      <cdr:y>0.3345</cdr:y>
    </cdr:from>
    <cdr:to>
      <cdr:x>0.43825</cdr:x>
      <cdr:y>0.35309</cdr:y>
    </cdr:to>
    <cdr:cxnSp macro="">
      <cdr:nvCxnSpPr>
        <cdr:cNvPr id="11" name="Прямая со стрелкой 10">
          <a:extLst xmlns:a="http://schemas.openxmlformats.org/drawingml/2006/main">
            <a:ext uri="{FF2B5EF4-FFF2-40B4-BE49-F238E27FC236}">
              <a16:creationId xmlns:a16="http://schemas.microsoft.com/office/drawing/2014/main" id="{0C5F6D9F-7562-4269-A923-7F7F344BE4F2}"/>
            </a:ext>
          </a:extLst>
        </cdr:cNvPr>
        <cdr:cNvCxnSpPr/>
      </cdr:nvCxnSpPr>
      <cdr:spPr>
        <a:xfrm xmlns:a="http://schemas.openxmlformats.org/drawingml/2006/main">
          <a:off x="3233475" y="1296144"/>
          <a:ext cx="648072" cy="72008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1">
          <a:schemeClr val="accent5"/>
        </a:lnRef>
        <a:fillRef xmlns:a="http://schemas.openxmlformats.org/drawingml/2006/main" idx="0">
          <a:schemeClr val="accent5"/>
        </a:fillRef>
        <a:effectRef xmlns:a="http://schemas.openxmlformats.org/drawingml/2006/main" idx="0">
          <a:schemeClr val="accent5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0.30004</cdr:x>
      <cdr:y>0.46459</cdr:y>
    </cdr:from>
    <cdr:to>
      <cdr:x>0.37321</cdr:x>
      <cdr:y>0.46459</cdr:y>
    </cdr:to>
    <cdr:cxnSp macro="">
      <cdr:nvCxnSpPr>
        <cdr:cNvPr id="14" name="Прямая со стрелкой 13">
          <a:extLst xmlns:a="http://schemas.openxmlformats.org/drawingml/2006/main">
            <a:ext uri="{FF2B5EF4-FFF2-40B4-BE49-F238E27FC236}">
              <a16:creationId xmlns:a16="http://schemas.microsoft.com/office/drawing/2014/main" id="{D57F98CD-C2F0-4315-B474-852FF1ABAA9E}"/>
            </a:ext>
          </a:extLst>
        </cdr:cNvPr>
        <cdr:cNvCxnSpPr/>
      </cdr:nvCxnSpPr>
      <cdr:spPr>
        <a:xfrm xmlns:a="http://schemas.openxmlformats.org/drawingml/2006/main">
          <a:off x="2657411" y="1800200"/>
          <a:ext cx="648072" cy="0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1">
          <a:schemeClr val="accent5"/>
        </a:lnRef>
        <a:fillRef xmlns:a="http://schemas.openxmlformats.org/drawingml/2006/main" idx="0">
          <a:schemeClr val="accent5"/>
        </a:fillRef>
        <a:effectRef xmlns:a="http://schemas.openxmlformats.org/drawingml/2006/main" idx="0">
          <a:schemeClr val="accent5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0.66589</cdr:x>
      <cdr:y>0.31592</cdr:y>
    </cdr:from>
    <cdr:to>
      <cdr:x>0.70654</cdr:x>
      <cdr:y>0.35309</cdr:y>
    </cdr:to>
    <cdr:cxnSp macro="">
      <cdr:nvCxnSpPr>
        <cdr:cNvPr id="17" name="Прямая со стрелкой 16">
          <a:extLst xmlns:a="http://schemas.openxmlformats.org/drawingml/2006/main">
            <a:ext uri="{FF2B5EF4-FFF2-40B4-BE49-F238E27FC236}">
              <a16:creationId xmlns:a16="http://schemas.microsoft.com/office/drawing/2014/main" id="{0745A45C-9A46-4731-96CC-B760DB535958}"/>
            </a:ext>
          </a:extLst>
        </cdr:cNvPr>
        <cdr:cNvCxnSpPr/>
      </cdr:nvCxnSpPr>
      <cdr:spPr>
        <a:xfrm xmlns:a="http://schemas.openxmlformats.org/drawingml/2006/main" flipH="1">
          <a:off x="5897771" y="1224136"/>
          <a:ext cx="360040" cy="144016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1">
          <a:schemeClr val="accent5"/>
        </a:lnRef>
        <a:fillRef xmlns:a="http://schemas.openxmlformats.org/drawingml/2006/main" idx="0">
          <a:schemeClr val="accent5"/>
        </a:fillRef>
        <a:effectRef xmlns:a="http://schemas.openxmlformats.org/drawingml/2006/main" idx="0">
          <a:schemeClr val="accent5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0.7228</cdr:x>
      <cdr:y>0.68759</cdr:y>
    </cdr:from>
    <cdr:to>
      <cdr:x>0.76345</cdr:x>
      <cdr:y>0.68759</cdr:y>
    </cdr:to>
    <cdr:cxnSp macro="">
      <cdr:nvCxnSpPr>
        <cdr:cNvPr id="19" name="Прямая со стрелкой 18">
          <a:extLst xmlns:a="http://schemas.openxmlformats.org/drawingml/2006/main">
            <a:ext uri="{FF2B5EF4-FFF2-40B4-BE49-F238E27FC236}">
              <a16:creationId xmlns:a16="http://schemas.microsoft.com/office/drawing/2014/main" id="{8149081A-1E49-473C-94B2-09BEAD4C00F0}"/>
            </a:ext>
          </a:extLst>
        </cdr:cNvPr>
        <cdr:cNvCxnSpPr/>
      </cdr:nvCxnSpPr>
      <cdr:spPr>
        <a:xfrm xmlns:a="http://schemas.openxmlformats.org/drawingml/2006/main" flipH="1">
          <a:off x="6401827" y="2664296"/>
          <a:ext cx="360040" cy="0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1">
          <a:schemeClr val="accent5"/>
        </a:lnRef>
        <a:fillRef xmlns:a="http://schemas.openxmlformats.org/drawingml/2006/main" idx="0">
          <a:schemeClr val="accent5"/>
        </a:fillRef>
        <a:effectRef xmlns:a="http://schemas.openxmlformats.org/drawingml/2006/main" idx="0">
          <a:schemeClr val="accent5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8112762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p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a12912c18c_1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Google Shape;259;ga12912c18c_1_4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874292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1044618ae7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Google Shape;239;g1044618ae72_0_0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10450398e75_0_1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" name="Google Shape;253;g10450398e75_0_135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a12912c18c_1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Google Shape;259;ga12912c18c_1_4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a12912c18c_1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Google Shape;259;ga12912c18c_1_4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874292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102b95b8c50_0_1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3" name="Google Shape;283;g102b95b8c50_0_144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6531940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9fe33d8633_0_1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9" name="Google Shape;329;g9fe33d8633_0_174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g102b95b8c50_0_20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6" name="Google Shape;396;g102b95b8c50_0_2013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1575309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9fe33d8633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" name="Google Shape;321;g9fe33d8633_0_20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9fe33d8633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" name="Google Shape;321;g9fe33d8633_0_20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839406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9fe33d863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9fe33d8633_0_0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g102b95b8c50_0_20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6" name="Google Shape;396;g102b95b8c50_0_2013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7650869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g102b95b8c50_0_14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7" name="Google Shape;367;g102b95b8c50_0_1449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g102b95b8c50_0_19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9" name="Google Shape;379;g102b95b8c50_0_1970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065792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g102b95b8c50_0_19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9" name="Google Shape;379;g102b95b8c50_0_1970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7350890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g102b95b8c50_0_19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9" name="Google Shape;379;g102b95b8c50_0_1970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0261775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g102b95b8c50_0_20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6" name="Google Shape;396;g102b95b8c50_0_2013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g102b95b8c50_0_19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9" name="Google Shape;379;g102b95b8c50_0_1970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7182013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g102b95b8c50_0_19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9" name="Google Shape;379;g102b95b8c50_0_1970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819486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g102b95b8c50_0_19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9" name="Google Shape;379;g102b95b8c50_0_1970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4648969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g102b95b8c50_0_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7" name="Google Shape;417;g102b95b8c50_0_88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10450398e7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10450398e75_0_0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g102b95b8c50_0_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7" name="Google Shape;417;g102b95b8c50_0_88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2156205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g102b95b8c50_1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9" name="Google Shape;459;g102b95b8c50_1_16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9fe33d8633_0_1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9fe33d8633_0_185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9fe33d8633_0_1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9fe33d8633_0_180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a12912c18c_1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Google Shape;259;ga12912c18c_1_4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874292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a12912c18c_1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Google Shape;259;ga12912c18c_1_4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874292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9fe33d8633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9fe33d8633_0_10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a12912c18c_1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Google Shape;259;ga12912c18c_1_4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874292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-95700" y="3158400"/>
            <a:ext cx="9239700" cy="2002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3702150" y="3083967"/>
            <a:ext cx="1739700" cy="1485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829500" y="773250"/>
            <a:ext cx="7485000" cy="162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 b="1"/>
            </a:lvl2pPr>
            <a:lvl3pPr lvl="2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 b="1"/>
            </a:lvl3pPr>
            <a:lvl4pPr lvl="3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 b="1"/>
            </a:lvl4pPr>
            <a:lvl5pPr lvl="4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 b="1"/>
            </a:lvl5pPr>
            <a:lvl6pPr lvl="5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 b="1"/>
            </a:lvl6pPr>
            <a:lvl7pPr lvl="6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 b="1"/>
            </a:lvl7pPr>
            <a:lvl8pPr lvl="7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 b="1"/>
            </a:lvl8pPr>
            <a:lvl9pPr lvl="8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 b="1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3112625" y="3562850"/>
            <a:ext cx="2919000" cy="119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40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"/>
          <p:cNvSpPr/>
          <p:nvPr/>
        </p:nvSpPr>
        <p:spPr>
          <a:xfrm flipH="1">
            <a:off x="-116825" y="-103725"/>
            <a:ext cx="3012300" cy="53511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11"/>
          <p:cNvSpPr txBox="1">
            <a:spLocks noGrp="1"/>
          </p:cNvSpPr>
          <p:nvPr>
            <p:ph type="title"/>
          </p:nvPr>
        </p:nvSpPr>
        <p:spPr>
          <a:xfrm>
            <a:off x="629875" y="1712250"/>
            <a:ext cx="2185500" cy="171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b="1">
                <a:solidFill>
                  <a:schemeClr val="lt1"/>
                </a:solidFill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1"/>
          <p:cNvSpPr txBox="1">
            <a:spLocks noGrp="1"/>
          </p:cNvSpPr>
          <p:nvPr>
            <p:ph type="title" idx="2" hasCustomPrompt="1"/>
          </p:nvPr>
        </p:nvSpPr>
        <p:spPr>
          <a:xfrm>
            <a:off x="3514725" y="1866675"/>
            <a:ext cx="4110000" cy="86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0"/>
              <a:buNone/>
              <a:defRPr sz="52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3" name="Google Shape;53;p11"/>
          <p:cNvSpPr txBox="1">
            <a:spLocks noGrp="1"/>
          </p:cNvSpPr>
          <p:nvPr>
            <p:ph type="body" idx="1"/>
          </p:nvPr>
        </p:nvSpPr>
        <p:spPr>
          <a:xfrm>
            <a:off x="3514725" y="2831350"/>
            <a:ext cx="4110000" cy="84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3"/>
          <p:cNvSpPr/>
          <p:nvPr/>
        </p:nvSpPr>
        <p:spPr>
          <a:xfrm>
            <a:off x="5917050" y="542575"/>
            <a:ext cx="684600" cy="1464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13"/>
          <p:cNvSpPr/>
          <p:nvPr/>
        </p:nvSpPr>
        <p:spPr>
          <a:xfrm>
            <a:off x="5917050" y="2850325"/>
            <a:ext cx="684600" cy="1464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13"/>
          <p:cNvSpPr/>
          <p:nvPr/>
        </p:nvSpPr>
        <p:spPr>
          <a:xfrm>
            <a:off x="3618950" y="542575"/>
            <a:ext cx="684600" cy="1464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13"/>
          <p:cNvSpPr/>
          <p:nvPr/>
        </p:nvSpPr>
        <p:spPr>
          <a:xfrm>
            <a:off x="3622650" y="2850325"/>
            <a:ext cx="684600" cy="1464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13"/>
          <p:cNvSpPr/>
          <p:nvPr/>
        </p:nvSpPr>
        <p:spPr>
          <a:xfrm flipH="1">
            <a:off x="-116825" y="-79800"/>
            <a:ext cx="3012300" cy="53031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13"/>
          <p:cNvSpPr txBox="1">
            <a:spLocks noGrp="1"/>
          </p:cNvSpPr>
          <p:nvPr>
            <p:ph type="title" hasCustomPrompt="1"/>
          </p:nvPr>
        </p:nvSpPr>
        <p:spPr>
          <a:xfrm>
            <a:off x="3517750" y="945025"/>
            <a:ext cx="2102700" cy="40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1">
                <a:solidFill>
                  <a:schemeClr val="dk2"/>
                </a:solidFill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r>
              <a:t>xx%</a:t>
            </a:r>
          </a:p>
        </p:txBody>
      </p:sp>
      <p:sp>
        <p:nvSpPr>
          <p:cNvPr id="62" name="Google Shape;62;p13"/>
          <p:cNvSpPr txBox="1">
            <a:spLocks noGrp="1"/>
          </p:cNvSpPr>
          <p:nvPr>
            <p:ph type="subTitle" idx="1"/>
          </p:nvPr>
        </p:nvSpPr>
        <p:spPr>
          <a:xfrm>
            <a:off x="3517750" y="1336675"/>
            <a:ext cx="2101800" cy="44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-127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3"/>
          <p:cNvSpPr txBox="1">
            <a:spLocks noGrp="1"/>
          </p:cNvSpPr>
          <p:nvPr>
            <p:ph type="subTitle" idx="2"/>
          </p:nvPr>
        </p:nvSpPr>
        <p:spPr>
          <a:xfrm>
            <a:off x="3517750" y="1783200"/>
            <a:ext cx="2103300" cy="72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-88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3"/>
          <p:cNvSpPr txBox="1">
            <a:spLocks noGrp="1"/>
          </p:cNvSpPr>
          <p:nvPr>
            <p:ph type="title" idx="3"/>
          </p:nvPr>
        </p:nvSpPr>
        <p:spPr>
          <a:xfrm>
            <a:off x="629875" y="1712250"/>
            <a:ext cx="2185500" cy="171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b="1">
                <a:solidFill>
                  <a:schemeClr val="lt1"/>
                </a:solidFill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3"/>
          <p:cNvSpPr txBox="1">
            <a:spLocks noGrp="1"/>
          </p:cNvSpPr>
          <p:nvPr>
            <p:ph type="title" idx="4" hasCustomPrompt="1"/>
          </p:nvPr>
        </p:nvSpPr>
        <p:spPr>
          <a:xfrm>
            <a:off x="5815600" y="945025"/>
            <a:ext cx="2100600" cy="40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1">
                <a:solidFill>
                  <a:schemeClr val="dk2"/>
                </a:solidFill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r>
              <a:t>xx%</a:t>
            </a:r>
          </a:p>
        </p:txBody>
      </p:sp>
      <p:sp>
        <p:nvSpPr>
          <p:cNvPr id="66" name="Google Shape;66;p13"/>
          <p:cNvSpPr txBox="1">
            <a:spLocks noGrp="1"/>
          </p:cNvSpPr>
          <p:nvPr>
            <p:ph type="subTitle" idx="5"/>
          </p:nvPr>
        </p:nvSpPr>
        <p:spPr>
          <a:xfrm>
            <a:off x="5815600" y="1336675"/>
            <a:ext cx="2099700" cy="44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-127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3"/>
          <p:cNvSpPr txBox="1">
            <a:spLocks noGrp="1"/>
          </p:cNvSpPr>
          <p:nvPr>
            <p:ph type="subTitle" idx="6"/>
          </p:nvPr>
        </p:nvSpPr>
        <p:spPr>
          <a:xfrm>
            <a:off x="5815600" y="1783200"/>
            <a:ext cx="2103300" cy="72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-88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3"/>
          <p:cNvSpPr txBox="1">
            <a:spLocks noGrp="1"/>
          </p:cNvSpPr>
          <p:nvPr>
            <p:ph type="title" idx="7" hasCustomPrompt="1"/>
          </p:nvPr>
        </p:nvSpPr>
        <p:spPr>
          <a:xfrm>
            <a:off x="3517750" y="3249125"/>
            <a:ext cx="2102100" cy="40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1">
                <a:solidFill>
                  <a:schemeClr val="dk2"/>
                </a:solidFill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r>
              <a:t>xx%</a:t>
            </a:r>
          </a:p>
        </p:txBody>
      </p:sp>
      <p:sp>
        <p:nvSpPr>
          <p:cNvPr id="69" name="Google Shape;69;p13"/>
          <p:cNvSpPr txBox="1">
            <a:spLocks noGrp="1"/>
          </p:cNvSpPr>
          <p:nvPr>
            <p:ph type="subTitle" idx="8"/>
          </p:nvPr>
        </p:nvSpPr>
        <p:spPr>
          <a:xfrm>
            <a:off x="3517750" y="3636275"/>
            <a:ext cx="2101200" cy="44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-127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3"/>
          <p:cNvSpPr txBox="1">
            <a:spLocks noGrp="1"/>
          </p:cNvSpPr>
          <p:nvPr>
            <p:ph type="subTitle" idx="9"/>
          </p:nvPr>
        </p:nvSpPr>
        <p:spPr>
          <a:xfrm>
            <a:off x="3517750" y="4076750"/>
            <a:ext cx="2103300" cy="72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-88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3"/>
          <p:cNvSpPr txBox="1">
            <a:spLocks noGrp="1"/>
          </p:cNvSpPr>
          <p:nvPr>
            <p:ph type="title" idx="13" hasCustomPrompt="1"/>
          </p:nvPr>
        </p:nvSpPr>
        <p:spPr>
          <a:xfrm>
            <a:off x="5815600" y="3249125"/>
            <a:ext cx="2100600" cy="40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1">
                <a:solidFill>
                  <a:schemeClr val="dk2"/>
                </a:solidFill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r>
              <a:t>xx%</a:t>
            </a:r>
          </a:p>
        </p:txBody>
      </p:sp>
      <p:sp>
        <p:nvSpPr>
          <p:cNvPr id="72" name="Google Shape;72;p13"/>
          <p:cNvSpPr txBox="1">
            <a:spLocks noGrp="1"/>
          </p:cNvSpPr>
          <p:nvPr>
            <p:ph type="subTitle" idx="14"/>
          </p:nvPr>
        </p:nvSpPr>
        <p:spPr>
          <a:xfrm>
            <a:off x="5815600" y="3636275"/>
            <a:ext cx="2099700" cy="44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-127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3"/>
          <p:cNvSpPr txBox="1">
            <a:spLocks noGrp="1"/>
          </p:cNvSpPr>
          <p:nvPr>
            <p:ph type="subTitle" idx="15"/>
          </p:nvPr>
        </p:nvSpPr>
        <p:spPr>
          <a:xfrm>
            <a:off x="5815600" y="4076750"/>
            <a:ext cx="2103300" cy="72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-88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2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4"/>
          <p:cNvSpPr/>
          <p:nvPr/>
        </p:nvSpPr>
        <p:spPr>
          <a:xfrm>
            <a:off x="6248400" y="-79800"/>
            <a:ext cx="2895600" cy="53031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14"/>
          <p:cNvSpPr txBox="1">
            <a:spLocks noGrp="1"/>
          </p:cNvSpPr>
          <p:nvPr>
            <p:ph type="subTitle" idx="1"/>
          </p:nvPr>
        </p:nvSpPr>
        <p:spPr>
          <a:xfrm flipH="1">
            <a:off x="1595075" y="50"/>
            <a:ext cx="3242100" cy="514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-12700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4"/>
          <p:cNvSpPr txBox="1">
            <a:spLocks noGrp="1"/>
          </p:cNvSpPr>
          <p:nvPr>
            <p:ph type="title"/>
          </p:nvPr>
        </p:nvSpPr>
        <p:spPr>
          <a:xfrm flipH="1">
            <a:off x="6328500" y="1712250"/>
            <a:ext cx="2185500" cy="171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b="1">
                <a:solidFill>
                  <a:schemeClr val="lt1"/>
                </a:solidFill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4"/>
          <p:cNvSpPr/>
          <p:nvPr/>
        </p:nvSpPr>
        <p:spPr>
          <a:xfrm rot="-5402642">
            <a:off x="5275357" y="2349975"/>
            <a:ext cx="390300" cy="1464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_AND_TWO_COLUMNS_1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5"/>
          <p:cNvSpPr/>
          <p:nvPr/>
        </p:nvSpPr>
        <p:spPr>
          <a:xfrm flipH="1">
            <a:off x="-116825" y="-103725"/>
            <a:ext cx="3012300" cy="53511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15"/>
          <p:cNvSpPr txBox="1">
            <a:spLocks noGrp="1"/>
          </p:cNvSpPr>
          <p:nvPr>
            <p:ph type="title"/>
          </p:nvPr>
        </p:nvSpPr>
        <p:spPr>
          <a:xfrm>
            <a:off x="629875" y="1712250"/>
            <a:ext cx="2264400" cy="171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b="1">
                <a:solidFill>
                  <a:schemeClr val="lt1"/>
                </a:solidFill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5"/>
          <p:cNvSpPr txBox="1">
            <a:spLocks noGrp="1"/>
          </p:cNvSpPr>
          <p:nvPr>
            <p:ph type="subTitle" idx="1"/>
          </p:nvPr>
        </p:nvSpPr>
        <p:spPr>
          <a:xfrm>
            <a:off x="4374125" y="398900"/>
            <a:ext cx="3551700" cy="44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-127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5"/>
          <p:cNvSpPr txBox="1">
            <a:spLocks noGrp="1"/>
          </p:cNvSpPr>
          <p:nvPr>
            <p:ph type="subTitle" idx="2"/>
          </p:nvPr>
        </p:nvSpPr>
        <p:spPr>
          <a:xfrm>
            <a:off x="4374125" y="843156"/>
            <a:ext cx="3556200" cy="60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-88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5"/>
          <p:cNvSpPr txBox="1">
            <a:spLocks noGrp="1"/>
          </p:cNvSpPr>
          <p:nvPr>
            <p:ph type="subTitle" idx="3"/>
          </p:nvPr>
        </p:nvSpPr>
        <p:spPr>
          <a:xfrm>
            <a:off x="4374125" y="3651120"/>
            <a:ext cx="3551700" cy="44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-127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5"/>
          <p:cNvSpPr txBox="1">
            <a:spLocks noGrp="1"/>
          </p:cNvSpPr>
          <p:nvPr>
            <p:ph type="subTitle" idx="4"/>
          </p:nvPr>
        </p:nvSpPr>
        <p:spPr>
          <a:xfrm>
            <a:off x="4374125" y="4099201"/>
            <a:ext cx="3556200" cy="60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-88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5"/>
          <p:cNvSpPr txBox="1">
            <a:spLocks noGrp="1"/>
          </p:cNvSpPr>
          <p:nvPr>
            <p:ph type="subTitle" idx="5"/>
          </p:nvPr>
        </p:nvSpPr>
        <p:spPr>
          <a:xfrm>
            <a:off x="4374125" y="2024610"/>
            <a:ext cx="3551700" cy="44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-127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5"/>
          <p:cNvSpPr txBox="1">
            <a:spLocks noGrp="1"/>
          </p:cNvSpPr>
          <p:nvPr>
            <p:ph type="subTitle" idx="6"/>
          </p:nvPr>
        </p:nvSpPr>
        <p:spPr>
          <a:xfrm>
            <a:off x="4374125" y="2468916"/>
            <a:ext cx="3556200" cy="60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-88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ullet point 2">
  <p:cSld name="CUSTOM_6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6"/>
          <p:cNvSpPr/>
          <p:nvPr/>
        </p:nvSpPr>
        <p:spPr>
          <a:xfrm flipH="1">
            <a:off x="-116825" y="-79800"/>
            <a:ext cx="3012300" cy="53031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16"/>
          <p:cNvSpPr txBox="1">
            <a:spLocks noGrp="1"/>
          </p:cNvSpPr>
          <p:nvPr>
            <p:ph type="body" idx="1"/>
          </p:nvPr>
        </p:nvSpPr>
        <p:spPr>
          <a:xfrm>
            <a:off x="3520925" y="336975"/>
            <a:ext cx="4896900" cy="446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 sz="1200"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91" name="Google Shape;91;p16"/>
          <p:cNvSpPr txBox="1">
            <a:spLocks noGrp="1"/>
          </p:cNvSpPr>
          <p:nvPr>
            <p:ph type="title"/>
          </p:nvPr>
        </p:nvSpPr>
        <p:spPr>
          <a:xfrm>
            <a:off x="633875" y="1712250"/>
            <a:ext cx="1998300" cy="171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b="1">
                <a:solidFill>
                  <a:schemeClr val="lt1"/>
                </a:solidFill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_AND_TWO_COLUMNS_1_1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7"/>
          <p:cNvSpPr/>
          <p:nvPr/>
        </p:nvSpPr>
        <p:spPr>
          <a:xfrm flipH="1">
            <a:off x="-116825" y="-103725"/>
            <a:ext cx="3012300" cy="53511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17"/>
          <p:cNvSpPr txBox="1">
            <a:spLocks noGrp="1"/>
          </p:cNvSpPr>
          <p:nvPr>
            <p:ph type="title"/>
          </p:nvPr>
        </p:nvSpPr>
        <p:spPr>
          <a:xfrm>
            <a:off x="629875" y="1712250"/>
            <a:ext cx="1974900" cy="171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b="1">
                <a:solidFill>
                  <a:schemeClr val="lt1"/>
                </a:solidFill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7"/>
          <p:cNvSpPr txBox="1">
            <a:spLocks noGrp="1"/>
          </p:cNvSpPr>
          <p:nvPr>
            <p:ph type="subTitle" idx="1"/>
          </p:nvPr>
        </p:nvSpPr>
        <p:spPr>
          <a:xfrm>
            <a:off x="3512200" y="767200"/>
            <a:ext cx="2363700" cy="44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-127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17"/>
          <p:cNvSpPr txBox="1">
            <a:spLocks noGrp="1"/>
          </p:cNvSpPr>
          <p:nvPr>
            <p:ph type="subTitle" idx="2"/>
          </p:nvPr>
        </p:nvSpPr>
        <p:spPr>
          <a:xfrm>
            <a:off x="3512200" y="1211450"/>
            <a:ext cx="2363700" cy="60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-88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17"/>
          <p:cNvSpPr txBox="1">
            <a:spLocks noGrp="1"/>
          </p:cNvSpPr>
          <p:nvPr>
            <p:ph type="subTitle" idx="3"/>
          </p:nvPr>
        </p:nvSpPr>
        <p:spPr>
          <a:xfrm>
            <a:off x="3512200" y="3457519"/>
            <a:ext cx="2363700" cy="44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-127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7"/>
          <p:cNvSpPr txBox="1">
            <a:spLocks noGrp="1"/>
          </p:cNvSpPr>
          <p:nvPr>
            <p:ph type="subTitle" idx="4"/>
          </p:nvPr>
        </p:nvSpPr>
        <p:spPr>
          <a:xfrm>
            <a:off x="3512200" y="3904850"/>
            <a:ext cx="2363700" cy="60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-88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17"/>
          <p:cNvSpPr txBox="1">
            <a:spLocks noGrp="1"/>
          </p:cNvSpPr>
          <p:nvPr>
            <p:ph type="subTitle" idx="5"/>
          </p:nvPr>
        </p:nvSpPr>
        <p:spPr>
          <a:xfrm>
            <a:off x="3512200" y="2117472"/>
            <a:ext cx="2363700" cy="44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-127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17"/>
          <p:cNvSpPr txBox="1">
            <a:spLocks noGrp="1"/>
          </p:cNvSpPr>
          <p:nvPr>
            <p:ph type="subTitle" idx="6"/>
          </p:nvPr>
        </p:nvSpPr>
        <p:spPr>
          <a:xfrm>
            <a:off x="3512200" y="2564900"/>
            <a:ext cx="2363700" cy="60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-88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17"/>
          <p:cNvSpPr txBox="1">
            <a:spLocks noGrp="1"/>
          </p:cNvSpPr>
          <p:nvPr>
            <p:ph type="subTitle" idx="7"/>
          </p:nvPr>
        </p:nvSpPr>
        <p:spPr>
          <a:xfrm>
            <a:off x="6231589" y="767200"/>
            <a:ext cx="2362200" cy="44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-127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17"/>
          <p:cNvSpPr txBox="1">
            <a:spLocks noGrp="1"/>
          </p:cNvSpPr>
          <p:nvPr>
            <p:ph type="subTitle" idx="8"/>
          </p:nvPr>
        </p:nvSpPr>
        <p:spPr>
          <a:xfrm>
            <a:off x="6230275" y="1211450"/>
            <a:ext cx="2361000" cy="60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-88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17"/>
          <p:cNvSpPr txBox="1">
            <a:spLocks noGrp="1"/>
          </p:cNvSpPr>
          <p:nvPr>
            <p:ph type="subTitle" idx="9"/>
          </p:nvPr>
        </p:nvSpPr>
        <p:spPr>
          <a:xfrm>
            <a:off x="6230276" y="3457519"/>
            <a:ext cx="2362200" cy="44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-127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17"/>
          <p:cNvSpPr txBox="1">
            <a:spLocks noGrp="1"/>
          </p:cNvSpPr>
          <p:nvPr>
            <p:ph type="subTitle" idx="13"/>
          </p:nvPr>
        </p:nvSpPr>
        <p:spPr>
          <a:xfrm>
            <a:off x="6230275" y="3904850"/>
            <a:ext cx="2361000" cy="60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-88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17"/>
          <p:cNvSpPr txBox="1">
            <a:spLocks noGrp="1"/>
          </p:cNvSpPr>
          <p:nvPr>
            <p:ph type="subTitle" idx="14"/>
          </p:nvPr>
        </p:nvSpPr>
        <p:spPr>
          <a:xfrm>
            <a:off x="6231584" y="2117472"/>
            <a:ext cx="2362200" cy="44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-127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17"/>
          <p:cNvSpPr txBox="1">
            <a:spLocks noGrp="1"/>
          </p:cNvSpPr>
          <p:nvPr>
            <p:ph type="subTitle" idx="15"/>
          </p:nvPr>
        </p:nvSpPr>
        <p:spPr>
          <a:xfrm>
            <a:off x="6231580" y="2564900"/>
            <a:ext cx="2361000" cy="60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-88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">
  <p:cSld name="TITLE_AND_TWO_COLUMNS_1_1_1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8"/>
          <p:cNvSpPr/>
          <p:nvPr/>
        </p:nvSpPr>
        <p:spPr>
          <a:xfrm flipH="1">
            <a:off x="-116825" y="-103725"/>
            <a:ext cx="3012300" cy="53511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18"/>
          <p:cNvSpPr txBox="1">
            <a:spLocks noGrp="1"/>
          </p:cNvSpPr>
          <p:nvPr>
            <p:ph type="title"/>
          </p:nvPr>
        </p:nvSpPr>
        <p:spPr>
          <a:xfrm>
            <a:off x="629875" y="1712250"/>
            <a:ext cx="1938600" cy="171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b="1">
                <a:solidFill>
                  <a:schemeClr val="lt1"/>
                </a:solidFill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18"/>
          <p:cNvSpPr txBox="1">
            <a:spLocks noGrp="1"/>
          </p:cNvSpPr>
          <p:nvPr>
            <p:ph type="subTitle" idx="1"/>
          </p:nvPr>
        </p:nvSpPr>
        <p:spPr>
          <a:xfrm>
            <a:off x="3529375" y="1213025"/>
            <a:ext cx="2359500" cy="44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-127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18"/>
          <p:cNvSpPr txBox="1">
            <a:spLocks noGrp="1"/>
          </p:cNvSpPr>
          <p:nvPr>
            <p:ph type="subTitle" idx="2"/>
          </p:nvPr>
        </p:nvSpPr>
        <p:spPr>
          <a:xfrm>
            <a:off x="3529375" y="1657275"/>
            <a:ext cx="2362500" cy="81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-88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18"/>
          <p:cNvSpPr txBox="1">
            <a:spLocks noGrp="1"/>
          </p:cNvSpPr>
          <p:nvPr>
            <p:ph type="subTitle" idx="3"/>
          </p:nvPr>
        </p:nvSpPr>
        <p:spPr>
          <a:xfrm>
            <a:off x="3529375" y="3648975"/>
            <a:ext cx="2359500" cy="44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-127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18"/>
          <p:cNvSpPr txBox="1">
            <a:spLocks noGrp="1"/>
          </p:cNvSpPr>
          <p:nvPr>
            <p:ph type="subTitle" idx="4"/>
          </p:nvPr>
        </p:nvSpPr>
        <p:spPr>
          <a:xfrm>
            <a:off x="3529375" y="4093275"/>
            <a:ext cx="2362500" cy="81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-88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18"/>
          <p:cNvSpPr txBox="1">
            <a:spLocks noGrp="1"/>
          </p:cNvSpPr>
          <p:nvPr>
            <p:ph type="subTitle" idx="5"/>
          </p:nvPr>
        </p:nvSpPr>
        <p:spPr>
          <a:xfrm>
            <a:off x="6279511" y="1213025"/>
            <a:ext cx="2359500" cy="44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-127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18"/>
          <p:cNvSpPr txBox="1">
            <a:spLocks noGrp="1"/>
          </p:cNvSpPr>
          <p:nvPr>
            <p:ph type="subTitle" idx="6"/>
          </p:nvPr>
        </p:nvSpPr>
        <p:spPr>
          <a:xfrm>
            <a:off x="6278200" y="1657275"/>
            <a:ext cx="2362500" cy="81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-88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18"/>
          <p:cNvSpPr txBox="1">
            <a:spLocks noGrp="1"/>
          </p:cNvSpPr>
          <p:nvPr>
            <p:ph type="subTitle" idx="7"/>
          </p:nvPr>
        </p:nvSpPr>
        <p:spPr>
          <a:xfrm>
            <a:off x="6279500" y="3648975"/>
            <a:ext cx="2359500" cy="44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-127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18"/>
          <p:cNvSpPr txBox="1">
            <a:spLocks noGrp="1"/>
          </p:cNvSpPr>
          <p:nvPr>
            <p:ph type="subTitle" idx="8"/>
          </p:nvPr>
        </p:nvSpPr>
        <p:spPr>
          <a:xfrm>
            <a:off x="6278200" y="4093275"/>
            <a:ext cx="2362500" cy="81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-88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_AND_TWO_COLUMNS_1_2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9"/>
          <p:cNvSpPr/>
          <p:nvPr/>
        </p:nvSpPr>
        <p:spPr>
          <a:xfrm flipH="1">
            <a:off x="-116825" y="-103725"/>
            <a:ext cx="3012300" cy="53511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19"/>
          <p:cNvSpPr txBox="1">
            <a:spLocks noGrp="1"/>
          </p:cNvSpPr>
          <p:nvPr>
            <p:ph type="title"/>
          </p:nvPr>
        </p:nvSpPr>
        <p:spPr>
          <a:xfrm>
            <a:off x="629875" y="1712275"/>
            <a:ext cx="1719900" cy="171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b="1">
                <a:solidFill>
                  <a:schemeClr val="lt1"/>
                </a:solidFill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19"/>
          <p:cNvSpPr txBox="1">
            <a:spLocks noGrp="1"/>
          </p:cNvSpPr>
          <p:nvPr>
            <p:ph type="subTitle" idx="1"/>
          </p:nvPr>
        </p:nvSpPr>
        <p:spPr>
          <a:xfrm>
            <a:off x="5142950" y="569900"/>
            <a:ext cx="2406900" cy="44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-127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19"/>
          <p:cNvSpPr txBox="1">
            <a:spLocks noGrp="1"/>
          </p:cNvSpPr>
          <p:nvPr>
            <p:ph type="subTitle" idx="2"/>
          </p:nvPr>
        </p:nvSpPr>
        <p:spPr>
          <a:xfrm>
            <a:off x="5142950" y="1014156"/>
            <a:ext cx="2409900" cy="60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-88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19"/>
          <p:cNvSpPr txBox="1">
            <a:spLocks noGrp="1"/>
          </p:cNvSpPr>
          <p:nvPr>
            <p:ph type="subTitle" idx="3"/>
          </p:nvPr>
        </p:nvSpPr>
        <p:spPr>
          <a:xfrm>
            <a:off x="5142950" y="3470494"/>
            <a:ext cx="2406900" cy="44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-127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19"/>
          <p:cNvSpPr txBox="1">
            <a:spLocks noGrp="1"/>
          </p:cNvSpPr>
          <p:nvPr>
            <p:ph type="subTitle" idx="4"/>
          </p:nvPr>
        </p:nvSpPr>
        <p:spPr>
          <a:xfrm>
            <a:off x="5142950" y="3914800"/>
            <a:ext cx="2409900" cy="60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-88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19"/>
          <p:cNvSpPr txBox="1">
            <a:spLocks noGrp="1"/>
          </p:cNvSpPr>
          <p:nvPr>
            <p:ph type="subTitle" idx="5"/>
          </p:nvPr>
        </p:nvSpPr>
        <p:spPr>
          <a:xfrm>
            <a:off x="5142950" y="2024610"/>
            <a:ext cx="2406900" cy="44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-127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19"/>
          <p:cNvSpPr txBox="1">
            <a:spLocks noGrp="1"/>
          </p:cNvSpPr>
          <p:nvPr>
            <p:ph type="subTitle" idx="6"/>
          </p:nvPr>
        </p:nvSpPr>
        <p:spPr>
          <a:xfrm>
            <a:off x="5142950" y="2468891"/>
            <a:ext cx="2409900" cy="60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-88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 1">
  <p:cSld name="CUSTOM_4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0"/>
          <p:cNvSpPr txBox="1">
            <a:spLocks noGrp="1"/>
          </p:cNvSpPr>
          <p:nvPr>
            <p:ph type="title"/>
          </p:nvPr>
        </p:nvSpPr>
        <p:spPr>
          <a:xfrm>
            <a:off x="1096050" y="2161625"/>
            <a:ext cx="2624100" cy="81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29" name="Google Shape;129;p20"/>
          <p:cNvSpPr txBox="1">
            <a:spLocks noGrp="1"/>
          </p:cNvSpPr>
          <p:nvPr>
            <p:ph type="subTitle" idx="1"/>
          </p:nvPr>
        </p:nvSpPr>
        <p:spPr>
          <a:xfrm>
            <a:off x="1096050" y="2998500"/>
            <a:ext cx="2624100" cy="55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30" name="Google Shape;130;p20"/>
          <p:cNvSpPr/>
          <p:nvPr/>
        </p:nvSpPr>
        <p:spPr>
          <a:xfrm rot="10800000" flipH="1">
            <a:off x="-47850" y="-95700"/>
            <a:ext cx="9239700" cy="8454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 and text">
  <p:cSld name="CUSTOM_5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1"/>
          <p:cNvSpPr txBox="1">
            <a:spLocks noGrp="1"/>
          </p:cNvSpPr>
          <p:nvPr>
            <p:ph type="title" hasCustomPrompt="1"/>
          </p:nvPr>
        </p:nvSpPr>
        <p:spPr>
          <a:xfrm>
            <a:off x="3520150" y="672237"/>
            <a:ext cx="3228300" cy="495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33" name="Google Shape;133;p21"/>
          <p:cNvSpPr txBox="1">
            <a:spLocks noGrp="1"/>
          </p:cNvSpPr>
          <p:nvPr>
            <p:ph type="subTitle" idx="1"/>
          </p:nvPr>
        </p:nvSpPr>
        <p:spPr>
          <a:xfrm>
            <a:off x="3520150" y="1174325"/>
            <a:ext cx="3228300" cy="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21"/>
          <p:cNvSpPr txBox="1">
            <a:spLocks noGrp="1"/>
          </p:cNvSpPr>
          <p:nvPr>
            <p:ph type="title" idx="2" hasCustomPrompt="1"/>
          </p:nvPr>
        </p:nvSpPr>
        <p:spPr>
          <a:xfrm>
            <a:off x="3520150" y="2140775"/>
            <a:ext cx="3228300" cy="495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35" name="Google Shape;135;p21"/>
          <p:cNvSpPr txBox="1">
            <a:spLocks noGrp="1"/>
          </p:cNvSpPr>
          <p:nvPr>
            <p:ph type="subTitle" idx="3"/>
          </p:nvPr>
        </p:nvSpPr>
        <p:spPr>
          <a:xfrm>
            <a:off x="3520150" y="2639800"/>
            <a:ext cx="3228300" cy="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21"/>
          <p:cNvSpPr txBox="1">
            <a:spLocks noGrp="1"/>
          </p:cNvSpPr>
          <p:nvPr>
            <p:ph type="title" idx="4" hasCustomPrompt="1"/>
          </p:nvPr>
        </p:nvSpPr>
        <p:spPr>
          <a:xfrm>
            <a:off x="3520150" y="3609845"/>
            <a:ext cx="3228300" cy="495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37" name="Google Shape;137;p21"/>
          <p:cNvSpPr txBox="1">
            <a:spLocks noGrp="1"/>
          </p:cNvSpPr>
          <p:nvPr>
            <p:ph type="subTitle" idx="5"/>
          </p:nvPr>
        </p:nvSpPr>
        <p:spPr>
          <a:xfrm>
            <a:off x="3520150" y="4105205"/>
            <a:ext cx="3228300" cy="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21"/>
          <p:cNvSpPr/>
          <p:nvPr/>
        </p:nvSpPr>
        <p:spPr>
          <a:xfrm flipH="1">
            <a:off x="-116825" y="-79800"/>
            <a:ext cx="3012300" cy="53031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21"/>
          <p:cNvSpPr txBox="1">
            <a:spLocks noGrp="1"/>
          </p:cNvSpPr>
          <p:nvPr>
            <p:ph type="title" idx="6"/>
          </p:nvPr>
        </p:nvSpPr>
        <p:spPr>
          <a:xfrm>
            <a:off x="629875" y="1712300"/>
            <a:ext cx="2115900" cy="171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b="1">
                <a:solidFill>
                  <a:schemeClr val="lt1"/>
                </a:solidFill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/>
          <p:nvPr/>
        </p:nvSpPr>
        <p:spPr>
          <a:xfrm flipH="1">
            <a:off x="2893500" y="-79800"/>
            <a:ext cx="6250500" cy="53031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3"/>
          <p:cNvSpPr/>
          <p:nvPr/>
        </p:nvSpPr>
        <p:spPr>
          <a:xfrm rot="5400000">
            <a:off x="2027325" y="2497500"/>
            <a:ext cx="1739700" cy="1485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 flipH="1">
            <a:off x="3796675" y="1786425"/>
            <a:ext cx="3480000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title" idx="2" hasCustomPrompt="1"/>
          </p:nvPr>
        </p:nvSpPr>
        <p:spPr>
          <a:xfrm flipH="1">
            <a:off x="0" y="2012850"/>
            <a:ext cx="2893500" cy="111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8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 b="1"/>
            </a:lvl9pPr>
          </a:lstStyle>
          <a:p>
            <a:r>
              <a:t>xx%</a:t>
            </a:r>
          </a:p>
        </p:txBody>
      </p:sp>
      <p:sp>
        <p:nvSpPr>
          <p:cNvPr id="18" name="Google Shape;18;p3"/>
          <p:cNvSpPr txBox="1">
            <a:spLocks noGrp="1"/>
          </p:cNvSpPr>
          <p:nvPr>
            <p:ph type="subTitle" idx="1"/>
          </p:nvPr>
        </p:nvSpPr>
        <p:spPr>
          <a:xfrm flipH="1">
            <a:off x="3796675" y="2509157"/>
            <a:ext cx="3480000" cy="85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chemeClr val="lt1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4_1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2"/>
          <p:cNvSpPr/>
          <p:nvPr/>
        </p:nvSpPr>
        <p:spPr>
          <a:xfrm rot="10800000" flipH="1">
            <a:off x="-19550" y="2930700"/>
            <a:ext cx="9239700" cy="2323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22"/>
          <p:cNvSpPr txBox="1">
            <a:spLocks noGrp="1"/>
          </p:cNvSpPr>
          <p:nvPr>
            <p:ph type="title"/>
          </p:nvPr>
        </p:nvSpPr>
        <p:spPr>
          <a:xfrm>
            <a:off x="1926150" y="3352924"/>
            <a:ext cx="5291700" cy="6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43" name="Google Shape;143;p22"/>
          <p:cNvSpPr txBox="1">
            <a:spLocks noGrp="1"/>
          </p:cNvSpPr>
          <p:nvPr>
            <p:ph type="subTitle" idx="1"/>
          </p:nvPr>
        </p:nvSpPr>
        <p:spPr>
          <a:xfrm>
            <a:off x="1926150" y="3948174"/>
            <a:ext cx="5291700" cy="69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4_1_1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3"/>
          <p:cNvSpPr txBox="1">
            <a:spLocks noGrp="1"/>
          </p:cNvSpPr>
          <p:nvPr>
            <p:ph type="body" idx="1"/>
          </p:nvPr>
        </p:nvSpPr>
        <p:spPr>
          <a:xfrm>
            <a:off x="3513650" y="847959"/>
            <a:ext cx="4904400" cy="39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2100" rtl="0">
              <a:spcBef>
                <a:spcPts val="0"/>
              </a:spcBef>
              <a:spcAft>
                <a:spcPts val="0"/>
              </a:spcAft>
              <a:buSzPts val="1000"/>
              <a:buFont typeface="Montserrat"/>
              <a:buChar char="●"/>
              <a:defRPr/>
            </a:lvl1pPr>
            <a:lvl2pPr marL="914400" lvl="1" indent="-3302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Font typeface="Montserrat"/>
              <a:buChar char="○"/>
              <a:defRPr sz="1200"/>
            </a:lvl2pPr>
            <a:lvl3pPr marL="1371600" lvl="2" indent="-330200" rtl="0">
              <a:spcBef>
                <a:spcPts val="1600"/>
              </a:spcBef>
              <a:spcAft>
                <a:spcPts val="0"/>
              </a:spcAft>
              <a:buSzPts val="1600"/>
              <a:buFont typeface="Montserrat"/>
              <a:buChar char="■"/>
              <a:defRPr/>
            </a:lvl3pPr>
            <a:lvl4pPr marL="1828800" lvl="3" indent="-330200" rtl="0">
              <a:spcBef>
                <a:spcPts val="1600"/>
              </a:spcBef>
              <a:spcAft>
                <a:spcPts val="0"/>
              </a:spcAft>
              <a:buSzPts val="1600"/>
              <a:buFont typeface="Montserrat"/>
              <a:buChar char="●"/>
              <a:defRPr/>
            </a:lvl4pPr>
            <a:lvl5pPr marL="2286000" lvl="4" indent="-330200" rtl="0">
              <a:spcBef>
                <a:spcPts val="1600"/>
              </a:spcBef>
              <a:spcAft>
                <a:spcPts val="0"/>
              </a:spcAft>
              <a:buSzPts val="1600"/>
              <a:buFont typeface="Montserrat"/>
              <a:buChar char="○"/>
              <a:defRPr/>
            </a:lvl5pPr>
            <a:lvl6pPr marL="2743200" lvl="5" indent="-330200" rtl="0">
              <a:spcBef>
                <a:spcPts val="1600"/>
              </a:spcBef>
              <a:spcAft>
                <a:spcPts val="0"/>
              </a:spcAft>
              <a:buSzPts val="1600"/>
              <a:buFont typeface="Montserrat"/>
              <a:buChar char="■"/>
              <a:defRPr/>
            </a:lvl6pPr>
            <a:lvl7pPr marL="3200400" lvl="6" indent="-330200" rtl="0">
              <a:spcBef>
                <a:spcPts val="1600"/>
              </a:spcBef>
              <a:spcAft>
                <a:spcPts val="0"/>
              </a:spcAft>
              <a:buSzPts val="1600"/>
              <a:buFont typeface="Montserrat"/>
              <a:buChar char="●"/>
              <a:defRPr/>
            </a:lvl7pPr>
            <a:lvl8pPr marL="3657600" lvl="7" indent="-330200" rtl="0">
              <a:spcBef>
                <a:spcPts val="1600"/>
              </a:spcBef>
              <a:spcAft>
                <a:spcPts val="0"/>
              </a:spcAft>
              <a:buSzPts val="1600"/>
              <a:buFont typeface="Montserrat"/>
              <a:buChar char="○"/>
              <a:defRPr/>
            </a:lvl8pPr>
            <a:lvl9pPr marL="4114800" lvl="8" indent="-330200" rtl="0">
              <a:spcBef>
                <a:spcPts val="1600"/>
              </a:spcBef>
              <a:spcAft>
                <a:spcPts val="1600"/>
              </a:spcAft>
              <a:buSzPts val="1600"/>
              <a:buFont typeface="Montserrat"/>
              <a:buChar char="■"/>
              <a:defRPr/>
            </a:lvl9pPr>
          </a:lstStyle>
          <a:p>
            <a:endParaRPr/>
          </a:p>
        </p:txBody>
      </p:sp>
      <p:sp>
        <p:nvSpPr>
          <p:cNvPr id="146" name="Google Shape;146;p23"/>
          <p:cNvSpPr txBox="1">
            <a:spLocks noGrp="1"/>
          </p:cNvSpPr>
          <p:nvPr>
            <p:ph type="subTitle" idx="2"/>
          </p:nvPr>
        </p:nvSpPr>
        <p:spPr>
          <a:xfrm>
            <a:off x="3513650" y="402150"/>
            <a:ext cx="4404600" cy="37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23"/>
          <p:cNvSpPr/>
          <p:nvPr/>
        </p:nvSpPr>
        <p:spPr>
          <a:xfrm flipH="1">
            <a:off x="-116825" y="-103725"/>
            <a:ext cx="3012300" cy="53511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23"/>
          <p:cNvSpPr txBox="1">
            <a:spLocks noGrp="1"/>
          </p:cNvSpPr>
          <p:nvPr>
            <p:ph type="title"/>
          </p:nvPr>
        </p:nvSpPr>
        <p:spPr>
          <a:xfrm>
            <a:off x="608700" y="1931600"/>
            <a:ext cx="2284200" cy="128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b="1">
                <a:solidFill>
                  <a:schemeClr val="lt1"/>
                </a:solidFill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4_1_1_1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4"/>
          <p:cNvSpPr txBox="1">
            <a:spLocks noGrp="1"/>
          </p:cNvSpPr>
          <p:nvPr>
            <p:ph type="body" idx="1"/>
          </p:nvPr>
        </p:nvSpPr>
        <p:spPr>
          <a:xfrm>
            <a:off x="3513650" y="1978784"/>
            <a:ext cx="4904400" cy="211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2100" rtl="0">
              <a:spcBef>
                <a:spcPts val="0"/>
              </a:spcBef>
              <a:spcAft>
                <a:spcPts val="0"/>
              </a:spcAft>
              <a:buSzPts val="1000"/>
              <a:buFont typeface="Montserrat"/>
              <a:buChar char="●"/>
              <a:defRPr/>
            </a:lvl1pPr>
            <a:lvl2pPr marL="914400" lvl="1" indent="-3302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Font typeface="Montserrat"/>
              <a:buChar char="○"/>
              <a:defRPr sz="1200"/>
            </a:lvl2pPr>
            <a:lvl3pPr marL="1371600" lvl="2" indent="-330200" rtl="0">
              <a:spcBef>
                <a:spcPts val="1600"/>
              </a:spcBef>
              <a:spcAft>
                <a:spcPts val="0"/>
              </a:spcAft>
              <a:buSzPts val="1600"/>
              <a:buFont typeface="Montserrat"/>
              <a:buChar char="■"/>
              <a:defRPr/>
            </a:lvl3pPr>
            <a:lvl4pPr marL="1828800" lvl="3" indent="-330200" rtl="0">
              <a:spcBef>
                <a:spcPts val="1600"/>
              </a:spcBef>
              <a:spcAft>
                <a:spcPts val="0"/>
              </a:spcAft>
              <a:buSzPts val="1600"/>
              <a:buFont typeface="Montserrat"/>
              <a:buChar char="●"/>
              <a:defRPr/>
            </a:lvl4pPr>
            <a:lvl5pPr marL="2286000" lvl="4" indent="-330200" rtl="0">
              <a:spcBef>
                <a:spcPts val="1600"/>
              </a:spcBef>
              <a:spcAft>
                <a:spcPts val="0"/>
              </a:spcAft>
              <a:buSzPts val="1600"/>
              <a:buFont typeface="Montserrat"/>
              <a:buChar char="○"/>
              <a:defRPr/>
            </a:lvl5pPr>
            <a:lvl6pPr marL="2743200" lvl="5" indent="-330200" rtl="0">
              <a:spcBef>
                <a:spcPts val="1600"/>
              </a:spcBef>
              <a:spcAft>
                <a:spcPts val="0"/>
              </a:spcAft>
              <a:buSzPts val="1600"/>
              <a:buFont typeface="Montserrat"/>
              <a:buChar char="■"/>
              <a:defRPr/>
            </a:lvl6pPr>
            <a:lvl7pPr marL="3200400" lvl="6" indent="-330200" rtl="0">
              <a:spcBef>
                <a:spcPts val="1600"/>
              </a:spcBef>
              <a:spcAft>
                <a:spcPts val="0"/>
              </a:spcAft>
              <a:buSzPts val="1600"/>
              <a:buFont typeface="Montserrat"/>
              <a:buChar char="●"/>
              <a:defRPr/>
            </a:lvl7pPr>
            <a:lvl8pPr marL="3657600" lvl="7" indent="-330200" rtl="0">
              <a:spcBef>
                <a:spcPts val="1600"/>
              </a:spcBef>
              <a:spcAft>
                <a:spcPts val="0"/>
              </a:spcAft>
              <a:buSzPts val="1600"/>
              <a:buFont typeface="Montserrat"/>
              <a:buChar char="○"/>
              <a:defRPr/>
            </a:lvl8pPr>
            <a:lvl9pPr marL="4114800" lvl="8" indent="-330200" rtl="0">
              <a:spcBef>
                <a:spcPts val="1600"/>
              </a:spcBef>
              <a:spcAft>
                <a:spcPts val="1600"/>
              </a:spcAft>
              <a:buSzPts val="1600"/>
              <a:buFont typeface="Montserrat"/>
              <a:buChar char="■"/>
              <a:defRPr/>
            </a:lvl9pPr>
          </a:lstStyle>
          <a:p>
            <a:endParaRPr/>
          </a:p>
        </p:txBody>
      </p:sp>
      <p:sp>
        <p:nvSpPr>
          <p:cNvPr id="151" name="Google Shape;151;p24"/>
          <p:cNvSpPr txBox="1">
            <a:spLocks noGrp="1"/>
          </p:cNvSpPr>
          <p:nvPr>
            <p:ph type="subTitle" idx="2"/>
          </p:nvPr>
        </p:nvSpPr>
        <p:spPr>
          <a:xfrm>
            <a:off x="3513650" y="1532975"/>
            <a:ext cx="4404300" cy="37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24"/>
          <p:cNvSpPr/>
          <p:nvPr/>
        </p:nvSpPr>
        <p:spPr>
          <a:xfrm flipH="1">
            <a:off x="-116825" y="-103725"/>
            <a:ext cx="3012300" cy="53511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24"/>
          <p:cNvSpPr txBox="1">
            <a:spLocks noGrp="1"/>
          </p:cNvSpPr>
          <p:nvPr>
            <p:ph type="title"/>
          </p:nvPr>
        </p:nvSpPr>
        <p:spPr>
          <a:xfrm>
            <a:off x="608700" y="1931600"/>
            <a:ext cx="2284200" cy="128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b="1">
                <a:solidFill>
                  <a:schemeClr val="lt1"/>
                </a:solidFill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1"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5"/>
          <p:cNvSpPr/>
          <p:nvPr/>
        </p:nvSpPr>
        <p:spPr>
          <a:xfrm rot="10800000" flipH="1">
            <a:off x="-95750" y="2930700"/>
            <a:ext cx="9239700" cy="2323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25"/>
          <p:cNvSpPr txBox="1">
            <a:spLocks noGrp="1"/>
          </p:cNvSpPr>
          <p:nvPr>
            <p:ph type="subTitle" idx="1"/>
          </p:nvPr>
        </p:nvSpPr>
        <p:spPr>
          <a:xfrm>
            <a:off x="983700" y="3163800"/>
            <a:ext cx="3588300" cy="104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57" name="Google Shape;157;p25"/>
          <p:cNvSpPr txBox="1"/>
          <p:nvPr/>
        </p:nvSpPr>
        <p:spPr>
          <a:xfrm>
            <a:off x="4572000" y="3163800"/>
            <a:ext cx="3324600" cy="104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uli"/>
              <a:buNone/>
            </a:pPr>
            <a:r>
              <a:rPr lang="en">
                <a:solidFill>
                  <a:schemeClr val="lt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CREDITS: This presentation template was created by </a:t>
            </a:r>
            <a:r>
              <a:rPr lang="en" b="1">
                <a:solidFill>
                  <a:schemeClr val="lt1"/>
                </a:solidFill>
                <a:uFill>
                  <a:noFill/>
                </a:uFill>
                <a:latin typeface="Encode Sans Semi Condensed"/>
                <a:ea typeface="Encode Sans Semi Condensed"/>
                <a:cs typeface="Encode Sans Semi Condensed"/>
                <a:sym typeface="Encode Sans Semi Condensed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>
                <a:solidFill>
                  <a:schemeClr val="lt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, including icons by </a:t>
            </a:r>
            <a:r>
              <a:rPr lang="en" b="1">
                <a:solidFill>
                  <a:schemeClr val="lt1"/>
                </a:solidFill>
                <a:uFill>
                  <a:noFill/>
                </a:uFill>
                <a:latin typeface="Encode Sans Semi Condensed"/>
                <a:ea typeface="Encode Sans Semi Condensed"/>
                <a:cs typeface="Encode Sans Semi Condensed"/>
                <a:sym typeface="Encode Sans Semi Condense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>
                <a:solidFill>
                  <a:schemeClr val="lt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, and infographics &amp; images by </a:t>
            </a:r>
            <a:r>
              <a:rPr lang="en" b="1">
                <a:solidFill>
                  <a:schemeClr val="lt1"/>
                </a:solidFill>
                <a:uFill>
                  <a:noFill/>
                </a:uFill>
                <a:latin typeface="Encode Sans Semi Condensed"/>
                <a:ea typeface="Encode Sans Semi Condensed"/>
                <a:cs typeface="Encode Sans Semi Condensed"/>
                <a:sym typeface="Encode Sans Semi Condense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>
                <a:solidFill>
                  <a:schemeClr val="lt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 </a:t>
            </a:r>
            <a:endParaRPr>
              <a:solidFill>
                <a:schemeClr val="lt1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  <p:sp>
        <p:nvSpPr>
          <p:cNvPr id="158" name="Google Shape;158;p25"/>
          <p:cNvSpPr/>
          <p:nvPr/>
        </p:nvSpPr>
        <p:spPr>
          <a:xfrm>
            <a:off x="3702075" y="2859750"/>
            <a:ext cx="1739700" cy="1485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25"/>
          <p:cNvSpPr txBox="1">
            <a:spLocks noGrp="1"/>
          </p:cNvSpPr>
          <p:nvPr>
            <p:ph type="ctrTitle"/>
          </p:nvPr>
        </p:nvSpPr>
        <p:spPr>
          <a:xfrm>
            <a:off x="2298475" y="0"/>
            <a:ext cx="4547100" cy="293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8000" b="1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/>
          <p:nvPr/>
        </p:nvSpPr>
        <p:spPr>
          <a:xfrm flipH="1">
            <a:off x="-116825" y="-79800"/>
            <a:ext cx="3012300" cy="53031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3365500" y="336975"/>
            <a:ext cx="5298900" cy="446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200"/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 sz="1200"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633875" y="1712250"/>
            <a:ext cx="1998300" cy="171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b="1">
                <a:solidFill>
                  <a:schemeClr val="lt1"/>
                </a:solidFill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/>
          <p:nvPr/>
        </p:nvSpPr>
        <p:spPr>
          <a:xfrm flipH="1">
            <a:off x="-116825" y="-79800"/>
            <a:ext cx="3012300" cy="53031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title"/>
          </p:nvPr>
        </p:nvSpPr>
        <p:spPr>
          <a:xfrm>
            <a:off x="629875" y="1712250"/>
            <a:ext cx="2185500" cy="171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b="1">
                <a:solidFill>
                  <a:schemeClr val="lt1"/>
                </a:solidFill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ubTitle" idx="1"/>
          </p:nvPr>
        </p:nvSpPr>
        <p:spPr>
          <a:xfrm>
            <a:off x="4377349" y="937350"/>
            <a:ext cx="2612700" cy="44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-127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subTitle" idx="2"/>
          </p:nvPr>
        </p:nvSpPr>
        <p:spPr>
          <a:xfrm>
            <a:off x="4374125" y="1381600"/>
            <a:ext cx="2616000" cy="111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-88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ubTitle" idx="3"/>
          </p:nvPr>
        </p:nvSpPr>
        <p:spPr>
          <a:xfrm>
            <a:off x="4377345" y="2860450"/>
            <a:ext cx="2615100" cy="44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-127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subTitle" idx="4"/>
          </p:nvPr>
        </p:nvSpPr>
        <p:spPr>
          <a:xfrm>
            <a:off x="4374125" y="3304725"/>
            <a:ext cx="2612700" cy="111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-88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/>
          <p:nvPr/>
        </p:nvSpPr>
        <p:spPr>
          <a:xfrm flipH="1">
            <a:off x="-116825" y="-79800"/>
            <a:ext cx="3012300" cy="53031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title"/>
          </p:nvPr>
        </p:nvSpPr>
        <p:spPr>
          <a:xfrm>
            <a:off x="629875" y="1712250"/>
            <a:ext cx="2185500" cy="171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b="1">
                <a:solidFill>
                  <a:schemeClr val="lt1"/>
                </a:solidFill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/>
          <p:nvPr/>
        </p:nvSpPr>
        <p:spPr>
          <a:xfrm rot="10800000" flipH="1">
            <a:off x="-47850" y="4100525"/>
            <a:ext cx="9239700" cy="12069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title"/>
          </p:nvPr>
        </p:nvSpPr>
        <p:spPr>
          <a:xfrm>
            <a:off x="4653950" y="815025"/>
            <a:ext cx="3345000" cy="157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subTitle" idx="1"/>
          </p:nvPr>
        </p:nvSpPr>
        <p:spPr>
          <a:xfrm>
            <a:off x="4653950" y="2613925"/>
            <a:ext cx="3843300" cy="85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7"/>
          <p:cNvSpPr/>
          <p:nvPr/>
        </p:nvSpPr>
        <p:spPr>
          <a:xfrm rot="-5402319">
            <a:off x="3686649" y="1353475"/>
            <a:ext cx="889500" cy="1464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8"/>
          <p:cNvSpPr/>
          <p:nvPr/>
        </p:nvSpPr>
        <p:spPr>
          <a:xfrm rot="10800000" flipH="1">
            <a:off x="-47850" y="4100525"/>
            <a:ext cx="9239700" cy="12069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8"/>
          <p:cNvSpPr/>
          <p:nvPr/>
        </p:nvSpPr>
        <p:spPr>
          <a:xfrm>
            <a:off x="3702075" y="4034500"/>
            <a:ext cx="1739700" cy="1485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1388100" y="0"/>
            <a:ext cx="6367800" cy="410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8000" b="1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9"/>
          <p:cNvSpPr/>
          <p:nvPr/>
        </p:nvSpPr>
        <p:spPr>
          <a:xfrm rot="10800000" flipH="1">
            <a:off x="-47850" y="-191400"/>
            <a:ext cx="9239700" cy="23691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title"/>
          </p:nvPr>
        </p:nvSpPr>
        <p:spPr>
          <a:xfrm>
            <a:off x="2150250" y="0"/>
            <a:ext cx="4843500" cy="217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00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subTitle" idx="1"/>
          </p:nvPr>
        </p:nvSpPr>
        <p:spPr>
          <a:xfrm>
            <a:off x="2866650" y="2177700"/>
            <a:ext cx="3410700" cy="296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0"/>
          <p:cNvSpPr/>
          <p:nvPr/>
        </p:nvSpPr>
        <p:spPr>
          <a:xfrm flipH="1">
            <a:off x="-116825" y="-79800"/>
            <a:ext cx="3012300" cy="53031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10"/>
          <p:cNvSpPr txBox="1">
            <a:spLocks noGrp="1"/>
          </p:cNvSpPr>
          <p:nvPr>
            <p:ph type="title"/>
          </p:nvPr>
        </p:nvSpPr>
        <p:spPr>
          <a:xfrm>
            <a:off x="629875" y="1466825"/>
            <a:ext cx="2115900" cy="220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b="1">
                <a:solidFill>
                  <a:schemeClr val="lt1"/>
                </a:solidFill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6100" y="445025"/>
            <a:ext cx="76917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ncode Sans Semi Condensed"/>
              <a:buNone/>
              <a:defRPr sz="3000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ncode Sans Semi Condensed"/>
              <a:buNone/>
              <a:defRPr sz="3000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ncode Sans Semi Condensed"/>
              <a:buNone/>
              <a:defRPr sz="3000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ncode Sans Semi Condensed"/>
              <a:buNone/>
              <a:defRPr sz="3000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ncode Sans Semi Condensed"/>
              <a:buNone/>
              <a:defRPr sz="3000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ncode Sans Semi Condensed"/>
              <a:buNone/>
              <a:defRPr sz="3000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ncode Sans Semi Condensed"/>
              <a:buNone/>
              <a:defRPr sz="3000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ncode Sans Semi Condensed"/>
              <a:buNone/>
              <a:defRPr sz="3000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ncode Sans Semi Condensed"/>
              <a:buNone/>
              <a:defRPr sz="3000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6100" y="1152475"/>
            <a:ext cx="76917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Encode Sans Semi Condensed"/>
              <a:buChar char="●"/>
              <a:defRPr>
                <a:solidFill>
                  <a:schemeClr val="dk2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Encode Sans Semi Condensed"/>
              <a:buChar char="○"/>
              <a:defRPr>
                <a:solidFill>
                  <a:schemeClr val="dk2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Encode Sans Semi Condensed"/>
              <a:buChar char="■"/>
              <a:defRPr>
                <a:solidFill>
                  <a:schemeClr val="dk2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Encode Sans Semi Condensed"/>
              <a:buChar char="●"/>
              <a:defRPr>
                <a:solidFill>
                  <a:schemeClr val="dk2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Encode Sans Semi Condensed"/>
              <a:buChar char="○"/>
              <a:defRPr>
                <a:solidFill>
                  <a:schemeClr val="dk2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Encode Sans Semi Condensed"/>
              <a:buChar char="■"/>
              <a:defRPr>
                <a:solidFill>
                  <a:schemeClr val="dk2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Encode Sans Semi Condensed"/>
              <a:buChar char="●"/>
              <a:defRPr>
                <a:solidFill>
                  <a:schemeClr val="dk2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Encode Sans Semi Condensed"/>
              <a:buChar char="○"/>
              <a:defRPr>
                <a:solidFill>
                  <a:schemeClr val="dk2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Encode Sans Semi Condensed"/>
              <a:buChar char="■"/>
              <a:defRPr>
                <a:solidFill>
                  <a:schemeClr val="dk2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</p:sldLayoutIdLst>
  <mc:AlternateContent xmlns:mc="http://schemas.openxmlformats.org/markup-compatibility/2006" xmlns:p14="http://schemas.microsoft.com/office/powerpoint/2010/main">
    <mc:Choice Requires="p14">
      <p:transition spd="slow" p14:dur="12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6"/>
          <p:cNvSpPr txBox="1">
            <a:spLocks noGrp="1"/>
          </p:cNvSpPr>
          <p:nvPr>
            <p:ph type="ctrTitle"/>
          </p:nvPr>
        </p:nvSpPr>
        <p:spPr>
          <a:xfrm>
            <a:off x="94525" y="988950"/>
            <a:ext cx="8955900" cy="316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 dirty="0">
                <a:latin typeface="Oswald"/>
                <a:ea typeface="Oswald"/>
                <a:cs typeface="Oswald"/>
                <a:sym typeface="Oswald"/>
              </a:rPr>
              <a:t>Администрация городского округа Семеновский </a:t>
            </a:r>
            <a:r>
              <a:rPr lang="en" sz="3400" dirty="0">
                <a:latin typeface="Oswald"/>
                <a:ea typeface="Oswald"/>
                <a:cs typeface="Oswald"/>
                <a:sym typeface="Oswald"/>
              </a:rPr>
              <a:t>Нижегородской области</a:t>
            </a:r>
            <a:endParaRPr sz="3400" dirty="0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5" name="Google Shape;165;p26"/>
          <p:cNvSpPr txBox="1">
            <a:spLocks noGrp="1"/>
          </p:cNvSpPr>
          <p:nvPr>
            <p:ph type="subTitle" idx="1"/>
          </p:nvPr>
        </p:nvSpPr>
        <p:spPr>
          <a:xfrm>
            <a:off x="188075" y="3647800"/>
            <a:ext cx="8861400" cy="118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900" b="1" dirty="0">
                <a:latin typeface="Verdana"/>
                <a:ea typeface="Verdana"/>
                <a:cs typeface="Verdana"/>
                <a:sym typeface="Verdana"/>
              </a:rPr>
              <a:t>к</a:t>
            </a:r>
            <a:r>
              <a:rPr lang="en" sz="1900" b="1" dirty="0"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ru-RU" sz="1900" b="1" dirty="0">
                <a:latin typeface="Verdana"/>
                <a:ea typeface="Verdana"/>
                <a:cs typeface="Verdana"/>
                <a:sym typeface="Verdana"/>
              </a:rPr>
              <a:t>решению Совета депутатов городского округа Семеновский от 14.12.2021 № 31 « О</a:t>
            </a:r>
            <a:r>
              <a:rPr lang="en" sz="1900" b="1" dirty="0">
                <a:latin typeface="Verdana"/>
                <a:ea typeface="Verdana"/>
                <a:cs typeface="Verdana"/>
                <a:sym typeface="Verdana"/>
              </a:rPr>
              <a:t> бюджет</a:t>
            </a:r>
            <a:r>
              <a:rPr lang="ru-RU" sz="1900" b="1" dirty="0">
                <a:latin typeface="Verdana"/>
                <a:ea typeface="Verdana"/>
                <a:cs typeface="Verdana"/>
                <a:sym typeface="Verdana"/>
              </a:rPr>
              <a:t>е</a:t>
            </a:r>
            <a:r>
              <a:rPr lang="en" sz="1900" b="1" dirty="0">
                <a:latin typeface="Verdana"/>
                <a:ea typeface="Verdana"/>
                <a:cs typeface="Verdana"/>
                <a:sym typeface="Verdana"/>
              </a:rPr>
              <a:t> городского округа Семеновский Нижегородской области на 2022 год и плановый период 2023 и 2024 годов</a:t>
            </a:r>
            <a:r>
              <a:rPr lang="ru-RU" sz="1900" b="1" dirty="0">
                <a:latin typeface="Verdana"/>
                <a:ea typeface="Verdana"/>
                <a:cs typeface="Verdana"/>
                <a:sym typeface="Verdana"/>
              </a:rPr>
              <a:t>»</a:t>
            </a:r>
            <a:endParaRPr sz="1900" b="1" dirty="0"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166" name="Google Shape;166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84925" y="158550"/>
            <a:ext cx="986050" cy="1446250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26"/>
          <p:cNvSpPr/>
          <p:nvPr/>
        </p:nvSpPr>
        <p:spPr>
          <a:xfrm>
            <a:off x="3157900" y="2862925"/>
            <a:ext cx="2836800" cy="2862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26"/>
          <p:cNvSpPr/>
          <p:nvPr/>
        </p:nvSpPr>
        <p:spPr>
          <a:xfrm>
            <a:off x="-86650" y="3149125"/>
            <a:ext cx="9230700" cy="214200"/>
          </a:xfrm>
          <a:prstGeom prst="rect">
            <a:avLst/>
          </a:pr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34"/>
          <p:cNvSpPr txBox="1"/>
          <p:nvPr/>
        </p:nvSpPr>
        <p:spPr>
          <a:xfrm>
            <a:off x="251520" y="4659982"/>
            <a:ext cx="8280920" cy="432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15000"/>
              </a:lnSpc>
            </a:pPr>
            <a:r>
              <a:rPr lang="ru-RU" sz="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* - </a:t>
            </a:r>
            <a:r>
              <a:rPr lang="ru-RU" sz="7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плановые показатели по доходам 2021 года приведены по первоначальному бюджету в соответствии с решением Совета депутатов городского округа Семеновский от 10.12.2020г. №57 «О бюджете городского округа Семеновский на 2021г. И на плановый период 2022 и 2023 годов»</a:t>
            </a:r>
            <a:endParaRPr sz="7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Encode Sans Semi Condensed"/>
            </a:endParaRPr>
          </a:p>
        </p:txBody>
      </p:sp>
      <p:sp>
        <p:nvSpPr>
          <p:cNvPr id="267" name="Google Shape;267;p34"/>
          <p:cNvSpPr txBox="1"/>
          <p:nvPr/>
        </p:nvSpPr>
        <p:spPr>
          <a:xfrm>
            <a:off x="0" y="78751"/>
            <a:ext cx="9144000" cy="8248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Прогноз безвозмездных поступлений в бюджет городского округа</a:t>
            </a:r>
            <a:endParaRPr sz="2400" b="1" dirty="0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  <p:sp>
        <p:nvSpPr>
          <p:cNvPr id="275" name="Google Shape;275;p34"/>
          <p:cNvSpPr txBox="1"/>
          <p:nvPr/>
        </p:nvSpPr>
        <p:spPr>
          <a:xfrm>
            <a:off x="6162980" y="3931095"/>
            <a:ext cx="1890300" cy="537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1DAA4C7D-D69C-4C18-989A-28914BC97CEF}"/>
              </a:ext>
            </a:extLst>
          </p:cNvPr>
          <p:cNvGraphicFramePr>
            <a:graphicFrameLocks noGrp="1"/>
          </p:cNvGraphicFramePr>
          <p:nvPr/>
        </p:nvGraphicFramePr>
        <p:xfrm>
          <a:off x="395536" y="1203598"/>
          <a:ext cx="8496945" cy="279830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61654">
                  <a:extLst>
                    <a:ext uri="{9D8B030D-6E8A-4147-A177-3AD203B41FA5}">
                      <a16:colId xmlns:a16="http://schemas.microsoft.com/office/drawing/2014/main" val="4075134104"/>
                    </a:ext>
                  </a:extLst>
                </a:gridCol>
                <a:gridCol w="1580827">
                  <a:extLst>
                    <a:ext uri="{9D8B030D-6E8A-4147-A177-3AD203B41FA5}">
                      <a16:colId xmlns:a16="http://schemas.microsoft.com/office/drawing/2014/main" val="3961512864"/>
                    </a:ext>
                  </a:extLst>
                </a:gridCol>
                <a:gridCol w="1383224">
                  <a:extLst>
                    <a:ext uri="{9D8B030D-6E8A-4147-A177-3AD203B41FA5}">
                      <a16:colId xmlns:a16="http://schemas.microsoft.com/office/drawing/2014/main" val="3240168119"/>
                    </a:ext>
                  </a:extLst>
                </a:gridCol>
                <a:gridCol w="1219111">
                  <a:extLst>
                    <a:ext uri="{9D8B030D-6E8A-4147-A177-3AD203B41FA5}">
                      <a16:colId xmlns:a16="http://schemas.microsoft.com/office/drawing/2014/main" val="2210554850"/>
                    </a:ext>
                  </a:extLst>
                </a:gridCol>
                <a:gridCol w="1152129">
                  <a:extLst>
                    <a:ext uri="{9D8B030D-6E8A-4147-A177-3AD203B41FA5}">
                      <a16:colId xmlns:a16="http://schemas.microsoft.com/office/drawing/2014/main" val="1263760812"/>
                    </a:ext>
                  </a:extLst>
                </a:gridCol>
              </a:tblGrid>
              <a:tr h="288032">
                <a:tc gridSpan="3">
                  <a:txBody>
                    <a:bodyPr/>
                    <a:lstStyle/>
                    <a:p>
                      <a:pPr algn="ctr" fontAlgn="b"/>
                      <a:endParaRPr lang="ru-RU" sz="14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82" marR="1982" marT="1982" marB="0" anchor="b"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82" marR="1982" marT="1982" marB="0" anchor="b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млн. рублей</a:t>
                      </a:r>
                    </a:p>
                  </a:txBody>
                  <a:tcPr marL="1982" marR="1982" marT="1982" marB="0" anchor="b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7447526"/>
                  </a:ext>
                </a:extLst>
              </a:tr>
              <a:tr h="77502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Наименование</a:t>
                      </a:r>
                      <a:endParaRPr lang="ru-RU" sz="14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82" marR="1982" marT="1982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2021 год *</a:t>
                      </a:r>
                    </a:p>
                  </a:txBody>
                  <a:tcPr marL="1982" marR="1982" marT="1982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2022 год</a:t>
                      </a:r>
                    </a:p>
                  </a:txBody>
                  <a:tcPr marL="1982" marR="1982" marT="1982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2023 год</a:t>
                      </a:r>
                    </a:p>
                  </a:txBody>
                  <a:tcPr marL="1982" marR="1982" marT="1982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2024 год</a:t>
                      </a:r>
                    </a:p>
                    <a:p>
                      <a:pPr algn="ctr" fontAlgn="ctr"/>
                      <a:endParaRPr lang="ru-RU" sz="14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82" marR="1982" marT="1982" marB="0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4686130"/>
                  </a:ext>
                </a:extLst>
              </a:tr>
              <a:tr h="306783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Дотации</a:t>
                      </a:r>
                    </a:p>
                  </a:txBody>
                  <a:tcPr marL="1982" marR="1982" marT="1982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496,7</a:t>
                      </a:r>
                    </a:p>
                  </a:txBody>
                  <a:tcPr marL="1982" marR="1982" marT="1982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250,6</a:t>
                      </a:r>
                    </a:p>
                  </a:txBody>
                  <a:tcPr marL="1982" marR="1982" marT="1982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397,3</a:t>
                      </a:r>
                    </a:p>
                  </a:txBody>
                  <a:tcPr marL="1982" marR="1982" marT="1982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408,1</a:t>
                      </a:r>
                    </a:p>
                  </a:txBody>
                  <a:tcPr marL="1982" marR="1982" marT="1982" marB="0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6627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Субсидии</a:t>
                      </a:r>
                    </a:p>
                  </a:txBody>
                  <a:tcPr marL="1982" marR="1982" marT="1982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658,7</a:t>
                      </a:r>
                    </a:p>
                  </a:txBody>
                  <a:tcPr marL="1982" marR="1982" marT="1982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422,4</a:t>
                      </a:r>
                    </a:p>
                  </a:txBody>
                  <a:tcPr marL="1982" marR="1982" marT="1982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1 113,0</a:t>
                      </a:r>
                    </a:p>
                  </a:txBody>
                  <a:tcPr marL="1982" marR="1982" marT="1982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81,9</a:t>
                      </a:r>
                    </a:p>
                  </a:txBody>
                  <a:tcPr marL="1982" marR="1982" marT="1982" marB="0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6470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Субвенции</a:t>
                      </a:r>
                    </a:p>
                  </a:txBody>
                  <a:tcPr marL="1982" marR="1982" marT="1982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534,3</a:t>
                      </a:r>
                    </a:p>
                  </a:txBody>
                  <a:tcPr marL="1982" marR="1982" marT="1982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594,9</a:t>
                      </a:r>
                    </a:p>
                  </a:txBody>
                  <a:tcPr marL="1982" marR="1982" marT="1982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596,7</a:t>
                      </a:r>
                    </a:p>
                  </a:txBody>
                  <a:tcPr marL="1982" marR="1982" marT="1982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595,4</a:t>
                      </a:r>
                    </a:p>
                  </a:txBody>
                  <a:tcPr marL="1982" marR="1982" marT="1982" marB="0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62288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Иные межбюджетные трансферты</a:t>
                      </a:r>
                    </a:p>
                  </a:txBody>
                  <a:tcPr marL="1982" marR="1982" marT="1982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70,0</a:t>
                      </a:r>
                    </a:p>
                  </a:txBody>
                  <a:tcPr marL="1982" marR="1982" marT="1982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21,4</a:t>
                      </a:r>
                    </a:p>
                  </a:txBody>
                  <a:tcPr marL="1982" marR="1982" marT="1982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0,9</a:t>
                      </a:r>
                    </a:p>
                  </a:txBody>
                  <a:tcPr marL="1982" marR="1982" marT="1982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1,4</a:t>
                      </a:r>
                    </a:p>
                  </a:txBody>
                  <a:tcPr marL="1982" marR="1982" marT="1982" marB="0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3079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ИТОГО:</a:t>
                      </a:r>
                    </a:p>
                  </a:txBody>
                  <a:tcPr marL="1982" marR="1982" marT="1982" marB="0" anchor="b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1 759,7</a:t>
                      </a:r>
                    </a:p>
                  </a:txBody>
                  <a:tcPr marL="1982" marR="1982" marT="1982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1 289,3</a:t>
                      </a:r>
                    </a:p>
                  </a:txBody>
                  <a:tcPr marL="1982" marR="1982" marT="1982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2 107,9</a:t>
                      </a:r>
                    </a:p>
                  </a:txBody>
                  <a:tcPr marL="1982" marR="1982" marT="1982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1 086,8</a:t>
                      </a:r>
                    </a:p>
                  </a:txBody>
                  <a:tcPr marL="1982" marR="1982" marT="1982" marB="0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92759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792473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32"/>
          <p:cNvSpPr txBox="1">
            <a:spLocks noGrp="1"/>
          </p:cNvSpPr>
          <p:nvPr>
            <p:ph type="title"/>
          </p:nvPr>
        </p:nvSpPr>
        <p:spPr>
          <a:xfrm>
            <a:off x="0" y="939800"/>
            <a:ext cx="2796300" cy="374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latin typeface="Oswald"/>
                <a:ea typeface="Oswald"/>
                <a:cs typeface="Oswald"/>
                <a:sym typeface="Oswald"/>
              </a:rPr>
              <a:t>Основные </a:t>
            </a:r>
            <a:r>
              <a:rPr lang="ru-RU" sz="2400" dirty="0">
                <a:latin typeface="Oswald"/>
                <a:ea typeface="Oswald"/>
                <a:cs typeface="Oswald"/>
                <a:sym typeface="Oswald"/>
              </a:rPr>
              <a:t>принципы к формированию расходов бюджета</a:t>
            </a:r>
            <a:endParaRPr sz="2400" dirty="0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latin typeface="Oswald"/>
                <a:ea typeface="Oswald"/>
                <a:cs typeface="Oswald"/>
                <a:sym typeface="Oswald"/>
              </a:rPr>
              <a:t> городского округа Семеновский</a:t>
            </a:r>
            <a:endParaRPr sz="2400" dirty="0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42" name="Google Shape;242;p32"/>
          <p:cNvSpPr txBox="1">
            <a:spLocks noGrp="1"/>
          </p:cNvSpPr>
          <p:nvPr>
            <p:ph type="subTitle" idx="4294967295"/>
          </p:nvPr>
        </p:nvSpPr>
        <p:spPr>
          <a:xfrm>
            <a:off x="4387325" y="4063675"/>
            <a:ext cx="4631400" cy="82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       Расходы на реализацию проекта инициативного   </a:t>
            </a:r>
            <a:br>
              <a:rPr lang="en" sz="1000" b="1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en" sz="1000" b="1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                 бюджетирования «Вам решать!» </a:t>
            </a:r>
            <a:br>
              <a:rPr lang="en" sz="1000" b="1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</a:br>
            <a:endParaRPr dirty="0"/>
          </a:p>
        </p:txBody>
      </p:sp>
      <p:sp>
        <p:nvSpPr>
          <p:cNvPr id="243" name="Google Shape;243;p32"/>
          <p:cNvSpPr txBox="1">
            <a:spLocks noGrp="1"/>
          </p:cNvSpPr>
          <p:nvPr>
            <p:ph type="subTitle" idx="4294967295"/>
          </p:nvPr>
        </p:nvSpPr>
        <p:spPr>
          <a:xfrm>
            <a:off x="4387325" y="3277000"/>
            <a:ext cx="4631400" cy="73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Расходы прогнозного плана   капитального строительства   </a:t>
            </a:r>
            <a:br>
              <a:rPr lang="en" sz="1000" b="1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en" sz="1000" b="1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    по городскому округу Семеновский</a:t>
            </a:r>
            <a:endParaRPr sz="1000" b="1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44" name="Google Shape;244;p32"/>
          <p:cNvSpPr txBox="1">
            <a:spLocks noGrp="1"/>
          </p:cNvSpPr>
          <p:nvPr>
            <p:ph type="subTitle" idx="4294967295"/>
          </p:nvPr>
        </p:nvSpPr>
        <p:spPr>
          <a:xfrm>
            <a:off x="4387325" y="1402050"/>
            <a:ext cx="4820700" cy="206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          Расходы на оплату коммунальных услуг, </a:t>
            </a:r>
            <a:br>
              <a:rPr lang="en" sz="1000" b="1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en" sz="1000" b="1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         арендную плату и содержание помещений</a:t>
            </a:r>
            <a:endParaRPr sz="1000" b="1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(в части возмещения коммунальных расходов) на 2022 год                    </a:t>
            </a:r>
            <a:endParaRPr sz="1000" b="1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              рассчитаны от уровня первоначального</a:t>
            </a:r>
            <a:endParaRPr sz="1000" b="1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бюджета 2021 года, с учетом индексации на 4%,</a:t>
            </a:r>
            <a:r>
              <a:rPr lang="ru-RU" sz="1000" b="1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" sz="1000" b="1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исходя из           </a:t>
            </a:r>
            <a:br>
              <a:rPr lang="en" sz="1000" b="1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en" sz="1000" b="1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           среднегодового роста тарифов на 2022 год</a:t>
            </a:r>
            <a:endParaRPr sz="1000" b="1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45" name="Google Shape;245;p32"/>
          <p:cNvSpPr txBox="1">
            <a:spLocks noGrp="1"/>
          </p:cNvSpPr>
          <p:nvPr>
            <p:ph type="subTitle" idx="4294967295"/>
          </p:nvPr>
        </p:nvSpPr>
        <p:spPr>
          <a:xfrm>
            <a:off x="4387325" y="542575"/>
            <a:ext cx="4473900" cy="112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            Расходы на оплату труда рассчитаны:</a:t>
            </a:r>
            <a:endParaRPr sz="1000" b="1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-  фонд заработной платы «указных» категорий  </a:t>
            </a:r>
            <a:br>
              <a:rPr lang="en" sz="1000" b="1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en" sz="1000" b="1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       работников на 2022 год рассчитан с учетом</a:t>
            </a:r>
            <a:endParaRPr sz="1000" b="1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     прогноза среднемесячного дохода от трудовой  </a:t>
            </a:r>
            <a:br>
              <a:rPr lang="en" sz="1000" b="1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en" sz="1000" b="1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            деятельности на уровне 38 420 рублей</a:t>
            </a:r>
            <a:endParaRPr sz="1000" b="1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    -  фонд заработной платы «прочих» категорий  </a:t>
            </a:r>
            <a:br>
              <a:rPr lang="en" sz="1000" b="1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en" sz="1000" b="1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         работников рассчитан с учетом индексации</a:t>
            </a:r>
            <a:endParaRPr sz="1000" b="1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            заработной платы</a:t>
            </a:r>
            <a:r>
              <a:rPr lang="ru-RU" sz="1000" b="1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на 3 %</a:t>
            </a:r>
            <a:r>
              <a:rPr lang="en" sz="1000" b="1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с 1 октября 2021 года</a:t>
            </a:r>
            <a:r>
              <a:rPr lang="ru-RU" sz="1000" b="1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endParaRPr sz="1000" b="1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cxnSp>
        <p:nvCxnSpPr>
          <p:cNvPr id="246" name="Google Shape;246;p32"/>
          <p:cNvCxnSpPr>
            <a:stCxn id="247" idx="4"/>
            <a:endCxn id="248" idx="0"/>
          </p:cNvCxnSpPr>
          <p:nvPr/>
        </p:nvCxnSpPr>
        <p:spPr>
          <a:xfrm>
            <a:off x="3892400" y="939800"/>
            <a:ext cx="0" cy="312390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47" name="Google Shape;247;p32"/>
          <p:cNvSpPr/>
          <p:nvPr/>
        </p:nvSpPr>
        <p:spPr>
          <a:xfrm>
            <a:off x="3618950" y="392900"/>
            <a:ext cx="546900" cy="546900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1</a:t>
            </a:r>
            <a:endParaRPr>
              <a:solidFill>
                <a:schemeClr val="dk1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  <p:sp>
        <p:nvSpPr>
          <p:cNvPr id="249" name="Google Shape;249;p32"/>
          <p:cNvSpPr/>
          <p:nvPr/>
        </p:nvSpPr>
        <p:spPr>
          <a:xfrm>
            <a:off x="3618950" y="1968375"/>
            <a:ext cx="546900" cy="546900"/>
          </a:xfrm>
          <a:prstGeom prst="ellipse">
            <a:avLst/>
          </a:prstGeom>
          <a:solidFill>
            <a:srgbClr val="ACBFCB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2</a:t>
            </a:r>
            <a:endParaRPr>
              <a:solidFill>
                <a:schemeClr val="dk1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  <p:sp>
        <p:nvSpPr>
          <p:cNvPr id="250" name="Google Shape;250;p32"/>
          <p:cNvSpPr/>
          <p:nvPr/>
        </p:nvSpPr>
        <p:spPr>
          <a:xfrm>
            <a:off x="3618950" y="3229750"/>
            <a:ext cx="546900" cy="546900"/>
          </a:xfrm>
          <a:prstGeom prst="ellipse">
            <a:avLst/>
          </a:prstGeom>
          <a:solidFill>
            <a:srgbClr val="6A849A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3</a:t>
            </a:r>
            <a:endParaRPr>
              <a:solidFill>
                <a:schemeClr val="lt1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  <p:sp>
        <p:nvSpPr>
          <p:cNvPr id="248" name="Google Shape;248;p32"/>
          <p:cNvSpPr/>
          <p:nvPr/>
        </p:nvSpPr>
        <p:spPr>
          <a:xfrm>
            <a:off x="3618950" y="4063675"/>
            <a:ext cx="546900" cy="5469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4</a:t>
            </a:r>
            <a:endParaRPr>
              <a:solidFill>
                <a:schemeClr val="lt1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E7E046-02F4-4B00-8157-EBCB37FCB3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96" y="-92546"/>
            <a:ext cx="8856983" cy="819300"/>
          </a:xfrm>
        </p:spPr>
        <p:txBody>
          <a:bodyPr/>
          <a:lstStyle/>
          <a:p>
            <a:pPr algn="ctr"/>
            <a:r>
              <a:rPr lang="ru-RU" sz="2000" dirty="0">
                <a:solidFill>
                  <a:schemeClr val="bg1"/>
                </a:solidFill>
                <a:latin typeface="Oswald" panose="020B0604020202020204" charset="-52"/>
                <a:ea typeface="Verdana" panose="020B0604030504040204" pitchFamily="34" charset="0"/>
                <a:cs typeface="Verdana" panose="020B0604030504040204" pitchFamily="34" charset="0"/>
              </a:rPr>
              <a:t>      Всего расходы городского округа на 2022 год</a:t>
            </a:r>
            <a:br>
              <a:rPr lang="ru-RU" sz="2000" dirty="0">
                <a:solidFill>
                  <a:schemeClr val="bg1"/>
                </a:solidFill>
                <a:latin typeface="Oswald" panose="020B0604020202020204" charset="-52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2000" dirty="0">
                <a:solidFill>
                  <a:schemeClr val="bg1"/>
                </a:solidFill>
                <a:latin typeface="Oswald" panose="020B0604020202020204" charset="-52"/>
                <a:ea typeface="Verdana" panose="020B0604030504040204" pitchFamily="34" charset="0"/>
                <a:cs typeface="Verdana" panose="020B0604030504040204" pitchFamily="34" charset="0"/>
              </a:rPr>
              <a:t> предусмотрены в сумме  </a:t>
            </a:r>
            <a:r>
              <a:rPr lang="ru-RU" sz="2000" dirty="0">
                <a:solidFill>
                  <a:schemeClr val="bg1"/>
                </a:solidFill>
                <a:latin typeface="Oswald" panose="020B0604020202020204" charset="-52"/>
              </a:rPr>
              <a:t>– 1 995,0 тыс. рублей</a:t>
            </a:r>
          </a:p>
        </p:txBody>
      </p:sp>
      <p:graphicFrame>
        <p:nvGraphicFramePr>
          <p:cNvPr id="10" name="Object 2">
            <a:extLst>
              <a:ext uri="{FF2B5EF4-FFF2-40B4-BE49-F238E27FC236}">
                <a16:creationId xmlns:a16="http://schemas.microsoft.com/office/drawing/2014/main" id="{7765EF50-DBB5-427B-975B-98F686E231F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84082"/>
              </p:ext>
            </p:extLst>
          </p:nvPr>
        </p:nvGraphicFramePr>
        <p:xfrm>
          <a:off x="114389" y="915566"/>
          <a:ext cx="8856983" cy="38748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Rectangle 3">
            <a:extLst>
              <a:ext uri="{FF2B5EF4-FFF2-40B4-BE49-F238E27FC236}">
                <a16:creationId xmlns:a16="http://schemas.microsoft.com/office/drawing/2014/main" id="{59282279-410C-4B2F-B28A-9CE5A58C43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3378" y="4731990"/>
            <a:ext cx="8195551" cy="477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59" tIns="46030" rIns="92059" bIns="46030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200"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1pPr>
            <a:lvl2pPr marL="1189038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2pPr>
            <a:lvl3pPr marL="1597025"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3pPr>
            <a:lvl4pPr marL="2005013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4pPr>
            <a:lvl5pPr marL="2413000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5pPr>
            <a:lvl6pPr marL="2870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6pPr>
            <a:lvl7pPr marL="33274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7pPr>
            <a:lvl8pPr marL="378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8pPr>
            <a:lvl9pPr marL="424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9pPr>
          </a:lstStyle>
          <a:p>
            <a:pPr algn="r" defTabSz="914217">
              <a:lnSpc>
                <a:spcPct val="80000"/>
              </a:lnSpc>
            </a:pPr>
            <a:r>
              <a:rPr lang="ru-RU" altLang="ru-RU" sz="1200" b="1" dirty="0">
                <a:solidFill>
                  <a:schemeClr val="accent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                                                                    Прочие расходы </a:t>
            </a:r>
            <a:r>
              <a:rPr lang="ru-RU" altLang="ru-RU" sz="1200" b="1" dirty="0">
                <a:solidFill>
                  <a:schemeClr val="accent1">
                    <a:lumMod val="75000"/>
                    <a:lumOff val="25000"/>
                  </a:schemeClr>
                </a:solidFill>
              </a:rPr>
              <a:t>–</a:t>
            </a:r>
            <a:r>
              <a:rPr lang="ru-RU" altLang="ru-RU" sz="1200" b="1" dirty="0">
                <a:solidFill>
                  <a:schemeClr val="accent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 расходы на средства массовой информации</a:t>
            </a:r>
          </a:p>
        </p:txBody>
      </p:sp>
    </p:spTree>
    <p:extLst>
      <p:ext uri="{BB962C8B-B14F-4D97-AF65-F5344CB8AC3E}">
        <p14:creationId xmlns:p14="http://schemas.microsoft.com/office/powerpoint/2010/main" val="4859231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33"/>
          <p:cNvSpPr txBox="1">
            <a:spLocks noGrp="1"/>
          </p:cNvSpPr>
          <p:nvPr>
            <p:ph type="subTitle" idx="2"/>
          </p:nvPr>
        </p:nvSpPr>
        <p:spPr>
          <a:xfrm>
            <a:off x="3513650" y="402150"/>
            <a:ext cx="4404600" cy="37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Всего расходы 2022 год предусмотрены в сумме 1 995,0 млн. рублей</a:t>
            </a:r>
            <a:endParaRPr sz="12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sz="12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56" name="Google Shape;256;p33"/>
          <p:cNvSpPr txBox="1">
            <a:spLocks noGrp="1"/>
          </p:cNvSpPr>
          <p:nvPr>
            <p:ph type="title"/>
          </p:nvPr>
        </p:nvSpPr>
        <p:spPr>
          <a:xfrm>
            <a:off x="0" y="1931600"/>
            <a:ext cx="2835600" cy="169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Oswald"/>
                <a:ea typeface="Oswald"/>
                <a:cs typeface="Oswald"/>
                <a:sym typeface="Oswald"/>
              </a:rPr>
              <a:t>Программные и непрограммные расходы бюджета городского округа</a:t>
            </a:r>
            <a:endParaRPr sz="2400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Oswald"/>
                <a:ea typeface="Oswald"/>
                <a:cs typeface="Oswald"/>
                <a:sym typeface="Oswald"/>
              </a:rPr>
              <a:t>на 2022 год</a:t>
            </a:r>
            <a:endParaRPr sz="2400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57" name="Google Shape;257;p33" title="Points scored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59832" y="1131590"/>
            <a:ext cx="6003600" cy="3712226"/>
          </a:xfrm>
          <a:prstGeom prst="rect">
            <a:avLst/>
          </a:prstGeom>
          <a:noFill/>
          <a:ln>
            <a:noFill/>
          </a:ln>
        </p:spPr>
      </p:pic>
      <p:sp>
        <p:nvSpPr>
          <p:cNvPr id="258" name="Google Shape;258;p33"/>
          <p:cNvSpPr txBox="1"/>
          <p:nvPr/>
        </p:nvSpPr>
        <p:spPr>
          <a:xfrm>
            <a:off x="4821925" y="1562300"/>
            <a:ext cx="17013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128,</a:t>
            </a:r>
            <a:r>
              <a:rPr lang="ru-RU" sz="1200" dirty="0"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1 </a:t>
            </a:r>
            <a:r>
              <a:rPr lang="en" sz="1200" dirty="0"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млн рублей</a:t>
            </a:r>
            <a:endParaRPr sz="1200" dirty="0"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  <p:sp>
        <p:nvSpPr>
          <p:cNvPr id="259" name="Google Shape;259;p33"/>
          <p:cNvSpPr txBox="1"/>
          <p:nvPr/>
        </p:nvSpPr>
        <p:spPr>
          <a:xfrm>
            <a:off x="4611325" y="1888225"/>
            <a:ext cx="16620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1 866,</a:t>
            </a:r>
            <a:r>
              <a:rPr lang="ru-RU" sz="1200" dirty="0"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9</a:t>
            </a:r>
            <a:r>
              <a:rPr lang="en" sz="1200" dirty="0"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 млн. рублей</a:t>
            </a:r>
            <a:endParaRPr sz="1200" dirty="0"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34"/>
          <p:cNvSpPr/>
          <p:nvPr/>
        </p:nvSpPr>
        <p:spPr>
          <a:xfrm>
            <a:off x="6063720" y="1678446"/>
            <a:ext cx="2451084" cy="363645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34"/>
          <p:cNvSpPr/>
          <p:nvPr/>
        </p:nvSpPr>
        <p:spPr>
          <a:xfrm>
            <a:off x="6069241" y="2152957"/>
            <a:ext cx="2473199" cy="373401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63" name="Google Shape;263;p34"/>
          <p:cNvSpPr txBox="1"/>
          <p:nvPr/>
        </p:nvSpPr>
        <p:spPr>
          <a:xfrm>
            <a:off x="6162980" y="1369571"/>
            <a:ext cx="2425879" cy="899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>
              <a:lnSpc>
                <a:spcPct val="115000"/>
              </a:lnSpc>
            </a:pPr>
            <a:br>
              <a:rPr lang="en" sz="1200" dirty="0"/>
            </a:br>
            <a:endParaRPr lang="en" sz="1200" dirty="0"/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  <p:sp>
        <p:nvSpPr>
          <p:cNvPr id="265" name="Google Shape;265;p34"/>
          <p:cNvSpPr/>
          <p:nvPr/>
        </p:nvSpPr>
        <p:spPr>
          <a:xfrm>
            <a:off x="6052224" y="1243905"/>
            <a:ext cx="2456938" cy="365604"/>
          </a:xfrm>
          <a:prstGeom prst="roundRect">
            <a:avLst>
              <a:gd name="adj" fmla="val 9916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" name="Google Shape;266;p34"/>
          <p:cNvSpPr txBox="1"/>
          <p:nvPr/>
        </p:nvSpPr>
        <p:spPr>
          <a:xfrm>
            <a:off x="6047391" y="1004517"/>
            <a:ext cx="2433900" cy="8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en" sz="1200" dirty="0"/>
            </a:br>
            <a:r>
              <a:rPr lang="en" sz="1200" dirty="0"/>
              <a:t>873 984,3</a:t>
            </a:r>
            <a:endParaRPr sz="12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  <p:sp>
        <p:nvSpPr>
          <p:cNvPr id="267" name="Google Shape;267;p34"/>
          <p:cNvSpPr txBox="1"/>
          <p:nvPr/>
        </p:nvSpPr>
        <p:spPr>
          <a:xfrm>
            <a:off x="1133850" y="78750"/>
            <a:ext cx="6876300" cy="8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Основные муниципальные программы</a:t>
            </a:r>
            <a:endParaRPr sz="2400" b="1" dirty="0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  <p:sp>
        <p:nvSpPr>
          <p:cNvPr id="268" name="Google Shape;268;p34"/>
          <p:cNvSpPr txBox="1"/>
          <p:nvPr/>
        </p:nvSpPr>
        <p:spPr>
          <a:xfrm>
            <a:off x="1636721" y="587939"/>
            <a:ext cx="5923200" cy="9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14300" lvl="0" indent="0" algn="ctr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1200" b="1" dirty="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На реализацию 20 муниципальных программ на 2022 год предусмотрено 1 866,</a:t>
            </a:r>
            <a:r>
              <a:rPr lang="ru-RU" sz="1200" b="1" dirty="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9</a:t>
            </a:r>
            <a:r>
              <a:rPr lang="en" sz="1200" b="1" dirty="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 млн. рублей</a:t>
            </a:r>
            <a:endParaRPr sz="1200" b="1" dirty="0">
              <a:solidFill>
                <a:schemeClr val="dk2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  <p:sp>
        <p:nvSpPr>
          <p:cNvPr id="269" name="Google Shape;269;p34"/>
          <p:cNvSpPr txBox="1"/>
          <p:nvPr/>
        </p:nvSpPr>
        <p:spPr>
          <a:xfrm>
            <a:off x="28978" y="1217035"/>
            <a:ext cx="5530461" cy="4331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14300">
              <a:lnSpc>
                <a:spcPct val="115000"/>
              </a:lnSpc>
              <a:spcBef>
                <a:spcPts val="800"/>
              </a:spcBef>
            </a:pPr>
            <a:r>
              <a:rPr lang="en" sz="1000" dirty="0">
                <a:solidFill>
                  <a:schemeClr val="tx2">
                    <a:lumMod val="25000"/>
                  </a:schemeClr>
                </a:solidFill>
                <a:latin typeface="Verdana"/>
                <a:ea typeface="Verdana"/>
                <a:cs typeface="Verdana"/>
                <a:sym typeface="Verdana"/>
              </a:rPr>
              <a:t>"Развитие образования городского округа Семеновский на 2018-2023 годы"</a:t>
            </a:r>
            <a:endParaRPr lang="ru-RU" sz="1000" dirty="0">
              <a:solidFill>
                <a:schemeClr val="tx2">
                  <a:lumMod val="25000"/>
                </a:schemeClr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114300">
              <a:lnSpc>
                <a:spcPct val="115000"/>
              </a:lnSpc>
              <a:spcBef>
                <a:spcPts val="800"/>
              </a:spcBef>
            </a:pPr>
            <a:r>
              <a:rPr lang="en" sz="1000" dirty="0">
                <a:solidFill>
                  <a:schemeClr val="tx2">
                    <a:lumMod val="25000"/>
                  </a:schemeClr>
                </a:solidFill>
                <a:latin typeface="Verdana"/>
                <a:ea typeface="Verdana"/>
                <a:cs typeface="Verdana"/>
                <a:sym typeface="Verdana"/>
              </a:rPr>
              <a:t>"Развитие культуры городского округа Семеновский на 2018-2023 годы "</a:t>
            </a:r>
            <a:endParaRPr lang="ru-RU" sz="1000" dirty="0">
              <a:solidFill>
                <a:schemeClr val="tx2">
                  <a:lumMod val="25000"/>
                </a:schemeClr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11430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ru-RU" sz="1000" dirty="0">
                <a:solidFill>
                  <a:schemeClr val="tx2">
                    <a:lumMod val="25000"/>
                  </a:schemeClr>
                </a:solidFill>
                <a:latin typeface="Verdana"/>
                <a:ea typeface="Verdana"/>
                <a:cs typeface="Verdana"/>
                <a:sym typeface="Verdana"/>
              </a:rPr>
              <a:t>"Развитие физической культуры, спорта и молодежной политики и патриотического воспитания молодежи в городском округе Семеновский на 2018-2023 годы"</a:t>
            </a:r>
          </a:p>
          <a:p>
            <a:pPr marL="11430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chemeClr val="tx2">
                    <a:lumMod val="25000"/>
                  </a:schemeClr>
                </a:solidFill>
                <a:latin typeface="Verdana"/>
                <a:ea typeface="Verdana"/>
                <a:cs typeface="Verdana"/>
                <a:sym typeface="Verdana"/>
              </a:rPr>
              <a:t>"Развитие агропромышленного комплекса городского округа Семеновский Нижегородской области" на 2015-2023 годы</a:t>
            </a:r>
            <a:endParaRPr lang="ru-RU" sz="1000" dirty="0">
              <a:solidFill>
                <a:schemeClr val="tx2">
                  <a:lumMod val="25000"/>
                </a:schemeClr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11430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ru-RU" sz="1000" dirty="0">
                <a:solidFill>
                  <a:schemeClr val="tx2">
                    <a:lumMod val="25000"/>
                  </a:schemeClr>
                </a:solidFill>
                <a:latin typeface="Verdana"/>
                <a:ea typeface="Verdana"/>
                <a:cs typeface="Verdana"/>
                <a:sym typeface="Verdana"/>
              </a:rPr>
              <a:t>"Комплексное благоустройство и развитие транспортной инфраструктуры городского округа Семеновский Нижегородской области на 2018-2023 годы"</a:t>
            </a:r>
          </a:p>
          <a:p>
            <a:pPr marL="11430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ru-RU" sz="1000" dirty="0">
                <a:solidFill>
                  <a:schemeClr val="tx2">
                    <a:lumMod val="25000"/>
                  </a:schemeClr>
                </a:solidFill>
                <a:latin typeface="Verdana"/>
                <a:ea typeface="Verdana"/>
                <a:cs typeface="Verdana"/>
                <a:sym typeface="Verdana"/>
              </a:rPr>
              <a:t>"Развитие и строительство социальной и инженерной инфраструктуры на территории городского округа Семеновский на 2021-2023 годы</a:t>
            </a:r>
          </a:p>
          <a:p>
            <a:pPr marL="114300">
              <a:lnSpc>
                <a:spcPct val="115000"/>
              </a:lnSpc>
              <a:spcBef>
                <a:spcPts val="800"/>
              </a:spcBef>
            </a:pPr>
            <a:r>
              <a:rPr lang="ru-RU" sz="10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"Формирование современной городской среды на территории городского округа Семеновский на 2018-2024 годы"</a:t>
            </a:r>
          </a:p>
          <a:p>
            <a:pPr marL="114300" lvl="0">
              <a:lnSpc>
                <a:spcPct val="115000"/>
              </a:lnSpc>
              <a:spcBef>
                <a:spcPts val="800"/>
              </a:spcBef>
            </a:pPr>
            <a:r>
              <a:rPr lang="ru-RU" sz="10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"</a:t>
            </a:r>
            <a:r>
              <a:rPr lang="ru-RU" sz="1000" dirty="0">
                <a:solidFill>
                  <a:schemeClr val="tx2">
                    <a:lumMod val="25000"/>
                  </a:schemeClr>
                </a:solidFill>
                <a:latin typeface="Verdana"/>
                <a:ea typeface="Verdana"/>
                <a:cs typeface="Verdana"/>
                <a:sym typeface="Verdana"/>
              </a:rPr>
              <a:t>Переселение граждан из аварийного жилищного фонда на территории городского округа Семеновский Нижегородской области на 2020 - 2025 годы</a:t>
            </a:r>
            <a:r>
              <a:rPr lang="ru-RU" sz="10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"</a:t>
            </a:r>
            <a:endParaRPr lang="ru-RU" sz="1000" dirty="0">
              <a:solidFill>
                <a:schemeClr val="tx2">
                  <a:lumMod val="25000"/>
                </a:schemeClr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11430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lang="ru-RU" sz="1000" dirty="0">
              <a:solidFill>
                <a:schemeClr val="tx2">
                  <a:lumMod val="25000"/>
                </a:schemeClr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ru-RU" dirty="0"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  <p:sp>
        <p:nvSpPr>
          <p:cNvPr id="270" name="Google Shape;270;p34"/>
          <p:cNvSpPr/>
          <p:nvPr/>
        </p:nvSpPr>
        <p:spPr>
          <a:xfrm>
            <a:off x="6087708" y="2617143"/>
            <a:ext cx="2473200" cy="365321"/>
          </a:xfrm>
          <a:prstGeom prst="roundRect">
            <a:avLst>
              <a:gd name="adj" fmla="val 12256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76200" dist="25400" dir="5400000" algn="ctr" rotWithShape="0">
              <a:srgbClr val="000000">
                <a:alpha val="49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09538" lvl="0" algn="ctr">
              <a:spcBef>
                <a:spcPts val="800"/>
              </a:spcBef>
              <a:buSzPct val="100000"/>
            </a:pPr>
            <a:endParaRPr lang="ru-RU" altLang="ru-RU" sz="1200" dirty="0">
              <a:latin typeface="Arial" panose="020B0604020202020204" pitchFamily="34" charset="0"/>
              <a:ea typeface="Arial Unicode MS" pitchFamily="34" charset="-128"/>
              <a:cs typeface="Arial" panose="020B0604020202020204" pitchFamily="34" charset="0"/>
            </a:endParaRPr>
          </a:p>
        </p:txBody>
      </p:sp>
      <p:sp>
        <p:nvSpPr>
          <p:cNvPr id="271" name="Google Shape;271;p34"/>
          <p:cNvSpPr/>
          <p:nvPr/>
        </p:nvSpPr>
        <p:spPr>
          <a:xfrm>
            <a:off x="6074911" y="3090487"/>
            <a:ext cx="2474849" cy="378053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endParaRPr lang="en" sz="1200" dirty="0"/>
          </a:p>
        </p:txBody>
      </p:sp>
      <p:sp>
        <p:nvSpPr>
          <p:cNvPr id="272" name="Google Shape;272;p34"/>
          <p:cNvSpPr/>
          <p:nvPr/>
        </p:nvSpPr>
        <p:spPr>
          <a:xfrm>
            <a:off x="6063720" y="3601134"/>
            <a:ext cx="2497187" cy="382772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endParaRPr dirty="0"/>
          </a:p>
        </p:txBody>
      </p:sp>
      <p:sp>
        <p:nvSpPr>
          <p:cNvPr id="19" name="Google Shape;274;p34">
            <a:extLst>
              <a:ext uri="{FF2B5EF4-FFF2-40B4-BE49-F238E27FC236}">
                <a16:creationId xmlns:a16="http://schemas.microsoft.com/office/drawing/2014/main" id="{8C49D1BC-209D-4764-BF98-E62D43ACB1DF}"/>
              </a:ext>
            </a:extLst>
          </p:cNvPr>
          <p:cNvSpPr txBox="1"/>
          <p:nvPr/>
        </p:nvSpPr>
        <p:spPr>
          <a:xfrm>
            <a:off x="6012157" y="2033989"/>
            <a:ext cx="2357133" cy="434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lvl="0" indent="0" algn="ctr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ru-RU" sz="1200" dirty="0"/>
              <a:t>81 285,5</a:t>
            </a:r>
            <a:endParaRPr sz="1200" dirty="0"/>
          </a:p>
        </p:txBody>
      </p:sp>
      <p:sp>
        <p:nvSpPr>
          <p:cNvPr id="20" name="Google Shape;273;p34">
            <a:extLst>
              <a:ext uri="{FF2B5EF4-FFF2-40B4-BE49-F238E27FC236}">
                <a16:creationId xmlns:a16="http://schemas.microsoft.com/office/drawing/2014/main" id="{1B996938-A5F5-42BA-9A91-58B44CD2E7A0}"/>
              </a:ext>
            </a:extLst>
          </p:cNvPr>
          <p:cNvSpPr/>
          <p:nvPr/>
        </p:nvSpPr>
        <p:spPr>
          <a:xfrm>
            <a:off x="6047391" y="4084369"/>
            <a:ext cx="2498219" cy="382769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endParaRPr dirty="0"/>
          </a:p>
        </p:txBody>
      </p:sp>
      <p:sp>
        <p:nvSpPr>
          <p:cNvPr id="275" name="Google Shape;275;p34"/>
          <p:cNvSpPr txBox="1"/>
          <p:nvPr/>
        </p:nvSpPr>
        <p:spPr>
          <a:xfrm>
            <a:off x="6162980" y="3931095"/>
            <a:ext cx="1890300" cy="537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lvl="0" indent="0" algn="ctr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ru-RU" sz="1200" dirty="0"/>
              <a:t>   </a:t>
            </a:r>
            <a:r>
              <a:rPr lang="en" sz="1200" dirty="0"/>
              <a:t>29 629,5</a:t>
            </a:r>
            <a:endParaRPr sz="12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  <p:sp>
        <p:nvSpPr>
          <p:cNvPr id="21" name="Google Shape;264;p34">
            <a:extLst>
              <a:ext uri="{FF2B5EF4-FFF2-40B4-BE49-F238E27FC236}">
                <a16:creationId xmlns:a16="http://schemas.microsoft.com/office/drawing/2014/main" id="{AD1EDD8E-DAE7-49DA-BE9D-2084EED44388}"/>
              </a:ext>
            </a:extLst>
          </p:cNvPr>
          <p:cNvSpPr txBox="1"/>
          <p:nvPr/>
        </p:nvSpPr>
        <p:spPr>
          <a:xfrm>
            <a:off x="4920918" y="1422977"/>
            <a:ext cx="4686846" cy="822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>
              <a:lnSpc>
                <a:spcPct val="115000"/>
              </a:lnSpc>
            </a:pPr>
            <a:br>
              <a:rPr lang="en" sz="1200" dirty="0"/>
            </a:br>
            <a:r>
              <a:rPr lang="en" sz="1200" dirty="0"/>
              <a:t>190 603,3</a:t>
            </a: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dirty="0"/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  <p:sp>
        <p:nvSpPr>
          <p:cNvPr id="264" name="Google Shape;264;p34"/>
          <p:cNvSpPr txBox="1"/>
          <p:nvPr/>
        </p:nvSpPr>
        <p:spPr>
          <a:xfrm>
            <a:off x="5020532" y="2845270"/>
            <a:ext cx="4487618" cy="655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>
              <a:lnSpc>
                <a:spcPct val="115000"/>
              </a:lnSpc>
            </a:pPr>
            <a:br>
              <a:rPr lang="en" sz="1200" dirty="0"/>
            </a:br>
            <a:r>
              <a:rPr lang="ru-RU" sz="1200" dirty="0"/>
              <a:t>137 606,8</a:t>
            </a:r>
            <a:endParaRPr lang="en" sz="1200" dirty="0"/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" sz="1200" dirty="0"/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dirty="0"/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  <p:sp>
        <p:nvSpPr>
          <p:cNvPr id="23" name="Google Shape;274;p34">
            <a:extLst>
              <a:ext uri="{FF2B5EF4-FFF2-40B4-BE49-F238E27FC236}">
                <a16:creationId xmlns:a16="http://schemas.microsoft.com/office/drawing/2014/main" id="{14EAD64A-6C50-4742-AEA2-C1212C3D7143}"/>
              </a:ext>
            </a:extLst>
          </p:cNvPr>
          <p:cNvSpPr txBox="1"/>
          <p:nvPr/>
        </p:nvSpPr>
        <p:spPr>
          <a:xfrm>
            <a:off x="5993200" y="2498701"/>
            <a:ext cx="2357133" cy="434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lvl="0" indent="0" algn="ctr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1200" dirty="0"/>
              <a:t>50 050,9</a:t>
            </a:r>
            <a:endParaRPr sz="12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  <p:sp>
        <p:nvSpPr>
          <p:cNvPr id="24" name="Google Shape;264;p34">
            <a:extLst>
              <a:ext uri="{FF2B5EF4-FFF2-40B4-BE49-F238E27FC236}">
                <a16:creationId xmlns:a16="http://schemas.microsoft.com/office/drawing/2014/main" id="{6DC88D6D-F736-4479-BDE7-170EA8D377F8}"/>
              </a:ext>
            </a:extLst>
          </p:cNvPr>
          <p:cNvSpPr txBox="1"/>
          <p:nvPr/>
        </p:nvSpPr>
        <p:spPr>
          <a:xfrm>
            <a:off x="5020532" y="3382997"/>
            <a:ext cx="4487618" cy="655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>
              <a:lnSpc>
                <a:spcPct val="115000"/>
              </a:lnSpc>
            </a:pPr>
            <a:br>
              <a:rPr lang="en" sz="1200" dirty="0"/>
            </a:br>
            <a:r>
              <a:rPr lang="ru-RU" sz="1200" dirty="0"/>
              <a:t>331 655,1</a:t>
            </a:r>
            <a:endParaRPr lang="en" sz="1200" dirty="0"/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" sz="1200" dirty="0"/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" sz="12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  <p:sp>
        <p:nvSpPr>
          <p:cNvPr id="22" name="Google Shape;273;p34">
            <a:extLst>
              <a:ext uri="{FF2B5EF4-FFF2-40B4-BE49-F238E27FC236}">
                <a16:creationId xmlns:a16="http://schemas.microsoft.com/office/drawing/2014/main" id="{9D7A1AF8-F66A-45E8-A90E-6E1BF6A27B87}"/>
              </a:ext>
            </a:extLst>
          </p:cNvPr>
          <p:cNvSpPr/>
          <p:nvPr/>
        </p:nvSpPr>
        <p:spPr>
          <a:xfrm>
            <a:off x="6069240" y="4555561"/>
            <a:ext cx="2491667" cy="382769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endParaRPr sz="1200" dirty="0"/>
          </a:p>
        </p:txBody>
      </p:sp>
      <p:sp>
        <p:nvSpPr>
          <p:cNvPr id="25" name="Google Shape;264;p34">
            <a:extLst>
              <a:ext uri="{FF2B5EF4-FFF2-40B4-BE49-F238E27FC236}">
                <a16:creationId xmlns:a16="http://schemas.microsoft.com/office/drawing/2014/main" id="{4A236C4D-705D-42A5-AB8B-8BAB19097081}"/>
              </a:ext>
            </a:extLst>
          </p:cNvPr>
          <p:cNvSpPr txBox="1"/>
          <p:nvPr/>
        </p:nvSpPr>
        <p:spPr>
          <a:xfrm>
            <a:off x="5020532" y="4313867"/>
            <a:ext cx="4487618" cy="655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>
              <a:lnSpc>
                <a:spcPct val="115000"/>
              </a:lnSpc>
            </a:pPr>
            <a:br>
              <a:rPr lang="en" sz="1200" dirty="0"/>
            </a:br>
            <a:r>
              <a:rPr lang="ru-RU" sz="1200" dirty="0"/>
              <a:t>53 395,0</a:t>
            </a:r>
            <a:endParaRPr lang="en" sz="1200" dirty="0"/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" sz="1200" dirty="0"/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" sz="12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34"/>
          <p:cNvSpPr txBox="1"/>
          <p:nvPr/>
        </p:nvSpPr>
        <p:spPr>
          <a:xfrm>
            <a:off x="251520" y="4880288"/>
            <a:ext cx="7607795" cy="2219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15000"/>
              </a:lnSpc>
            </a:pPr>
            <a:r>
              <a:rPr lang="ru-RU" sz="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* - средства областного бюджета и инициативные платежи будут уточнены в течении 2022 года</a:t>
            </a:r>
            <a:endParaRPr sz="9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Encode Sans Semi Condensed"/>
            </a:endParaRPr>
          </a:p>
        </p:txBody>
      </p:sp>
      <p:sp>
        <p:nvSpPr>
          <p:cNvPr id="267" name="Google Shape;267;p34"/>
          <p:cNvSpPr txBox="1"/>
          <p:nvPr/>
        </p:nvSpPr>
        <p:spPr>
          <a:xfrm>
            <a:off x="1133850" y="78750"/>
            <a:ext cx="6876300" cy="8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Перечень проектов «Вам решать»</a:t>
            </a:r>
            <a:endParaRPr sz="2400" b="1" dirty="0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  <p:sp>
        <p:nvSpPr>
          <p:cNvPr id="275" name="Google Shape;275;p34"/>
          <p:cNvSpPr txBox="1"/>
          <p:nvPr/>
        </p:nvSpPr>
        <p:spPr>
          <a:xfrm>
            <a:off x="6162980" y="3931095"/>
            <a:ext cx="1890300" cy="537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1DAA4C7D-D69C-4C18-989A-28914BC97C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3110625"/>
              </p:ext>
            </p:extLst>
          </p:nvPr>
        </p:nvGraphicFramePr>
        <p:xfrm>
          <a:off x="102282" y="781429"/>
          <a:ext cx="8939435" cy="41837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26226">
                  <a:extLst>
                    <a:ext uri="{9D8B030D-6E8A-4147-A177-3AD203B41FA5}">
                      <a16:colId xmlns:a16="http://schemas.microsoft.com/office/drawing/2014/main" val="1908157209"/>
                    </a:ext>
                  </a:extLst>
                </a:gridCol>
                <a:gridCol w="4324754">
                  <a:extLst>
                    <a:ext uri="{9D8B030D-6E8A-4147-A177-3AD203B41FA5}">
                      <a16:colId xmlns:a16="http://schemas.microsoft.com/office/drawing/2014/main" val="4075134104"/>
                    </a:ext>
                  </a:extLst>
                </a:gridCol>
                <a:gridCol w="1037652">
                  <a:extLst>
                    <a:ext uri="{9D8B030D-6E8A-4147-A177-3AD203B41FA5}">
                      <a16:colId xmlns:a16="http://schemas.microsoft.com/office/drawing/2014/main" val="3961512864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3240168119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210554850"/>
                    </a:ext>
                  </a:extLst>
                </a:gridCol>
                <a:gridCol w="874539">
                  <a:extLst>
                    <a:ext uri="{9D8B030D-6E8A-4147-A177-3AD203B41FA5}">
                      <a16:colId xmlns:a16="http://schemas.microsoft.com/office/drawing/2014/main" val="1263760812"/>
                    </a:ext>
                  </a:extLst>
                </a:gridCol>
              </a:tblGrid>
              <a:tr h="144016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Перечень инициативных проектов в рамках проекта инициативного бюджетирования            «Вам решать!» на 2022г.</a:t>
                      </a:r>
                      <a:endParaRPr lang="ru-RU" sz="7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82" marR="1982" marT="1982" marB="0" anchor="b"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82" marR="1982" marT="1982" marB="0" anchor="b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82" marR="1982" marT="1982" marB="0" anchor="b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7447526"/>
                  </a:ext>
                </a:extLst>
              </a:tr>
              <a:tr h="23457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№ п/п</a:t>
                      </a:r>
                      <a:endParaRPr lang="ru-RU" sz="7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82" marR="1982" marT="1982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Наименование проекта</a:t>
                      </a:r>
                      <a:endParaRPr lang="ru-RU" sz="7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82" marR="1982" marT="1982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Стоимость, руб.</a:t>
                      </a:r>
                      <a:endParaRPr lang="ru-RU" sz="7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82" marR="1982" marT="1982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Местный бюджет, руб.</a:t>
                      </a:r>
                      <a:endParaRPr lang="ru-RU" sz="7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82" marR="1982" marT="1982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Областной бюджет, руб.*</a:t>
                      </a:r>
                      <a:endParaRPr lang="ru-RU" sz="7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82" marR="1982" marT="1982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Инициативный платеж, руб.*</a:t>
                      </a:r>
                      <a:endParaRPr lang="ru-RU" sz="7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82" marR="1982" marT="1982" marB="0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4686130"/>
                  </a:ext>
                </a:extLst>
              </a:tr>
              <a:tr h="219198"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ru-RU" sz="7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82" marR="1982" marT="1982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Ремонт асфальтобетонного покрытия дороги д. Большая  </a:t>
                      </a:r>
                      <a:r>
                        <a:rPr lang="ru-RU" sz="700" u="none" strike="noStrike" dirty="0" err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Погорелка</a:t>
                      </a:r>
                      <a:r>
                        <a:rPr lang="ru-RU" sz="7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г. о. Семеновский Нижегородской области</a:t>
                      </a:r>
                      <a:endParaRPr lang="ru-RU" sz="7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82" marR="1982" marT="1982" marB="0" anchor="b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4 352 000,40</a:t>
                      </a:r>
                      <a:endParaRPr lang="ru-RU" sz="7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82" marR="1982" marT="1982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1 306 000,00</a:t>
                      </a:r>
                      <a:endParaRPr lang="ru-RU" sz="7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82" marR="1982" marT="1982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3 000 000,00</a:t>
                      </a:r>
                      <a:endParaRPr lang="ru-RU" sz="7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82" marR="1982" marT="1982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46 000,40</a:t>
                      </a:r>
                      <a:endParaRPr lang="ru-RU" sz="7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82" marR="1982" marT="1982" marB="0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8010496"/>
                  </a:ext>
                </a:extLst>
              </a:tr>
              <a:tr h="234845"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ru-RU" sz="7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82" marR="1982" marT="1982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Ремонт асфальтобетонного покрытия дороги по ул. Пушкина в с. Ильино-</a:t>
                      </a:r>
                      <a:r>
                        <a:rPr lang="ru-RU" sz="700" u="none" strike="noStrike" dirty="0" err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Заборское</a:t>
                      </a:r>
                      <a:r>
                        <a:rPr lang="ru-RU" sz="7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г. о. Семеновский Нижегородской области</a:t>
                      </a:r>
                      <a:endParaRPr lang="ru-RU" sz="7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82" marR="1982" marT="1982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2 040 318,00</a:t>
                      </a:r>
                      <a:endParaRPr lang="ru-RU" sz="7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82" marR="1982" marT="1982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612 095,40</a:t>
                      </a:r>
                    </a:p>
                  </a:txBody>
                  <a:tcPr marL="1982" marR="1982" marT="1982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1 405 779,10</a:t>
                      </a:r>
                      <a:endParaRPr lang="ru-RU" sz="7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82" marR="1982" marT="1982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22 443,50</a:t>
                      </a:r>
                      <a:endParaRPr lang="ru-RU" sz="7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82" marR="1982" marT="1982" marB="0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2522238"/>
                  </a:ext>
                </a:extLst>
              </a:tr>
              <a:tr h="295114"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ru-RU" sz="7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82" marR="1982" marT="1982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Устройство асфальтобетонного покрытия дороги по ул.Медведева в с.Ильино-Заборское городского округа Семеновский Нижегородской области</a:t>
                      </a:r>
                      <a:endParaRPr lang="ru-RU" sz="7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82" marR="1982" marT="1982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1 626 348,00</a:t>
                      </a:r>
                      <a:endParaRPr lang="ru-RU" sz="7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82" marR="1982" marT="1982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487 904,40</a:t>
                      </a:r>
                      <a:endParaRPr lang="ru-RU" sz="7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82" marR="1982" marT="1982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1 120 553,80</a:t>
                      </a:r>
                      <a:endParaRPr lang="ru-RU" sz="7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82" marR="1982" marT="1982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17 889,80</a:t>
                      </a:r>
                      <a:endParaRPr lang="ru-RU" sz="7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82" marR="1982" marT="1982" marB="0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8984018"/>
                  </a:ext>
                </a:extLst>
              </a:tr>
              <a:tr h="139245"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  <a:endParaRPr lang="ru-RU" sz="7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82" marR="1982" marT="1982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Ремонт дорожного покрытия ул.Лесная д.Медведево</a:t>
                      </a:r>
                      <a:endParaRPr lang="ru-RU" sz="7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82" marR="1982" marT="1982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578 467,20</a:t>
                      </a:r>
                      <a:endParaRPr lang="ru-RU" sz="7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82" marR="1982" marT="1982" marB="0" anchor="b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115 693,44</a:t>
                      </a:r>
                      <a:endParaRPr lang="ru-RU" sz="7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82" marR="1982" marT="1982" marB="0" anchor="b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396 663,00</a:t>
                      </a:r>
                      <a:endParaRPr lang="ru-RU" sz="7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82" marR="1982" marT="1982" marB="0" anchor="b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66 110,76</a:t>
                      </a:r>
                      <a:endParaRPr lang="ru-RU" sz="7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82" marR="1982" marT="1982" marB="0" anchor="b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633041"/>
                  </a:ext>
                </a:extLst>
              </a:tr>
              <a:tr h="219198"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  <a:endParaRPr lang="ru-RU" sz="7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82" marR="1982" marT="1982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Ремонт автомобильной дороги местного значения ул.Школьная, ул.Центральная, д.Полом, г.о.Семеновский, Нижегородской области</a:t>
                      </a:r>
                      <a:endParaRPr lang="ru-RU" sz="7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82" marR="1982" marT="1982" marB="0" anchor="b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3 009 927,67</a:t>
                      </a:r>
                      <a:endParaRPr lang="ru-RU" sz="7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82" marR="1982" marT="1982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902 980,00</a:t>
                      </a:r>
                      <a:endParaRPr lang="ru-RU" sz="7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82" marR="1982" marT="1982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2 076 847,67</a:t>
                      </a:r>
                      <a:endParaRPr lang="ru-RU" sz="7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82" marR="1982" marT="1982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30 100,00</a:t>
                      </a:r>
                      <a:endParaRPr lang="ru-RU" sz="7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82" marR="1982" marT="1982" marB="0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768091"/>
                  </a:ext>
                </a:extLst>
              </a:tr>
              <a:tr h="219198"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</a:t>
                      </a:r>
                      <a:endParaRPr lang="ru-RU" sz="7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82" marR="1982" marT="1982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Ремонт автомобильной дороги местного значения д.Фундриково, г.о.Семеновский, Нижегородской обл.</a:t>
                      </a:r>
                      <a:endParaRPr lang="ru-RU" sz="7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82" marR="1982" marT="1982" marB="0" anchor="b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1 158 421,20</a:t>
                      </a:r>
                      <a:endParaRPr lang="ru-RU" sz="7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82" marR="1982" marT="1982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347 530,00</a:t>
                      </a:r>
                      <a:endParaRPr lang="ru-RU" sz="7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82" marR="1982" marT="1982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799 301,20</a:t>
                      </a:r>
                      <a:endParaRPr lang="ru-RU" sz="7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82" marR="1982" marT="1982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11 590,00</a:t>
                      </a:r>
                      <a:endParaRPr lang="ru-RU" sz="7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82" marR="1982" marT="1982" marB="0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421229"/>
                  </a:ext>
                </a:extLst>
              </a:tr>
              <a:tr h="327789"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</a:t>
                      </a:r>
                      <a:endParaRPr lang="ru-RU" sz="7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82" marR="1982" marT="1982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Ремонт асфальтобетонного покрытия части  дороги по улице Колхозной в д. Малое Зиновьево от дома № 41 до дома № 104 с выездом на автодорогу Семенов-Ковернино г.о.Семеновский Нижегородской области</a:t>
                      </a:r>
                      <a:endParaRPr lang="ru-RU" sz="7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82" marR="1982" marT="1982" marB="0" anchor="b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4 210 043,00</a:t>
                      </a:r>
                      <a:endParaRPr lang="ru-RU" sz="7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82" marR="1982" marT="1982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1 136 712,00</a:t>
                      </a:r>
                      <a:endParaRPr lang="ru-RU" sz="7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82" marR="1982" marT="1982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2 989 130,00</a:t>
                      </a:r>
                      <a:endParaRPr lang="ru-RU" sz="7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82" marR="1982" marT="1982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84 201,00</a:t>
                      </a:r>
                      <a:endParaRPr lang="ru-RU" sz="7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82" marR="1982" marT="1982" marB="0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6970440"/>
                  </a:ext>
                </a:extLst>
              </a:tr>
              <a:tr h="219198"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</a:t>
                      </a:r>
                      <a:endParaRPr lang="ru-RU" sz="7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82" marR="1982" marT="1982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Ремонт асфальтобетонного покрытия ул. Средняя, ул. Полевая д. Медведево г. о. Семеновский Нижегородской области</a:t>
                      </a:r>
                      <a:endParaRPr lang="ru-RU" sz="7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82" marR="1982" marT="1982" marB="0" anchor="b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3 790 482,00</a:t>
                      </a:r>
                      <a:endParaRPr lang="ru-RU" sz="7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82" marR="1982" marT="1982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1 137 145,00</a:t>
                      </a:r>
                      <a:endParaRPr lang="ru-RU" sz="7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82" marR="1982" marT="1982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2 603 337,00</a:t>
                      </a:r>
                      <a:endParaRPr lang="ru-RU" sz="7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82" marR="1982" marT="1982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50 000,00</a:t>
                      </a:r>
                      <a:endParaRPr lang="ru-RU" sz="7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82" marR="1982" marT="1982" marB="0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7532746"/>
                  </a:ext>
                </a:extLst>
              </a:tr>
              <a:tr h="257700"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</a:t>
                      </a:r>
                      <a:endParaRPr lang="ru-RU" sz="7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82" marR="1982" marT="1982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Ремонт асфальтобетонного покрытия дороги — подъезда к д. </a:t>
                      </a:r>
                      <a:r>
                        <a:rPr lang="ru-RU" sz="700" u="none" strike="noStrike" dirty="0" err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Поломное</a:t>
                      </a:r>
                      <a:r>
                        <a:rPr lang="ru-RU" sz="7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от автотрассы Семенов-И-</a:t>
                      </a:r>
                      <a:r>
                        <a:rPr lang="ru-RU" sz="700" u="none" strike="noStrike" dirty="0" err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Заборское</a:t>
                      </a:r>
                      <a:r>
                        <a:rPr lang="ru-RU" sz="7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г. о. Семеновский Нижегородской области</a:t>
                      </a:r>
                      <a:endParaRPr lang="ru-RU" sz="7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82" marR="1982" marT="1982" marB="0" anchor="b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3 680 607,60</a:t>
                      </a:r>
                      <a:endParaRPr lang="ru-RU" sz="7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82" marR="1982" marT="1982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1 104 182,28</a:t>
                      </a:r>
                      <a:endParaRPr lang="ru-RU" sz="7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82" marR="1982" marT="1982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2 502 813,17</a:t>
                      </a:r>
                      <a:endParaRPr lang="ru-RU" sz="7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82" marR="1982" marT="1982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73 612,15</a:t>
                      </a:r>
                      <a:endParaRPr lang="ru-RU" sz="7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82" marR="1982" marT="1982" marB="0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9275983"/>
                  </a:ext>
                </a:extLst>
              </a:tr>
              <a:tr h="257700"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</a:t>
                      </a:r>
                      <a:endParaRPr lang="ru-RU" sz="7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82" marR="1982" marT="1982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Ремонт автомобильной дороги по ул. Юбилейная (от дома № 1 до дома № 34) и подъезда к ней, д. </a:t>
                      </a:r>
                      <a:r>
                        <a:rPr lang="ru-RU" sz="700" u="none" strike="noStrike" dirty="0" err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Пафнутово</a:t>
                      </a:r>
                      <a:r>
                        <a:rPr lang="ru-RU" sz="7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г. о. Семеновский Нижегородской области</a:t>
                      </a:r>
                      <a:endParaRPr lang="ru-RU" sz="7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82" marR="1982" marT="1982" marB="0" anchor="b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2 383 251,60</a:t>
                      </a:r>
                      <a:endParaRPr lang="ru-RU" sz="7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82" marR="1982" marT="1982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714 975,48</a:t>
                      </a:r>
                      <a:endParaRPr lang="ru-RU" sz="7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82" marR="1982" marT="1982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1 620 611,09</a:t>
                      </a:r>
                      <a:endParaRPr lang="ru-RU" sz="7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82" marR="1982" marT="1982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47 665,03</a:t>
                      </a:r>
                      <a:endParaRPr lang="ru-RU" sz="7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82" marR="1982" marT="1982" marB="0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2543436"/>
                  </a:ext>
                </a:extLst>
              </a:tr>
              <a:tr h="141322"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11</a:t>
                      </a:r>
                      <a:endParaRPr lang="ru-RU" sz="7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82" marR="1982" marT="1982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Ремонт дороги по ул. Лесная в р. п. Сухобезводное г. о. Семеновский Нижегородской области</a:t>
                      </a:r>
                      <a:endParaRPr lang="ru-RU" sz="7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82" marR="1982" marT="1982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4 725 571,00</a:t>
                      </a:r>
                      <a:endParaRPr lang="ru-RU" sz="7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82" marR="1982" marT="1982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1 625 571,00</a:t>
                      </a:r>
                      <a:endParaRPr lang="ru-RU" sz="7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82" marR="1982" marT="1982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3 000 000,00</a:t>
                      </a:r>
                      <a:endParaRPr lang="ru-RU" sz="7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82" marR="1982" marT="1982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100 000,00</a:t>
                      </a:r>
                      <a:endParaRPr lang="ru-RU" sz="7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82" marR="1982" marT="1982" marB="0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9348392"/>
                  </a:ext>
                </a:extLst>
              </a:tr>
              <a:tr h="219198"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12</a:t>
                      </a:r>
                      <a:endParaRPr lang="ru-RU" sz="7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82" marR="1982" marT="1982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Ремонт дорог ул. Центральная, ул.1 Мая в п. ст. </a:t>
                      </a:r>
                      <a:r>
                        <a:rPr lang="ru-RU" sz="700" u="none" strike="noStrike" dirty="0" err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Тарасиха</a:t>
                      </a:r>
                      <a:r>
                        <a:rPr lang="ru-RU" sz="7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, г. Семенов, Нижегородской области </a:t>
                      </a:r>
                      <a:endParaRPr lang="ru-RU" sz="7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82" marR="1982" marT="1982" marB="0" anchor="b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4 599 654,00</a:t>
                      </a:r>
                      <a:endParaRPr lang="ru-RU" sz="7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82" marR="1982" marT="1982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1 500 000,00</a:t>
                      </a:r>
                      <a:endParaRPr lang="ru-RU" sz="7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82" marR="1982" marT="1982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3 000 000,00</a:t>
                      </a:r>
                      <a:endParaRPr lang="ru-RU" sz="7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82" marR="1982" marT="1982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99 654,00</a:t>
                      </a:r>
                      <a:endParaRPr lang="ru-RU" sz="7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82" marR="1982" marT="1982" marB="0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2116502"/>
                  </a:ext>
                </a:extLst>
              </a:tr>
              <a:tr h="257700"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13</a:t>
                      </a:r>
                      <a:endParaRPr lang="ru-RU" sz="7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82" marR="1982" marT="1982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Ремонт асфальтобетонного покрытия автомобильной дороги с. Светлое, ул. Полевая, городской округ Семеновский Нижегородской области</a:t>
                      </a:r>
                      <a:endParaRPr lang="ru-RU" sz="7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82" marR="1982" marT="1982" marB="0" anchor="b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3 962 756,40</a:t>
                      </a:r>
                      <a:endParaRPr lang="ru-RU" sz="7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82" marR="1982" marT="1982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1 188 856,40</a:t>
                      </a:r>
                      <a:endParaRPr lang="ru-RU" sz="7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82" marR="1982" marT="1982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2 733 900,00</a:t>
                      </a:r>
                      <a:endParaRPr lang="ru-RU" sz="7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82" marR="1982" marT="1982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40 000,00</a:t>
                      </a:r>
                      <a:endParaRPr lang="ru-RU" sz="7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82" marR="1982" marT="1982" marB="0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8199923"/>
                  </a:ext>
                </a:extLst>
              </a:tr>
              <a:tr h="133010"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14</a:t>
                      </a:r>
                      <a:endParaRPr lang="ru-RU" sz="7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82" marR="1982" marT="1982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Ремонт водопроводной сети д. </a:t>
                      </a:r>
                      <a:r>
                        <a:rPr lang="ru-RU" sz="700" u="none" strike="noStrike" dirty="0" err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Зименки</a:t>
                      </a:r>
                      <a:r>
                        <a:rPr lang="ru-RU" sz="7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г. о. Семеновский Нижегородской области</a:t>
                      </a:r>
                      <a:endParaRPr lang="ru-RU" sz="7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82" marR="1982" marT="1982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4 459 408,80</a:t>
                      </a:r>
                      <a:endParaRPr lang="ru-RU" sz="7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82" marR="1982" marT="1982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1 337 822,64</a:t>
                      </a:r>
                      <a:endParaRPr lang="ru-RU" sz="7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82" marR="1982" marT="1982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3 000 000,00</a:t>
                      </a:r>
                      <a:endParaRPr lang="ru-RU" sz="7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82" marR="1982" marT="1982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121 586,16</a:t>
                      </a:r>
                      <a:endParaRPr lang="ru-RU" sz="7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82" marR="1982" marT="1982" marB="0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0782586"/>
                  </a:ext>
                </a:extLst>
              </a:tr>
              <a:tr h="133010"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15</a:t>
                      </a:r>
                      <a:endParaRPr lang="ru-RU" sz="7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82" marR="1982" marT="1982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Ремонт автодороги д. </a:t>
                      </a:r>
                      <a:r>
                        <a:rPr lang="ru-RU" sz="700" u="none" strike="noStrike" dirty="0" err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Беласовка</a:t>
                      </a:r>
                      <a:r>
                        <a:rPr lang="ru-RU" sz="7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, ул. Верхняя, г. о. Семеновский, Нижегородской области</a:t>
                      </a:r>
                      <a:endParaRPr lang="ru-RU" sz="7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82" marR="1982" marT="1982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3 097 078,40</a:t>
                      </a:r>
                    </a:p>
                  </a:txBody>
                  <a:tcPr marL="1982" marR="1982" marT="1982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991 385,08</a:t>
                      </a:r>
                      <a:endParaRPr lang="ru-RU" sz="7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82" marR="1982" marT="1982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2 060 222,15</a:t>
                      </a:r>
                      <a:endParaRPr lang="ru-RU" sz="7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82" marR="1982" marT="1982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45 471,17</a:t>
                      </a:r>
                      <a:endParaRPr lang="ru-RU" sz="7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82" marR="1982" marT="1982" marB="0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1338371"/>
                  </a:ext>
                </a:extLst>
              </a:tr>
              <a:tr h="327789"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16</a:t>
                      </a:r>
                      <a:endParaRPr lang="ru-RU" sz="7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82" marR="1982" marT="1982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Проект наружных сетей водоотведения от малоэтажных жилых домов по адресу: Нижегородская обл., г. Семенов, ул. Б. Корнилова, д.35, 37, 38, 39(1-2), 40(1-2), 41, 42, 43, 44, 45, 46, 47(1-2), 50, ул. Мира, д.12а, 14, 15а, 16, 19, 21, 23, 29, ул. Урицкого, д.45</a:t>
                      </a:r>
                      <a:endParaRPr lang="ru-RU" sz="7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82" marR="1982" marT="1982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4 201 585,20</a:t>
                      </a:r>
                      <a:endParaRPr lang="ru-RU" sz="7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82" marR="1982" marT="1982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1 100 000,00</a:t>
                      </a:r>
                      <a:endParaRPr lang="ru-RU" sz="7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82" marR="1982" marT="1982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3 000 000,00</a:t>
                      </a:r>
                      <a:endParaRPr lang="ru-RU" sz="7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82" marR="1982" marT="1982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101 585,20</a:t>
                      </a:r>
                      <a:endParaRPr lang="ru-RU" sz="7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82" marR="1982" marT="1982" marB="0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0036439"/>
                  </a:ext>
                </a:extLst>
              </a:tr>
              <a:tr h="129890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ru-RU" sz="7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82" marR="1982" marT="1982" marB="0" anchor="b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Всего</a:t>
                      </a:r>
                      <a:endParaRPr lang="ru-RU" sz="7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82" marR="1982" marT="1982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51 875 920,47</a:t>
                      </a:r>
                      <a:endParaRPr lang="ru-RU" sz="7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82" marR="1982" marT="1982" marB="0" anchor="b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15 608 853,12</a:t>
                      </a:r>
                      <a:endParaRPr lang="ru-RU" sz="7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82" marR="1982" marT="1982" marB="0" anchor="b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35 309 158,18</a:t>
                      </a:r>
                      <a:endParaRPr lang="ru-RU" sz="7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82" marR="1982" marT="1982" marB="0" anchor="b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957 909,17</a:t>
                      </a:r>
                      <a:endParaRPr lang="ru-RU" sz="7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82" marR="1982" marT="1982" marB="0" anchor="b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54294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19765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E7E046-02F4-4B00-8157-EBCB37FCB3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96" y="-92546"/>
            <a:ext cx="8856983" cy="819300"/>
          </a:xfrm>
        </p:spPr>
        <p:txBody>
          <a:bodyPr/>
          <a:lstStyle/>
          <a:p>
            <a:pPr algn="l"/>
            <a:r>
              <a:rPr lang="ru-RU" sz="2000" dirty="0">
                <a:solidFill>
                  <a:schemeClr val="bg1"/>
                </a:solidFill>
                <a:latin typeface="Oswald" panose="020B0604020202020204" charset="-52"/>
                <a:ea typeface="Verdana" panose="020B0604030504040204" pitchFamily="34" charset="0"/>
                <a:cs typeface="Verdana" panose="020B0604030504040204" pitchFamily="34" charset="0"/>
              </a:rPr>
              <a:t>      Бюджет развития городского округа на 2022 год </a:t>
            </a:r>
            <a:r>
              <a:rPr lang="ru-RU" sz="2000" dirty="0">
                <a:solidFill>
                  <a:schemeClr val="bg1"/>
                </a:solidFill>
                <a:latin typeface="Oswald" panose="020B0604020202020204" charset="-52"/>
              </a:rPr>
              <a:t>– 444 605,2 тыс. рублей</a:t>
            </a:r>
          </a:p>
        </p:txBody>
      </p:sp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id="{BDDFE61B-087B-4C08-ABD0-DC81356BFB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8321593"/>
              </p:ext>
            </p:extLst>
          </p:nvPr>
        </p:nvGraphicFramePr>
        <p:xfrm>
          <a:off x="35497" y="771550"/>
          <a:ext cx="9073005" cy="4234592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1814601">
                  <a:extLst>
                    <a:ext uri="{9D8B030D-6E8A-4147-A177-3AD203B41FA5}">
                      <a16:colId xmlns:a16="http://schemas.microsoft.com/office/drawing/2014/main" val="3351930232"/>
                    </a:ext>
                  </a:extLst>
                </a:gridCol>
                <a:gridCol w="1814601">
                  <a:extLst>
                    <a:ext uri="{9D8B030D-6E8A-4147-A177-3AD203B41FA5}">
                      <a16:colId xmlns:a16="http://schemas.microsoft.com/office/drawing/2014/main" val="4231004996"/>
                    </a:ext>
                  </a:extLst>
                </a:gridCol>
                <a:gridCol w="1814601">
                  <a:extLst>
                    <a:ext uri="{9D8B030D-6E8A-4147-A177-3AD203B41FA5}">
                      <a16:colId xmlns:a16="http://schemas.microsoft.com/office/drawing/2014/main" val="462544726"/>
                    </a:ext>
                  </a:extLst>
                </a:gridCol>
                <a:gridCol w="1814601">
                  <a:extLst>
                    <a:ext uri="{9D8B030D-6E8A-4147-A177-3AD203B41FA5}">
                      <a16:colId xmlns:a16="http://schemas.microsoft.com/office/drawing/2014/main" val="3671768635"/>
                    </a:ext>
                  </a:extLst>
                </a:gridCol>
                <a:gridCol w="1814601">
                  <a:extLst>
                    <a:ext uri="{9D8B030D-6E8A-4147-A177-3AD203B41FA5}">
                      <a16:colId xmlns:a16="http://schemas.microsoft.com/office/drawing/2014/main" val="2432736399"/>
                    </a:ext>
                  </a:extLst>
                </a:gridCol>
              </a:tblGrid>
              <a:tr h="523778">
                <a:tc>
                  <a:txBody>
                    <a:bodyPr/>
                    <a:lstStyle/>
                    <a:p>
                      <a:r>
                        <a:rPr lang="ru-RU" dirty="0"/>
                        <a:t>Наименование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  Всего</a:t>
                      </a:r>
                      <a:endParaRPr lang="ru-RU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Федеральный бюджет</a:t>
                      </a:r>
                      <a:endParaRPr lang="ru-RU" dirty="0">
                        <a:solidFill>
                          <a:schemeClr val="accent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Областной бюджет</a:t>
                      </a:r>
                      <a:endParaRPr lang="ru-RU" b="1" dirty="0">
                        <a:solidFill>
                          <a:schemeClr val="accent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Бюджет </a:t>
                      </a:r>
                    </a:p>
                    <a:p>
                      <a:pPr algn="ctr"/>
                      <a:r>
                        <a:rPr lang="ru-RU" dirty="0"/>
                        <a:t>округа</a:t>
                      </a:r>
                      <a:endParaRPr lang="ru-RU" dirty="0">
                        <a:solidFill>
                          <a:schemeClr val="accent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7683282"/>
                  </a:ext>
                </a:extLst>
              </a:tr>
              <a:tr h="281138">
                <a:tc>
                  <a:txBody>
                    <a:bodyPr/>
                    <a:lstStyle/>
                    <a:p>
                      <a:r>
                        <a:rPr lang="ru-RU" sz="1000" dirty="0"/>
                        <a:t>Газификация</a:t>
                      </a:r>
                      <a:endParaRPr lang="ru-RU" sz="1000" b="1" dirty="0">
                        <a:solidFill>
                          <a:schemeClr val="accent1">
                            <a:lumMod val="75000"/>
                            <a:lumOff val="25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9 355,9</a:t>
                      </a:r>
                      <a:endParaRPr lang="ru-RU" sz="10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-</a:t>
                      </a:r>
                      <a:endParaRPr lang="ru-RU" sz="10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777,5</a:t>
                      </a:r>
                      <a:endParaRPr lang="ru-RU" sz="10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8 578,4</a:t>
                      </a:r>
                      <a:endParaRPr lang="ru-RU" sz="10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114120"/>
                  </a:ext>
                </a:extLst>
              </a:tr>
              <a:tr h="400536">
                <a:tc>
                  <a:txBody>
                    <a:bodyPr/>
                    <a:lstStyle/>
                    <a:p>
                      <a:r>
                        <a:rPr lang="ru-RU" sz="1000" dirty="0"/>
                        <a:t>Водоснабжение и канализация</a:t>
                      </a:r>
                      <a:endParaRPr lang="ru-RU" sz="1000" b="1" dirty="0">
                        <a:solidFill>
                          <a:schemeClr val="accent1">
                            <a:lumMod val="75000"/>
                            <a:lumOff val="25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20 942,5</a:t>
                      </a:r>
                      <a:endParaRPr lang="ru-RU" sz="10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-</a:t>
                      </a:r>
                      <a:endParaRPr lang="ru-RU" sz="10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-</a:t>
                      </a:r>
                      <a:endParaRPr lang="ru-RU" sz="10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20 942,5</a:t>
                      </a:r>
                      <a:endParaRPr lang="ru-RU" sz="10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0529862"/>
                  </a:ext>
                </a:extLst>
              </a:tr>
              <a:tr h="386194">
                <a:tc>
                  <a:txBody>
                    <a:bodyPr/>
                    <a:lstStyle/>
                    <a:p>
                      <a:r>
                        <a:rPr lang="ru-RU" sz="1000" dirty="0"/>
                        <a:t>Жилищное хозяйство</a:t>
                      </a:r>
                      <a:endParaRPr lang="ru-RU" sz="1000" b="1" dirty="0">
                        <a:solidFill>
                          <a:schemeClr val="accent1">
                            <a:lumMod val="75000"/>
                            <a:lumOff val="25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8 395,0</a:t>
                      </a:r>
                      <a:endParaRPr lang="ru-RU" sz="10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-</a:t>
                      </a:r>
                      <a:endParaRPr lang="ru-RU" sz="10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-</a:t>
                      </a:r>
                      <a:endParaRPr lang="ru-RU" sz="10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8 395,0</a:t>
                      </a:r>
                      <a:endParaRPr lang="ru-RU" sz="10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6094183"/>
                  </a:ext>
                </a:extLst>
              </a:tr>
              <a:tr h="281138">
                <a:tc>
                  <a:txBody>
                    <a:bodyPr/>
                    <a:lstStyle/>
                    <a:p>
                      <a:r>
                        <a:rPr lang="ru-RU" sz="1000" dirty="0"/>
                        <a:t>Благоустройство</a:t>
                      </a:r>
                      <a:endParaRPr lang="ru-RU" sz="1000" b="1" dirty="0">
                        <a:solidFill>
                          <a:schemeClr val="accent1">
                            <a:lumMod val="75000"/>
                            <a:lumOff val="25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29 629,5</a:t>
                      </a:r>
                      <a:endParaRPr lang="ru-RU" sz="10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12 591,2</a:t>
                      </a:r>
                      <a:endParaRPr lang="ru-RU" sz="10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12 364,4</a:t>
                      </a:r>
                      <a:endParaRPr lang="ru-RU" sz="10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4 673,9</a:t>
                      </a:r>
                      <a:endParaRPr lang="ru-RU" sz="10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0867145"/>
                  </a:ext>
                </a:extLst>
              </a:tr>
              <a:tr h="386194">
                <a:tc>
                  <a:txBody>
                    <a:bodyPr/>
                    <a:lstStyle/>
                    <a:p>
                      <a:r>
                        <a:rPr lang="ru-RU" sz="1000" dirty="0"/>
                        <a:t>Дорожное хозяйство</a:t>
                      </a:r>
                      <a:endParaRPr lang="ru-RU" sz="1000" b="1" dirty="0">
                        <a:solidFill>
                          <a:schemeClr val="accent1">
                            <a:lumMod val="75000"/>
                            <a:lumOff val="25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14 280,0</a:t>
                      </a:r>
                      <a:endParaRPr lang="ru-RU" sz="10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-</a:t>
                      </a:r>
                      <a:endParaRPr lang="ru-RU" sz="10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-</a:t>
                      </a:r>
                      <a:endParaRPr lang="ru-RU" sz="10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14 280,0</a:t>
                      </a:r>
                      <a:endParaRPr lang="ru-RU" sz="10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664582"/>
                  </a:ext>
                </a:extLst>
              </a:tr>
              <a:tr h="400536">
                <a:tc>
                  <a:txBody>
                    <a:bodyPr/>
                    <a:lstStyle/>
                    <a:p>
                      <a:r>
                        <a:rPr lang="ru-RU" sz="1000" dirty="0"/>
                        <a:t>Другие вопросы в области ЖКХ</a:t>
                      </a:r>
                      <a:endParaRPr lang="ru-RU" sz="1000" b="1" dirty="0">
                        <a:solidFill>
                          <a:schemeClr val="accent1">
                            <a:lumMod val="75000"/>
                            <a:lumOff val="25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47 697,2</a:t>
                      </a:r>
                      <a:endParaRPr lang="ru-RU" sz="10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-</a:t>
                      </a:r>
                      <a:endParaRPr lang="ru-RU" sz="10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40 566,3</a:t>
                      </a:r>
                      <a:endParaRPr lang="ru-RU" sz="10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7 130,9</a:t>
                      </a:r>
                      <a:endParaRPr lang="ru-RU" sz="10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7312628"/>
                  </a:ext>
                </a:extLst>
              </a:tr>
              <a:tr h="364822">
                <a:tc>
                  <a:txBody>
                    <a:bodyPr/>
                    <a:lstStyle/>
                    <a:p>
                      <a:r>
                        <a:rPr lang="ru-RU" sz="1000" dirty="0"/>
                        <a:t>Очистка сточных вод</a:t>
                      </a:r>
                      <a:endParaRPr lang="ru-RU" sz="1000" b="1" dirty="0">
                        <a:solidFill>
                          <a:schemeClr val="accent1">
                            <a:lumMod val="75000"/>
                            <a:lumOff val="25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221 144,7</a:t>
                      </a:r>
                      <a:endParaRPr lang="ru-RU" sz="10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212 298,9</a:t>
                      </a:r>
                      <a:endParaRPr lang="ru-RU" sz="10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7 076,6</a:t>
                      </a:r>
                      <a:endParaRPr lang="ru-RU" sz="10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1 769,2</a:t>
                      </a:r>
                      <a:endParaRPr lang="ru-RU" sz="10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8306538"/>
                  </a:ext>
                </a:extLst>
              </a:tr>
              <a:tr h="281138">
                <a:tc>
                  <a:txBody>
                    <a:bodyPr/>
                    <a:lstStyle/>
                    <a:p>
                      <a:r>
                        <a:rPr lang="ru-RU" sz="1000" dirty="0"/>
                        <a:t>Образование</a:t>
                      </a:r>
                      <a:endParaRPr lang="ru-RU" sz="1000" b="1" dirty="0">
                        <a:solidFill>
                          <a:schemeClr val="accent1">
                            <a:lumMod val="75000"/>
                            <a:lumOff val="25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69 344,7</a:t>
                      </a:r>
                      <a:endParaRPr lang="ru-RU" sz="10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-</a:t>
                      </a:r>
                      <a:endParaRPr lang="ru-RU" sz="10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51 977,5</a:t>
                      </a:r>
                      <a:endParaRPr lang="ru-RU" sz="10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17 367,2</a:t>
                      </a:r>
                      <a:endParaRPr lang="ru-RU" sz="10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1944642"/>
                  </a:ext>
                </a:extLst>
              </a:tr>
              <a:tr h="284742">
                <a:tc>
                  <a:txBody>
                    <a:bodyPr/>
                    <a:lstStyle/>
                    <a:p>
                      <a:r>
                        <a:rPr lang="ru-RU" sz="1000" dirty="0"/>
                        <a:t>Культура</a:t>
                      </a:r>
                      <a:endParaRPr lang="ru-RU" sz="1000" b="1" dirty="0">
                        <a:solidFill>
                          <a:schemeClr val="accent1">
                            <a:lumMod val="75000"/>
                            <a:lumOff val="25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23 815,0</a:t>
                      </a:r>
                      <a:endParaRPr lang="ru-RU" sz="10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17 600,0</a:t>
                      </a:r>
                      <a:endParaRPr lang="ru-RU" sz="10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2 400,0</a:t>
                      </a:r>
                      <a:endParaRPr lang="ru-RU" sz="10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3 815,0</a:t>
                      </a:r>
                      <a:endParaRPr lang="ru-RU" sz="10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3249135"/>
                  </a:ext>
                </a:extLst>
              </a:tr>
              <a:tr h="400536">
                <a:tc>
                  <a:txBody>
                    <a:bodyPr/>
                    <a:lstStyle/>
                    <a:p>
                      <a:r>
                        <a:rPr lang="ru-RU" sz="1000" dirty="0"/>
                        <a:t>Физическая культура и спорт</a:t>
                      </a:r>
                      <a:endParaRPr lang="ru-RU" sz="1000" b="1" dirty="0">
                        <a:solidFill>
                          <a:schemeClr val="accent1">
                            <a:lumMod val="75000"/>
                            <a:lumOff val="25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0,7</a:t>
                      </a:r>
                      <a:endParaRPr lang="ru-RU" sz="10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-</a:t>
                      </a:r>
                      <a:endParaRPr lang="ru-RU" sz="10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-</a:t>
                      </a:r>
                      <a:endParaRPr lang="ru-RU" sz="10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0,7</a:t>
                      </a:r>
                      <a:endParaRPr lang="ru-RU" sz="10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786673"/>
                  </a:ext>
                </a:extLst>
              </a:tr>
              <a:tr h="164340">
                <a:tc>
                  <a:txBody>
                    <a:bodyPr/>
                    <a:lstStyle/>
                    <a:p>
                      <a:r>
                        <a:rPr lang="ru-RU" sz="1000" dirty="0"/>
                        <a:t>ИТОГО</a:t>
                      </a:r>
                      <a:endParaRPr lang="ru-RU" sz="1000" b="1" dirty="0">
                        <a:solidFill>
                          <a:schemeClr val="accent1">
                            <a:lumMod val="75000"/>
                            <a:lumOff val="25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444 605,2</a:t>
                      </a:r>
                      <a:endParaRPr lang="ru-RU" sz="10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242 490,1</a:t>
                      </a:r>
                      <a:endParaRPr lang="ru-RU" sz="10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115 162,3</a:t>
                      </a:r>
                      <a:endParaRPr lang="ru-RU" sz="10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86 952,8</a:t>
                      </a:r>
                      <a:endParaRPr lang="ru-RU" sz="10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61596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726272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35"/>
          <p:cNvSpPr txBox="1">
            <a:spLocks noGrp="1"/>
          </p:cNvSpPr>
          <p:nvPr>
            <p:ph type="title"/>
          </p:nvPr>
        </p:nvSpPr>
        <p:spPr>
          <a:xfrm>
            <a:off x="63025" y="1354800"/>
            <a:ext cx="2906400" cy="218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latin typeface="Oswald"/>
                <a:ea typeface="Oswald"/>
                <a:cs typeface="Oswald"/>
                <a:sym typeface="Oswald"/>
              </a:rPr>
              <a:t>   Муниципальная  </a:t>
            </a:r>
            <a:br>
              <a:rPr lang="en" sz="2400" dirty="0">
                <a:latin typeface="Oswald"/>
                <a:ea typeface="Oswald"/>
                <a:cs typeface="Oswald"/>
                <a:sym typeface="Oswald"/>
              </a:rPr>
            </a:br>
            <a:r>
              <a:rPr lang="en" sz="2400" dirty="0">
                <a:latin typeface="Oswald"/>
                <a:ea typeface="Oswald"/>
                <a:cs typeface="Oswald"/>
                <a:sym typeface="Oswald"/>
              </a:rPr>
              <a:t>       программа</a:t>
            </a:r>
            <a:endParaRPr sz="2400" dirty="0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latin typeface="Oswald"/>
                <a:ea typeface="Oswald"/>
                <a:cs typeface="Oswald"/>
                <a:sym typeface="Oswald"/>
              </a:rPr>
              <a:t>      «Развитие  </a:t>
            </a:r>
            <a:br>
              <a:rPr lang="en" sz="2400" dirty="0">
                <a:latin typeface="Oswald"/>
                <a:ea typeface="Oswald"/>
                <a:cs typeface="Oswald"/>
                <a:sym typeface="Oswald"/>
              </a:rPr>
            </a:br>
            <a:r>
              <a:rPr lang="en" sz="2400" dirty="0">
                <a:latin typeface="Oswald"/>
                <a:ea typeface="Oswald"/>
                <a:cs typeface="Oswald"/>
                <a:sym typeface="Oswald"/>
              </a:rPr>
              <a:t>     образования  </a:t>
            </a:r>
            <a:br>
              <a:rPr lang="en" sz="2400" dirty="0">
                <a:latin typeface="Oswald"/>
                <a:ea typeface="Oswald"/>
                <a:cs typeface="Oswald"/>
                <a:sym typeface="Oswald"/>
              </a:rPr>
            </a:br>
            <a:r>
              <a:rPr lang="en" sz="2400" dirty="0">
                <a:latin typeface="Oswald"/>
                <a:ea typeface="Oswald"/>
                <a:cs typeface="Oswald"/>
                <a:sym typeface="Oswald"/>
              </a:rPr>
              <a:t> городского округа </a:t>
            </a:r>
            <a:br>
              <a:rPr lang="en" sz="2400" dirty="0">
                <a:latin typeface="Oswald"/>
                <a:ea typeface="Oswald"/>
                <a:cs typeface="Oswald"/>
                <a:sym typeface="Oswald"/>
              </a:rPr>
            </a:br>
            <a:r>
              <a:rPr lang="en" sz="2400" dirty="0">
                <a:latin typeface="Oswald"/>
                <a:ea typeface="Oswald"/>
                <a:cs typeface="Oswald"/>
                <a:sym typeface="Oswald"/>
              </a:rPr>
              <a:t>  Семеновский на  </a:t>
            </a:r>
            <a:br>
              <a:rPr lang="en" sz="2400" dirty="0">
                <a:latin typeface="Oswald"/>
                <a:ea typeface="Oswald"/>
                <a:cs typeface="Oswald"/>
                <a:sym typeface="Oswald"/>
              </a:rPr>
            </a:br>
            <a:r>
              <a:rPr lang="en" sz="2400" dirty="0">
                <a:latin typeface="Oswald"/>
                <a:ea typeface="Oswald"/>
                <a:cs typeface="Oswald"/>
                <a:sym typeface="Oswald"/>
              </a:rPr>
              <a:t>2018 – 2023 годы»</a:t>
            </a:r>
            <a:endParaRPr sz="3600" dirty="0">
              <a:latin typeface="Oswald"/>
              <a:ea typeface="Oswald"/>
              <a:cs typeface="Oswald"/>
              <a:sym typeface="Oswald"/>
            </a:endParaRPr>
          </a:p>
        </p:txBody>
      </p:sp>
      <p:cxnSp>
        <p:nvCxnSpPr>
          <p:cNvPr id="286" name="Google Shape;286;p35"/>
          <p:cNvCxnSpPr>
            <a:endCxn id="287" idx="2"/>
          </p:cNvCxnSpPr>
          <p:nvPr/>
        </p:nvCxnSpPr>
        <p:spPr>
          <a:xfrm rot="5400000">
            <a:off x="2703400" y="2956125"/>
            <a:ext cx="1245000" cy="626100"/>
          </a:xfrm>
          <a:prstGeom prst="bentConnector4">
            <a:avLst>
              <a:gd name="adj1" fmla="val 46506"/>
              <a:gd name="adj2" fmla="val 93080"/>
            </a:avLst>
          </a:prstGeom>
          <a:noFill/>
          <a:ln w="28575" cap="flat" cmpd="sng">
            <a:solidFill>
              <a:srgbClr val="5F8195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88" name="Google Shape;288;p35"/>
          <p:cNvCxnSpPr>
            <a:endCxn id="289" idx="2"/>
          </p:cNvCxnSpPr>
          <p:nvPr/>
        </p:nvCxnSpPr>
        <p:spPr>
          <a:xfrm rot="5400000" flipH="1">
            <a:off x="2415700" y="997625"/>
            <a:ext cx="1357500" cy="163200"/>
          </a:xfrm>
          <a:prstGeom prst="bentConnector4">
            <a:avLst>
              <a:gd name="adj1" fmla="val 46796"/>
              <a:gd name="adj2" fmla="val 73453"/>
            </a:avLst>
          </a:prstGeom>
          <a:noFill/>
          <a:ln w="28575" cap="flat" cmpd="sng">
            <a:solidFill>
              <a:srgbClr val="5F8195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90" name="Google Shape;290;p35"/>
          <p:cNvCxnSpPr>
            <a:cxnSpLocks/>
          </p:cNvCxnSpPr>
          <p:nvPr/>
        </p:nvCxnSpPr>
        <p:spPr>
          <a:xfrm rot="5400000">
            <a:off x="4103200" y="603325"/>
            <a:ext cx="1080000" cy="797700"/>
          </a:xfrm>
          <a:prstGeom prst="bentConnector3">
            <a:avLst>
              <a:gd name="adj1" fmla="val 50000"/>
            </a:avLst>
          </a:prstGeom>
          <a:noFill/>
          <a:ln w="28575" cap="flat" cmpd="sng">
            <a:solidFill>
              <a:srgbClr val="5F8195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292" name="Google Shape;292;p35"/>
          <p:cNvGrpSpPr/>
          <p:nvPr/>
        </p:nvGrpSpPr>
        <p:grpSpPr>
          <a:xfrm>
            <a:off x="4948300" y="240875"/>
            <a:ext cx="2061300" cy="849000"/>
            <a:chOff x="5592550" y="1018950"/>
            <a:chExt cx="2061300" cy="849000"/>
          </a:xfrm>
        </p:grpSpPr>
        <p:sp>
          <p:nvSpPr>
            <p:cNvPr id="293" name="Google Shape;293;p35"/>
            <p:cNvSpPr/>
            <p:nvPr/>
          </p:nvSpPr>
          <p:spPr>
            <a:xfrm>
              <a:off x="5766550" y="1018950"/>
              <a:ext cx="1887300" cy="849000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 b="1" dirty="0">
                  <a:latin typeface="Verdana"/>
                  <a:ea typeface="Verdana"/>
                  <a:cs typeface="Verdana"/>
                  <a:sym typeface="Verdana"/>
                </a:rPr>
                <a:t>31,3</a:t>
              </a:r>
              <a:r>
                <a:rPr lang="en" sz="1000" dirty="0">
                  <a:latin typeface="Verdana"/>
                  <a:ea typeface="Verdana"/>
                  <a:cs typeface="Verdana"/>
                  <a:sym typeface="Verdana"/>
                </a:rPr>
                <a:t> млн.рублей</a:t>
              </a:r>
              <a:endParaRPr sz="1000" dirty="0">
                <a:latin typeface="Verdana"/>
                <a:ea typeface="Verdana"/>
                <a:cs typeface="Verdana"/>
                <a:sym typeface="Verdana"/>
              </a:endParaRPr>
            </a:p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 dirty="0">
                  <a:latin typeface="Verdana"/>
                  <a:ea typeface="Verdana"/>
                  <a:cs typeface="Verdana"/>
                  <a:sym typeface="Verdana"/>
                </a:rPr>
                <a:t>Развитие дополнительного образования и воспитания детей и молодежи</a:t>
              </a:r>
              <a:endParaRPr sz="1000" dirty="0">
                <a:latin typeface="Verdana"/>
                <a:ea typeface="Verdana"/>
                <a:cs typeface="Verdana"/>
                <a:sym typeface="Verdana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 dirty="0">
                <a:solidFill>
                  <a:srgbClr val="3D3D3D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91" name="Google Shape;291;p35"/>
            <p:cNvSpPr/>
            <p:nvPr/>
          </p:nvSpPr>
          <p:spPr>
            <a:xfrm>
              <a:off x="5592550" y="1091550"/>
              <a:ext cx="174000" cy="174000"/>
            </a:xfrm>
            <a:prstGeom prst="ellipse">
              <a:avLst/>
            </a:prstGeom>
            <a:solidFill>
              <a:srgbClr val="505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4" name="Google Shape;294;p35"/>
          <p:cNvGrpSpPr/>
          <p:nvPr/>
        </p:nvGrpSpPr>
        <p:grpSpPr>
          <a:xfrm>
            <a:off x="3012850" y="240875"/>
            <a:ext cx="1768500" cy="713700"/>
            <a:chOff x="3650050" y="1476150"/>
            <a:chExt cx="1768500" cy="713700"/>
          </a:xfrm>
        </p:grpSpPr>
        <p:sp>
          <p:nvSpPr>
            <p:cNvPr id="295" name="Google Shape;295;p35"/>
            <p:cNvSpPr/>
            <p:nvPr/>
          </p:nvSpPr>
          <p:spPr>
            <a:xfrm>
              <a:off x="3824050" y="1476150"/>
              <a:ext cx="1594500" cy="713700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 b="1" dirty="0">
                  <a:latin typeface="Verdana"/>
                  <a:ea typeface="Verdana"/>
                  <a:cs typeface="Verdana"/>
                  <a:sym typeface="Verdana"/>
                </a:rPr>
                <a:t>760,5</a:t>
              </a:r>
              <a:r>
                <a:rPr lang="en" sz="1000" dirty="0">
                  <a:latin typeface="Verdana"/>
                  <a:ea typeface="Verdana"/>
                  <a:cs typeface="Verdana"/>
                  <a:sym typeface="Verdana"/>
                </a:rPr>
                <a:t> млн.рублей</a:t>
              </a:r>
              <a:endParaRPr sz="1000" dirty="0">
                <a:latin typeface="Verdana"/>
                <a:ea typeface="Verdana"/>
                <a:cs typeface="Verdana"/>
                <a:sym typeface="Verdana"/>
              </a:endParaRPr>
            </a:p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 dirty="0">
                  <a:latin typeface="Verdana"/>
                  <a:ea typeface="Verdana"/>
                  <a:cs typeface="Verdana"/>
                  <a:sym typeface="Verdana"/>
                </a:rPr>
                <a:t>Развитие общего образования</a:t>
              </a:r>
              <a:endParaRPr sz="1000" dirty="0">
                <a:latin typeface="Verdana"/>
                <a:ea typeface="Verdana"/>
                <a:cs typeface="Verdana"/>
                <a:sym typeface="Verdana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 dirty="0">
                <a:solidFill>
                  <a:srgbClr val="3D3D3D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89" name="Google Shape;289;p35"/>
            <p:cNvSpPr/>
            <p:nvPr/>
          </p:nvSpPr>
          <p:spPr>
            <a:xfrm>
              <a:off x="3650050" y="1548750"/>
              <a:ext cx="174000" cy="174000"/>
            </a:xfrm>
            <a:prstGeom prst="ellipse">
              <a:avLst/>
            </a:prstGeom>
            <a:solidFill>
              <a:srgbClr val="4141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6" name="Google Shape;296;p35"/>
          <p:cNvSpPr/>
          <p:nvPr/>
        </p:nvSpPr>
        <p:spPr>
          <a:xfrm>
            <a:off x="2964675" y="1741050"/>
            <a:ext cx="1356300" cy="11103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Verdana"/>
                <a:ea typeface="Verdana"/>
                <a:cs typeface="Verdana"/>
                <a:sym typeface="Verdana"/>
              </a:rPr>
              <a:t>874,0</a:t>
            </a:r>
            <a:endParaRPr sz="1000"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Verdana"/>
                <a:ea typeface="Verdana"/>
                <a:cs typeface="Verdana"/>
                <a:sym typeface="Verdana"/>
              </a:rPr>
              <a:t>млн.рублей расходы на выполнение программы в 2022 году</a:t>
            </a:r>
            <a:endParaRPr sz="1000"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rgbClr val="3D3D3D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297" name="Google Shape;297;p35"/>
          <p:cNvGrpSpPr/>
          <p:nvPr/>
        </p:nvGrpSpPr>
        <p:grpSpPr>
          <a:xfrm>
            <a:off x="3012850" y="3732075"/>
            <a:ext cx="2029200" cy="1385700"/>
            <a:chOff x="3650050" y="3348150"/>
            <a:chExt cx="2029200" cy="1385700"/>
          </a:xfrm>
        </p:grpSpPr>
        <p:sp>
          <p:nvSpPr>
            <p:cNvPr id="298" name="Google Shape;298;p35"/>
            <p:cNvSpPr/>
            <p:nvPr/>
          </p:nvSpPr>
          <p:spPr>
            <a:xfrm>
              <a:off x="3824050" y="3348150"/>
              <a:ext cx="1855200" cy="1385700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 b="1" dirty="0">
                  <a:latin typeface="Verdana"/>
                  <a:ea typeface="Verdana"/>
                  <a:cs typeface="Verdana"/>
                  <a:sym typeface="Verdana"/>
                </a:rPr>
                <a:t>1,0</a:t>
              </a:r>
              <a:r>
                <a:rPr lang="en" sz="1000" dirty="0">
                  <a:latin typeface="Verdana"/>
                  <a:ea typeface="Verdana"/>
                  <a:cs typeface="Verdana"/>
                  <a:sym typeface="Verdana"/>
                </a:rPr>
                <a:t> млн.рублей</a:t>
              </a:r>
              <a:endParaRPr sz="1000" dirty="0">
                <a:latin typeface="Verdana"/>
                <a:ea typeface="Verdana"/>
                <a:cs typeface="Verdana"/>
                <a:sym typeface="Verdana"/>
              </a:endParaRPr>
            </a:p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 dirty="0">
                  <a:latin typeface="Verdana"/>
                  <a:ea typeface="Verdana"/>
                  <a:cs typeface="Verdana"/>
                  <a:sym typeface="Verdana"/>
                </a:rPr>
                <a:t>Развитие системы оценки качества образования и информационной прозрачности системы образования</a:t>
              </a:r>
              <a:endParaRPr sz="1000" dirty="0">
                <a:latin typeface="Verdana"/>
                <a:ea typeface="Verdana"/>
                <a:cs typeface="Verdana"/>
                <a:sym typeface="Verdana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 dirty="0">
                <a:solidFill>
                  <a:srgbClr val="3D3D3D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87" name="Google Shape;287;p35"/>
            <p:cNvSpPr/>
            <p:nvPr/>
          </p:nvSpPr>
          <p:spPr>
            <a:xfrm>
              <a:off x="3650050" y="3420750"/>
              <a:ext cx="174000" cy="174000"/>
            </a:xfrm>
            <a:prstGeom prst="ellipse">
              <a:avLst/>
            </a:prstGeom>
            <a:solidFill>
              <a:srgbClr val="4141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9" name="Google Shape;299;p35"/>
          <p:cNvGrpSpPr/>
          <p:nvPr/>
        </p:nvGrpSpPr>
        <p:grpSpPr>
          <a:xfrm>
            <a:off x="4544950" y="1817550"/>
            <a:ext cx="1740600" cy="957300"/>
            <a:chOff x="5592550" y="1933350"/>
            <a:chExt cx="1740600" cy="957300"/>
          </a:xfrm>
        </p:grpSpPr>
        <p:sp>
          <p:nvSpPr>
            <p:cNvPr id="300" name="Google Shape;300;p35"/>
            <p:cNvSpPr/>
            <p:nvPr/>
          </p:nvSpPr>
          <p:spPr>
            <a:xfrm>
              <a:off x="5766550" y="1933350"/>
              <a:ext cx="1566600" cy="957300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 b="1" dirty="0">
                  <a:latin typeface="Verdana"/>
                  <a:ea typeface="Verdana"/>
                  <a:cs typeface="Verdana"/>
                  <a:sym typeface="Verdana"/>
                </a:rPr>
                <a:t>20,0</a:t>
              </a:r>
              <a:r>
                <a:rPr lang="en" sz="1000" dirty="0">
                  <a:latin typeface="Verdana"/>
                  <a:ea typeface="Verdana"/>
                  <a:cs typeface="Verdana"/>
                  <a:sym typeface="Verdana"/>
                </a:rPr>
                <a:t> млн.рублей</a:t>
              </a:r>
              <a:endParaRPr sz="1000" dirty="0">
                <a:latin typeface="Verdana"/>
                <a:ea typeface="Verdana"/>
                <a:cs typeface="Verdana"/>
                <a:sym typeface="Verdana"/>
              </a:endParaRPr>
            </a:p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 dirty="0">
                  <a:latin typeface="Verdana"/>
                  <a:ea typeface="Verdana"/>
                  <a:cs typeface="Verdana"/>
                  <a:sym typeface="Verdana"/>
                </a:rPr>
                <a:t>Ресурсное обеспечение сферы образования в городском округе Семеновский</a:t>
              </a:r>
              <a:endParaRPr sz="1000" dirty="0">
                <a:latin typeface="Verdana"/>
                <a:ea typeface="Verdana"/>
                <a:cs typeface="Verdana"/>
                <a:sym typeface="Verdana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 dirty="0">
                <a:solidFill>
                  <a:srgbClr val="3D3D3D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01" name="Google Shape;301;p35"/>
            <p:cNvSpPr/>
            <p:nvPr/>
          </p:nvSpPr>
          <p:spPr>
            <a:xfrm>
              <a:off x="5592550" y="2038525"/>
              <a:ext cx="174000" cy="174000"/>
            </a:xfrm>
            <a:prstGeom prst="ellipse">
              <a:avLst/>
            </a:prstGeom>
            <a:solidFill>
              <a:srgbClr val="505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2" name="Google Shape;302;p35"/>
          <p:cNvGrpSpPr/>
          <p:nvPr/>
        </p:nvGrpSpPr>
        <p:grpSpPr>
          <a:xfrm>
            <a:off x="5101738" y="3732075"/>
            <a:ext cx="1754400" cy="1023300"/>
            <a:chOff x="5592550" y="2890950"/>
            <a:chExt cx="1754400" cy="1023300"/>
          </a:xfrm>
        </p:grpSpPr>
        <p:sp>
          <p:nvSpPr>
            <p:cNvPr id="303" name="Google Shape;303;p35"/>
            <p:cNvSpPr/>
            <p:nvPr/>
          </p:nvSpPr>
          <p:spPr>
            <a:xfrm>
              <a:off x="5766550" y="2890950"/>
              <a:ext cx="1580400" cy="1023300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 b="1" dirty="0">
                  <a:latin typeface="Verdana"/>
                  <a:ea typeface="Verdana"/>
                  <a:cs typeface="Verdana"/>
                  <a:sym typeface="Verdana"/>
                </a:rPr>
                <a:t>61,2 </a:t>
              </a:r>
              <a:r>
                <a:rPr lang="en" sz="1000" dirty="0">
                  <a:latin typeface="Verdana"/>
                  <a:ea typeface="Verdana"/>
                  <a:cs typeface="Verdana"/>
                  <a:sym typeface="Verdana"/>
                </a:rPr>
                <a:t>млн.рублей</a:t>
              </a:r>
              <a:endParaRPr sz="1000" dirty="0">
                <a:latin typeface="Verdana"/>
                <a:ea typeface="Verdana"/>
                <a:cs typeface="Verdana"/>
                <a:sym typeface="Verdana"/>
              </a:endParaRPr>
            </a:p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 dirty="0">
                  <a:latin typeface="Verdana"/>
                  <a:ea typeface="Verdana"/>
                  <a:cs typeface="Verdana"/>
                  <a:sym typeface="Verdana"/>
                </a:rPr>
                <a:t>Обеспечение реализации муниципальной программы</a:t>
              </a:r>
              <a:endParaRPr sz="1000" dirty="0">
                <a:latin typeface="Verdana"/>
                <a:ea typeface="Verdana"/>
                <a:cs typeface="Verdana"/>
                <a:sym typeface="Verdana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 dirty="0">
                <a:solidFill>
                  <a:srgbClr val="3D3D3D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04" name="Google Shape;304;p35"/>
            <p:cNvSpPr/>
            <p:nvPr/>
          </p:nvSpPr>
          <p:spPr>
            <a:xfrm>
              <a:off x="5592550" y="2963550"/>
              <a:ext cx="174000" cy="174000"/>
            </a:xfrm>
            <a:prstGeom prst="ellipse">
              <a:avLst/>
            </a:prstGeom>
            <a:solidFill>
              <a:srgbClr val="505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5" name="Google Shape;305;p35"/>
          <p:cNvSpPr/>
          <p:nvPr/>
        </p:nvSpPr>
        <p:spPr>
          <a:xfrm>
            <a:off x="3012850" y="1552700"/>
            <a:ext cx="1249500" cy="14622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" name="Google Shape;306;p35"/>
          <p:cNvSpPr txBox="1"/>
          <p:nvPr/>
        </p:nvSpPr>
        <p:spPr>
          <a:xfrm>
            <a:off x="2943400" y="1612225"/>
            <a:ext cx="1388400" cy="14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 dirty="0">
                <a:latin typeface="Verdana"/>
                <a:ea typeface="Verdana"/>
                <a:cs typeface="Verdana"/>
                <a:sym typeface="Verdana"/>
              </a:rPr>
              <a:t>874,0</a:t>
            </a:r>
            <a:endParaRPr sz="1000" b="1" dirty="0"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latin typeface="Verdana"/>
                <a:ea typeface="Verdana"/>
                <a:cs typeface="Verdana"/>
                <a:sym typeface="Verdana"/>
              </a:rPr>
              <a:t>млн.рублей расходы на выполнение программы в 2022 году</a:t>
            </a:r>
            <a:endParaRPr sz="1000" dirty="0"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  <p:cxnSp>
        <p:nvCxnSpPr>
          <p:cNvPr id="307" name="Google Shape;307;p35"/>
          <p:cNvCxnSpPr>
            <a:stCxn id="301" idx="0"/>
          </p:cNvCxnSpPr>
          <p:nvPr/>
        </p:nvCxnSpPr>
        <p:spPr>
          <a:xfrm rot="5400000" flipH="1">
            <a:off x="4376650" y="1667425"/>
            <a:ext cx="140100" cy="370500"/>
          </a:xfrm>
          <a:prstGeom prst="bentConnector2">
            <a:avLst/>
          </a:prstGeom>
          <a:noFill/>
          <a:ln w="28575" cap="flat" cmpd="sng">
            <a:solidFill>
              <a:srgbClr val="5F8195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08" name="Google Shape;308;p35"/>
          <p:cNvCxnSpPr>
            <a:stCxn id="304" idx="0"/>
          </p:cNvCxnSpPr>
          <p:nvPr/>
        </p:nvCxnSpPr>
        <p:spPr>
          <a:xfrm rot="5400000" flipH="1">
            <a:off x="4327138" y="2943075"/>
            <a:ext cx="803700" cy="919500"/>
          </a:xfrm>
          <a:prstGeom prst="bentConnector2">
            <a:avLst/>
          </a:prstGeom>
          <a:noFill/>
          <a:ln w="28575" cap="flat" cmpd="sng">
            <a:solidFill>
              <a:srgbClr val="5F819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09" name="Google Shape;309;p35"/>
          <p:cNvSpPr txBox="1"/>
          <p:nvPr/>
        </p:nvSpPr>
        <p:spPr>
          <a:xfrm>
            <a:off x="6713422" y="1381942"/>
            <a:ext cx="2300556" cy="2185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 dirty="0">
                <a:latin typeface="Verdana"/>
                <a:ea typeface="Verdana"/>
                <a:cs typeface="Verdana"/>
                <a:sym typeface="Verdana"/>
              </a:rPr>
              <a:t>Целевая группа программы: </a:t>
            </a:r>
            <a:br>
              <a:rPr lang="en" sz="1000" b="1" dirty="0">
                <a:latin typeface="Verdana"/>
                <a:ea typeface="Verdana"/>
                <a:cs typeface="Verdana"/>
                <a:sym typeface="Verdana"/>
              </a:rPr>
            </a:br>
            <a:br>
              <a:rPr lang="en" sz="1000" b="1" dirty="0">
                <a:latin typeface="Verdana"/>
                <a:ea typeface="Verdana"/>
                <a:cs typeface="Verdana"/>
                <a:sym typeface="Verdana"/>
              </a:rPr>
            </a:br>
            <a:r>
              <a:rPr lang="en" sz="1000" b="1" dirty="0">
                <a:latin typeface="Verdana"/>
                <a:ea typeface="Verdana"/>
                <a:cs typeface="Verdana"/>
                <a:sym typeface="Verdana"/>
              </a:rPr>
              <a:t>Дети дошкольного возраста </a:t>
            </a:r>
            <a:br>
              <a:rPr lang="en" sz="1000" b="1" dirty="0">
                <a:latin typeface="Verdana"/>
                <a:ea typeface="Verdana"/>
                <a:cs typeface="Verdana"/>
                <a:sym typeface="Verdana"/>
              </a:rPr>
            </a:br>
            <a:r>
              <a:rPr lang="en" sz="1000" b="1" dirty="0">
                <a:latin typeface="Verdana"/>
                <a:ea typeface="Verdana"/>
                <a:cs typeface="Verdana"/>
                <a:sym typeface="Verdana"/>
              </a:rPr>
              <a:t>2 378 человек</a:t>
            </a:r>
            <a:br>
              <a:rPr lang="en" sz="1000" b="1" dirty="0">
                <a:latin typeface="Verdana"/>
                <a:ea typeface="Verdana"/>
                <a:cs typeface="Verdana"/>
                <a:sym typeface="Verdana"/>
              </a:rPr>
            </a:br>
            <a:br>
              <a:rPr lang="en" sz="1000" b="1" dirty="0">
                <a:latin typeface="Verdana"/>
                <a:ea typeface="Verdana"/>
                <a:cs typeface="Verdana"/>
                <a:sym typeface="Verdana"/>
              </a:rPr>
            </a:br>
            <a:r>
              <a:rPr lang="en" sz="1000" b="1" dirty="0">
                <a:latin typeface="Verdana"/>
                <a:ea typeface="Verdana"/>
                <a:cs typeface="Verdana"/>
                <a:sym typeface="Verdana"/>
              </a:rPr>
              <a:t>Учащиеся образовательных организаций </a:t>
            </a:r>
            <a:br>
              <a:rPr lang="en" sz="1000" b="1" dirty="0">
                <a:latin typeface="Verdana"/>
                <a:ea typeface="Verdana"/>
                <a:cs typeface="Verdana"/>
                <a:sym typeface="Verdana"/>
              </a:rPr>
            </a:br>
            <a:r>
              <a:rPr lang="en" sz="1000" b="1" dirty="0">
                <a:latin typeface="Verdana"/>
                <a:ea typeface="Verdana"/>
                <a:cs typeface="Verdana"/>
                <a:sym typeface="Verdana"/>
              </a:rPr>
              <a:t>4599 человек</a:t>
            </a:r>
            <a:br>
              <a:rPr lang="en" sz="1000" b="1" dirty="0">
                <a:latin typeface="Verdana"/>
                <a:ea typeface="Verdana"/>
                <a:cs typeface="Verdana"/>
                <a:sym typeface="Verdana"/>
              </a:rPr>
            </a:br>
            <a:br>
              <a:rPr lang="en" sz="1000" b="1" dirty="0">
                <a:latin typeface="Verdana"/>
                <a:ea typeface="Verdana"/>
                <a:cs typeface="Verdana"/>
                <a:sym typeface="Verdana"/>
              </a:rPr>
            </a:br>
            <a:r>
              <a:rPr lang="en" sz="1000" b="1" dirty="0">
                <a:latin typeface="Verdana"/>
                <a:ea typeface="Verdana"/>
                <a:cs typeface="Verdana"/>
                <a:sym typeface="Verdana"/>
              </a:rPr>
              <a:t>Учащиеся организаций дополнительного образования детей</a:t>
            </a:r>
            <a:br>
              <a:rPr lang="en" sz="1000" b="1" dirty="0">
                <a:latin typeface="Verdana"/>
                <a:ea typeface="Verdana"/>
                <a:cs typeface="Verdana"/>
                <a:sym typeface="Verdana"/>
              </a:rPr>
            </a:br>
            <a:r>
              <a:rPr lang="en" sz="1000" b="1" dirty="0">
                <a:latin typeface="Verdana"/>
                <a:ea typeface="Verdana"/>
                <a:cs typeface="Verdana"/>
                <a:sym typeface="Verdana"/>
              </a:rPr>
              <a:t>1000 человек</a:t>
            </a:r>
            <a:endParaRPr sz="1000" b="1"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10" name="Google Shape;310;p35"/>
          <p:cNvSpPr/>
          <p:nvPr/>
        </p:nvSpPr>
        <p:spPr>
          <a:xfrm>
            <a:off x="7207200" y="4135275"/>
            <a:ext cx="385975" cy="760400"/>
          </a:xfrm>
          <a:prstGeom prst="flowChartMagneticDisk">
            <a:avLst/>
          </a:prstGeom>
          <a:solidFill>
            <a:srgbClr val="657E9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1" name="Google Shape;311;p35"/>
          <p:cNvSpPr/>
          <p:nvPr/>
        </p:nvSpPr>
        <p:spPr>
          <a:xfrm>
            <a:off x="7863700" y="4226150"/>
            <a:ext cx="385975" cy="669525"/>
          </a:xfrm>
          <a:prstGeom prst="flowChartMagneticDisk">
            <a:avLst/>
          </a:prstGeom>
          <a:solidFill>
            <a:srgbClr val="667E9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" name="Google Shape;312;p35"/>
          <p:cNvSpPr/>
          <p:nvPr/>
        </p:nvSpPr>
        <p:spPr>
          <a:xfrm>
            <a:off x="8520200" y="4061975"/>
            <a:ext cx="385975" cy="833700"/>
          </a:xfrm>
          <a:prstGeom prst="flowChartMagneticDisk">
            <a:avLst/>
          </a:prstGeom>
          <a:solidFill>
            <a:srgbClr val="667E9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" name="Google Shape;313;p35"/>
          <p:cNvSpPr txBox="1"/>
          <p:nvPr/>
        </p:nvSpPr>
        <p:spPr>
          <a:xfrm>
            <a:off x="7152050" y="3804475"/>
            <a:ext cx="6222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874,0</a:t>
            </a:r>
            <a:endParaRPr sz="1200"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  <p:sp>
        <p:nvSpPr>
          <p:cNvPr id="314" name="Google Shape;314;p35"/>
          <p:cNvSpPr txBox="1"/>
          <p:nvPr/>
        </p:nvSpPr>
        <p:spPr>
          <a:xfrm>
            <a:off x="7774250" y="3882900"/>
            <a:ext cx="551675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869,5</a:t>
            </a:r>
            <a:endParaRPr sz="1200" dirty="0"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  <p:sp>
        <p:nvSpPr>
          <p:cNvPr id="315" name="Google Shape;315;p35"/>
          <p:cNvSpPr txBox="1"/>
          <p:nvPr/>
        </p:nvSpPr>
        <p:spPr>
          <a:xfrm>
            <a:off x="8453288" y="3732075"/>
            <a:ext cx="960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875,6</a:t>
            </a:r>
            <a:endParaRPr sz="1200" dirty="0"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  <p:sp>
        <p:nvSpPr>
          <p:cNvPr id="316" name="Google Shape;316;p35"/>
          <p:cNvSpPr txBox="1"/>
          <p:nvPr/>
        </p:nvSpPr>
        <p:spPr>
          <a:xfrm>
            <a:off x="7175638" y="4844175"/>
            <a:ext cx="4491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2022</a:t>
            </a:r>
            <a:endParaRPr sz="1000"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  <p:sp>
        <p:nvSpPr>
          <p:cNvPr id="317" name="Google Shape;317;p35"/>
          <p:cNvSpPr txBox="1"/>
          <p:nvPr/>
        </p:nvSpPr>
        <p:spPr>
          <a:xfrm>
            <a:off x="7829450" y="4844175"/>
            <a:ext cx="10269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2023</a:t>
            </a:r>
            <a:endParaRPr sz="1000"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  <p:sp>
        <p:nvSpPr>
          <p:cNvPr id="318" name="Google Shape;318;p35"/>
          <p:cNvSpPr txBox="1"/>
          <p:nvPr/>
        </p:nvSpPr>
        <p:spPr>
          <a:xfrm>
            <a:off x="8488613" y="4844175"/>
            <a:ext cx="7326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2024</a:t>
            </a:r>
            <a:endParaRPr sz="1000"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  <p:sp>
        <p:nvSpPr>
          <p:cNvPr id="36" name="Google Shape;309;p35">
            <a:extLst>
              <a:ext uri="{FF2B5EF4-FFF2-40B4-BE49-F238E27FC236}">
                <a16:creationId xmlns:a16="http://schemas.microsoft.com/office/drawing/2014/main" id="{592AB1B1-7F88-43C4-91B3-D24B27A01E7B}"/>
              </a:ext>
            </a:extLst>
          </p:cNvPr>
          <p:cNvSpPr txBox="1"/>
          <p:nvPr/>
        </p:nvSpPr>
        <p:spPr>
          <a:xfrm>
            <a:off x="6919531" y="188336"/>
            <a:ext cx="1977456" cy="9540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 b="1" dirty="0">
                <a:latin typeface="Verdana"/>
                <a:ea typeface="Verdana"/>
                <a:cs typeface="Verdana"/>
                <a:sym typeface="Verdana"/>
              </a:rPr>
              <a:t>Расходы на образование в расчете на одного жителя городского округа –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 b="1" dirty="0">
                <a:latin typeface="Verdana"/>
                <a:ea typeface="Verdana"/>
                <a:cs typeface="Verdana"/>
                <a:sym typeface="Verdana"/>
              </a:rPr>
              <a:t>18 911 рублей</a:t>
            </a:r>
            <a:endParaRPr sz="1000" b="1" dirty="0"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9701634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37"/>
          <p:cNvSpPr txBox="1">
            <a:spLocks noGrp="1"/>
          </p:cNvSpPr>
          <p:nvPr>
            <p:ph type="title"/>
          </p:nvPr>
        </p:nvSpPr>
        <p:spPr>
          <a:xfrm>
            <a:off x="0" y="1712250"/>
            <a:ext cx="2815500" cy="188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Oswald"/>
                <a:ea typeface="Oswald"/>
                <a:cs typeface="Oswald"/>
                <a:sym typeface="Oswald"/>
              </a:rPr>
              <a:t>Капитальный ремонт образовательных организаций в рамках государственной программы Нижегородской области</a:t>
            </a:r>
            <a:endParaRPr sz="3700">
              <a:latin typeface="Oswald"/>
              <a:ea typeface="Oswald"/>
              <a:cs typeface="Oswald"/>
              <a:sym typeface="Oswald"/>
            </a:endParaRPr>
          </a:p>
        </p:txBody>
      </p:sp>
      <p:grpSp>
        <p:nvGrpSpPr>
          <p:cNvPr id="332" name="Google Shape;332;p37"/>
          <p:cNvGrpSpPr/>
          <p:nvPr/>
        </p:nvGrpSpPr>
        <p:grpSpPr>
          <a:xfrm>
            <a:off x="2890743" y="4150968"/>
            <a:ext cx="6264937" cy="891505"/>
            <a:chOff x="1593000" y="2322568"/>
            <a:chExt cx="5969449" cy="643500"/>
          </a:xfrm>
        </p:grpSpPr>
        <p:sp>
          <p:nvSpPr>
            <p:cNvPr id="333" name="Google Shape;333;p37"/>
            <p:cNvSpPr/>
            <p:nvPr/>
          </p:nvSpPr>
          <p:spPr>
            <a:xfrm>
              <a:off x="3728375" y="2322568"/>
              <a:ext cx="3822600" cy="643500"/>
            </a:xfrm>
            <a:prstGeom prst="rect">
              <a:avLst/>
            </a:pr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37"/>
            <p:cNvSpPr/>
            <p:nvPr/>
          </p:nvSpPr>
          <p:spPr>
            <a:xfrm flipH="1">
              <a:off x="2283025" y="2322575"/>
              <a:ext cx="1844400" cy="642600"/>
            </a:xfrm>
            <a:prstGeom prst="rect">
              <a:avLst/>
            </a:pr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37"/>
            <p:cNvSpPr/>
            <p:nvPr/>
          </p:nvSpPr>
          <p:spPr>
            <a:xfrm rot="-5400000">
              <a:off x="3501574" y="1934671"/>
              <a:ext cx="643356" cy="1419149"/>
            </a:xfrm>
            <a:prstGeom prst="flowChartOffpageConnector">
              <a:avLst/>
            </a:pr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37"/>
            <p:cNvSpPr/>
            <p:nvPr/>
          </p:nvSpPr>
          <p:spPr>
            <a:xfrm>
              <a:off x="2317825" y="2440535"/>
              <a:ext cx="1940700" cy="495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 b="1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rPr>
                <a:t>2,0 млн.руб.</a:t>
              </a:r>
              <a:endParaRPr sz="1600" b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 b="1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rPr>
                <a:t>в 2022 году</a:t>
              </a:r>
              <a:endParaRPr sz="1600" b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00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endParaRPr>
            </a:p>
          </p:txBody>
        </p:sp>
        <p:sp>
          <p:nvSpPr>
            <p:cNvPr id="337" name="Google Shape;337;p37"/>
            <p:cNvSpPr/>
            <p:nvPr/>
          </p:nvSpPr>
          <p:spPr>
            <a:xfrm>
              <a:off x="1593000" y="2322568"/>
              <a:ext cx="690000" cy="642300"/>
            </a:xfrm>
            <a:prstGeom prst="rect">
              <a:avLst/>
            </a:prstGeom>
            <a:solidFill>
              <a:srgbClr val="414141"/>
            </a:solidFill>
            <a:ln>
              <a:noFill/>
            </a:ln>
            <a:effectLst>
              <a:outerShdw blurRad="71438" dist="28575" dir="2700000" algn="bl" rotWithShape="0">
                <a:srgbClr val="000000">
                  <a:alpha val="17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37"/>
            <p:cNvSpPr/>
            <p:nvPr/>
          </p:nvSpPr>
          <p:spPr>
            <a:xfrm>
              <a:off x="1593000" y="2322575"/>
              <a:ext cx="690000" cy="642600"/>
            </a:xfrm>
            <a:prstGeom prst="rect">
              <a:avLst/>
            </a:prstGeom>
            <a:solidFill>
              <a:srgbClr val="4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600" b="1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04</a:t>
              </a:r>
              <a:endParaRPr sz="26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39" name="Google Shape;339;p37"/>
            <p:cNvSpPr/>
            <p:nvPr/>
          </p:nvSpPr>
          <p:spPr>
            <a:xfrm>
              <a:off x="4387849" y="2380985"/>
              <a:ext cx="3174600" cy="585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 dirty="0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rPr>
                <a:t>                 Ремонт кровли в МБДОУ </a:t>
              </a:r>
              <a:br>
                <a:rPr lang="en" sz="1000" dirty="0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rPr>
              </a:br>
              <a:r>
                <a:rPr lang="en" sz="1000" dirty="0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rPr>
                <a:t>             детский сад №6 «Солнышко» - </a:t>
              </a:r>
              <a:br>
                <a:rPr lang="en" sz="1000" dirty="0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rPr>
              </a:br>
              <a:r>
                <a:rPr lang="en" sz="1000" dirty="0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rPr>
                <a:t>                      2,0 млн.рублей</a:t>
              </a:r>
              <a:endParaRPr sz="10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  <a:p>
              <a:pPr marL="45720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800" dirty="0">
                <a:solidFill>
                  <a:srgbClr val="3D3D3D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340" name="Google Shape;340;p37"/>
          <p:cNvGrpSpPr/>
          <p:nvPr/>
        </p:nvGrpSpPr>
        <p:grpSpPr>
          <a:xfrm>
            <a:off x="2890908" y="2498218"/>
            <a:ext cx="6561272" cy="1005311"/>
            <a:chOff x="1593000" y="2322568"/>
            <a:chExt cx="6251808" cy="725647"/>
          </a:xfrm>
        </p:grpSpPr>
        <p:sp>
          <p:nvSpPr>
            <p:cNvPr id="341" name="Google Shape;341;p37"/>
            <p:cNvSpPr/>
            <p:nvPr/>
          </p:nvSpPr>
          <p:spPr>
            <a:xfrm>
              <a:off x="3728375" y="2322568"/>
              <a:ext cx="3822600" cy="643500"/>
            </a:xfrm>
            <a:prstGeom prst="rect">
              <a:avLst/>
            </a:pr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37"/>
            <p:cNvSpPr/>
            <p:nvPr/>
          </p:nvSpPr>
          <p:spPr>
            <a:xfrm flipH="1">
              <a:off x="2283025" y="2322575"/>
              <a:ext cx="1844400" cy="642600"/>
            </a:xfrm>
            <a:prstGeom prst="rect">
              <a:avLst/>
            </a:pr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37"/>
            <p:cNvSpPr/>
            <p:nvPr/>
          </p:nvSpPr>
          <p:spPr>
            <a:xfrm rot="-5400000">
              <a:off x="3501574" y="1934671"/>
              <a:ext cx="643356" cy="1419149"/>
            </a:xfrm>
            <a:prstGeom prst="flowChartOffpageConnector">
              <a:avLst/>
            </a:pr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37"/>
            <p:cNvSpPr/>
            <p:nvPr/>
          </p:nvSpPr>
          <p:spPr>
            <a:xfrm>
              <a:off x="2325700" y="2440535"/>
              <a:ext cx="1940700" cy="495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 b="1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rPr>
                <a:t>9,2 млн.руб.</a:t>
              </a:r>
              <a:endParaRPr sz="1600" b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 b="1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rPr>
                <a:t>в 2024 году</a:t>
              </a:r>
              <a:endParaRPr sz="1600" b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00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endParaRPr>
            </a:p>
          </p:txBody>
        </p:sp>
        <p:sp>
          <p:nvSpPr>
            <p:cNvPr id="345" name="Google Shape;345;p37"/>
            <p:cNvSpPr/>
            <p:nvPr/>
          </p:nvSpPr>
          <p:spPr>
            <a:xfrm>
              <a:off x="1593000" y="2322568"/>
              <a:ext cx="690000" cy="642300"/>
            </a:xfrm>
            <a:prstGeom prst="rect">
              <a:avLst/>
            </a:prstGeom>
            <a:solidFill>
              <a:srgbClr val="414141"/>
            </a:solidFill>
            <a:ln>
              <a:noFill/>
            </a:ln>
            <a:effectLst>
              <a:outerShdw blurRad="71438" dist="28575" dir="2700000" algn="bl" rotWithShape="0">
                <a:srgbClr val="000000">
                  <a:alpha val="17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37"/>
            <p:cNvSpPr/>
            <p:nvPr/>
          </p:nvSpPr>
          <p:spPr>
            <a:xfrm>
              <a:off x="1593000" y="2322575"/>
              <a:ext cx="690000" cy="642600"/>
            </a:xfrm>
            <a:prstGeom prst="rect">
              <a:avLst/>
            </a:prstGeom>
            <a:solidFill>
              <a:srgbClr val="4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600" b="1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03</a:t>
              </a:r>
              <a:endParaRPr sz="26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47" name="Google Shape;347;p37"/>
            <p:cNvSpPr/>
            <p:nvPr/>
          </p:nvSpPr>
          <p:spPr>
            <a:xfrm>
              <a:off x="4266408" y="2356715"/>
              <a:ext cx="3578400" cy="69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 dirty="0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rPr>
                <a:t>       Ремонт внутренних помещений в МБДОУ </a:t>
              </a:r>
              <a:br>
                <a:rPr lang="en" sz="1000" dirty="0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rPr>
              </a:br>
              <a:r>
                <a:rPr lang="en" sz="1000" dirty="0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rPr>
                <a:t>    детский сад №2 «Теремок» - 4,6 млн. рублей</a:t>
              </a:r>
              <a:endParaRPr sz="10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br>
                <a:rPr lang="en" sz="1000" dirty="0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rPr>
              </a:br>
              <a:r>
                <a:rPr lang="en" sz="1000" dirty="0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rPr>
                <a:t>                     Ремонт кровли в МБОУ </a:t>
              </a:r>
              <a:br>
                <a:rPr lang="en" sz="1000" dirty="0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rPr>
              </a:br>
              <a:r>
                <a:rPr lang="en" sz="1000" dirty="0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rPr>
                <a:t>«Шалдежская основная школа» - 4,6 млн.рублей</a:t>
              </a:r>
              <a:endParaRPr sz="10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  <a:p>
              <a:pPr marL="45720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endParaRPr sz="8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348" name="Google Shape;348;p37"/>
          <p:cNvGrpSpPr/>
          <p:nvPr/>
        </p:nvGrpSpPr>
        <p:grpSpPr>
          <a:xfrm>
            <a:off x="2890509" y="1358818"/>
            <a:ext cx="6265407" cy="891505"/>
            <a:chOff x="1593000" y="2322568"/>
            <a:chExt cx="5957975" cy="643500"/>
          </a:xfrm>
        </p:grpSpPr>
        <p:sp>
          <p:nvSpPr>
            <p:cNvPr id="349" name="Google Shape;349;p37"/>
            <p:cNvSpPr/>
            <p:nvPr/>
          </p:nvSpPr>
          <p:spPr>
            <a:xfrm>
              <a:off x="3728375" y="2322568"/>
              <a:ext cx="3822600" cy="643500"/>
            </a:xfrm>
            <a:prstGeom prst="rect">
              <a:avLst/>
            </a:pr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37"/>
            <p:cNvSpPr/>
            <p:nvPr/>
          </p:nvSpPr>
          <p:spPr>
            <a:xfrm flipH="1">
              <a:off x="2283025" y="2322575"/>
              <a:ext cx="1844400" cy="642600"/>
            </a:xfrm>
            <a:prstGeom prst="rect">
              <a:avLst/>
            </a:pr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37"/>
            <p:cNvSpPr/>
            <p:nvPr/>
          </p:nvSpPr>
          <p:spPr>
            <a:xfrm rot="-5400000">
              <a:off x="3501574" y="1934671"/>
              <a:ext cx="643356" cy="1419149"/>
            </a:xfrm>
            <a:prstGeom prst="flowChartOffpageConnector">
              <a:avLst/>
            </a:pr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37"/>
            <p:cNvSpPr/>
            <p:nvPr/>
          </p:nvSpPr>
          <p:spPr>
            <a:xfrm>
              <a:off x="2322425" y="2446544"/>
              <a:ext cx="1940700" cy="495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 b="1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rPr>
                <a:t>9,9 млн.руб.</a:t>
              </a:r>
              <a:endParaRPr sz="1600" b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 b="1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rPr>
                <a:t>   в 2023 году</a:t>
              </a:r>
              <a:endParaRPr sz="1600" b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00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endParaRPr>
            </a:p>
          </p:txBody>
        </p:sp>
        <p:sp>
          <p:nvSpPr>
            <p:cNvPr id="353" name="Google Shape;353;p37"/>
            <p:cNvSpPr/>
            <p:nvPr/>
          </p:nvSpPr>
          <p:spPr>
            <a:xfrm>
              <a:off x="1593000" y="2322568"/>
              <a:ext cx="690000" cy="642300"/>
            </a:xfrm>
            <a:prstGeom prst="rect">
              <a:avLst/>
            </a:prstGeom>
            <a:solidFill>
              <a:srgbClr val="414141"/>
            </a:solidFill>
            <a:ln>
              <a:noFill/>
            </a:ln>
            <a:effectLst>
              <a:outerShdw blurRad="71438" dist="28575" dir="2700000" algn="bl" rotWithShape="0">
                <a:srgbClr val="000000">
                  <a:alpha val="17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37"/>
            <p:cNvSpPr/>
            <p:nvPr/>
          </p:nvSpPr>
          <p:spPr>
            <a:xfrm>
              <a:off x="1593000" y="2322575"/>
              <a:ext cx="690000" cy="642600"/>
            </a:xfrm>
            <a:prstGeom prst="rect">
              <a:avLst/>
            </a:prstGeom>
            <a:solidFill>
              <a:srgbClr val="4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600" b="1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02</a:t>
              </a:r>
              <a:endParaRPr sz="26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55" name="Google Shape;355;p37"/>
            <p:cNvSpPr/>
            <p:nvPr/>
          </p:nvSpPr>
          <p:spPr>
            <a:xfrm>
              <a:off x="4376227" y="2446436"/>
              <a:ext cx="3163200" cy="495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 dirty="0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rPr>
                <a:t>     Ремонт внутренних помещений в МБДОУ    </a:t>
              </a:r>
              <a:br>
                <a:rPr lang="en" sz="1000" dirty="0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rPr>
              </a:br>
              <a:r>
                <a:rPr lang="en" sz="1000" dirty="0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rPr>
                <a:t>  детский сад №2 «Теремок» - 4,6 млн.рублей</a:t>
              </a:r>
              <a:br>
                <a:rPr lang="en" sz="1000" dirty="0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rPr>
              </a:br>
              <a:endParaRPr sz="10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 dirty="0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rPr>
                <a:t>       Ремонт кровли в МБОУ «Беласовская      </a:t>
              </a:r>
              <a:br>
                <a:rPr lang="en" sz="1000" dirty="0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rPr>
              </a:br>
              <a:r>
                <a:rPr lang="en" sz="1000" dirty="0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rPr>
                <a:t>         основная школа» - 5,3 млн.рублей</a:t>
              </a:r>
              <a:endParaRPr sz="10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  <a:p>
              <a:pPr marL="45720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800" dirty="0">
                <a:solidFill>
                  <a:srgbClr val="3D3D3D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356" name="Google Shape;356;p37"/>
          <p:cNvGrpSpPr/>
          <p:nvPr/>
        </p:nvGrpSpPr>
        <p:grpSpPr>
          <a:xfrm>
            <a:off x="2890741" y="152689"/>
            <a:ext cx="6253030" cy="958043"/>
            <a:chOff x="1593000" y="2322568"/>
            <a:chExt cx="5958104" cy="643500"/>
          </a:xfrm>
        </p:grpSpPr>
        <p:sp>
          <p:nvSpPr>
            <p:cNvPr id="357" name="Google Shape;357;p37"/>
            <p:cNvSpPr/>
            <p:nvPr/>
          </p:nvSpPr>
          <p:spPr>
            <a:xfrm>
              <a:off x="3728375" y="2322568"/>
              <a:ext cx="3822600" cy="643500"/>
            </a:xfrm>
            <a:prstGeom prst="rect">
              <a:avLst/>
            </a:pr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37"/>
            <p:cNvSpPr/>
            <p:nvPr/>
          </p:nvSpPr>
          <p:spPr>
            <a:xfrm flipH="1">
              <a:off x="2283025" y="2322575"/>
              <a:ext cx="1844400" cy="642600"/>
            </a:xfrm>
            <a:prstGeom prst="rect">
              <a:avLst/>
            </a:pr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37"/>
            <p:cNvSpPr/>
            <p:nvPr/>
          </p:nvSpPr>
          <p:spPr>
            <a:xfrm rot="-5400000">
              <a:off x="3501574" y="1934671"/>
              <a:ext cx="643356" cy="1419149"/>
            </a:xfrm>
            <a:prstGeom prst="flowChartOffpageConnector">
              <a:avLst/>
            </a:pr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37"/>
            <p:cNvSpPr/>
            <p:nvPr/>
          </p:nvSpPr>
          <p:spPr>
            <a:xfrm>
              <a:off x="2283025" y="2442282"/>
              <a:ext cx="2022600" cy="495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 b="1" dirty="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rPr>
                <a:t>7,</a:t>
              </a:r>
              <a:r>
                <a:rPr lang="ru-RU" sz="1600" b="1" dirty="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rPr>
                <a:t>3</a:t>
              </a:r>
              <a:r>
                <a:rPr lang="en" sz="1600" b="1" dirty="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rPr>
                <a:t> млн.руб.</a:t>
              </a:r>
              <a:endParaRPr sz="1600" b="1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 b="1" dirty="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rPr>
                <a:t>   в 2022 году</a:t>
              </a:r>
              <a:endParaRPr sz="1600" b="1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00" dirty="0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endParaRPr>
            </a:p>
          </p:txBody>
        </p:sp>
        <p:sp>
          <p:nvSpPr>
            <p:cNvPr id="361" name="Google Shape;361;p37"/>
            <p:cNvSpPr/>
            <p:nvPr/>
          </p:nvSpPr>
          <p:spPr>
            <a:xfrm>
              <a:off x="1593000" y="2322568"/>
              <a:ext cx="690000" cy="642300"/>
            </a:xfrm>
            <a:prstGeom prst="rect">
              <a:avLst/>
            </a:prstGeom>
            <a:solidFill>
              <a:srgbClr val="414141"/>
            </a:solidFill>
            <a:ln>
              <a:noFill/>
            </a:ln>
            <a:effectLst>
              <a:outerShdw blurRad="71438" dist="28575" dir="2700000" algn="bl" rotWithShape="0">
                <a:srgbClr val="000000">
                  <a:alpha val="17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37"/>
            <p:cNvSpPr/>
            <p:nvPr/>
          </p:nvSpPr>
          <p:spPr>
            <a:xfrm>
              <a:off x="1593000" y="2322575"/>
              <a:ext cx="690000" cy="642600"/>
            </a:xfrm>
            <a:prstGeom prst="rect">
              <a:avLst/>
            </a:prstGeom>
            <a:solidFill>
              <a:srgbClr val="4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600" b="1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01</a:t>
              </a:r>
              <a:endParaRPr sz="26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63" name="Google Shape;363;p37"/>
            <p:cNvSpPr/>
            <p:nvPr/>
          </p:nvSpPr>
          <p:spPr>
            <a:xfrm>
              <a:off x="4261304" y="2323751"/>
              <a:ext cx="3289800" cy="642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 dirty="0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rPr>
                <a:t>   Ремонт фасада в  МБДОУ детский сад   </a:t>
              </a:r>
              <a:br>
                <a:rPr lang="en" sz="1000" dirty="0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rPr>
              </a:br>
              <a:r>
                <a:rPr lang="en" sz="1000" dirty="0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rPr>
                <a:t> №6 «Солнышко» - 3,</a:t>
              </a:r>
              <a:r>
                <a:rPr lang="ru-RU" sz="1000" dirty="0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rPr>
                <a:t>0</a:t>
              </a:r>
              <a:r>
                <a:rPr lang="en" sz="1000" dirty="0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rPr>
                <a:t> млн.рублей</a:t>
              </a:r>
              <a:br>
                <a:rPr lang="en" sz="1000" dirty="0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rPr>
              </a:br>
              <a:endParaRPr sz="10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  <a:p>
              <a:pPr marL="45720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 dirty="0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rPr>
                <a:t>           Ремонт кровли в МБОУ </a:t>
              </a:r>
              <a:br>
                <a:rPr lang="en" sz="1000" dirty="0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rPr>
              </a:br>
              <a:r>
                <a:rPr lang="en" sz="1000" dirty="0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rPr>
                <a:t>     «Школа № 3» - 4,3 млн.рублей</a:t>
              </a:r>
              <a:endParaRPr sz="2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  <p:sp>
        <p:nvSpPr>
          <p:cNvPr id="364" name="Google Shape;364;p37"/>
          <p:cNvSpPr txBox="1"/>
          <p:nvPr/>
        </p:nvSpPr>
        <p:spPr>
          <a:xfrm>
            <a:off x="3134925" y="3505150"/>
            <a:ext cx="5631900" cy="8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 dirty="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Капитальный ремонт образовательных организаций за счет средств городского округа</a:t>
            </a:r>
            <a:endParaRPr sz="1300" b="1" dirty="0">
              <a:solidFill>
                <a:schemeClr val="dk2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трелка: шеврон 28">
            <a:extLst>
              <a:ext uri="{FF2B5EF4-FFF2-40B4-BE49-F238E27FC236}">
                <a16:creationId xmlns:a16="http://schemas.microsoft.com/office/drawing/2014/main" id="{886A4C6F-904B-4CDB-892C-1C2B45310563}"/>
              </a:ext>
            </a:extLst>
          </p:cNvPr>
          <p:cNvSpPr/>
          <p:nvPr/>
        </p:nvSpPr>
        <p:spPr>
          <a:xfrm>
            <a:off x="6300192" y="304906"/>
            <a:ext cx="2730624" cy="755477"/>
          </a:xfrm>
          <a:prstGeom prst="chevron">
            <a:avLst>
              <a:gd name="adj" fmla="val 36316"/>
            </a:avLst>
          </a:prstGeom>
          <a:solidFill>
            <a:schemeClr val="accent2">
              <a:lumMod val="20000"/>
              <a:lumOff val="8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ru-RU" sz="9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ru-RU" sz="9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Федеральный бюджет</a:t>
            </a:r>
          </a:p>
          <a:p>
            <a:pPr algn="ctr"/>
            <a:endParaRPr lang="ru-RU" sz="9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ru-RU" sz="9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2022 год – 15,6 млн. рублей</a:t>
            </a:r>
          </a:p>
          <a:p>
            <a:pPr algn="ctr"/>
            <a:r>
              <a:rPr lang="ru-RU" sz="9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2023 год – 15,4 млн. рублей</a:t>
            </a:r>
          </a:p>
          <a:p>
            <a:pPr algn="ctr"/>
            <a:r>
              <a:rPr lang="ru-RU" sz="9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2024 год – 15,9 млн. рублей</a:t>
            </a:r>
          </a:p>
          <a:p>
            <a:pPr algn="ctr"/>
            <a:endParaRPr lang="ru-RU" sz="9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ru-RU" sz="9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98" name="Google Shape;398;p40"/>
          <p:cNvSpPr txBox="1">
            <a:spLocks noGrp="1"/>
          </p:cNvSpPr>
          <p:nvPr>
            <p:ph type="title"/>
          </p:nvPr>
        </p:nvSpPr>
        <p:spPr>
          <a:xfrm>
            <a:off x="-157300" y="1328825"/>
            <a:ext cx="3056100" cy="241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700" dirty="0">
                <a:latin typeface="Oswald"/>
                <a:ea typeface="Oswald"/>
                <a:cs typeface="Oswald"/>
                <a:sym typeface="Oswald"/>
              </a:rPr>
              <a:t>Организация бесплатного горячего питания обучающихся в начальной школе</a:t>
            </a:r>
            <a:endParaRPr sz="2700" dirty="0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399" name="Google Shape;399;p40"/>
          <p:cNvSpPr/>
          <p:nvPr/>
        </p:nvSpPr>
        <p:spPr>
          <a:xfrm>
            <a:off x="2908866" y="54648"/>
            <a:ext cx="3319318" cy="1171534"/>
          </a:xfrm>
          <a:prstGeom prst="roundRect">
            <a:avLst>
              <a:gd name="adj" fmla="val 17727"/>
            </a:avLst>
          </a:prstGeom>
          <a:solidFill>
            <a:srgbClr val="701500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b="1" dirty="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100" b="1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Организация бесплатного горячего питания обучающихся, получающих начальное общее образование в муниципальных образовательных организациях</a:t>
            </a:r>
            <a:endParaRPr sz="1100" b="1" dirty="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07" name="Google Shape;407;p40"/>
          <p:cNvSpPr/>
          <p:nvPr/>
        </p:nvSpPr>
        <p:spPr>
          <a:xfrm>
            <a:off x="2987010" y="2699857"/>
            <a:ext cx="3193246" cy="1296144"/>
          </a:xfrm>
          <a:prstGeom prst="roundRect">
            <a:avLst>
              <a:gd name="adj" fmla="val 15156"/>
            </a:avLst>
          </a:prstGeom>
          <a:solidFill>
            <a:srgbClr val="701500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b="1" dirty="0">
              <a:solidFill>
                <a:schemeClr val="accent3">
                  <a:lumMod val="50000"/>
                </a:schemeClr>
              </a:solidFill>
              <a:latin typeface="Verdana"/>
              <a:ea typeface="Verdana"/>
              <a:cs typeface="Verdana"/>
              <a:sym typeface="Verdana"/>
            </a:endParaRPr>
          </a:p>
          <a:p>
            <a:pPr lvl="0" algn="ctr">
              <a:lnSpc>
                <a:spcPct val="115000"/>
              </a:lnSpc>
            </a:pPr>
            <a:r>
              <a:rPr lang="ru-RU" sz="1000" b="1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Дополнительное финансовое обеспечение мероприятий по организации бесплатного горячего питания обучающихся, получающих начальное общее образование в муниципальных образовательных организациях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" name="Стрелка: пятиугольник 6">
            <a:extLst>
              <a:ext uri="{FF2B5EF4-FFF2-40B4-BE49-F238E27FC236}">
                <a16:creationId xmlns:a16="http://schemas.microsoft.com/office/drawing/2014/main" id="{901422C0-FC3C-4A54-86B8-D2D0A2AB171E}"/>
              </a:ext>
            </a:extLst>
          </p:cNvPr>
          <p:cNvSpPr/>
          <p:nvPr/>
        </p:nvSpPr>
        <p:spPr>
          <a:xfrm>
            <a:off x="3358548" y="1615592"/>
            <a:ext cx="2730624" cy="692523"/>
          </a:xfrm>
          <a:prstGeom prst="homePlate">
            <a:avLst>
              <a:gd name="adj" fmla="val 35968"/>
            </a:avLst>
          </a:prstGeom>
          <a:solidFill>
            <a:schemeClr val="accent2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15000"/>
              </a:lnSpc>
            </a:pPr>
            <a:r>
              <a:rPr lang="ru-RU" sz="1000" b="1" dirty="0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2022 год – 23,2 млн. рублей</a:t>
            </a:r>
          </a:p>
          <a:p>
            <a:pPr lvl="0" algn="ctr">
              <a:lnSpc>
                <a:spcPct val="115000"/>
              </a:lnSpc>
            </a:pPr>
            <a:r>
              <a:rPr lang="ru-RU" sz="1000" b="1" dirty="0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2023 год – 23,0 млн. рублей </a:t>
            </a:r>
          </a:p>
          <a:p>
            <a:pPr lvl="0" algn="ctr">
              <a:lnSpc>
                <a:spcPct val="115000"/>
              </a:lnSpc>
            </a:pPr>
            <a:r>
              <a:rPr lang="ru-RU" sz="1000" b="1" dirty="0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2024 год – 23,7 млн. рублей</a:t>
            </a:r>
          </a:p>
        </p:txBody>
      </p:sp>
      <p:cxnSp>
        <p:nvCxnSpPr>
          <p:cNvPr id="15" name="Соединитель: уступ 14">
            <a:extLst>
              <a:ext uri="{FF2B5EF4-FFF2-40B4-BE49-F238E27FC236}">
                <a16:creationId xmlns:a16="http://schemas.microsoft.com/office/drawing/2014/main" id="{1969BAB9-B359-42A7-8CFD-9E90E54BCAF9}"/>
              </a:ext>
            </a:extLst>
          </p:cNvPr>
          <p:cNvCxnSpPr>
            <a:cxnSpLocks/>
          </p:cNvCxnSpPr>
          <p:nvPr/>
        </p:nvCxnSpPr>
        <p:spPr>
          <a:xfrm rot="16200000" flipH="1">
            <a:off x="3778007" y="885670"/>
            <a:ext cx="843046" cy="551203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Стрелка: шеврон 22">
            <a:extLst>
              <a:ext uri="{FF2B5EF4-FFF2-40B4-BE49-F238E27FC236}">
                <a16:creationId xmlns:a16="http://schemas.microsoft.com/office/drawing/2014/main" id="{6E4FFCDF-7E8F-4854-B47F-DCD469C3061C}"/>
              </a:ext>
            </a:extLst>
          </p:cNvPr>
          <p:cNvSpPr/>
          <p:nvPr/>
        </p:nvSpPr>
        <p:spPr>
          <a:xfrm>
            <a:off x="6300192" y="1130337"/>
            <a:ext cx="2730624" cy="755477"/>
          </a:xfrm>
          <a:prstGeom prst="chevron">
            <a:avLst>
              <a:gd name="adj" fmla="val 36316"/>
            </a:avLst>
          </a:prstGeom>
          <a:solidFill>
            <a:schemeClr val="accent2">
              <a:lumMod val="20000"/>
              <a:lumOff val="8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ru-RU" sz="9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ru-RU" sz="9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Областной бюджет</a:t>
            </a:r>
          </a:p>
          <a:p>
            <a:pPr algn="ctr"/>
            <a:endParaRPr lang="ru-RU" sz="9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ru-RU" sz="9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2022 год – 4,9 млн. рублей</a:t>
            </a:r>
          </a:p>
          <a:p>
            <a:pPr algn="ctr"/>
            <a:r>
              <a:rPr lang="ru-RU" sz="9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2023 год – 4,9 млн. рублей</a:t>
            </a:r>
          </a:p>
          <a:p>
            <a:pPr algn="ctr"/>
            <a:r>
              <a:rPr lang="ru-RU" sz="9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2024 год – 5,0 млн. рублей</a:t>
            </a:r>
          </a:p>
          <a:p>
            <a:pPr algn="ctr"/>
            <a:endParaRPr lang="ru-RU" sz="9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ru-RU" sz="9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4" name="Стрелка: шеврон 23">
            <a:extLst>
              <a:ext uri="{FF2B5EF4-FFF2-40B4-BE49-F238E27FC236}">
                <a16:creationId xmlns:a16="http://schemas.microsoft.com/office/drawing/2014/main" id="{80415113-6224-41EC-B378-E11D1D83DFE5}"/>
              </a:ext>
            </a:extLst>
          </p:cNvPr>
          <p:cNvSpPr/>
          <p:nvPr/>
        </p:nvSpPr>
        <p:spPr>
          <a:xfrm>
            <a:off x="6300192" y="1955767"/>
            <a:ext cx="2736304" cy="755477"/>
          </a:xfrm>
          <a:prstGeom prst="chevron">
            <a:avLst>
              <a:gd name="adj" fmla="val 36316"/>
            </a:avLst>
          </a:prstGeom>
          <a:solidFill>
            <a:schemeClr val="accent2">
              <a:lumMod val="20000"/>
              <a:lumOff val="8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ru-RU" sz="9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ru-RU" sz="9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Местный бюджет</a:t>
            </a:r>
          </a:p>
          <a:p>
            <a:pPr algn="ctr"/>
            <a:endParaRPr lang="ru-RU" sz="9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ru-RU" sz="9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2022 год – 2,7 млн. рублей</a:t>
            </a:r>
          </a:p>
          <a:p>
            <a:pPr algn="ctr"/>
            <a:r>
              <a:rPr lang="ru-RU" sz="9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2023 год – 2,7 млн. рублей</a:t>
            </a:r>
          </a:p>
          <a:p>
            <a:pPr algn="ctr"/>
            <a:r>
              <a:rPr lang="ru-RU" sz="9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2024 год – 2,8 млн. рублей</a:t>
            </a:r>
          </a:p>
          <a:p>
            <a:pPr algn="ctr"/>
            <a:endParaRPr lang="ru-RU" sz="9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ru-RU" sz="9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5" name="Стрелка: пятиугольник 24">
            <a:extLst>
              <a:ext uri="{FF2B5EF4-FFF2-40B4-BE49-F238E27FC236}">
                <a16:creationId xmlns:a16="http://schemas.microsoft.com/office/drawing/2014/main" id="{DC0F02E1-D8A2-493A-9AB5-20FFC566D825}"/>
              </a:ext>
            </a:extLst>
          </p:cNvPr>
          <p:cNvSpPr/>
          <p:nvPr/>
        </p:nvSpPr>
        <p:spPr>
          <a:xfrm>
            <a:off x="3364192" y="4403752"/>
            <a:ext cx="2736106" cy="658423"/>
          </a:xfrm>
          <a:prstGeom prst="homePlate">
            <a:avLst>
              <a:gd name="adj" fmla="val 35968"/>
            </a:avLst>
          </a:prstGeom>
          <a:solidFill>
            <a:schemeClr val="accent2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15000"/>
              </a:lnSpc>
            </a:pPr>
            <a:r>
              <a:rPr lang="ru-RU" sz="1000" b="1" dirty="0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2022 год – 7,2 млн. рублей</a:t>
            </a:r>
          </a:p>
          <a:p>
            <a:pPr lvl="0" algn="ctr">
              <a:lnSpc>
                <a:spcPct val="115000"/>
              </a:lnSpc>
            </a:pPr>
            <a:r>
              <a:rPr lang="ru-RU" sz="1000" b="1" dirty="0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2023 год – 7,1 млн. рублей </a:t>
            </a:r>
          </a:p>
          <a:p>
            <a:pPr lvl="0" algn="ctr">
              <a:lnSpc>
                <a:spcPct val="115000"/>
              </a:lnSpc>
            </a:pPr>
            <a:r>
              <a:rPr lang="ru-RU" sz="1000" b="1" dirty="0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2024 год – 7,3 млн. рублей</a:t>
            </a:r>
          </a:p>
        </p:txBody>
      </p:sp>
      <p:cxnSp>
        <p:nvCxnSpPr>
          <p:cNvPr id="26" name="Соединитель: уступ 25">
            <a:extLst>
              <a:ext uri="{FF2B5EF4-FFF2-40B4-BE49-F238E27FC236}">
                <a16:creationId xmlns:a16="http://schemas.microsoft.com/office/drawing/2014/main" id="{CE43A2EB-48AC-4CBD-8A1D-73951BA2CD3B}"/>
              </a:ext>
            </a:extLst>
          </p:cNvPr>
          <p:cNvCxnSpPr>
            <a:cxnSpLocks/>
          </p:cNvCxnSpPr>
          <p:nvPr/>
        </p:nvCxnSpPr>
        <p:spPr>
          <a:xfrm rot="16200000" flipH="1">
            <a:off x="3902370" y="3675797"/>
            <a:ext cx="843046" cy="551203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Стрелка: шеврон 26">
            <a:extLst>
              <a:ext uri="{FF2B5EF4-FFF2-40B4-BE49-F238E27FC236}">
                <a16:creationId xmlns:a16="http://schemas.microsoft.com/office/drawing/2014/main" id="{F3F75716-C63C-4766-988A-C5055CD3C9C0}"/>
              </a:ext>
            </a:extLst>
          </p:cNvPr>
          <p:cNvSpPr/>
          <p:nvPr/>
        </p:nvSpPr>
        <p:spPr>
          <a:xfrm>
            <a:off x="6300192" y="3447261"/>
            <a:ext cx="2730624" cy="755477"/>
          </a:xfrm>
          <a:prstGeom prst="chevron">
            <a:avLst>
              <a:gd name="adj" fmla="val 36316"/>
            </a:avLst>
          </a:prstGeom>
          <a:solidFill>
            <a:schemeClr val="accent2">
              <a:lumMod val="20000"/>
              <a:lumOff val="8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ru-RU" sz="9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ru-RU" sz="9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Областной бюджет</a:t>
            </a:r>
          </a:p>
          <a:p>
            <a:pPr algn="ctr"/>
            <a:endParaRPr lang="ru-RU" sz="9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ru-RU" sz="9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2022 год – 6,2 млн. рублей</a:t>
            </a:r>
          </a:p>
          <a:p>
            <a:pPr algn="ctr"/>
            <a:r>
              <a:rPr lang="ru-RU" sz="9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2023 год – 6,1 млн. рублей</a:t>
            </a:r>
          </a:p>
          <a:p>
            <a:pPr algn="ctr"/>
            <a:r>
              <a:rPr lang="ru-RU" sz="9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2024 год – 6,3 млн. рублей</a:t>
            </a:r>
          </a:p>
          <a:p>
            <a:pPr algn="ctr"/>
            <a:endParaRPr lang="ru-RU" sz="9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ru-RU" sz="9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8" name="Стрелка: шеврон 27">
            <a:extLst>
              <a:ext uri="{FF2B5EF4-FFF2-40B4-BE49-F238E27FC236}">
                <a16:creationId xmlns:a16="http://schemas.microsoft.com/office/drawing/2014/main" id="{7153F92C-A340-4451-9A17-1F798FA9B373}"/>
              </a:ext>
            </a:extLst>
          </p:cNvPr>
          <p:cNvSpPr/>
          <p:nvPr/>
        </p:nvSpPr>
        <p:spPr>
          <a:xfrm>
            <a:off x="6297352" y="4306698"/>
            <a:ext cx="2736304" cy="755477"/>
          </a:xfrm>
          <a:prstGeom prst="chevron">
            <a:avLst>
              <a:gd name="adj" fmla="val 36316"/>
            </a:avLst>
          </a:prstGeom>
          <a:solidFill>
            <a:schemeClr val="accent2">
              <a:lumMod val="20000"/>
              <a:lumOff val="8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ru-RU" sz="9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ru-RU" sz="9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Местный бюджет</a:t>
            </a:r>
          </a:p>
          <a:p>
            <a:pPr algn="ctr"/>
            <a:endParaRPr lang="ru-RU" sz="9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ru-RU" sz="9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2022 год – 1,0 млн. рублей</a:t>
            </a:r>
          </a:p>
          <a:p>
            <a:pPr algn="ctr"/>
            <a:r>
              <a:rPr lang="ru-RU" sz="9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2023 год – 1,0 млн. рублей</a:t>
            </a:r>
          </a:p>
          <a:p>
            <a:pPr algn="ctr"/>
            <a:r>
              <a:rPr lang="ru-RU" sz="9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2024 год – 1,0 млн. рублей</a:t>
            </a:r>
          </a:p>
          <a:p>
            <a:pPr algn="ctr"/>
            <a:endParaRPr lang="ru-RU" sz="9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ru-RU" sz="9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79389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7"/>
          <p:cNvSpPr txBox="1">
            <a:spLocks noGrp="1"/>
          </p:cNvSpPr>
          <p:nvPr>
            <p:ph type="body" idx="1"/>
          </p:nvPr>
        </p:nvSpPr>
        <p:spPr>
          <a:xfrm>
            <a:off x="3365500" y="336975"/>
            <a:ext cx="5298900" cy="446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Основа формирования проекта бюджета:</a:t>
            </a:r>
            <a:br>
              <a:rPr lang="en" sz="1800" b="1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</a:br>
            <a:endParaRPr sz="1800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●"/>
            </a:pPr>
            <a:r>
              <a:rPr lang="en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Послание Президента Российской Федерации Федеральному собранию Российской Федерации</a:t>
            </a:r>
            <a:br>
              <a:rPr lang="en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</a:br>
            <a:endParaRPr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●"/>
            </a:pPr>
            <a:r>
              <a:rPr lang="en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Муниципальные программы городского округа Семеновский (20 программ)</a:t>
            </a:r>
            <a:br>
              <a:rPr lang="en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</a:br>
            <a:endParaRPr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●"/>
            </a:pPr>
            <a:r>
              <a:rPr lang="en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Основные направления бюджетной и налоговой политики в городском округе Семеновский на 2022 год и на плановый период 2023 и 2024 годов</a:t>
            </a:r>
            <a:br>
              <a:rPr lang="en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</a:br>
            <a:endParaRPr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●"/>
            </a:pPr>
            <a:r>
              <a:rPr lang="en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Указы Президента Российской Федерации от 7 мая 2012 г., от 7 мая 2018 г. № 204 «О национальных целях и стратегических задачах развития Российской Федерации на период до 2030 года»</a:t>
            </a:r>
            <a:br>
              <a:rPr lang="en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</a:br>
            <a:endParaRPr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●"/>
            </a:pPr>
            <a:r>
              <a:rPr lang="en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Прогноз социально-экономического развития городского              округа Семеновский на среднесрочный период (на 2022 год и на плановый период 2023 и 2024годов)</a:t>
            </a:r>
            <a:endParaRPr b="1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4" name="Google Shape;174;p27"/>
          <p:cNvSpPr txBox="1">
            <a:spLocks noGrp="1"/>
          </p:cNvSpPr>
          <p:nvPr>
            <p:ph type="title"/>
          </p:nvPr>
        </p:nvSpPr>
        <p:spPr>
          <a:xfrm>
            <a:off x="126025" y="1016100"/>
            <a:ext cx="2512800" cy="344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Oswald"/>
                <a:ea typeface="Oswald"/>
                <a:cs typeface="Oswald"/>
                <a:sym typeface="Oswald"/>
              </a:rPr>
              <a:t>Основа формирования проекта бюджета городского округа</a:t>
            </a:r>
            <a:endParaRPr sz="2400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Oswald"/>
                <a:ea typeface="Oswald"/>
                <a:cs typeface="Oswald"/>
                <a:sym typeface="Oswald"/>
              </a:rPr>
              <a:t>на 2022-2024 годы</a:t>
            </a:r>
            <a:endParaRPr sz="2400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36"/>
          <p:cNvSpPr txBox="1">
            <a:spLocks noGrp="1"/>
          </p:cNvSpPr>
          <p:nvPr>
            <p:ph type="subTitle" idx="1"/>
          </p:nvPr>
        </p:nvSpPr>
        <p:spPr>
          <a:xfrm>
            <a:off x="-19336" y="3084597"/>
            <a:ext cx="3600400" cy="192293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 dirty="0">
                <a:latin typeface="Verdana"/>
                <a:ea typeface="Verdana"/>
                <a:cs typeface="Verdana"/>
                <a:sym typeface="Verdana"/>
              </a:rPr>
              <a:t>Федеральный проект</a:t>
            </a:r>
            <a:endParaRPr sz="1100" b="1" dirty="0"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 dirty="0">
                <a:latin typeface="Verdana"/>
                <a:ea typeface="Verdana"/>
                <a:cs typeface="Verdana"/>
                <a:sym typeface="Verdana"/>
              </a:rPr>
              <a:t>«Современная школа»:</a:t>
            </a:r>
            <a:endParaRPr sz="1100" b="1" dirty="0"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dirty="0">
                <a:latin typeface="Verdana"/>
                <a:ea typeface="Verdana"/>
                <a:cs typeface="Verdana"/>
                <a:sym typeface="Verdana"/>
              </a:rPr>
              <a:t>Создание центров образования цифрового и гуманитарного профилей «Точка роста»</a:t>
            </a:r>
            <a:endParaRPr sz="1100" dirty="0"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 dirty="0">
                <a:latin typeface="Verdana"/>
                <a:ea typeface="Verdana"/>
                <a:cs typeface="Verdana"/>
                <a:sym typeface="Verdana"/>
              </a:rPr>
              <a:t>2022 год</a:t>
            </a:r>
            <a:r>
              <a:rPr lang="en" sz="1100" dirty="0">
                <a:latin typeface="Verdana"/>
                <a:ea typeface="Verdana"/>
                <a:cs typeface="Verdana"/>
                <a:sym typeface="Verdana"/>
              </a:rPr>
              <a:t> – 7,5 млн.рублей</a:t>
            </a:r>
            <a:endParaRPr sz="1100" dirty="0"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dirty="0"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" sz="1100" b="1" dirty="0">
                <a:latin typeface="Verdana"/>
                <a:ea typeface="Verdana"/>
                <a:cs typeface="Verdana"/>
                <a:sym typeface="Verdana"/>
              </a:rPr>
              <a:t>2023 год</a:t>
            </a:r>
            <a:r>
              <a:rPr lang="en" sz="1100" dirty="0">
                <a:latin typeface="Verdana"/>
                <a:ea typeface="Verdana"/>
                <a:cs typeface="Verdana"/>
                <a:sym typeface="Verdana"/>
              </a:rPr>
              <a:t> – 3,0 млн. рублей</a:t>
            </a:r>
            <a:endParaRPr sz="1100" dirty="0"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 dirty="0">
                <a:latin typeface="Verdana"/>
                <a:ea typeface="Verdana"/>
                <a:cs typeface="Verdana"/>
                <a:sym typeface="Verdana"/>
              </a:rPr>
              <a:t>2024 год</a:t>
            </a:r>
            <a:r>
              <a:rPr lang="en" sz="1100" dirty="0">
                <a:latin typeface="Verdana"/>
                <a:ea typeface="Verdana"/>
                <a:cs typeface="Verdana"/>
                <a:sym typeface="Verdana"/>
              </a:rPr>
              <a:t> – 4,5 млн.рублей</a:t>
            </a:r>
            <a:endParaRPr sz="1100" dirty="0"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24" name="Google Shape;324;p36"/>
          <p:cNvSpPr txBox="1">
            <a:spLocks noGrp="1"/>
          </p:cNvSpPr>
          <p:nvPr>
            <p:ph type="title"/>
          </p:nvPr>
        </p:nvSpPr>
        <p:spPr>
          <a:xfrm>
            <a:off x="2150250" y="131734"/>
            <a:ext cx="4843500" cy="217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rPr>
              <a:t>Национальный проект «Образование»</a:t>
            </a:r>
            <a:endParaRPr sz="3000">
              <a:highlight>
                <a:schemeClr val="dk1"/>
              </a:highlight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highlight>
                <a:schemeClr val="dk1"/>
              </a:highlight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325" name="Google Shape;325;p36"/>
          <p:cNvSpPr txBox="1"/>
          <p:nvPr/>
        </p:nvSpPr>
        <p:spPr>
          <a:xfrm>
            <a:off x="5724128" y="3212358"/>
            <a:ext cx="3313894" cy="1762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Федеральный проект</a:t>
            </a:r>
            <a:endParaRPr sz="1100" b="1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«Цифровая образовательная среда»:</a:t>
            </a:r>
            <a:endParaRPr sz="1100" b="1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Создание центров цифрового </a:t>
            </a:r>
            <a:endParaRPr lang="ru-RU" sz="1100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образования</a:t>
            </a:r>
            <a:endParaRPr sz="1100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2022 год</a:t>
            </a:r>
            <a:r>
              <a:rPr lang="en" sz="11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– 1,2 млн.рублей</a:t>
            </a:r>
            <a:endParaRPr sz="1100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ru-RU" sz="11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         </a:t>
            </a:r>
            <a:r>
              <a:rPr lang="en" sz="1100" b="1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2023 год</a:t>
            </a:r>
            <a:r>
              <a:rPr lang="en" sz="11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– 0,0 млн.рублей</a:t>
            </a:r>
            <a:endParaRPr sz="1100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2024 год</a:t>
            </a:r>
            <a:r>
              <a:rPr lang="en" sz="11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– 0,0 млн.рублей</a:t>
            </a:r>
            <a:endParaRPr sz="1100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F3E8775-2994-4088-819B-0DE412CBFB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97" y="2175706"/>
            <a:ext cx="3241159" cy="1116124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F9771C0-5674-4485-928D-9B4E8B0C2A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0673" y="2175706"/>
            <a:ext cx="3313894" cy="1116125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36"/>
          <p:cNvSpPr txBox="1">
            <a:spLocks noGrp="1"/>
          </p:cNvSpPr>
          <p:nvPr>
            <p:ph type="subTitle" idx="1"/>
          </p:nvPr>
        </p:nvSpPr>
        <p:spPr>
          <a:xfrm>
            <a:off x="179512" y="2290691"/>
            <a:ext cx="3313894" cy="49708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/>
              <a:t>Механизм персонифицированного финансирования</a:t>
            </a:r>
            <a:endParaRPr b="1" dirty="0"/>
          </a:p>
        </p:txBody>
      </p:sp>
      <p:sp>
        <p:nvSpPr>
          <p:cNvPr id="324" name="Google Shape;324;p36"/>
          <p:cNvSpPr txBox="1">
            <a:spLocks noGrp="1"/>
          </p:cNvSpPr>
          <p:nvPr>
            <p:ph type="title"/>
          </p:nvPr>
        </p:nvSpPr>
        <p:spPr>
          <a:xfrm>
            <a:off x="1634688" y="0"/>
            <a:ext cx="5734118" cy="244316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rPr>
              <a:t>Персонифицированное финансирование дополнительного образования детей</a:t>
            </a:r>
            <a:endParaRPr sz="2800" dirty="0">
              <a:highlight>
                <a:schemeClr val="dk1"/>
              </a:highlight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 dirty="0">
              <a:highlight>
                <a:schemeClr val="dk1"/>
              </a:highlight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325" name="Google Shape;325;p36"/>
          <p:cNvSpPr txBox="1"/>
          <p:nvPr/>
        </p:nvSpPr>
        <p:spPr>
          <a:xfrm>
            <a:off x="5611858" y="2306281"/>
            <a:ext cx="3243410" cy="2715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100" b="1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МБУ ДОД «Центр детского творчества»</a:t>
            </a:r>
            <a:endParaRPr lang="ru-RU" sz="1100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100" b="1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" sz="1100" b="1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2022 год</a:t>
            </a:r>
            <a:r>
              <a:rPr lang="en" sz="11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–</a:t>
            </a:r>
            <a:r>
              <a:rPr lang="ru-RU" sz="11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8,0</a:t>
            </a:r>
            <a:r>
              <a:rPr lang="en" sz="11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млн.рублей</a:t>
            </a:r>
            <a:endParaRPr sz="1100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ru-RU" sz="11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         </a:t>
            </a:r>
            <a:r>
              <a:rPr lang="en" sz="1100" b="1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2023 год</a:t>
            </a:r>
            <a:r>
              <a:rPr lang="en" sz="11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– </a:t>
            </a:r>
            <a:r>
              <a:rPr lang="ru-RU" sz="11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8,4</a:t>
            </a:r>
            <a:r>
              <a:rPr lang="en" sz="11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млн.рублей</a:t>
            </a:r>
            <a:endParaRPr sz="1100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100" b="1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" sz="1100" b="1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2024 год</a:t>
            </a:r>
            <a:r>
              <a:rPr lang="en" sz="11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– </a:t>
            </a:r>
            <a:r>
              <a:rPr lang="ru-RU" sz="11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9,0</a:t>
            </a:r>
            <a:r>
              <a:rPr lang="en" sz="11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млн.рублей</a:t>
            </a:r>
            <a:endParaRPr lang="ru-RU" sz="1100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sz="1100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sz="1100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lvl="0" algn="ctr">
              <a:lnSpc>
                <a:spcPct val="115000"/>
              </a:lnSpc>
            </a:pPr>
            <a:r>
              <a:rPr lang="ru-RU" sz="1100" b="1" dirty="0">
                <a:solidFill>
                  <a:srgbClr val="192E40"/>
                </a:solidFill>
                <a:latin typeface="Verdana"/>
                <a:ea typeface="Verdana"/>
                <a:cs typeface="Verdana"/>
                <a:sym typeface="Verdana"/>
              </a:rPr>
              <a:t>МБУ «Физкультурно-оздоровительный комплекс </a:t>
            </a:r>
          </a:p>
          <a:p>
            <a:pPr lvl="0" algn="ctr">
              <a:lnSpc>
                <a:spcPct val="115000"/>
              </a:lnSpc>
            </a:pPr>
            <a:r>
              <a:rPr lang="ru-RU" sz="1100" b="1" dirty="0">
                <a:solidFill>
                  <a:srgbClr val="192E40"/>
                </a:solidFill>
                <a:latin typeface="Verdana"/>
                <a:ea typeface="Verdana"/>
                <a:cs typeface="Verdana"/>
                <a:sym typeface="Verdana"/>
              </a:rPr>
              <a:t>г.Семенов Нижегородской области»</a:t>
            </a:r>
            <a:endParaRPr lang="ru-RU" sz="1100" dirty="0">
              <a:solidFill>
                <a:srgbClr val="192E4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lvl="0" algn="ctr">
              <a:lnSpc>
                <a:spcPct val="115000"/>
              </a:lnSpc>
            </a:pPr>
            <a:r>
              <a:rPr lang="ru-RU" sz="1100" b="1" dirty="0">
                <a:solidFill>
                  <a:srgbClr val="192E40"/>
                </a:solidFill>
                <a:latin typeface="Verdana"/>
                <a:ea typeface="Verdana"/>
                <a:cs typeface="Verdana"/>
                <a:sym typeface="Verdana"/>
              </a:rPr>
              <a:t>2022 год</a:t>
            </a:r>
            <a:r>
              <a:rPr lang="ru-RU" sz="1100" dirty="0">
                <a:solidFill>
                  <a:srgbClr val="192E40"/>
                </a:solidFill>
                <a:latin typeface="Verdana"/>
                <a:ea typeface="Verdana"/>
                <a:cs typeface="Verdana"/>
                <a:sym typeface="Verdana"/>
              </a:rPr>
              <a:t> – 7,4 млн.рублей</a:t>
            </a:r>
          </a:p>
          <a:p>
            <a:pPr lvl="0">
              <a:lnSpc>
                <a:spcPct val="115000"/>
              </a:lnSpc>
            </a:pPr>
            <a:r>
              <a:rPr lang="ru-RU" sz="1100" dirty="0">
                <a:solidFill>
                  <a:srgbClr val="192E40"/>
                </a:solidFill>
                <a:latin typeface="Verdana"/>
                <a:ea typeface="Verdana"/>
                <a:cs typeface="Verdana"/>
                <a:sym typeface="Verdana"/>
              </a:rPr>
              <a:t>           </a:t>
            </a:r>
            <a:r>
              <a:rPr lang="ru-RU" sz="1100" b="1" dirty="0">
                <a:solidFill>
                  <a:srgbClr val="192E40"/>
                </a:solidFill>
                <a:latin typeface="Verdana"/>
                <a:ea typeface="Verdana"/>
                <a:cs typeface="Verdana"/>
                <a:sym typeface="Verdana"/>
              </a:rPr>
              <a:t>2023 год</a:t>
            </a:r>
            <a:r>
              <a:rPr lang="ru-RU" sz="1100" dirty="0">
                <a:solidFill>
                  <a:srgbClr val="192E40"/>
                </a:solidFill>
                <a:latin typeface="Verdana"/>
                <a:ea typeface="Verdana"/>
                <a:cs typeface="Verdana"/>
                <a:sym typeface="Verdana"/>
              </a:rPr>
              <a:t> – 8,2 млн.рублей</a:t>
            </a:r>
          </a:p>
          <a:p>
            <a:pPr lvl="0" algn="ctr">
              <a:lnSpc>
                <a:spcPct val="115000"/>
              </a:lnSpc>
            </a:pPr>
            <a:r>
              <a:rPr lang="ru-RU" sz="1100" b="1" dirty="0">
                <a:solidFill>
                  <a:srgbClr val="192E40"/>
                </a:solidFill>
                <a:latin typeface="Verdana"/>
                <a:ea typeface="Verdana"/>
                <a:cs typeface="Verdana"/>
                <a:sym typeface="Verdana"/>
              </a:rPr>
              <a:t>2024 год</a:t>
            </a:r>
            <a:r>
              <a:rPr lang="ru-RU" sz="1100" dirty="0">
                <a:solidFill>
                  <a:srgbClr val="192E40"/>
                </a:solidFill>
                <a:latin typeface="Verdana"/>
                <a:ea typeface="Verdana"/>
                <a:cs typeface="Verdana"/>
                <a:sym typeface="Verdana"/>
              </a:rPr>
              <a:t> – 8,8 млн.рублей</a:t>
            </a:r>
          </a:p>
        </p:txBody>
      </p:sp>
      <p:sp>
        <p:nvSpPr>
          <p:cNvPr id="11" name="Стрелка: пятиугольник 10">
            <a:extLst>
              <a:ext uri="{FF2B5EF4-FFF2-40B4-BE49-F238E27FC236}">
                <a16:creationId xmlns:a16="http://schemas.microsoft.com/office/drawing/2014/main" id="{BBD2611C-158A-41A3-AF00-D935BAE6EC06}"/>
              </a:ext>
            </a:extLst>
          </p:cNvPr>
          <p:cNvSpPr/>
          <p:nvPr/>
        </p:nvSpPr>
        <p:spPr>
          <a:xfrm>
            <a:off x="376067" y="2859782"/>
            <a:ext cx="2517242" cy="637652"/>
          </a:xfrm>
          <a:prstGeom prst="homePlate">
            <a:avLst>
              <a:gd name="adj" fmla="val 35968"/>
            </a:avLst>
          </a:prstGeom>
          <a:solidFill>
            <a:schemeClr val="accent3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15000"/>
              </a:lnSpc>
            </a:pPr>
            <a:r>
              <a:rPr lang="ru-RU" sz="1000" dirty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Регистрация в личном кабинете «Навигатора дополнительного образования»</a:t>
            </a:r>
          </a:p>
        </p:txBody>
      </p:sp>
      <p:sp>
        <p:nvSpPr>
          <p:cNvPr id="12" name="Стрелка: пятиугольник 11">
            <a:extLst>
              <a:ext uri="{FF2B5EF4-FFF2-40B4-BE49-F238E27FC236}">
                <a16:creationId xmlns:a16="http://schemas.microsoft.com/office/drawing/2014/main" id="{8380D088-4C8F-4838-BE92-D8E035AA6125}"/>
              </a:ext>
            </a:extLst>
          </p:cNvPr>
          <p:cNvSpPr/>
          <p:nvPr/>
        </p:nvSpPr>
        <p:spPr>
          <a:xfrm>
            <a:off x="376067" y="3598164"/>
            <a:ext cx="2517242" cy="637652"/>
          </a:xfrm>
          <a:prstGeom prst="homePlate">
            <a:avLst>
              <a:gd name="adj" fmla="val 35968"/>
            </a:avLst>
          </a:prstGeom>
          <a:solidFill>
            <a:schemeClr val="accent3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15000"/>
              </a:lnSpc>
            </a:pPr>
            <a:r>
              <a:rPr lang="ru-RU" sz="1000" dirty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Ребенок – обладатель сертификата</a:t>
            </a:r>
          </a:p>
        </p:txBody>
      </p:sp>
      <p:sp>
        <p:nvSpPr>
          <p:cNvPr id="13" name="Стрелка: пятиугольник 12">
            <a:extLst>
              <a:ext uri="{FF2B5EF4-FFF2-40B4-BE49-F238E27FC236}">
                <a16:creationId xmlns:a16="http://schemas.microsoft.com/office/drawing/2014/main" id="{378004F8-63D5-47E8-9689-260DA0AA98EE}"/>
              </a:ext>
            </a:extLst>
          </p:cNvPr>
          <p:cNvSpPr/>
          <p:nvPr/>
        </p:nvSpPr>
        <p:spPr>
          <a:xfrm>
            <a:off x="376067" y="4336546"/>
            <a:ext cx="2517242" cy="637652"/>
          </a:xfrm>
          <a:prstGeom prst="homePlate">
            <a:avLst>
              <a:gd name="adj" fmla="val 35968"/>
            </a:avLst>
          </a:prstGeom>
          <a:solidFill>
            <a:schemeClr val="accent3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15000"/>
              </a:lnSpc>
            </a:pPr>
            <a:r>
              <a:rPr lang="ru-RU" sz="1000" dirty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Выбор конкретной программы из «Навигатора дополнительного образования»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34B575D0-3A9C-43A1-BF85-6A9D1D41EE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8656" y="2935402"/>
            <a:ext cx="2056146" cy="1508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1612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трелка: шеврон 28">
            <a:extLst>
              <a:ext uri="{FF2B5EF4-FFF2-40B4-BE49-F238E27FC236}">
                <a16:creationId xmlns:a16="http://schemas.microsoft.com/office/drawing/2014/main" id="{886A4C6F-904B-4CDB-892C-1C2B45310563}"/>
              </a:ext>
            </a:extLst>
          </p:cNvPr>
          <p:cNvSpPr/>
          <p:nvPr/>
        </p:nvSpPr>
        <p:spPr>
          <a:xfrm>
            <a:off x="6159214" y="252065"/>
            <a:ext cx="2889176" cy="937055"/>
          </a:xfrm>
          <a:prstGeom prst="chevron">
            <a:avLst>
              <a:gd name="adj" fmla="val 36316"/>
            </a:avLst>
          </a:prstGeom>
          <a:solidFill>
            <a:schemeClr val="accent2">
              <a:lumMod val="40000"/>
              <a:lumOff val="6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3,8 млн. рублей</a:t>
            </a:r>
          </a:p>
          <a:p>
            <a:pPr algn="ctr"/>
            <a:r>
              <a:rPr lang="ru-RU" sz="9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возмещение части затрат на приобретение оборудования и техники </a:t>
            </a:r>
          </a:p>
        </p:txBody>
      </p:sp>
      <p:sp>
        <p:nvSpPr>
          <p:cNvPr id="398" name="Google Shape;398;p40"/>
          <p:cNvSpPr txBox="1">
            <a:spLocks noGrp="1"/>
          </p:cNvSpPr>
          <p:nvPr>
            <p:ph type="title"/>
          </p:nvPr>
        </p:nvSpPr>
        <p:spPr>
          <a:xfrm>
            <a:off x="-157300" y="1328825"/>
            <a:ext cx="3056100" cy="241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dirty="0">
                <a:latin typeface="Oswald"/>
                <a:ea typeface="Oswald"/>
                <a:cs typeface="Oswald"/>
                <a:sym typeface="Oswald"/>
              </a:rPr>
              <a:t>Муниципальная программа </a:t>
            </a:r>
            <a:endParaRPr sz="2100" dirty="0">
              <a:latin typeface="Oswald"/>
              <a:ea typeface="Oswald"/>
              <a:cs typeface="Oswald"/>
              <a:sym typeface="Oswald"/>
            </a:endParaRPr>
          </a:p>
          <a:p>
            <a:pPr lvl="0" algn="ctr"/>
            <a:r>
              <a:rPr lang="ru-RU" sz="2100" dirty="0">
                <a:latin typeface="Oswald"/>
                <a:ea typeface="Oswald"/>
                <a:cs typeface="Oswald"/>
                <a:sym typeface="Oswald"/>
              </a:rPr>
              <a:t>"Развитие агро-промышленного комп-</a:t>
            </a:r>
            <a:r>
              <a:rPr lang="ru-RU" sz="2100" dirty="0" err="1">
                <a:latin typeface="Oswald"/>
                <a:ea typeface="Oswald"/>
                <a:cs typeface="Oswald"/>
                <a:sym typeface="Oswald"/>
              </a:rPr>
              <a:t>лекса</a:t>
            </a:r>
            <a:r>
              <a:rPr lang="ru-RU" sz="2100" dirty="0">
                <a:latin typeface="Oswald"/>
                <a:ea typeface="Oswald"/>
                <a:cs typeface="Oswald"/>
                <a:sym typeface="Oswald"/>
              </a:rPr>
              <a:t> городского округа Семеновский Нижегородской области" на 2015-2023 годы</a:t>
            </a:r>
            <a:endParaRPr sz="2700" dirty="0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399" name="Google Shape;399;p40"/>
          <p:cNvSpPr/>
          <p:nvPr/>
        </p:nvSpPr>
        <p:spPr>
          <a:xfrm>
            <a:off x="2908866" y="54648"/>
            <a:ext cx="3221712" cy="637651"/>
          </a:xfrm>
          <a:prstGeom prst="roundRect">
            <a:avLst>
              <a:gd name="adj" fmla="val 17727"/>
            </a:avLst>
          </a:prstGeom>
          <a:solidFill>
            <a:srgbClr val="701500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b="1" dirty="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100" b="1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50,0</a:t>
            </a:r>
            <a:r>
              <a:rPr lang="en" sz="1100" b="1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млн. рублей расходы на выполнение программы в 2022 году</a:t>
            </a:r>
            <a:endParaRPr sz="1100" b="1" dirty="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07" name="Google Shape;407;p40"/>
          <p:cNvSpPr/>
          <p:nvPr/>
        </p:nvSpPr>
        <p:spPr>
          <a:xfrm>
            <a:off x="2908866" y="3690921"/>
            <a:ext cx="3193246" cy="654975"/>
          </a:xfrm>
          <a:prstGeom prst="roundRect">
            <a:avLst>
              <a:gd name="adj" fmla="val 15156"/>
            </a:avLst>
          </a:prstGeom>
          <a:solidFill>
            <a:srgbClr val="701500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b="1" dirty="0">
              <a:solidFill>
                <a:schemeClr val="accent3">
                  <a:lumMod val="50000"/>
                </a:schemeClr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 b="1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3,8</a:t>
            </a:r>
            <a:r>
              <a:rPr lang="en" sz="1000" b="1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млн.рублей</a:t>
            </a:r>
            <a:endParaRPr sz="1000" b="1" dirty="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Обеспечение реализации муниципальной программы</a:t>
            </a:r>
            <a:endParaRPr sz="1000" b="1" dirty="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08" name="Google Shape;408;p40"/>
          <p:cNvSpPr/>
          <p:nvPr/>
        </p:nvSpPr>
        <p:spPr>
          <a:xfrm>
            <a:off x="6750862" y="4152519"/>
            <a:ext cx="385975" cy="654975"/>
          </a:xfrm>
          <a:prstGeom prst="flowChartMagneticDisk">
            <a:avLst/>
          </a:prstGeom>
          <a:solidFill>
            <a:srgbClr val="7015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9" name="Google Shape;409;p40"/>
          <p:cNvSpPr/>
          <p:nvPr/>
        </p:nvSpPr>
        <p:spPr>
          <a:xfrm>
            <a:off x="8121891" y="4162455"/>
            <a:ext cx="385975" cy="654975"/>
          </a:xfrm>
          <a:prstGeom prst="flowChartMagneticDisk">
            <a:avLst/>
          </a:prstGeom>
          <a:solidFill>
            <a:srgbClr val="7015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0" name="Google Shape;410;p40"/>
          <p:cNvSpPr/>
          <p:nvPr/>
        </p:nvSpPr>
        <p:spPr>
          <a:xfrm>
            <a:off x="7424346" y="3926648"/>
            <a:ext cx="385975" cy="929400"/>
          </a:xfrm>
          <a:prstGeom prst="flowChartMagneticDisk">
            <a:avLst/>
          </a:prstGeom>
          <a:solidFill>
            <a:srgbClr val="7015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1" name="Google Shape;411;p40"/>
          <p:cNvSpPr txBox="1"/>
          <p:nvPr/>
        </p:nvSpPr>
        <p:spPr>
          <a:xfrm>
            <a:off x="6631999" y="3861950"/>
            <a:ext cx="15498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dirty="0">
                <a:solidFill>
                  <a:schemeClr val="accent5">
                    <a:lumMod val="25000"/>
                  </a:schemeClr>
                </a:solidFill>
              </a:rPr>
              <a:t>  </a:t>
            </a:r>
            <a:r>
              <a:rPr lang="ru-RU" sz="1200" b="1" dirty="0">
                <a:solidFill>
                  <a:schemeClr val="accent5">
                    <a:lumMod val="25000"/>
                  </a:schemeClr>
                </a:solidFill>
              </a:rPr>
              <a:t>50,0</a:t>
            </a:r>
            <a:endParaRPr sz="1200" dirty="0">
              <a:solidFill>
                <a:schemeClr val="accent5">
                  <a:lumMod val="25000"/>
                </a:schemeClr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  <p:sp>
        <p:nvSpPr>
          <p:cNvPr id="412" name="Google Shape;412;p40"/>
          <p:cNvSpPr txBox="1"/>
          <p:nvPr/>
        </p:nvSpPr>
        <p:spPr>
          <a:xfrm>
            <a:off x="7378097" y="3481770"/>
            <a:ext cx="936781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dirty="0"/>
              <a:t> </a:t>
            </a:r>
            <a:endParaRPr lang="ru-RU" sz="12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1" dirty="0"/>
              <a:t>50,7</a:t>
            </a:r>
            <a:endParaRPr sz="1200" dirty="0"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  <p:sp>
        <p:nvSpPr>
          <p:cNvPr id="413" name="Google Shape;413;p40"/>
          <p:cNvSpPr txBox="1"/>
          <p:nvPr/>
        </p:nvSpPr>
        <p:spPr>
          <a:xfrm>
            <a:off x="8079660" y="3861950"/>
            <a:ext cx="1661258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dirty="0"/>
              <a:t> </a:t>
            </a:r>
            <a:r>
              <a:rPr lang="ru-RU" sz="1200" b="1" dirty="0"/>
              <a:t>50,5</a:t>
            </a:r>
            <a:endParaRPr sz="1200" dirty="0"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  <p:sp>
        <p:nvSpPr>
          <p:cNvPr id="414" name="Google Shape;414;p40"/>
          <p:cNvSpPr txBox="1"/>
          <p:nvPr/>
        </p:nvSpPr>
        <p:spPr>
          <a:xfrm>
            <a:off x="6710585" y="4789587"/>
            <a:ext cx="732600" cy="353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dirty="0">
                <a:solidFill>
                  <a:schemeClr val="accent5">
                    <a:lumMod val="25000"/>
                  </a:schemeClr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2022</a:t>
            </a:r>
            <a:endParaRPr sz="1100" dirty="0">
              <a:solidFill>
                <a:schemeClr val="accent5">
                  <a:lumMod val="25000"/>
                </a:schemeClr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  <p:sp>
        <p:nvSpPr>
          <p:cNvPr id="415" name="Google Shape;415;p40"/>
          <p:cNvSpPr txBox="1"/>
          <p:nvPr/>
        </p:nvSpPr>
        <p:spPr>
          <a:xfrm>
            <a:off x="7385824" y="4789500"/>
            <a:ext cx="18246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dirty="0">
                <a:solidFill>
                  <a:schemeClr val="accent5">
                    <a:lumMod val="25000"/>
                  </a:schemeClr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2023</a:t>
            </a:r>
            <a:endParaRPr sz="1100" dirty="0">
              <a:solidFill>
                <a:schemeClr val="accent5">
                  <a:lumMod val="25000"/>
                </a:schemeClr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  <p:sp>
        <p:nvSpPr>
          <p:cNvPr id="416" name="Google Shape;416;p40"/>
          <p:cNvSpPr txBox="1"/>
          <p:nvPr/>
        </p:nvSpPr>
        <p:spPr>
          <a:xfrm>
            <a:off x="8084748" y="4773509"/>
            <a:ext cx="19533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dirty="0">
                <a:solidFill>
                  <a:schemeClr val="accent5">
                    <a:lumMod val="25000"/>
                  </a:schemeClr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2024</a:t>
            </a:r>
            <a:endParaRPr sz="1100" dirty="0">
              <a:solidFill>
                <a:schemeClr val="accent5">
                  <a:lumMod val="25000"/>
                </a:schemeClr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  <p:sp>
        <p:nvSpPr>
          <p:cNvPr id="7" name="Стрелка: пятиугольник 6">
            <a:extLst>
              <a:ext uri="{FF2B5EF4-FFF2-40B4-BE49-F238E27FC236}">
                <a16:creationId xmlns:a16="http://schemas.microsoft.com/office/drawing/2014/main" id="{901422C0-FC3C-4A54-86B8-D2D0A2AB171E}"/>
              </a:ext>
            </a:extLst>
          </p:cNvPr>
          <p:cNvSpPr/>
          <p:nvPr/>
        </p:nvSpPr>
        <p:spPr>
          <a:xfrm>
            <a:off x="3278894" y="1616758"/>
            <a:ext cx="2880320" cy="909285"/>
          </a:xfrm>
          <a:prstGeom prst="homePlate">
            <a:avLst>
              <a:gd name="adj" fmla="val 35968"/>
            </a:avLst>
          </a:prstGeom>
          <a:solidFill>
            <a:schemeClr val="accent2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15000"/>
              </a:lnSpc>
            </a:pPr>
            <a:r>
              <a:rPr lang="ru-RU" sz="1000" b="1" dirty="0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46,2 млн. рублей</a:t>
            </a:r>
          </a:p>
          <a:p>
            <a:pPr lvl="0" algn="ctr">
              <a:lnSpc>
                <a:spcPct val="115000"/>
              </a:lnSpc>
            </a:pPr>
            <a:r>
              <a:rPr lang="ru-RU" sz="1000" b="1" dirty="0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Развитие сельского хозяйства городского округа Семеновский </a:t>
            </a:r>
            <a:endParaRPr lang="ru-RU" sz="1000" dirty="0">
              <a:solidFill>
                <a:schemeClr val="tx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" name="Стрелка: шеврон 7">
            <a:extLst>
              <a:ext uri="{FF2B5EF4-FFF2-40B4-BE49-F238E27FC236}">
                <a16:creationId xmlns:a16="http://schemas.microsoft.com/office/drawing/2014/main" id="{D64CD768-F61B-42CF-83BA-36B13A9F23F3}"/>
              </a:ext>
            </a:extLst>
          </p:cNvPr>
          <p:cNvSpPr/>
          <p:nvPr/>
        </p:nvSpPr>
        <p:spPr>
          <a:xfrm>
            <a:off x="6102113" y="1226182"/>
            <a:ext cx="3029834" cy="1538830"/>
          </a:xfrm>
          <a:prstGeom prst="chevron">
            <a:avLst>
              <a:gd name="adj" fmla="val 24659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ru-RU" sz="9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Развитие производства продукции растениеводства </a:t>
            </a:r>
          </a:p>
          <a:p>
            <a:pPr algn="ctr"/>
            <a:r>
              <a:rPr lang="ru-RU" sz="9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2,9 млн. рублей</a:t>
            </a:r>
          </a:p>
          <a:p>
            <a:pPr algn="ctr"/>
            <a:r>
              <a:rPr lang="ru-RU" sz="9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(1,1 местный бюджет)</a:t>
            </a:r>
          </a:p>
          <a:p>
            <a:pPr algn="ctr"/>
            <a:r>
              <a:rPr lang="ru-RU" sz="9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Развитие производства продукции животноводства </a:t>
            </a:r>
          </a:p>
          <a:p>
            <a:pPr algn="ctr"/>
            <a:r>
              <a:rPr lang="ru-RU" sz="9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33,0 млн. рублей </a:t>
            </a:r>
          </a:p>
          <a:p>
            <a:pPr algn="ctr"/>
            <a:r>
              <a:rPr lang="ru-RU" sz="9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Обеспечение прироста продукции собственного производства  </a:t>
            </a:r>
          </a:p>
          <a:p>
            <a:pPr algn="ctr"/>
            <a:r>
              <a:rPr lang="ru-RU" sz="9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4,6 млн. рублей</a:t>
            </a:r>
          </a:p>
          <a:p>
            <a:pPr algn="ctr"/>
            <a:endParaRPr lang="ru-RU" sz="10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0" name="Стрелка: шеврон 29">
            <a:extLst>
              <a:ext uri="{FF2B5EF4-FFF2-40B4-BE49-F238E27FC236}">
                <a16:creationId xmlns:a16="http://schemas.microsoft.com/office/drawing/2014/main" id="{30F8AD45-3CDB-471F-B014-A766DB6B1890}"/>
              </a:ext>
            </a:extLst>
          </p:cNvPr>
          <p:cNvSpPr/>
          <p:nvPr/>
        </p:nvSpPr>
        <p:spPr>
          <a:xfrm>
            <a:off x="6129189" y="2802074"/>
            <a:ext cx="2919201" cy="954539"/>
          </a:xfrm>
          <a:prstGeom prst="chevron">
            <a:avLst>
              <a:gd name="adj" fmla="val 34110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1,9 млн. рублей</a:t>
            </a:r>
          </a:p>
          <a:p>
            <a:pPr algn="ctr"/>
            <a:r>
              <a:rPr lang="ru-RU" sz="9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Возмещение части затрат на уплату процентов по инвестиционным кредитам (займам) в АПК</a:t>
            </a:r>
          </a:p>
        </p:txBody>
      </p:sp>
      <p:cxnSp>
        <p:nvCxnSpPr>
          <p:cNvPr id="15" name="Соединитель: уступ 14">
            <a:extLst>
              <a:ext uri="{FF2B5EF4-FFF2-40B4-BE49-F238E27FC236}">
                <a16:creationId xmlns:a16="http://schemas.microsoft.com/office/drawing/2014/main" id="{1969BAB9-B359-42A7-8CFD-9E90E54BCAF9}"/>
              </a:ext>
            </a:extLst>
          </p:cNvPr>
          <p:cNvCxnSpPr>
            <a:cxnSpLocks/>
          </p:cNvCxnSpPr>
          <p:nvPr/>
        </p:nvCxnSpPr>
        <p:spPr>
          <a:xfrm rot="16200000" flipH="1">
            <a:off x="3797212" y="866515"/>
            <a:ext cx="843046" cy="551203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Соединитель: уступ 21">
            <a:extLst>
              <a:ext uri="{FF2B5EF4-FFF2-40B4-BE49-F238E27FC236}">
                <a16:creationId xmlns:a16="http://schemas.microsoft.com/office/drawing/2014/main" id="{758E6D47-CC15-4BEA-9F9E-6605FD94BAC8}"/>
              </a:ext>
            </a:extLst>
          </p:cNvPr>
          <p:cNvCxnSpPr>
            <a:cxnSpLocks/>
          </p:cNvCxnSpPr>
          <p:nvPr/>
        </p:nvCxnSpPr>
        <p:spPr>
          <a:xfrm rot="16200000" flipH="1">
            <a:off x="1676395" y="2030716"/>
            <a:ext cx="2902294" cy="225460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56218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E7E046-02F4-4B00-8157-EBCB37FCB3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96" y="-92546"/>
            <a:ext cx="8856983" cy="819300"/>
          </a:xfrm>
        </p:spPr>
        <p:txBody>
          <a:bodyPr/>
          <a:lstStyle/>
          <a:p>
            <a:pPr algn="ctr"/>
            <a:r>
              <a:rPr lang="ru-RU" sz="2400" dirty="0">
                <a:solidFill>
                  <a:schemeClr val="bg1"/>
                </a:solidFill>
                <a:latin typeface="Oswald" panose="020B0604020202020204" charset="-52"/>
                <a:ea typeface="Verdana" panose="020B0604030504040204" pitchFamily="34" charset="0"/>
                <a:cs typeface="Verdana" panose="020B0604030504040204" pitchFamily="34" charset="0"/>
              </a:rPr>
              <a:t>      Поддержка сельхозпроизводителей округа</a:t>
            </a:r>
            <a:endParaRPr lang="ru-RU" sz="2400" dirty="0">
              <a:solidFill>
                <a:schemeClr val="bg1"/>
              </a:solidFill>
              <a:latin typeface="Oswald" panose="020B0604020202020204" charset="-52"/>
            </a:endParaRPr>
          </a:p>
        </p:txBody>
      </p:sp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id="{BDDFE61B-087B-4C08-ABD0-DC81356BFBE5}"/>
              </a:ext>
            </a:extLst>
          </p:cNvPr>
          <p:cNvGraphicFramePr>
            <a:graphicFrameLocks noGrp="1"/>
          </p:cNvGraphicFramePr>
          <p:nvPr/>
        </p:nvGraphicFramePr>
        <p:xfrm>
          <a:off x="35497" y="771550"/>
          <a:ext cx="9073005" cy="4099784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1440159">
                  <a:extLst>
                    <a:ext uri="{9D8B030D-6E8A-4147-A177-3AD203B41FA5}">
                      <a16:colId xmlns:a16="http://schemas.microsoft.com/office/drawing/2014/main" val="3351930232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val="4231004996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val="462544726"/>
                    </a:ext>
                  </a:extLst>
                </a:gridCol>
                <a:gridCol w="1929813">
                  <a:extLst>
                    <a:ext uri="{9D8B030D-6E8A-4147-A177-3AD203B41FA5}">
                      <a16:colId xmlns:a16="http://schemas.microsoft.com/office/drawing/2014/main" val="3671768635"/>
                    </a:ext>
                  </a:extLst>
                </a:gridCol>
                <a:gridCol w="1814601">
                  <a:extLst>
                    <a:ext uri="{9D8B030D-6E8A-4147-A177-3AD203B41FA5}">
                      <a16:colId xmlns:a16="http://schemas.microsoft.com/office/drawing/2014/main" val="2432736399"/>
                    </a:ext>
                  </a:extLst>
                </a:gridCol>
              </a:tblGrid>
              <a:tr h="869791">
                <a:tc>
                  <a:txBody>
                    <a:bodyPr/>
                    <a:lstStyle/>
                    <a:p>
                      <a:pPr algn="ctr"/>
                      <a:r>
                        <a:rPr lang="ru-RU" i="1" dirty="0"/>
                        <a:t>Год</a:t>
                      </a:r>
                      <a:endParaRPr lang="ru-RU" i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dirty="0"/>
                        <a:t>За счет средств федерального бюджета</a:t>
                      </a:r>
                      <a:endParaRPr lang="ru-RU" sz="1200" i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ru-RU" sz="1200" i="1" u="none" strike="noStrike" kern="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sym typeface="Arial"/>
                        </a:rPr>
                        <a:t>За счет средств областного бюджета</a:t>
                      </a:r>
                    </a:p>
                    <a:p>
                      <a:pPr algn="ctr"/>
                      <a:endParaRPr lang="ru-RU" i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ru-RU" sz="1200" i="1" u="none" strike="noStrike" kern="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sym typeface="Arial"/>
                        </a:rPr>
                        <a:t>За счет средств бюджета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ru-RU" sz="1200" i="1" u="none" strike="noStrike" kern="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sym typeface="Arial"/>
                        </a:rPr>
                        <a:t>городского округа</a:t>
                      </a:r>
                    </a:p>
                    <a:p>
                      <a:pPr algn="ctr"/>
                      <a:endParaRPr lang="ru-RU" b="1" i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i="1" dirty="0"/>
                        <a:t>Всего</a:t>
                      </a:r>
                      <a:endParaRPr lang="ru-RU" i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7683282"/>
                  </a:ext>
                </a:extLst>
              </a:tr>
              <a:tr h="248512"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25,3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38,5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114120"/>
                  </a:ext>
                </a:extLst>
              </a:tr>
              <a:tr h="276061">
                <a:tc>
                  <a:txBody>
                    <a:bodyPr/>
                    <a:lstStyle/>
                    <a:p>
                      <a:pPr algn="ctr"/>
                      <a:r>
                        <a:rPr lang="ru-RU" sz="1000" b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2014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8,8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31,0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42,3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0529862"/>
                  </a:ext>
                </a:extLst>
              </a:tr>
              <a:tr h="252183"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8,9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2,6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21,6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6094183"/>
                  </a:ext>
                </a:extLst>
              </a:tr>
              <a:tr h="257533"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3,8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21,1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0867145"/>
                  </a:ext>
                </a:extLst>
              </a:tr>
              <a:tr h="353769"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18,7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664582"/>
                  </a:ext>
                </a:extLst>
              </a:tr>
              <a:tr h="248512"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8,7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14,0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7312628"/>
                  </a:ext>
                </a:extLst>
              </a:tr>
              <a:tr h="334191"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15,3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26,8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4492296"/>
                  </a:ext>
                </a:extLst>
              </a:tr>
              <a:tr h="248512"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12,3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21,1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34,5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8306538"/>
                  </a:ext>
                </a:extLst>
              </a:tr>
              <a:tr h="257533"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11,7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24,0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36,8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1944642"/>
                  </a:ext>
                </a:extLst>
              </a:tr>
              <a:tr h="260835"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13,4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31,7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46,2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3249135"/>
                  </a:ext>
                </a:extLst>
              </a:tr>
              <a:tr h="208992">
                <a:tc>
                  <a:txBody>
                    <a:bodyPr/>
                    <a:lstStyle/>
                    <a:p>
                      <a:pPr algn="ctr"/>
                      <a:r>
                        <a:rPr lang="ru-RU" sz="1000" b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2023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13,3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32,5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46,9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786673"/>
                  </a:ext>
                </a:extLst>
              </a:tr>
              <a:tr h="248512"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13,1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32,5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46,7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61596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734924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38"/>
          <p:cNvSpPr txBox="1">
            <a:spLocks noGrp="1"/>
          </p:cNvSpPr>
          <p:nvPr>
            <p:ph type="title"/>
          </p:nvPr>
        </p:nvSpPr>
        <p:spPr>
          <a:xfrm>
            <a:off x="47275" y="1328825"/>
            <a:ext cx="2685900" cy="218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Oswald"/>
                <a:ea typeface="Oswald"/>
                <a:cs typeface="Oswald"/>
                <a:sym typeface="Oswald"/>
              </a:rPr>
              <a:t>Муниципальная программа</a:t>
            </a:r>
            <a:endParaRPr sz="2400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Oswald"/>
                <a:ea typeface="Oswald"/>
                <a:cs typeface="Oswald"/>
                <a:sym typeface="Oswald"/>
              </a:rPr>
              <a:t>«Развитие культуры городского округа Семеновский на 2018 – 2023 годы»</a:t>
            </a:r>
            <a:endParaRPr sz="3600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370" name="Google Shape;370;p38"/>
          <p:cNvSpPr txBox="1"/>
          <p:nvPr/>
        </p:nvSpPr>
        <p:spPr>
          <a:xfrm>
            <a:off x="3014295" y="1799277"/>
            <a:ext cx="1220110" cy="11695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ru-RU" sz="800" b="1" dirty="0">
                <a:latin typeface="Verdana"/>
                <a:ea typeface="Verdana"/>
                <a:cs typeface="Verdana"/>
                <a:sym typeface="Verdana"/>
              </a:rPr>
              <a:t>Расходы на культуру в расчете на одного жителя городского округа – </a:t>
            </a:r>
          </a:p>
          <a:p>
            <a:pPr lvl="0"/>
            <a:r>
              <a:rPr lang="ru-RU" sz="800" b="1" dirty="0">
                <a:latin typeface="Verdana"/>
                <a:ea typeface="Verdana"/>
                <a:cs typeface="Verdana"/>
                <a:sym typeface="Verdana"/>
              </a:rPr>
              <a:t>4 124 рублей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 dirty="0"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  <p:sp>
        <p:nvSpPr>
          <p:cNvPr id="371" name="Google Shape;371;p38"/>
          <p:cNvSpPr/>
          <p:nvPr/>
        </p:nvSpPr>
        <p:spPr>
          <a:xfrm>
            <a:off x="2965954" y="40708"/>
            <a:ext cx="3566546" cy="653682"/>
          </a:xfrm>
          <a:prstGeom prst="roundRect">
            <a:avLst>
              <a:gd name="adj" fmla="val 16667"/>
            </a:avLst>
          </a:prstGeom>
          <a:solidFill>
            <a:schemeClr val="accent2">
              <a:lumMod val="20000"/>
              <a:lumOff val="80000"/>
            </a:schemeClr>
          </a:solidFill>
          <a:ln w="9525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en" sz="1000" b="1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en" sz="1000" b="1" dirty="0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190,6 млн.рублей расходы на выполнение</a:t>
            </a:r>
            <a:br>
              <a:rPr lang="en" sz="1000" b="1" dirty="0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en" sz="1000" b="1" dirty="0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программы в 2022 году</a:t>
            </a:r>
            <a:endParaRPr sz="1000" b="1" dirty="0">
              <a:solidFill>
                <a:schemeClr val="tx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72" name="Google Shape;372;p38"/>
          <p:cNvSpPr/>
          <p:nvPr/>
        </p:nvSpPr>
        <p:spPr>
          <a:xfrm>
            <a:off x="7052600" y="2020695"/>
            <a:ext cx="1960500" cy="726692"/>
          </a:xfrm>
          <a:prstGeom prst="roundRect">
            <a:avLst>
              <a:gd name="adj" fmla="val 16667"/>
            </a:avLst>
          </a:prstGeom>
          <a:solidFill>
            <a:schemeClr val="accent2">
              <a:lumMod val="20000"/>
              <a:lumOff val="80000"/>
            </a:schemeClr>
          </a:solidFill>
          <a:ln w="9525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en" sz="900" b="1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en" sz="900" b="1" dirty="0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25,8 млн.рублей</a:t>
            </a:r>
            <a:endParaRPr sz="900" b="1" dirty="0">
              <a:solidFill>
                <a:schemeClr val="tx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1" dirty="0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Дополнительное образование в сфере культуры</a:t>
            </a:r>
            <a:endParaRPr sz="900" b="1" dirty="0">
              <a:solidFill>
                <a:schemeClr val="tx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73" name="Google Shape;373;p38"/>
          <p:cNvSpPr/>
          <p:nvPr/>
        </p:nvSpPr>
        <p:spPr>
          <a:xfrm>
            <a:off x="4571999" y="2020695"/>
            <a:ext cx="2084695" cy="726692"/>
          </a:xfrm>
          <a:prstGeom prst="roundRect">
            <a:avLst>
              <a:gd name="adj" fmla="val 16667"/>
            </a:avLst>
          </a:prstGeom>
          <a:solidFill>
            <a:schemeClr val="accent2">
              <a:lumMod val="20000"/>
              <a:lumOff val="80000"/>
            </a:schemeClr>
          </a:solidFill>
          <a:ln w="9525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00" b="1" dirty="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1" dirty="0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 27,3 млн. рублей</a:t>
            </a:r>
            <a:endParaRPr sz="900" b="1" dirty="0">
              <a:solidFill>
                <a:schemeClr val="tx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1" dirty="0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Библиотечное дело</a:t>
            </a:r>
            <a:endParaRPr sz="900" b="1" dirty="0">
              <a:solidFill>
                <a:schemeClr val="tx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74" name="Google Shape;374;p38"/>
          <p:cNvSpPr/>
          <p:nvPr/>
        </p:nvSpPr>
        <p:spPr>
          <a:xfrm>
            <a:off x="7052600" y="184954"/>
            <a:ext cx="1960500" cy="645900"/>
          </a:xfrm>
          <a:prstGeom prst="roundRect">
            <a:avLst>
              <a:gd name="adj" fmla="val 16667"/>
            </a:avLst>
          </a:prstGeom>
          <a:solidFill>
            <a:schemeClr val="accent2">
              <a:lumMod val="20000"/>
              <a:lumOff val="80000"/>
            </a:schemeClr>
          </a:solidFill>
          <a:ln w="9525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en" sz="900" b="1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en" sz="900" b="1" dirty="0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18,3 млн. рублей</a:t>
            </a:r>
            <a:endParaRPr sz="900" b="1" dirty="0">
              <a:solidFill>
                <a:schemeClr val="tx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1" dirty="0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Развитие музейного дела</a:t>
            </a:r>
            <a:endParaRPr sz="900" b="1" dirty="0">
              <a:solidFill>
                <a:schemeClr val="tx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75" name="Google Shape;375;p38"/>
          <p:cNvSpPr/>
          <p:nvPr/>
        </p:nvSpPr>
        <p:spPr>
          <a:xfrm>
            <a:off x="7028600" y="1023685"/>
            <a:ext cx="2008500" cy="726692"/>
          </a:xfrm>
          <a:prstGeom prst="roundRect">
            <a:avLst>
              <a:gd name="adj" fmla="val 16667"/>
            </a:avLst>
          </a:prstGeom>
          <a:solidFill>
            <a:schemeClr val="accent2">
              <a:lumMod val="20000"/>
              <a:lumOff val="80000"/>
            </a:schemeClr>
          </a:solidFill>
          <a:ln w="9525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00" b="1" dirty="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1" dirty="0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62,7 млн.рублей</a:t>
            </a:r>
            <a:endParaRPr sz="900" b="1" dirty="0">
              <a:solidFill>
                <a:schemeClr val="tx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1" dirty="0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 Организация досуга</a:t>
            </a:r>
            <a:endParaRPr sz="900" b="1" dirty="0">
              <a:solidFill>
                <a:schemeClr val="tx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76" name="Google Shape;376;p38"/>
          <p:cNvSpPr/>
          <p:nvPr/>
        </p:nvSpPr>
        <p:spPr>
          <a:xfrm>
            <a:off x="4139952" y="981048"/>
            <a:ext cx="2506021" cy="726692"/>
          </a:xfrm>
          <a:prstGeom prst="roundRect">
            <a:avLst>
              <a:gd name="adj" fmla="val 16667"/>
            </a:avLst>
          </a:prstGeom>
          <a:solidFill>
            <a:schemeClr val="accent2">
              <a:lumMod val="20000"/>
              <a:lumOff val="80000"/>
            </a:schemeClr>
          </a:solidFill>
          <a:ln w="9525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00" b="1" dirty="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1" dirty="0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32,7 млн.рублей</a:t>
            </a:r>
            <a:endParaRPr sz="900" b="1" dirty="0">
              <a:solidFill>
                <a:schemeClr val="tx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1" dirty="0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Обеспечение реализации муниципальной программы</a:t>
            </a:r>
            <a:endParaRPr sz="900" b="1" dirty="0">
              <a:solidFill>
                <a:schemeClr val="tx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E096985-D38F-4CE8-B41C-8EE78BB1FE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9552" y="965479"/>
            <a:ext cx="1043070" cy="726692"/>
          </a:xfrm>
          <a:prstGeom prst="rect">
            <a:avLst/>
          </a:prstGeom>
        </p:spPr>
      </p:pic>
      <p:sp>
        <p:nvSpPr>
          <p:cNvPr id="12" name="Google Shape;384;p39">
            <a:extLst>
              <a:ext uri="{FF2B5EF4-FFF2-40B4-BE49-F238E27FC236}">
                <a16:creationId xmlns:a16="http://schemas.microsoft.com/office/drawing/2014/main" id="{A43E6DB0-85FB-43DB-84A1-E0FC4F2F9493}"/>
              </a:ext>
            </a:extLst>
          </p:cNvPr>
          <p:cNvSpPr/>
          <p:nvPr/>
        </p:nvSpPr>
        <p:spPr>
          <a:xfrm>
            <a:off x="7307954" y="3542370"/>
            <a:ext cx="385975" cy="941550"/>
          </a:xfrm>
          <a:prstGeom prst="flowChartMagneticDisk">
            <a:avLst/>
          </a:prstGeom>
          <a:solidFill>
            <a:schemeClr val="accent2">
              <a:lumMod val="50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384;p39">
            <a:extLst>
              <a:ext uri="{FF2B5EF4-FFF2-40B4-BE49-F238E27FC236}">
                <a16:creationId xmlns:a16="http://schemas.microsoft.com/office/drawing/2014/main" id="{4EDC8821-94F6-4761-AB52-853A6EEBB681}"/>
              </a:ext>
            </a:extLst>
          </p:cNvPr>
          <p:cNvSpPr/>
          <p:nvPr/>
        </p:nvSpPr>
        <p:spPr>
          <a:xfrm>
            <a:off x="7954442" y="3542370"/>
            <a:ext cx="385975" cy="941550"/>
          </a:xfrm>
          <a:prstGeom prst="flowChartMagneticDisk">
            <a:avLst/>
          </a:prstGeom>
          <a:solidFill>
            <a:schemeClr val="accent2">
              <a:lumMod val="50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384;p39">
            <a:extLst>
              <a:ext uri="{FF2B5EF4-FFF2-40B4-BE49-F238E27FC236}">
                <a16:creationId xmlns:a16="http://schemas.microsoft.com/office/drawing/2014/main" id="{FDED69CB-C63F-47EB-A2C6-27B4D75F9FCA}"/>
              </a:ext>
            </a:extLst>
          </p:cNvPr>
          <p:cNvSpPr/>
          <p:nvPr/>
        </p:nvSpPr>
        <p:spPr>
          <a:xfrm>
            <a:off x="8586107" y="3512491"/>
            <a:ext cx="385975" cy="941550"/>
          </a:xfrm>
          <a:prstGeom prst="flowChartMagneticDisk">
            <a:avLst/>
          </a:prstGeom>
          <a:solidFill>
            <a:schemeClr val="accent2">
              <a:lumMod val="50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390;p39">
            <a:extLst>
              <a:ext uri="{FF2B5EF4-FFF2-40B4-BE49-F238E27FC236}">
                <a16:creationId xmlns:a16="http://schemas.microsoft.com/office/drawing/2014/main" id="{C6988A8B-3B9A-4FE1-99D1-4996B315C9C7}"/>
              </a:ext>
            </a:extLst>
          </p:cNvPr>
          <p:cNvSpPr txBox="1"/>
          <p:nvPr/>
        </p:nvSpPr>
        <p:spPr>
          <a:xfrm>
            <a:off x="7327629" y="4529129"/>
            <a:ext cx="7326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2022</a:t>
            </a:r>
            <a:endParaRPr sz="1000" dirty="0"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  <p:sp>
        <p:nvSpPr>
          <p:cNvPr id="16" name="Google Shape;390;p39">
            <a:extLst>
              <a:ext uri="{FF2B5EF4-FFF2-40B4-BE49-F238E27FC236}">
                <a16:creationId xmlns:a16="http://schemas.microsoft.com/office/drawing/2014/main" id="{0272A1D0-4062-4952-B6C4-0A61768CAE0E}"/>
              </a:ext>
            </a:extLst>
          </p:cNvPr>
          <p:cNvSpPr txBox="1"/>
          <p:nvPr/>
        </p:nvSpPr>
        <p:spPr>
          <a:xfrm>
            <a:off x="8003954" y="4499170"/>
            <a:ext cx="7326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202</a:t>
            </a:r>
            <a:r>
              <a:rPr lang="ru-RU" sz="1000" dirty="0"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3</a:t>
            </a:r>
            <a:endParaRPr sz="1000" dirty="0"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  <p:sp>
        <p:nvSpPr>
          <p:cNvPr id="17" name="Google Shape;390;p39">
            <a:extLst>
              <a:ext uri="{FF2B5EF4-FFF2-40B4-BE49-F238E27FC236}">
                <a16:creationId xmlns:a16="http://schemas.microsoft.com/office/drawing/2014/main" id="{71E1B0D3-AA1D-470C-9009-CC5D49277239}"/>
              </a:ext>
            </a:extLst>
          </p:cNvPr>
          <p:cNvSpPr txBox="1"/>
          <p:nvPr/>
        </p:nvSpPr>
        <p:spPr>
          <a:xfrm>
            <a:off x="8605782" y="4483920"/>
            <a:ext cx="7326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202</a:t>
            </a:r>
            <a:r>
              <a:rPr lang="ru-RU" sz="1000" dirty="0"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4</a:t>
            </a:r>
            <a:endParaRPr sz="1000" dirty="0"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  <p:sp>
        <p:nvSpPr>
          <p:cNvPr id="18" name="Google Shape;411;p40">
            <a:extLst>
              <a:ext uri="{FF2B5EF4-FFF2-40B4-BE49-F238E27FC236}">
                <a16:creationId xmlns:a16="http://schemas.microsoft.com/office/drawing/2014/main" id="{CA6B6024-EB1B-4995-839D-0E10A229DA1F}"/>
              </a:ext>
            </a:extLst>
          </p:cNvPr>
          <p:cNvSpPr txBox="1"/>
          <p:nvPr/>
        </p:nvSpPr>
        <p:spPr>
          <a:xfrm>
            <a:off x="7212268" y="3005606"/>
            <a:ext cx="636191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dirty="0">
                <a:solidFill>
                  <a:schemeClr val="accent5">
                    <a:lumMod val="25000"/>
                  </a:schemeClr>
                </a:solidFill>
              </a:rPr>
              <a:t>  </a:t>
            </a:r>
            <a:r>
              <a:rPr lang="ru-RU" sz="1200" b="1" dirty="0">
                <a:solidFill>
                  <a:schemeClr val="accent5">
                    <a:lumMod val="25000"/>
                  </a:schemeClr>
                </a:solidFill>
              </a:rPr>
              <a:t>190,6</a:t>
            </a:r>
            <a:endParaRPr sz="1200" dirty="0">
              <a:solidFill>
                <a:schemeClr val="accent5">
                  <a:lumMod val="25000"/>
                </a:schemeClr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  <p:sp>
        <p:nvSpPr>
          <p:cNvPr id="19" name="Google Shape;411;p40">
            <a:extLst>
              <a:ext uri="{FF2B5EF4-FFF2-40B4-BE49-F238E27FC236}">
                <a16:creationId xmlns:a16="http://schemas.microsoft.com/office/drawing/2014/main" id="{C7305BEC-9C10-4A34-973C-F6B5C39F0E05}"/>
              </a:ext>
            </a:extLst>
          </p:cNvPr>
          <p:cNvSpPr txBox="1"/>
          <p:nvPr/>
        </p:nvSpPr>
        <p:spPr>
          <a:xfrm>
            <a:off x="7835050" y="2996328"/>
            <a:ext cx="636191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dirty="0">
                <a:solidFill>
                  <a:schemeClr val="accent5">
                    <a:lumMod val="25000"/>
                  </a:schemeClr>
                </a:solidFill>
              </a:rPr>
              <a:t>  </a:t>
            </a:r>
            <a:r>
              <a:rPr lang="ru-RU" sz="1200" b="1" dirty="0">
                <a:solidFill>
                  <a:schemeClr val="accent5">
                    <a:lumMod val="25000"/>
                  </a:schemeClr>
                </a:solidFill>
              </a:rPr>
              <a:t>166,8</a:t>
            </a:r>
            <a:endParaRPr sz="1200" dirty="0">
              <a:solidFill>
                <a:schemeClr val="accent5">
                  <a:lumMod val="25000"/>
                </a:schemeClr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  <p:sp>
        <p:nvSpPr>
          <p:cNvPr id="20" name="Google Shape;411;p40">
            <a:extLst>
              <a:ext uri="{FF2B5EF4-FFF2-40B4-BE49-F238E27FC236}">
                <a16:creationId xmlns:a16="http://schemas.microsoft.com/office/drawing/2014/main" id="{C344FC71-B52C-46DD-A734-9117BE393B61}"/>
              </a:ext>
            </a:extLst>
          </p:cNvPr>
          <p:cNvSpPr txBox="1"/>
          <p:nvPr/>
        </p:nvSpPr>
        <p:spPr>
          <a:xfrm>
            <a:off x="8509530" y="2981078"/>
            <a:ext cx="636191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dirty="0">
                <a:solidFill>
                  <a:schemeClr val="accent5">
                    <a:lumMod val="25000"/>
                  </a:schemeClr>
                </a:solidFill>
              </a:rPr>
              <a:t>  </a:t>
            </a:r>
            <a:r>
              <a:rPr lang="ru-RU" sz="1200" b="1" dirty="0">
                <a:solidFill>
                  <a:schemeClr val="accent5">
                    <a:lumMod val="25000"/>
                  </a:schemeClr>
                </a:solidFill>
              </a:rPr>
              <a:t>166,8</a:t>
            </a:r>
            <a:endParaRPr sz="1200" dirty="0">
              <a:solidFill>
                <a:schemeClr val="accent5">
                  <a:lumMod val="25000"/>
                </a:schemeClr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  <p:sp>
        <p:nvSpPr>
          <p:cNvPr id="24" name="Google Shape;373;p38">
            <a:extLst>
              <a:ext uri="{FF2B5EF4-FFF2-40B4-BE49-F238E27FC236}">
                <a16:creationId xmlns:a16="http://schemas.microsoft.com/office/drawing/2014/main" id="{D618606C-EA17-480A-95FE-355042FC2211}"/>
              </a:ext>
            </a:extLst>
          </p:cNvPr>
          <p:cNvSpPr/>
          <p:nvPr/>
        </p:nvSpPr>
        <p:spPr>
          <a:xfrm>
            <a:off x="5031128" y="2857572"/>
            <a:ext cx="2026609" cy="2245219"/>
          </a:xfrm>
          <a:prstGeom prst="roundRect">
            <a:avLst>
              <a:gd name="adj" fmla="val 16667"/>
            </a:avLst>
          </a:prstGeom>
          <a:solidFill>
            <a:schemeClr val="accent2">
              <a:lumMod val="20000"/>
              <a:lumOff val="80000"/>
            </a:schemeClr>
          </a:solidFill>
          <a:ln w="9525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115000"/>
              </a:lnSpc>
            </a:pPr>
            <a:r>
              <a:rPr lang="ru-RU" sz="900" b="1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Создание модельной  </a:t>
            </a:r>
            <a:br>
              <a:rPr lang="ru-RU" sz="900" b="1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ru-RU" sz="900" b="1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библиотеки в целях   реализации национального проекта «Культура»</a:t>
            </a:r>
          </a:p>
          <a:p>
            <a:pPr lvl="0">
              <a:lnSpc>
                <a:spcPct val="115000"/>
              </a:lnSpc>
            </a:pPr>
            <a:r>
              <a:rPr lang="ru-RU" sz="900" b="1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-10,0 млн. рублей</a:t>
            </a:r>
          </a:p>
          <a:p>
            <a:pPr lvl="0">
              <a:lnSpc>
                <a:spcPct val="115000"/>
              </a:lnSpc>
            </a:pPr>
            <a:r>
              <a:rPr lang="ru-RU" sz="900" b="1" dirty="0">
                <a:solidFill>
                  <a:schemeClr val="accent5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Кап. ремонт здания Центральной библиотеки и Центральной детской библиотеки</a:t>
            </a:r>
          </a:p>
          <a:p>
            <a:pPr lvl="0">
              <a:lnSpc>
                <a:spcPct val="115000"/>
              </a:lnSpc>
            </a:pPr>
            <a:r>
              <a:rPr lang="ru-RU" sz="900" b="1" dirty="0">
                <a:solidFill>
                  <a:schemeClr val="accent5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(доля местного бюджета – 3,3 млн. рублей)</a:t>
            </a:r>
            <a:endParaRPr sz="900" b="1" dirty="0">
              <a:solidFill>
                <a:schemeClr val="accent5">
                  <a:lumMod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Roboto"/>
            </a:endParaRPr>
          </a:p>
        </p:txBody>
      </p:sp>
      <p:sp>
        <p:nvSpPr>
          <p:cNvPr id="25" name="Google Shape;373;p38">
            <a:extLst>
              <a:ext uri="{FF2B5EF4-FFF2-40B4-BE49-F238E27FC236}">
                <a16:creationId xmlns:a16="http://schemas.microsoft.com/office/drawing/2014/main" id="{6F1DF699-767B-4018-8CED-68143A1F2552}"/>
              </a:ext>
            </a:extLst>
          </p:cNvPr>
          <p:cNvSpPr/>
          <p:nvPr/>
        </p:nvSpPr>
        <p:spPr>
          <a:xfrm>
            <a:off x="2959961" y="3650271"/>
            <a:ext cx="2013734" cy="1273647"/>
          </a:xfrm>
          <a:prstGeom prst="roundRect">
            <a:avLst>
              <a:gd name="adj" fmla="val 16667"/>
            </a:avLst>
          </a:prstGeom>
          <a:solidFill>
            <a:schemeClr val="accent2">
              <a:lumMod val="20000"/>
              <a:lumOff val="80000"/>
            </a:schemeClr>
          </a:solidFill>
          <a:ln w="9525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115000"/>
              </a:lnSpc>
            </a:pPr>
            <a:r>
              <a:rPr lang="ru-RU" sz="900" b="1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Капитальный ремонт дома культуры д. Малое - </a:t>
            </a:r>
            <a:r>
              <a:rPr lang="ru-RU" sz="900" b="1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Зиновьево</a:t>
            </a:r>
            <a:r>
              <a:rPr lang="ru-RU" sz="900" b="1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 на 2022 год</a:t>
            </a:r>
          </a:p>
          <a:p>
            <a:pPr lvl="0">
              <a:lnSpc>
                <a:spcPct val="115000"/>
              </a:lnSpc>
            </a:pPr>
            <a:r>
              <a:rPr lang="ru-RU" sz="900" b="1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-10,5 млн. рублей</a:t>
            </a:r>
          </a:p>
          <a:p>
            <a:pPr lvl="0">
              <a:lnSpc>
                <a:spcPct val="115000"/>
              </a:lnSpc>
            </a:pPr>
            <a:r>
              <a:rPr lang="ru-RU" sz="900" b="1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Доля местного бюджета -0,5 млн. рублей</a:t>
            </a:r>
            <a:endParaRPr sz="1100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6" name="Соединитель: уступ 5">
            <a:extLst>
              <a:ext uri="{FF2B5EF4-FFF2-40B4-BE49-F238E27FC236}">
                <a16:creationId xmlns:a16="http://schemas.microsoft.com/office/drawing/2014/main" id="{19943F9A-D9B7-4024-B4E7-3A6A27B54E98}"/>
              </a:ext>
            </a:extLst>
          </p:cNvPr>
          <p:cNvCxnSpPr>
            <a:cxnSpLocks/>
            <a:stCxn id="371" idx="3"/>
            <a:endCxn id="374" idx="1"/>
          </p:cNvCxnSpPr>
          <p:nvPr/>
        </p:nvCxnSpPr>
        <p:spPr>
          <a:xfrm>
            <a:off x="6532500" y="367549"/>
            <a:ext cx="520100" cy="140355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Соединитель: уступ 8">
            <a:extLst>
              <a:ext uri="{FF2B5EF4-FFF2-40B4-BE49-F238E27FC236}">
                <a16:creationId xmlns:a16="http://schemas.microsoft.com/office/drawing/2014/main" id="{C61654C2-AB6E-4409-82C9-52C42B70E13F}"/>
              </a:ext>
            </a:extLst>
          </p:cNvPr>
          <p:cNvCxnSpPr/>
          <p:nvPr/>
        </p:nvCxnSpPr>
        <p:spPr>
          <a:xfrm rot="16200000" flipH="1">
            <a:off x="5692705" y="790039"/>
            <a:ext cx="278871" cy="72008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Соединитель: уступ 10">
            <a:extLst>
              <a:ext uri="{FF2B5EF4-FFF2-40B4-BE49-F238E27FC236}">
                <a16:creationId xmlns:a16="http://schemas.microsoft.com/office/drawing/2014/main" id="{3343B846-758E-4D76-A036-2F750B214BA0}"/>
              </a:ext>
            </a:extLst>
          </p:cNvPr>
          <p:cNvCxnSpPr>
            <a:cxnSpLocks/>
          </p:cNvCxnSpPr>
          <p:nvPr/>
        </p:nvCxnSpPr>
        <p:spPr>
          <a:xfrm>
            <a:off x="6521254" y="694392"/>
            <a:ext cx="507346" cy="423419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Соединитель: уступ 25">
            <a:extLst>
              <a:ext uri="{FF2B5EF4-FFF2-40B4-BE49-F238E27FC236}">
                <a16:creationId xmlns:a16="http://schemas.microsoft.com/office/drawing/2014/main" id="{8E83602B-BB91-4375-9E00-BB90B0B4DBC4}"/>
              </a:ext>
            </a:extLst>
          </p:cNvPr>
          <p:cNvCxnSpPr>
            <a:cxnSpLocks/>
          </p:cNvCxnSpPr>
          <p:nvPr/>
        </p:nvCxnSpPr>
        <p:spPr>
          <a:xfrm rot="16200000" flipH="1">
            <a:off x="3464309" y="1276350"/>
            <a:ext cx="1689650" cy="525733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Соединитель: уступ 29">
            <a:extLst>
              <a:ext uri="{FF2B5EF4-FFF2-40B4-BE49-F238E27FC236}">
                <a16:creationId xmlns:a16="http://schemas.microsoft.com/office/drawing/2014/main" id="{3B0E7087-38F6-49F8-A22D-5D868AE2F4C4}"/>
              </a:ext>
            </a:extLst>
          </p:cNvPr>
          <p:cNvCxnSpPr>
            <a:cxnSpLocks/>
          </p:cNvCxnSpPr>
          <p:nvPr/>
        </p:nvCxnSpPr>
        <p:spPr>
          <a:xfrm rot="16200000" flipH="1">
            <a:off x="6382700" y="1517822"/>
            <a:ext cx="924655" cy="140200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9" name="Прямая соединительная линия 358">
            <a:extLst>
              <a:ext uri="{FF2B5EF4-FFF2-40B4-BE49-F238E27FC236}">
                <a16:creationId xmlns:a16="http://schemas.microsoft.com/office/drawing/2014/main" id="{56F27FE8-CAFD-461B-A61C-18C8AD3893DE}"/>
              </a:ext>
            </a:extLst>
          </p:cNvPr>
          <p:cNvCxnSpPr>
            <a:cxnSpLocks/>
          </p:cNvCxnSpPr>
          <p:nvPr/>
        </p:nvCxnSpPr>
        <p:spPr>
          <a:xfrm>
            <a:off x="6916765" y="2050250"/>
            <a:ext cx="17551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0" name="Соединитель: уступ 379">
            <a:extLst>
              <a:ext uri="{FF2B5EF4-FFF2-40B4-BE49-F238E27FC236}">
                <a16:creationId xmlns:a16="http://schemas.microsoft.com/office/drawing/2014/main" id="{411E6878-F935-4E0F-A2C6-5BEFF016BBD8}"/>
              </a:ext>
            </a:extLst>
          </p:cNvPr>
          <p:cNvCxnSpPr>
            <a:cxnSpLocks/>
          </p:cNvCxnSpPr>
          <p:nvPr/>
        </p:nvCxnSpPr>
        <p:spPr>
          <a:xfrm rot="16200000" flipH="1">
            <a:off x="6188755" y="2170102"/>
            <a:ext cx="1347866" cy="175514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9" name="Соединитель: уступ 388">
            <a:extLst>
              <a:ext uri="{FF2B5EF4-FFF2-40B4-BE49-F238E27FC236}">
                <a16:creationId xmlns:a16="http://schemas.microsoft.com/office/drawing/2014/main" id="{F79D5438-5BED-4C85-B929-2C567BBD3705}"/>
              </a:ext>
            </a:extLst>
          </p:cNvPr>
          <p:cNvCxnSpPr/>
          <p:nvPr/>
        </p:nvCxnSpPr>
        <p:spPr>
          <a:xfrm rot="16200000" flipH="1">
            <a:off x="3517607" y="2912700"/>
            <a:ext cx="1151005" cy="93685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39"/>
          <p:cNvSpPr txBox="1">
            <a:spLocks noGrp="1"/>
          </p:cNvSpPr>
          <p:nvPr>
            <p:ph type="title"/>
          </p:nvPr>
        </p:nvSpPr>
        <p:spPr>
          <a:xfrm>
            <a:off x="47275" y="1328825"/>
            <a:ext cx="2685900" cy="218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 dirty="0">
                <a:latin typeface="Oswald"/>
                <a:ea typeface="Oswald"/>
                <a:cs typeface="Oswald"/>
                <a:sym typeface="Oswald"/>
              </a:rPr>
              <a:t>Муниципальная программа</a:t>
            </a:r>
          </a:p>
          <a:p>
            <a:pPr lvl="0" algn="ctr"/>
            <a:r>
              <a:rPr lang="ru-RU" sz="2200" dirty="0">
                <a:latin typeface="Oswald"/>
                <a:ea typeface="Oswald"/>
                <a:cs typeface="Oswald"/>
                <a:sym typeface="Oswald"/>
              </a:rPr>
              <a:t>«Формирование современной городской среды на территории городского округа Семеновский на 2018-2024 годы»</a:t>
            </a:r>
          </a:p>
        </p:txBody>
      </p:sp>
      <p:sp>
        <p:nvSpPr>
          <p:cNvPr id="384" name="Google Shape;384;p39"/>
          <p:cNvSpPr/>
          <p:nvPr/>
        </p:nvSpPr>
        <p:spPr>
          <a:xfrm>
            <a:off x="6637938" y="4125223"/>
            <a:ext cx="385975" cy="594555"/>
          </a:xfrm>
          <a:prstGeom prst="flowChartMagneticDisk">
            <a:avLst/>
          </a:prstGeom>
          <a:solidFill>
            <a:srgbClr val="39653C"/>
          </a:solidFill>
          <a:ln w="9525" cap="flat" cmpd="sng">
            <a:solidFill>
              <a:schemeClr val="bg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5" name="Google Shape;385;p39"/>
          <p:cNvSpPr/>
          <p:nvPr/>
        </p:nvSpPr>
        <p:spPr>
          <a:xfrm>
            <a:off x="8155175" y="4535474"/>
            <a:ext cx="385975" cy="176646"/>
          </a:xfrm>
          <a:prstGeom prst="flowChartMagneticDisk">
            <a:avLst/>
          </a:prstGeom>
          <a:solidFill>
            <a:srgbClr val="39653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6" name="Google Shape;386;p39"/>
          <p:cNvSpPr/>
          <p:nvPr/>
        </p:nvSpPr>
        <p:spPr>
          <a:xfrm>
            <a:off x="7419239" y="3595800"/>
            <a:ext cx="385975" cy="1183948"/>
          </a:xfrm>
          <a:prstGeom prst="flowChartMagneticDisk">
            <a:avLst/>
          </a:prstGeom>
          <a:solidFill>
            <a:srgbClr val="39653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7" name="Google Shape;387;p39"/>
          <p:cNvSpPr txBox="1"/>
          <p:nvPr/>
        </p:nvSpPr>
        <p:spPr>
          <a:xfrm>
            <a:off x="6463306" y="3641399"/>
            <a:ext cx="1549800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1" dirty="0"/>
              <a:t>   29,6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1" dirty="0"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млн. руб.</a:t>
            </a:r>
            <a:endParaRPr sz="1200" dirty="0"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  <p:sp>
        <p:nvSpPr>
          <p:cNvPr id="388" name="Google Shape;388;p39"/>
          <p:cNvSpPr txBox="1"/>
          <p:nvPr/>
        </p:nvSpPr>
        <p:spPr>
          <a:xfrm>
            <a:off x="7247523" y="3139946"/>
            <a:ext cx="969000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1" dirty="0"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  29,2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1" dirty="0"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млн. руб.</a:t>
            </a:r>
            <a:endParaRPr sz="1200" dirty="0"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  <p:sp>
        <p:nvSpPr>
          <p:cNvPr id="389" name="Google Shape;389;p39"/>
          <p:cNvSpPr txBox="1"/>
          <p:nvPr/>
        </p:nvSpPr>
        <p:spPr>
          <a:xfrm>
            <a:off x="8049862" y="4006530"/>
            <a:ext cx="1685700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1" dirty="0"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  30,6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1" dirty="0"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млн. руб. </a:t>
            </a:r>
            <a:endParaRPr sz="1200" dirty="0"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  <p:sp>
        <p:nvSpPr>
          <p:cNvPr id="390" name="Google Shape;390;p39"/>
          <p:cNvSpPr txBox="1"/>
          <p:nvPr/>
        </p:nvSpPr>
        <p:spPr>
          <a:xfrm>
            <a:off x="6637938" y="4727420"/>
            <a:ext cx="732600" cy="353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dirty="0"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2022</a:t>
            </a:r>
            <a:endParaRPr sz="1100" dirty="0"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  <p:sp>
        <p:nvSpPr>
          <p:cNvPr id="391" name="Google Shape;391;p39"/>
          <p:cNvSpPr txBox="1"/>
          <p:nvPr/>
        </p:nvSpPr>
        <p:spPr>
          <a:xfrm>
            <a:off x="7408543" y="4712120"/>
            <a:ext cx="18246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dirty="0"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2023</a:t>
            </a:r>
            <a:endParaRPr sz="1100" dirty="0"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  <p:sp>
        <p:nvSpPr>
          <p:cNvPr id="392" name="Google Shape;392;p39"/>
          <p:cNvSpPr txBox="1"/>
          <p:nvPr/>
        </p:nvSpPr>
        <p:spPr>
          <a:xfrm>
            <a:off x="8141936" y="4696578"/>
            <a:ext cx="19533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dirty="0"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2024</a:t>
            </a:r>
            <a:endParaRPr sz="1100" dirty="0"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  <p:sp>
        <p:nvSpPr>
          <p:cNvPr id="15" name="Google Shape;401;p40">
            <a:extLst>
              <a:ext uri="{FF2B5EF4-FFF2-40B4-BE49-F238E27FC236}">
                <a16:creationId xmlns:a16="http://schemas.microsoft.com/office/drawing/2014/main" id="{572187ED-ED53-45B4-9B45-B1D91709E679}"/>
              </a:ext>
            </a:extLst>
          </p:cNvPr>
          <p:cNvSpPr/>
          <p:nvPr/>
        </p:nvSpPr>
        <p:spPr>
          <a:xfrm>
            <a:off x="2966958" y="3214432"/>
            <a:ext cx="3496348" cy="967734"/>
          </a:xfrm>
          <a:prstGeom prst="roundRect">
            <a:avLst>
              <a:gd name="adj" fmla="val 5776"/>
            </a:avLst>
          </a:prstGeom>
          <a:solidFill>
            <a:srgbClr val="E5F7E5"/>
          </a:solidFill>
          <a:ln w="28575">
            <a:solidFill>
              <a:srgbClr val="9FC9A2"/>
            </a:solidFill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>
              <a:lnSpc>
                <a:spcPct val="115000"/>
              </a:lnSpc>
            </a:pPr>
            <a:r>
              <a:rPr lang="ru-RU" sz="1100" dirty="0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Проведение работ по благоустройству общественных территорий</a:t>
            </a:r>
          </a:p>
          <a:p>
            <a:pPr algn="ctr">
              <a:lnSpc>
                <a:spcPct val="115000"/>
              </a:lnSpc>
            </a:pPr>
            <a:r>
              <a:rPr lang="ru-RU" sz="1100" dirty="0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14,8 млн. рублей</a:t>
            </a:r>
          </a:p>
          <a:p>
            <a:pPr lvl="0" algn="ctr">
              <a:lnSpc>
                <a:spcPct val="115000"/>
              </a:lnSpc>
            </a:pPr>
            <a:endParaRPr sz="1000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" name="Google Shape;401;p40">
            <a:extLst>
              <a:ext uri="{FF2B5EF4-FFF2-40B4-BE49-F238E27FC236}">
                <a16:creationId xmlns:a16="http://schemas.microsoft.com/office/drawing/2014/main" id="{744A712C-89B7-4F94-81A0-040FF06A98E2}"/>
              </a:ext>
            </a:extLst>
          </p:cNvPr>
          <p:cNvSpPr/>
          <p:nvPr/>
        </p:nvSpPr>
        <p:spPr>
          <a:xfrm>
            <a:off x="5915888" y="243471"/>
            <a:ext cx="2300635" cy="1304400"/>
          </a:xfrm>
          <a:prstGeom prst="roundRect">
            <a:avLst>
              <a:gd name="adj" fmla="val 3991"/>
            </a:avLst>
          </a:prstGeom>
          <a:solidFill>
            <a:srgbClr val="E5F7E5"/>
          </a:solidFill>
          <a:ln w="28575">
            <a:solidFill>
              <a:srgbClr val="9FC9A2"/>
            </a:solidFill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>
              <a:lnSpc>
                <a:spcPct val="115000"/>
              </a:lnSpc>
            </a:pPr>
            <a:r>
              <a:rPr lang="ru-RU" sz="1100" b="1" dirty="0">
                <a:solidFill>
                  <a:schemeClr val="accent5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Благоустройство общественных территорий городского округа Семеновский</a:t>
            </a:r>
          </a:p>
          <a:p>
            <a:pPr algn="ctr">
              <a:lnSpc>
                <a:spcPct val="115000"/>
              </a:lnSpc>
            </a:pPr>
            <a:r>
              <a:rPr lang="ru-RU" sz="1100" b="1" dirty="0">
                <a:solidFill>
                  <a:schemeClr val="accent5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Verdana"/>
              </a:rPr>
              <a:t>29,6 млн. рублей</a:t>
            </a:r>
          </a:p>
          <a:p>
            <a:pPr lvl="0" algn="ctr">
              <a:lnSpc>
                <a:spcPct val="115000"/>
              </a:lnSpc>
            </a:pPr>
            <a:endParaRPr sz="1000" dirty="0">
              <a:solidFill>
                <a:schemeClr val="tx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" name="Google Shape;401;p40">
            <a:extLst>
              <a:ext uri="{FF2B5EF4-FFF2-40B4-BE49-F238E27FC236}">
                <a16:creationId xmlns:a16="http://schemas.microsoft.com/office/drawing/2014/main" id="{C865FD42-FB37-4944-A42E-9E9A9609DCB6}"/>
              </a:ext>
            </a:extLst>
          </p:cNvPr>
          <p:cNvSpPr/>
          <p:nvPr/>
        </p:nvSpPr>
        <p:spPr>
          <a:xfrm>
            <a:off x="4926855" y="1745206"/>
            <a:ext cx="3808140" cy="1323876"/>
          </a:xfrm>
          <a:prstGeom prst="roundRect">
            <a:avLst>
              <a:gd name="adj" fmla="val 5613"/>
            </a:avLst>
          </a:prstGeom>
          <a:solidFill>
            <a:srgbClr val="E5F7E5"/>
          </a:solidFill>
          <a:ln w="28575">
            <a:solidFill>
              <a:srgbClr val="9FC9A2"/>
            </a:solidFill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ru-RU" sz="1100" dirty="0">
                <a:solidFill>
                  <a:schemeClr val="accent5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Национальный проект </a:t>
            </a:r>
          </a:p>
          <a:p>
            <a:pPr algn="ctr"/>
            <a:r>
              <a:rPr lang="ru-RU" sz="1100" dirty="0">
                <a:solidFill>
                  <a:schemeClr val="accent5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«Жилье и городская среда»</a:t>
            </a:r>
          </a:p>
          <a:p>
            <a:pPr algn="ctr"/>
            <a:r>
              <a:rPr lang="ru-RU" sz="1100" dirty="0">
                <a:solidFill>
                  <a:schemeClr val="accent5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«Благоустройство и озеленение территории Нижегородская область</a:t>
            </a:r>
          </a:p>
          <a:p>
            <a:pPr algn="ctr"/>
            <a:r>
              <a:rPr lang="ru-RU" sz="1100" dirty="0">
                <a:solidFill>
                  <a:schemeClr val="accent5">
                    <a:lumMod val="25000"/>
                  </a:schemeClr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ru-RU" sz="1100" dirty="0">
                <a:solidFill>
                  <a:schemeClr val="accent5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г. Семенов, д. Беласовка, ул. Мичуринская» 14,8 млн. рублей</a:t>
            </a:r>
          </a:p>
          <a:p>
            <a:pPr algn="ctr"/>
            <a:r>
              <a:rPr lang="ru-RU" sz="1100" dirty="0">
                <a:solidFill>
                  <a:schemeClr val="accent5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(1,7 млн. руб. доля местного бюджета)</a:t>
            </a:r>
          </a:p>
          <a:p>
            <a:pPr lvl="0" algn="ctr">
              <a:lnSpc>
                <a:spcPct val="115000"/>
              </a:lnSpc>
            </a:pPr>
            <a:r>
              <a:rPr lang="ru-RU" sz="1000" dirty="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endParaRPr lang="ru-RU" sz="1000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F7C157DC-F710-43D2-A87E-A0C76F277A06}"/>
              </a:ext>
            </a:extLst>
          </p:cNvPr>
          <p:cNvSpPr/>
          <p:nvPr/>
        </p:nvSpPr>
        <p:spPr>
          <a:xfrm>
            <a:off x="3207553" y="4535474"/>
            <a:ext cx="240670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solidFill>
                  <a:srgbClr val="244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Жители</a:t>
            </a:r>
            <a:r>
              <a:rPr lang="ru-RU" sz="1200" spc="5" dirty="0">
                <a:solidFill>
                  <a:srgbClr val="244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200" dirty="0">
                <a:solidFill>
                  <a:srgbClr val="244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городского округа Семеновский</a:t>
            </a:r>
            <a:endParaRPr lang="ru-RU" sz="1200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76F112C5-2E7B-42A1-9390-944405D60A2F}"/>
              </a:ext>
            </a:extLst>
          </p:cNvPr>
          <p:cNvSpPr/>
          <p:nvPr/>
        </p:nvSpPr>
        <p:spPr>
          <a:xfrm>
            <a:off x="2916016" y="4270479"/>
            <a:ext cx="3210083" cy="30777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298450">
              <a:spcBef>
                <a:spcPts val="805"/>
              </a:spcBef>
            </a:pPr>
            <a:r>
              <a:rPr lang="ru-RU" b="1" dirty="0">
                <a:solidFill>
                  <a:srgbClr val="457B49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Целевая</a:t>
            </a:r>
            <a:r>
              <a:rPr lang="ru-RU" b="1" spc="205" dirty="0">
                <a:solidFill>
                  <a:srgbClr val="457B49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b="1" dirty="0">
                <a:solidFill>
                  <a:srgbClr val="457B49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группа</a:t>
            </a:r>
            <a:r>
              <a:rPr lang="ru-RU" b="1" spc="160" dirty="0">
                <a:solidFill>
                  <a:srgbClr val="457B49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b="1" dirty="0">
                <a:solidFill>
                  <a:srgbClr val="457B49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программы:</a:t>
            </a:r>
            <a:endParaRPr lang="ru-RU" sz="1200" dirty="0">
              <a:solidFill>
                <a:srgbClr val="457B49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D4066CAC-846A-40A4-9009-95AFEC0F7E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6958" y="31050"/>
            <a:ext cx="2121446" cy="1460579"/>
          </a:xfrm>
          <a:prstGeom prst="rect">
            <a:avLst/>
          </a:prstGeom>
        </p:spPr>
      </p:pic>
      <p:cxnSp>
        <p:nvCxnSpPr>
          <p:cNvPr id="7" name="Соединитель: уступ 6">
            <a:extLst>
              <a:ext uri="{FF2B5EF4-FFF2-40B4-BE49-F238E27FC236}">
                <a16:creationId xmlns:a16="http://schemas.microsoft.com/office/drawing/2014/main" id="{4CF45B9B-42D2-4742-9B26-6209567F5B74}"/>
              </a:ext>
            </a:extLst>
          </p:cNvPr>
          <p:cNvCxnSpPr>
            <a:cxnSpLocks/>
            <a:stCxn id="19" idx="1"/>
          </p:cNvCxnSpPr>
          <p:nvPr/>
        </p:nvCxnSpPr>
        <p:spPr>
          <a:xfrm rot="10800000" flipV="1">
            <a:off x="4716016" y="895671"/>
            <a:ext cx="1199872" cy="2244274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Соединитель: уступ 10">
            <a:extLst>
              <a:ext uri="{FF2B5EF4-FFF2-40B4-BE49-F238E27FC236}">
                <a16:creationId xmlns:a16="http://schemas.microsoft.com/office/drawing/2014/main" id="{895D42F9-A264-4ECE-8D4A-14550FB6B4A9}"/>
              </a:ext>
            </a:extLst>
          </p:cNvPr>
          <p:cNvCxnSpPr>
            <a:stCxn id="19" idx="3"/>
          </p:cNvCxnSpPr>
          <p:nvPr/>
        </p:nvCxnSpPr>
        <p:spPr>
          <a:xfrm>
            <a:off x="8216523" y="895671"/>
            <a:ext cx="459933" cy="808379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45890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39"/>
          <p:cNvSpPr txBox="1">
            <a:spLocks noGrp="1"/>
          </p:cNvSpPr>
          <p:nvPr>
            <p:ph type="title"/>
          </p:nvPr>
        </p:nvSpPr>
        <p:spPr>
          <a:xfrm>
            <a:off x="47275" y="1328825"/>
            <a:ext cx="2685900" cy="218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dirty="0">
                <a:latin typeface="Oswald"/>
                <a:ea typeface="Oswald"/>
                <a:cs typeface="Oswald"/>
                <a:sym typeface="Oswald"/>
              </a:rPr>
              <a:t>Муниципальная программа</a:t>
            </a:r>
            <a:endParaRPr sz="2200" dirty="0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dirty="0">
                <a:latin typeface="Oswald"/>
                <a:ea typeface="Oswald"/>
                <a:cs typeface="Oswald"/>
                <a:sym typeface="Oswald"/>
              </a:rPr>
              <a:t>«</a:t>
            </a:r>
            <a:r>
              <a:rPr lang="ru-RU" sz="2200" dirty="0">
                <a:latin typeface="Oswald"/>
                <a:ea typeface="Oswald"/>
                <a:cs typeface="Oswald"/>
                <a:sym typeface="Oswald"/>
              </a:rPr>
              <a:t>Комплексное благоустройство и развитие транспортной инфраструктуры городского округа Семеновский Нижегородской области на 2018-2023 годы </a:t>
            </a:r>
            <a:r>
              <a:rPr lang="en" sz="2200" dirty="0">
                <a:latin typeface="Oswald"/>
                <a:ea typeface="Oswald"/>
                <a:cs typeface="Oswald"/>
                <a:sym typeface="Oswald"/>
              </a:rPr>
              <a:t>»</a:t>
            </a:r>
            <a:endParaRPr sz="2200" dirty="0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384" name="Google Shape;384;p39"/>
          <p:cNvSpPr/>
          <p:nvPr/>
        </p:nvSpPr>
        <p:spPr>
          <a:xfrm>
            <a:off x="6735722" y="3520900"/>
            <a:ext cx="385975" cy="941550"/>
          </a:xfrm>
          <a:prstGeom prst="flowChartMagneticDisk">
            <a:avLst/>
          </a:prstGeom>
          <a:solidFill>
            <a:schemeClr val="bg2">
              <a:lumMod val="75000"/>
              <a:lumOff val="25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5" name="Google Shape;385;p39"/>
          <p:cNvSpPr/>
          <p:nvPr/>
        </p:nvSpPr>
        <p:spPr>
          <a:xfrm>
            <a:off x="8142850" y="3568175"/>
            <a:ext cx="385975" cy="894275"/>
          </a:xfrm>
          <a:prstGeom prst="flowChartMagneticDisk">
            <a:avLst/>
          </a:prstGeom>
          <a:solidFill>
            <a:schemeClr val="bg2">
              <a:lumMod val="75000"/>
              <a:lumOff val="25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6" name="Google Shape;386;p39"/>
          <p:cNvSpPr/>
          <p:nvPr/>
        </p:nvSpPr>
        <p:spPr>
          <a:xfrm>
            <a:off x="7442650" y="3702050"/>
            <a:ext cx="385975" cy="760400"/>
          </a:xfrm>
          <a:prstGeom prst="flowChartMagneticDisk">
            <a:avLst/>
          </a:prstGeom>
          <a:solidFill>
            <a:schemeClr val="bg2">
              <a:lumMod val="75000"/>
              <a:lumOff val="25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7" name="Google Shape;387;p39"/>
          <p:cNvSpPr txBox="1"/>
          <p:nvPr/>
        </p:nvSpPr>
        <p:spPr>
          <a:xfrm>
            <a:off x="6535328" y="3052290"/>
            <a:ext cx="1549800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dirty="0"/>
              <a:t> </a:t>
            </a:r>
            <a:r>
              <a:rPr lang="ru-RU" sz="1200" b="1" dirty="0">
                <a:solidFill>
                  <a:schemeClr val="accent5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137,6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1" dirty="0">
                <a:solidFill>
                  <a:schemeClr val="accent5">
                    <a:lumMod val="25000"/>
                  </a:schemeClr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млн. руб</a:t>
            </a:r>
            <a:r>
              <a:rPr lang="ru-RU" sz="1200" b="1" dirty="0"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.</a:t>
            </a:r>
            <a:endParaRPr sz="1200" dirty="0">
              <a:latin typeface="Encode Sans Semi Condensed" panose="020B0604020202020204" charset="0"/>
              <a:ea typeface="Encode Sans Semi Condensed"/>
              <a:cs typeface="Arial" panose="020B0604020202020204" pitchFamily="34" charset="0"/>
              <a:sym typeface="Encode Sans Semi Condensed"/>
            </a:endParaRPr>
          </a:p>
        </p:txBody>
      </p:sp>
      <p:sp>
        <p:nvSpPr>
          <p:cNvPr id="388" name="Google Shape;388;p39"/>
          <p:cNvSpPr txBox="1"/>
          <p:nvPr/>
        </p:nvSpPr>
        <p:spPr>
          <a:xfrm>
            <a:off x="7281558" y="3175950"/>
            <a:ext cx="969000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1" dirty="0">
                <a:solidFill>
                  <a:schemeClr val="accent5">
                    <a:lumMod val="25000"/>
                  </a:schemeClr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125,8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1" dirty="0">
                <a:solidFill>
                  <a:schemeClr val="accent5">
                    <a:lumMod val="25000"/>
                  </a:schemeClr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млн. руб.</a:t>
            </a:r>
            <a:endParaRPr lang="ru-RU" sz="1200" dirty="0">
              <a:solidFill>
                <a:schemeClr val="accent5">
                  <a:lumMod val="25000"/>
                </a:schemeClr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  <p:sp>
        <p:nvSpPr>
          <p:cNvPr id="389" name="Google Shape;389;p39"/>
          <p:cNvSpPr txBox="1"/>
          <p:nvPr/>
        </p:nvSpPr>
        <p:spPr>
          <a:xfrm>
            <a:off x="8122393" y="3110473"/>
            <a:ext cx="1685700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1" dirty="0">
                <a:solidFill>
                  <a:schemeClr val="accent5">
                    <a:lumMod val="25000"/>
                  </a:schemeClr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129</a:t>
            </a:r>
            <a:r>
              <a:rPr lang="ru-RU" sz="1200" b="1" dirty="0"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1" dirty="0"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млн. руб.</a:t>
            </a:r>
            <a:endParaRPr sz="1200" dirty="0"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  <p:sp>
        <p:nvSpPr>
          <p:cNvPr id="390" name="Google Shape;390;p39"/>
          <p:cNvSpPr txBox="1"/>
          <p:nvPr/>
        </p:nvSpPr>
        <p:spPr>
          <a:xfrm>
            <a:off x="6710050" y="4415175"/>
            <a:ext cx="7326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chemeClr val="accent5">
                    <a:lumMod val="25000"/>
                  </a:schemeClr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2022</a:t>
            </a:r>
            <a:endParaRPr sz="1000" dirty="0">
              <a:solidFill>
                <a:schemeClr val="accent5">
                  <a:lumMod val="25000"/>
                </a:schemeClr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  <p:sp>
        <p:nvSpPr>
          <p:cNvPr id="391" name="Google Shape;391;p39"/>
          <p:cNvSpPr txBox="1"/>
          <p:nvPr/>
        </p:nvSpPr>
        <p:spPr>
          <a:xfrm>
            <a:off x="7392025" y="4407525"/>
            <a:ext cx="18246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dirty="0">
                <a:solidFill>
                  <a:schemeClr val="accent5">
                    <a:lumMod val="25000"/>
                  </a:schemeClr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2023</a:t>
            </a:r>
            <a:endParaRPr sz="1100" dirty="0">
              <a:solidFill>
                <a:schemeClr val="accent5">
                  <a:lumMod val="25000"/>
                </a:schemeClr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  <p:sp>
        <p:nvSpPr>
          <p:cNvPr id="392" name="Google Shape;392;p39"/>
          <p:cNvSpPr txBox="1"/>
          <p:nvPr/>
        </p:nvSpPr>
        <p:spPr>
          <a:xfrm>
            <a:off x="8103425" y="4407525"/>
            <a:ext cx="19533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2024</a:t>
            </a:r>
            <a:endParaRPr sz="1100"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  <p:sp>
        <p:nvSpPr>
          <p:cNvPr id="15" name="Google Shape;401;p40">
            <a:extLst>
              <a:ext uri="{FF2B5EF4-FFF2-40B4-BE49-F238E27FC236}">
                <a16:creationId xmlns:a16="http://schemas.microsoft.com/office/drawing/2014/main" id="{572187ED-ED53-45B4-9B45-B1D91709E679}"/>
              </a:ext>
            </a:extLst>
          </p:cNvPr>
          <p:cNvSpPr/>
          <p:nvPr/>
        </p:nvSpPr>
        <p:spPr>
          <a:xfrm>
            <a:off x="3338362" y="228862"/>
            <a:ext cx="2385766" cy="1326491"/>
          </a:xfrm>
          <a:prstGeom prst="roundRect">
            <a:avLst>
              <a:gd name="adj" fmla="val 50000"/>
            </a:avLst>
          </a:prstGeom>
          <a:solidFill>
            <a:schemeClr val="bg2">
              <a:lumMod val="75000"/>
              <a:lumOff val="25000"/>
            </a:schemeClr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b="1" dirty="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 b="1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56,0</a:t>
            </a:r>
            <a:r>
              <a:rPr lang="en" sz="1000" b="1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млн.рублей</a:t>
            </a:r>
            <a:endParaRPr sz="1000" b="1" dirty="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lvl="0" algn="ctr">
              <a:lnSpc>
                <a:spcPct val="115000"/>
              </a:lnSpc>
            </a:pPr>
            <a:r>
              <a:rPr lang="ru-RU" sz="1000" b="1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Развитие транспортной инфраструктуры городского округа Семеновский</a:t>
            </a:r>
            <a:endParaRPr sz="1000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" name="Google Shape;401;p40">
            <a:extLst>
              <a:ext uri="{FF2B5EF4-FFF2-40B4-BE49-F238E27FC236}">
                <a16:creationId xmlns:a16="http://schemas.microsoft.com/office/drawing/2014/main" id="{66BDA26C-6BE6-4ED0-896A-5FBF37B3A75B}"/>
              </a:ext>
            </a:extLst>
          </p:cNvPr>
          <p:cNvSpPr/>
          <p:nvPr/>
        </p:nvSpPr>
        <p:spPr>
          <a:xfrm>
            <a:off x="2930301" y="2147195"/>
            <a:ext cx="1690141" cy="963278"/>
          </a:xfrm>
          <a:prstGeom prst="roundRect">
            <a:avLst>
              <a:gd name="adj" fmla="val 50000"/>
            </a:avLst>
          </a:prstGeom>
          <a:solidFill>
            <a:schemeClr val="bg2">
              <a:lumMod val="75000"/>
              <a:lumOff val="25000"/>
            </a:schemeClr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 b="1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42,8</a:t>
            </a:r>
            <a:endParaRPr sz="1000" b="1" dirty="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млн.рублей</a:t>
            </a:r>
            <a:endParaRPr sz="1000" b="1" dirty="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lvl="0" algn="ctr"/>
            <a:r>
              <a:rPr lang="ru-RU" sz="10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Roboto"/>
              </a:rPr>
              <a:t>Содержание автомобильных дорог </a:t>
            </a:r>
            <a:endParaRPr sz="10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Roboto"/>
            </a:endParaRPr>
          </a:p>
        </p:txBody>
      </p:sp>
      <p:sp>
        <p:nvSpPr>
          <p:cNvPr id="18" name="Google Shape;401;p40">
            <a:extLst>
              <a:ext uri="{FF2B5EF4-FFF2-40B4-BE49-F238E27FC236}">
                <a16:creationId xmlns:a16="http://schemas.microsoft.com/office/drawing/2014/main" id="{9A99A94C-BAEB-4A54-AEB5-CCA84102A862}"/>
              </a:ext>
            </a:extLst>
          </p:cNvPr>
          <p:cNvSpPr/>
          <p:nvPr/>
        </p:nvSpPr>
        <p:spPr>
          <a:xfrm>
            <a:off x="4685326" y="2135122"/>
            <a:ext cx="1690141" cy="963278"/>
          </a:xfrm>
          <a:prstGeom prst="roundRect">
            <a:avLst>
              <a:gd name="adj" fmla="val 50000"/>
            </a:avLst>
          </a:prstGeom>
          <a:solidFill>
            <a:schemeClr val="bg2">
              <a:lumMod val="75000"/>
              <a:lumOff val="25000"/>
            </a:schemeClr>
          </a:solidFill>
          <a:ln>
            <a:solidFill>
              <a:srgbClr val="457B49"/>
            </a:solidFill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b="1" dirty="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sz="1000" b="1" dirty="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 b="1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13,2</a:t>
            </a: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 b="1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млн. рублей</a:t>
            </a:r>
          </a:p>
          <a:p>
            <a:pPr lvl="0" algn="ctr">
              <a:lnSpc>
                <a:spcPct val="115000"/>
              </a:lnSpc>
            </a:pPr>
            <a:r>
              <a:rPr lang="ru-RU" sz="1000" b="1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Ремонт дорог в рамках проекта « Вам решать»</a:t>
            </a:r>
          </a:p>
          <a:p>
            <a:pPr lvl="0" algn="ctr">
              <a:lnSpc>
                <a:spcPct val="115000"/>
              </a:lnSpc>
            </a:pPr>
            <a:endParaRPr lang="ru-RU" sz="1000" b="1" dirty="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ru-RU" sz="1000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" name="Google Shape;401;p40">
            <a:extLst>
              <a:ext uri="{FF2B5EF4-FFF2-40B4-BE49-F238E27FC236}">
                <a16:creationId xmlns:a16="http://schemas.microsoft.com/office/drawing/2014/main" id="{744A712C-89B7-4F94-81A0-040FF06A98E2}"/>
              </a:ext>
            </a:extLst>
          </p:cNvPr>
          <p:cNvSpPr/>
          <p:nvPr/>
        </p:nvSpPr>
        <p:spPr>
          <a:xfrm>
            <a:off x="6912405" y="1955223"/>
            <a:ext cx="2159677" cy="1109778"/>
          </a:xfrm>
          <a:prstGeom prst="roundRect">
            <a:avLst>
              <a:gd name="adj" fmla="val 50000"/>
            </a:avLst>
          </a:prstGeom>
          <a:solidFill>
            <a:schemeClr val="bg2">
              <a:lumMod val="75000"/>
              <a:lumOff val="25000"/>
            </a:schemeClr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 b="1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30,2 </a:t>
            </a:r>
            <a:r>
              <a:rPr lang="en" sz="1000" b="1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млн.рублей</a:t>
            </a:r>
            <a:endParaRPr sz="1000" b="1" dirty="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lvl="0" algn="ctr">
              <a:lnSpc>
                <a:spcPct val="115000"/>
              </a:lnSpc>
            </a:pPr>
            <a:r>
              <a:rPr lang="ru-RU" sz="1000" b="1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Содержание сетей уличного освещения городского округа Семеновский</a:t>
            </a:r>
            <a:endParaRPr sz="1000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" name="Google Shape;401;p40">
            <a:extLst>
              <a:ext uri="{FF2B5EF4-FFF2-40B4-BE49-F238E27FC236}">
                <a16:creationId xmlns:a16="http://schemas.microsoft.com/office/drawing/2014/main" id="{435606CA-72B4-4CD4-B0ED-BA89BE8CFA5C}"/>
              </a:ext>
            </a:extLst>
          </p:cNvPr>
          <p:cNvSpPr/>
          <p:nvPr/>
        </p:nvSpPr>
        <p:spPr>
          <a:xfrm>
            <a:off x="3235875" y="3757175"/>
            <a:ext cx="2898902" cy="871200"/>
          </a:xfrm>
          <a:prstGeom prst="roundRect">
            <a:avLst>
              <a:gd name="adj" fmla="val 0"/>
            </a:avLst>
          </a:prstGeom>
          <a:solidFill>
            <a:schemeClr val="bg2">
              <a:lumMod val="75000"/>
              <a:lumOff val="25000"/>
            </a:schemeClr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b="1" dirty="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 b="1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7,5</a:t>
            </a:r>
            <a:r>
              <a:rPr lang="en" sz="1000" b="1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млн.рублей</a:t>
            </a:r>
            <a:endParaRPr sz="1000" b="1" dirty="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lvl="0" algn="ctr">
              <a:lnSpc>
                <a:spcPct val="115000"/>
              </a:lnSpc>
            </a:pPr>
            <a:r>
              <a:rPr lang="ru-RU" sz="1000" b="1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Содержание и обеспечение деятельности учреждения</a:t>
            </a:r>
            <a:endParaRPr sz="1000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" name="Google Shape;401;p40">
            <a:extLst>
              <a:ext uri="{FF2B5EF4-FFF2-40B4-BE49-F238E27FC236}">
                <a16:creationId xmlns:a16="http://schemas.microsoft.com/office/drawing/2014/main" id="{C865FD42-FB37-4944-A42E-9E9A9609DCB6}"/>
              </a:ext>
            </a:extLst>
          </p:cNvPr>
          <p:cNvSpPr/>
          <p:nvPr/>
        </p:nvSpPr>
        <p:spPr>
          <a:xfrm>
            <a:off x="6888356" y="269618"/>
            <a:ext cx="2121300" cy="1059207"/>
          </a:xfrm>
          <a:prstGeom prst="roundRect">
            <a:avLst>
              <a:gd name="adj" fmla="val 50000"/>
            </a:avLst>
          </a:prstGeom>
          <a:solidFill>
            <a:schemeClr val="bg2">
              <a:lumMod val="75000"/>
              <a:lumOff val="25000"/>
            </a:schemeClr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4</a:t>
            </a:r>
            <a:r>
              <a:rPr lang="ru-RU" sz="1000" b="1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3,9 </a:t>
            </a:r>
            <a:r>
              <a:rPr lang="en" sz="1000" b="1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млн.рублей</a:t>
            </a:r>
            <a:endParaRPr sz="1000" b="1" dirty="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lvl="0" algn="ctr"/>
            <a:r>
              <a:rPr lang="ru-RU" sz="10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Roboto"/>
              </a:rPr>
              <a:t>Ремонт и Содержание объектов благоустройства</a:t>
            </a:r>
            <a:endParaRPr sz="10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Roboto"/>
            </a:endParaRPr>
          </a:p>
        </p:txBody>
      </p:sp>
      <p:cxnSp>
        <p:nvCxnSpPr>
          <p:cNvPr id="3" name="Прямая со стрелкой 2">
            <a:extLst>
              <a:ext uri="{FF2B5EF4-FFF2-40B4-BE49-F238E27FC236}">
                <a16:creationId xmlns:a16="http://schemas.microsoft.com/office/drawing/2014/main" id="{CF3F0D6C-15F5-41F2-957C-14A757C36F10}"/>
              </a:ext>
            </a:extLst>
          </p:cNvPr>
          <p:cNvCxnSpPr>
            <a:cxnSpLocks/>
          </p:cNvCxnSpPr>
          <p:nvPr/>
        </p:nvCxnSpPr>
        <p:spPr>
          <a:xfrm flipH="1">
            <a:off x="3635896" y="1573477"/>
            <a:ext cx="278952" cy="5616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>
            <a:extLst>
              <a:ext uri="{FF2B5EF4-FFF2-40B4-BE49-F238E27FC236}">
                <a16:creationId xmlns:a16="http://schemas.microsoft.com/office/drawing/2014/main" id="{637D7007-C691-4B36-9C4C-D5BB0231D313}"/>
              </a:ext>
            </a:extLst>
          </p:cNvPr>
          <p:cNvCxnSpPr>
            <a:cxnSpLocks/>
            <a:endCxn id="18" idx="0"/>
          </p:cNvCxnSpPr>
          <p:nvPr/>
        </p:nvCxnSpPr>
        <p:spPr>
          <a:xfrm>
            <a:off x="5229154" y="1524912"/>
            <a:ext cx="301243" cy="6102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57105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39"/>
          <p:cNvSpPr txBox="1">
            <a:spLocks noGrp="1"/>
          </p:cNvSpPr>
          <p:nvPr>
            <p:ph type="title"/>
          </p:nvPr>
        </p:nvSpPr>
        <p:spPr>
          <a:xfrm>
            <a:off x="47275" y="1328825"/>
            <a:ext cx="2685900" cy="218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 dirty="0">
                <a:latin typeface="Oswald"/>
                <a:ea typeface="Oswald"/>
                <a:cs typeface="Oswald"/>
                <a:sym typeface="Oswald"/>
              </a:rPr>
              <a:t>Муниципальная программа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 dirty="0">
                <a:latin typeface="Oswald"/>
                <a:ea typeface="Oswald"/>
                <a:cs typeface="Oswald"/>
                <a:sym typeface="Oswald"/>
              </a:rPr>
              <a:t>«Развитие и строительство социальной и инженерной инфраструктуры на территории городского округа Семеновский на 2021-2023 годы»</a:t>
            </a:r>
          </a:p>
        </p:txBody>
      </p:sp>
      <p:sp>
        <p:nvSpPr>
          <p:cNvPr id="384" name="Google Shape;384;p39"/>
          <p:cNvSpPr/>
          <p:nvPr/>
        </p:nvSpPr>
        <p:spPr>
          <a:xfrm>
            <a:off x="6735722" y="3867894"/>
            <a:ext cx="385975" cy="594555"/>
          </a:xfrm>
          <a:prstGeom prst="flowChartMagneticDisk">
            <a:avLst/>
          </a:prstGeom>
          <a:solidFill>
            <a:srgbClr val="657E9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5" name="Google Shape;385;p39"/>
          <p:cNvSpPr/>
          <p:nvPr/>
        </p:nvSpPr>
        <p:spPr>
          <a:xfrm>
            <a:off x="8142850" y="4285804"/>
            <a:ext cx="385975" cy="176646"/>
          </a:xfrm>
          <a:prstGeom prst="flowChartMagneticDisk">
            <a:avLst/>
          </a:prstGeom>
          <a:solidFill>
            <a:srgbClr val="657E9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6" name="Google Shape;386;p39"/>
          <p:cNvSpPr/>
          <p:nvPr/>
        </p:nvSpPr>
        <p:spPr>
          <a:xfrm>
            <a:off x="7439286" y="3286252"/>
            <a:ext cx="385975" cy="1183948"/>
          </a:xfrm>
          <a:prstGeom prst="flowChartMagneticDisk">
            <a:avLst/>
          </a:prstGeom>
          <a:solidFill>
            <a:srgbClr val="657E9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7" name="Google Shape;387;p39"/>
          <p:cNvSpPr txBox="1"/>
          <p:nvPr/>
        </p:nvSpPr>
        <p:spPr>
          <a:xfrm>
            <a:off x="6527072" y="3358915"/>
            <a:ext cx="1549800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1" dirty="0"/>
              <a:t>331,7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1" dirty="0"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млн. руб.</a:t>
            </a:r>
            <a:endParaRPr sz="1200" dirty="0"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  <p:sp>
        <p:nvSpPr>
          <p:cNvPr id="388" name="Google Shape;388;p39"/>
          <p:cNvSpPr txBox="1"/>
          <p:nvPr/>
        </p:nvSpPr>
        <p:spPr>
          <a:xfrm>
            <a:off x="7319186" y="2806887"/>
            <a:ext cx="969000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1" dirty="0"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1 074,9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1" dirty="0"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млн. руб.</a:t>
            </a:r>
            <a:endParaRPr sz="1200" dirty="0"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  <p:sp>
        <p:nvSpPr>
          <p:cNvPr id="389" name="Google Shape;389;p39"/>
          <p:cNvSpPr txBox="1"/>
          <p:nvPr/>
        </p:nvSpPr>
        <p:spPr>
          <a:xfrm>
            <a:off x="8076872" y="3806266"/>
            <a:ext cx="1685700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1" dirty="0"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45,3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1" dirty="0"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млн. руб.</a:t>
            </a:r>
            <a:endParaRPr sz="1200" dirty="0"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  <p:sp>
        <p:nvSpPr>
          <p:cNvPr id="390" name="Google Shape;390;p39"/>
          <p:cNvSpPr txBox="1"/>
          <p:nvPr/>
        </p:nvSpPr>
        <p:spPr>
          <a:xfrm>
            <a:off x="6710050" y="4415175"/>
            <a:ext cx="7326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2022</a:t>
            </a:r>
            <a:endParaRPr sz="1000"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  <p:sp>
        <p:nvSpPr>
          <p:cNvPr id="391" name="Google Shape;391;p39"/>
          <p:cNvSpPr txBox="1"/>
          <p:nvPr/>
        </p:nvSpPr>
        <p:spPr>
          <a:xfrm>
            <a:off x="7392025" y="4407525"/>
            <a:ext cx="18246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2023</a:t>
            </a:r>
            <a:endParaRPr sz="1100"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  <p:sp>
        <p:nvSpPr>
          <p:cNvPr id="392" name="Google Shape;392;p39"/>
          <p:cNvSpPr txBox="1"/>
          <p:nvPr/>
        </p:nvSpPr>
        <p:spPr>
          <a:xfrm>
            <a:off x="8103425" y="4407525"/>
            <a:ext cx="19533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dirty="0"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2024</a:t>
            </a:r>
            <a:endParaRPr sz="1100" dirty="0"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  <p:sp>
        <p:nvSpPr>
          <p:cNvPr id="15" name="Google Shape;401;p40">
            <a:extLst>
              <a:ext uri="{FF2B5EF4-FFF2-40B4-BE49-F238E27FC236}">
                <a16:creationId xmlns:a16="http://schemas.microsoft.com/office/drawing/2014/main" id="{572187ED-ED53-45B4-9B45-B1D91709E679}"/>
              </a:ext>
            </a:extLst>
          </p:cNvPr>
          <p:cNvSpPr/>
          <p:nvPr/>
        </p:nvSpPr>
        <p:spPr>
          <a:xfrm>
            <a:off x="2940576" y="39297"/>
            <a:ext cx="2098177" cy="953902"/>
          </a:xfrm>
          <a:prstGeom prst="roundRect">
            <a:avLst>
              <a:gd name="adj" fmla="val 23165"/>
            </a:avLst>
          </a:prstGeom>
          <a:solidFill>
            <a:schemeClr val="bg1"/>
          </a:solidFill>
          <a:ln>
            <a:solidFill>
              <a:schemeClr val="bg2">
                <a:lumMod val="50000"/>
                <a:lumOff val="50000"/>
              </a:schemeClr>
            </a:solidFill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>
              <a:lnSpc>
                <a:spcPct val="115000"/>
              </a:lnSpc>
            </a:pPr>
            <a:r>
              <a:rPr lang="ru-RU" sz="900" b="1" dirty="0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Строительство и ремонты объектов коммунальной инфраструктуры                  (газопроводы)</a:t>
            </a:r>
          </a:p>
          <a:p>
            <a:pPr algn="ctr">
              <a:lnSpc>
                <a:spcPct val="115000"/>
              </a:lnSpc>
            </a:pPr>
            <a:r>
              <a:rPr lang="ru-RU" sz="900" b="1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)</a:t>
            </a:r>
            <a:r>
              <a:rPr lang="ru-RU" sz="900" b="1" dirty="0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 9,4 млн. рублей</a:t>
            </a:r>
          </a:p>
          <a:p>
            <a:pPr lvl="0" algn="ctr">
              <a:lnSpc>
                <a:spcPct val="115000"/>
              </a:lnSpc>
            </a:pPr>
            <a:endParaRPr sz="1000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" name="Google Shape;401;p40">
            <a:extLst>
              <a:ext uri="{FF2B5EF4-FFF2-40B4-BE49-F238E27FC236}">
                <a16:creationId xmlns:a16="http://schemas.microsoft.com/office/drawing/2014/main" id="{66BDA26C-6BE6-4ED0-896A-5FBF37B3A75B}"/>
              </a:ext>
            </a:extLst>
          </p:cNvPr>
          <p:cNvSpPr/>
          <p:nvPr/>
        </p:nvSpPr>
        <p:spPr>
          <a:xfrm>
            <a:off x="5321690" y="38409"/>
            <a:ext cx="1464843" cy="877157"/>
          </a:xfrm>
          <a:prstGeom prst="roundRect">
            <a:avLst>
              <a:gd name="adj" fmla="val 22899"/>
            </a:avLst>
          </a:prstGeom>
          <a:solidFill>
            <a:schemeClr val="bg1"/>
          </a:solidFill>
          <a:ln>
            <a:solidFill>
              <a:schemeClr val="bg2">
                <a:lumMod val="50000"/>
                <a:lumOff val="50000"/>
              </a:schemeClr>
            </a:solidFill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ru-RU" sz="9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Roboto"/>
              </a:rPr>
              <a:t>Комплексное развитие территорий</a:t>
            </a:r>
          </a:p>
          <a:p>
            <a:pPr algn="ctr"/>
            <a:r>
              <a:rPr lang="ru-RU" sz="900" b="1" dirty="0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36,6 млн. рублей</a:t>
            </a:r>
          </a:p>
          <a:p>
            <a:pPr lvl="0" algn="ctr"/>
            <a:endParaRPr sz="10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Roboto"/>
            </a:endParaRPr>
          </a:p>
        </p:txBody>
      </p:sp>
      <p:sp>
        <p:nvSpPr>
          <p:cNvPr id="19" name="Google Shape;401;p40">
            <a:extLst>
              <a:ext uri="{FF2B5EF4-FFF2-40B4-BE49-F238E27FC236}">
                <a16:creationId xmlns:a16="http://schemas.microsoft.com/office/drawing/2014/main" id="{744A712C-89B7-4F94-81A0-040FF06A98E2}"/>
              </a:ext>
            </a:extLst>
          </p:cNvPr>
          <p:cNvSpPr/>
          <p:nvPr/>
        </p:nvSpPr>
        <p:spPr>
          <a:xfrm>
            <a:off x="7085514" y="1478034"/>
            <a:ext cx="2045349" cy="986825"/>
          </a:xfrm>
          <a:prstGeom prst="roundRect">
            <a:avLst>
              <a:gd name="adj" fmla="val 25728"/>
            </a:avLst>
          </a:prstGeom>
          <a:solidFill>
            <a:schemeClr val="bg1"/>
          </a:solidFill>
          <a:ln>
            <a:solidFill>
              <a:schemeClr val="bg2">
                <a:lumMod val="50000"/>
                <a:lumOff val="50000"/>
              </a:schemeClr>
            </a:solidFill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lnSpc>
                <a:spcPct val="115000"/>
              </a:lnSpc>
            </a:pPr>
            <a:endParaRPr lang="ru-RU" sz="900" b="1" dirty="0">
              <a:solidFill>
                <a:schemeClr val="tx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algn="ctr">
              <a:lnSpc>
                <a:spcPct val="115000"/>
              </a:lnSpc>
            </a:pPr>
            <a:r>
              <a:rPr lang="ru-RU" sz="900" b="1" dirty="0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Национальный проект «Экология»</a:t>
            </a:r>
          </a:p>
          <a:p>
            <a:pPr algn="ctr">
              <a:lnSpc>
                <a:spcPct val="115000"/>
              </a:lnSpc>
            </a:pPr>
            <a:r>
              <a:rPr lang="ru-RU" sz="900" b="1" dirty="0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Сокращение доли загрязненных сточных вод</a:t>
            </a:r>
          </a:p>
          <a:p>
            <a:pPr algn="ctr">
              <a:lnSpc>
                <a:spcPct val="115000"/>
              </a:lnSpc>
            </a:pPr>
            <a:r>
              <a:rPr lang="ru-RU" sz="900" b="1" dirty="0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    221,1 млн. рублей</a:t>
            </a:r>
          </a:p>
          <a:p>
            <a:pPr lvl="0" algn="ctr">
              <a:lnSpc>
                <a:spcPct val="115000"/>
              </a:lnSpc>
            </a:pPr>
            <a:endParaRPr sz="1000" dirty="0">
              <a:solidFill>
                <a:schemeClr val="tx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" name="Google Shape;401;p40">
            <a:extLst>
              <a:ext uri="{FF2B5EF4-FFF2-40B4-BE49-F238E27FC236}">
                <a16:creationId xmlns:a16="http://schemas.microsoft.com/office/drawing/2014/main" id="{435606CA-72B4-4CD4-B0ED-BA89BE8CFA5C}"/>
              </a:ext>
            </a:extLst>
          </p:cNvPr>
          <p:cNvSpPr/>
          <p:nvPr/>
        </p:nvSpPr>
        <p:spPr>
          <a:xfrm>
            <a:off x="3004517" y="4034600"/>
            <a:ext cx="2736304" cy="871200"/>
          </a:xfrm>
          <a:prstGeom prst="roundRect">
            <a:avLst>
              <a:gd name="adj" fmla="val 968"/>
            </a:avLst>
          </a:prstGeom>
          <a:solidFill>
            <a:srgbClr val="41414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 b="1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6,4</a:t>
            </a:r>
            <a:r>
              <a:rPr lang="en" sz="1000" b="1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млн.рублей</a:t>
            </a:r>
            <a:endParaRPr sz="1000" b="1" dirty="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lvl="0" algn="ctr">
              <a:lnSpc>
                <a:spcPct val="115000"/>
              </a:lnSpc>
            </a:pPr>
            <a:r>
              <a:rPr lang="ru-RU" sz="1000" b="1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Содержание и обеспечение деятельности учреждений</a:t>
            </a:r>
            <a:endParaRPr sz="1000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" name="Google Shape;401;p40">
            <a:extLst>
              <a:ext uri="{FF2B5EF4-FFF2-40B4-BE49-F238E27FC236}">
                <a16:creationId xmlns:a16="http://schemas.microsoft.com/office/drawing/2014/main" id="{C865FD42-FB37-4944-A42E-9E9A9609DCB6}"/>
              </a:ext>
            </a:extLst>
          </p:cNvPr>
          <p:cNvSpPr/>
          <p:nvPr/>
        </p:nvSpPr>
        <p:spPr>
          <a:xfrm>
            <a:off x="2940576" y="1512144"/>
            <a:ext cx="2113452" cy="953902"/>
          </a:xfrm>
          <a:prstGeom prst="roundRect">
            <a:avLst>
              <a:gd name="adj" fmla="val 22001"/>
            </a:avLst>
          </a:prstGeom>
          <a:solidFill>
            <a:schemeClr val="bg1"/>
          </a:solidFill>
          <a:ln>
            <a:solidFill>
              <a:schemeClr val="bg2">
                <a:lumMod val="50000"/>
                <a:lumOff val="50000"/>
              </a:schemeClr>
            </a:solidFill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ru-RU" sz="900" b="1" dirty="0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Строительство и ремонты объектов коммунальной инфраструктуры</a:t>
            </a:r>
          </a:p>
          <a:p>
            <a:pPr algn="ctr"/>
            <a:r>
              <a:rPr lang="ru-RU" sz="900" b="1" dirty="0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 (инженерные сети)</a:t>
            </a:r>
          </a:p>
          <a:p>
            <a:pPr algn="ctr"/>
            <a:r>
              <a:rPr lang="ru-RU" sz="900" b="1" dirty="0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 5,5 млн. рублей</a:t>
            </a:r>
          </a:p>
          <a:p>
            <a:pPr lvl="0" algn="ctr">
              <a:lnSpc>
                <a:spcPct val="115000"/>
              </a:lnSpc>
            </a:pPr>
            <a:endParaRPr lang="ru-RU" sz="1000" b="1" dirty="0">
              <a:solidFill>
                <a:srgbClr val="00206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lvl="0" algn="ctr">
              <a:lnSpc>
                <a:spcPct val="115000"/>
              </a:lnSpc>
            </a:pPr>
            <a:r>
              <a:rPr lang="ru-RU" sz="1000" b="1" dirty="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endParaRPr lang="ru-RU" sz="1000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" name="Google Shape;401;p40">
            <a:extLst>
              <a:ext uri="{FF2B5EF4-FFF2-40B4-BE49-F238E27FC236}">
                <a16:creationId xmlns:a16="http://schemas.microsoft.com/office/drawing/2014/main" id="{BD7B98A1-35C0-44B4-96CF-0BE04AAECA47}"/>
              </a:ext>
            </a:extLst>
          </p:cNvPr>
          <p:cNvSpPr/>
          <p:nvPr/>
        </p:nvSpPr>
        <p:spPr>
          <a:xfrm>
            <a:off x="7121698" y="42997"/>
            <a:ext cx="1912174" cy="908142"/>
          </a:xfrm>
          <a:prstGeom prst="roundRect">
            <a:avLst>
              <a:gd name="adj" fmla="val 29348"/>
            </a:avLst>
          </a:prstGeom>
          <a:solidFill>
            <a:schemeClr val="bg1"/>
          </a:solidFill>
          <a:ln>
            <a:solidFill>
              <a:schemeClr val="bg2">
                <a:lumMod val="50000"/>
                <a:lumOff val="50000"/>
              </a:schemeClr>
            </a:solidFill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900" b="1" dirty="0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50 </a:t>
            </a:r>
            <a:r>
              <a:rPr lang="en" sz="900" b="1" dirty="0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млн.рублей</a:t>
            </a:r>
            <a:endParaRPr sz="900" b="1" dirty="0">
              <a:solidFill>
                <a:schemeClr val="tx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lvl="0" algn="ctr"/>
            <a:r>
              <a:rPr lang="ru-RU" sz="9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Roboto"/>
              </a:rPr>
              <a:t>Строительство новой школы </a:t>
            </a:r>
            <a:endParaRPr sz="9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Roboto"/>
            </a:endParaRPr>
          </a:p>
        </p:txBody>
      </p:sp>
      <p:sp>
        <p:nvSpPr>
          <p:cNvPr id="18" name="Google Shape;401;p40">
            <a:extLst>
              <a:ext uri="{FF2B5EF4-FFF2-40B4-BE49-F238E27FC236}">
                <a16:creationId xmlns:a16="http://schemas.microsoft.com/office/drawing/2014/main" id="{96FEE539-B13F-4F47-98FC-37EBF2C5F7FD}"/>
              </a:ext>
            </a:extLst>
          </p:cNvPr>
          <p:cNvSpPr/>
          <p:nvPr/>
        </p:nvSpPr>
        <p:spPr>
          <a:xfrm>
            <a:off x="2930822" y="2779219"/>
            <a:ext cx="2098177" cy="1173312"/>
          </a:xfrm>
          <a:prstGeom prst="roundRect">
            <a:avLst>
              <a:gd name="adj" fmla="val 16984"/>
            </a:avLst>
          </a:prstGeom>
          <a:solidFill>
            <a:schemeClr val="bg1"/>
          </a:solidFill>
          <a:ln>
            <a:solidFill>
              <a:schemeClr val="bg2">
                <a:lumMod val="50000"/>
                <a:lumOff val="50000"/>
              </a:schemeClr>
            </a:solidFill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>
              <a:lnSpc>
                <a:spcPct val="115000"/>
              </a:lnSpc>
            </a:pPr>
            <a:r>
              <a:rPr lang="en" sz="900" b="1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Расходы на реализацию проекта инициативного              бюджетирования «Вам решать!»</a:t>
            </a:r>
            <a:endParaRPr lang="ru-RU" sz="900" b="1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lvl="0" algn="ctr">
              <a:lnSpc>
                <a:spcPct val="115000"/>
              </a:lnSpc>
            </a:pPr>
            <a:r>
              <a:rPr lang="en" sz="9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ru-RU" sz="900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Verdana"/>
              </a:rPr>
              <a:t>(</a:t>
            </a:r>
            <a:r>
              <a:rPr lang="ru-RU" sz="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Проект наружных сетей водоотведения )</a:t>
            </a:r>
            <a:br>
              <a:rPr lang="en" sz="900" b="1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Verdana"/>
              </a:rPr>
            </a:br>
            <a:r>
              <a:rPr lang="ru-RU" sz="900" b="1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Verdana"/>
              </a:rPr>
              <a:t>1,1 млн. рублей</a:t>
            </a:r>
            <a:endParaRPr lang="ru-RU" sz="90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Roboto"/>
            </a:endParaRPr>
          </a:p>
        </p:txBody>
      </p:sp>
      <p:sp>
        <p:nvSpPr>
          <p:cNvPr id="23" name="Google Shape;401;p40">
            <a:extLst>
              <a:ext uri="{FF2B5EF4-FFF2-40B4-BE49-F238E27FC236}">
                <a16:creationId xmlns:a16="http://schemas.microsoft.com/office/drawing/2014/main" id="{04510C5A-881F-490C-82EF-D6A6279E13D6}"/>
              </a:ext>
            </a:extLst>
          </p:cNvPr>
          <p:cNvSpPr/>
          <p:nvPr/>
        </p:nvSpPr>
        <p:spPr>
          <a:xfrm>
            <a:off x="5189834" y="1527710"/>
            <a:ext cx="1772863" cy="986825"/>
          </a:xfrm>
          <a:prstGeom prst="roundRect">
            <a:avLst>
              <a:gd name="adj" fmla="val 29348"/>
            </a:avLst>
          </a:prstGeom>
          <a:solidFill>
            <a:schemeClr val="tx2"/>
          </a:solidFill>
          <a:ln>
            <a:solidFill>
              <a:schemeClr val="bg2">
                <a:lumMod val="50000"/>
                <a:lumOff val="50000"/>
              </a:schemeClr>
            </a:solidFill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>
              <a:lnSpc>
                <a:spcPct val="115000"/>
              </a:lnSpc>
            </a:pPr>
            <a:r>
              <a:rPr lang="ru-RU" sz="900" b="1" dirty="0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331,7 млн. рублей расходы на выполнение программы в 2022 году</a:t>
            </a:r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C8B552D0-F78F-4811-9533-DB30F3E69C00}"/>
              </a:ext>
            </a:extLst>
          </p:cNvPr>
          <p:cNvCxnSpPr>
            <a:cxnSpLocks/>
          </p:cNvCxnSpPr>
          <p:nvPr/>
        </p:nvCxnSpPr>
        <p:spPr>
          <a:xfrm flipH="1">
            <a:off x="4581542" y="2486511"/>
            <a:ext cx="740148" cy="2722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EE223A0A-B7E4-4CB8-88A0-300796694429}"/>
              </a:ext>
            </a:extLst>
          </p:cNvPr>
          <p:cNvCxnSpPr>
            <a:cxnSpLocks/>
          </p:cNvCxnSpPr>
          <p:nvPr/>
        </p:nvCxnSpPr>
        <p:spPr>
          <a:xfrm flipH="1" flipV="1">
            <a:off x="5054028" y="1738034"/>
            <a:ext cx="120147" cy="7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288A1ADD-C912-4B8C-BF30-BD71B61DFD31}"/>
              </a:ext>
            </a:extLst>
          </p:cNvPr>
          <p:cNvCxnSpPr/>
          <p:nvPr/>
        </p:nvCxnSpPr>
        <p:spPr>
          <a:xfrm flipV="1">
            <a:off x="6971861" y="1738034"/>
            <a:ext cx="104489" cy="7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>
            <a:extLst>
              <a:ext uri="{FF2B5EF4-FFF2-40B4-BE49-F238E27FC236}">
                <a16:creationId xmlns:a16="http://schemas.microsoft.com/office/drawing/2014/main" id="{8C86B887-AF8C-47E1-A25D-366B77CB23B3}"/>
              </a:ext>
            </a:extLst>
          </p:cNvPr>
          <p:cNvCxnSpPr/>
          <p:nvPr/>
        </p:nvCxnSpPr>
        <p:spPr>
          <a:xfrm flipH="1" flipV="1">
            <a:off x="4788024" y="993199"/>
            <a:ext cx="648072" cy="51894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>
            <a:extLst>
              <a:ext uri="{FF2B5EF4-FFF2-40B4-BE49-F238E27FC236}">
                <a16:creationId xmlns:a16="http://schemas.microsoft.com/office/drawing/2014/main" id="{E88FDB18-1E74-4C08-B9E0-F14811F39108}"/>
              </a:ext>
            </a:extLst>
          </p:cNvPr>
          <p:cNvCxnSpPr>
            <a:stCxn id="23" idx="0"/>
            <a:endCxn id="17" idx="2"/>
          </p:cNvCxnSpPr>
          <p:nvPr/>
        </p:nvCxnSpPr>
        <p:spPr>
          <a:xfrm flipH="1" flipV="1">
            <a:off x="6054112" y="915566"/>
            <a:ext cx="22154" cy="6121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2" name="Прямая соединительная линия 351">
            <a:extLst>
              <a:ext uri="{FF2B5EF4-FFF2-40B4-BE49-F238E27FC236}">
                <a16:creationId xmlns:a16="http://schemas.microsoft.com/office/drawing/2014/main" id="{F7442E2B-7212-4F1A-B63F-1863B30E07AA}"/>
              </a:ext>
            </a:extLst>
          </p:cNvPr>
          <p:cNvCxnSpPr/>
          <p:nvPr/>
        </p:nvCxnSpPr>
        <p:spPr>
          <a:xfrm flipH="1">
            <a:off x="6786533" y="993199"/>
            <a:ext cx="532653" cy="5265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50893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40"/>
          <p:cNvSpPr txBox="1">
            <a:spLocks noGrp="1"/>
          </p:cNvSpPr>
          <p:nvPr>
            <p:ph type="title"/>
          </p:nvPr>
        </p:nvSpPr>
        <p:spPr>
          <a:xfrm>
            <a:off x="-157300" y="1328825"/>
            <a:ext cx="3056100" cy="241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dirty="0">
                <a:latin typeface="Oswald"/>
                <a:ea typeface="Oswald"/>
                <a:cs typeface="Oswald"/>
                <a:sym typeface="Oswald"/>
              </a:rPr>
              <a:t>Муниципальная программа </a:t>
            </a:r>
            <a:endParaRPr sz="2100" dirty="0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dirty="0">
                <a:latin typeface="Oswald"/>
                <a:ea typeface="Oswald"/>
                <a:cs typeface="Oswald"/>
                <a:sym typeface="Oswald"/>
              </a:rPr>
              <a:t>«Развитие физической культуры, спорта и молодежной политики и патриотического воспитания молодежи в городском округе Семеновский на 2018 – 2023 годы»</a:t>
            </a:r>
            <a:endParaRPr sz="2700" dirty="0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399" name="Google Shape;399;p40"/>
          <p:cNvSpPr/>
          <p:nvPr/>
        </p:nvSpPr>
        <p:spPr>
          <a:xfrm>
            <a:off x="4085600" y="230100"/>
            <a:ext cx="3884700" cy="724800"/>
          </a:xfrm>
          <a:prstGeom prst="roundRect">
            <a:avLst>
              <a:gd name="adj" fmla="val 50000"/>
            </a:avLst>
          </a:prstGeom>
          <a:solidFill>
            <a:srgbClr val="2F2F2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b="1" dirty="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81,3 млн. рублей расходы на выполнение программы в 2022 году</a:t>
            </a:r>
            <a:endParaRPr sz="1100" b="1" dirty="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00" name="Google Shape;400;p40"/>
          <p:cNvSpPr/>
          <p:nvPr/>
        </p:nvSpPr>
        <p:spPr>
          <a:xfrm>
            <a:off x="6594825" y="1157800"/>
            <a:ext cx="2353500" cy="929400"/>
          </a:xfrm>
          <a:prstGeom prst="roundRect">
            <a:avLst>
              <a:gd name="adj" fmla="val 50000"/>
            </a:avLst>
          </a:prstGeom>
          <a:solidFill>
            <a:srgbClr val="41414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b="1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25,5 млн.рублей</a:t>
            </a:r>
            <a:endParaRPr sz="1000" b="1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Развитие спорта высших достижений и системы подготовки спортивного резерва</a:t>
            </a:r>
            <a:endParaRPr sz="1000" b="1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01" name="Google Shape;401;p40"/>
          <p:cNvSpPr/>
          <p:nvPr/>
        </p:nvSpPr>
        <p:spPr>
          <a:xfrm>
            <a:off x="2953775" y="1157800"/>
            <a:ext cx="2121300" cy="871200"/>
          </a:xfrm>
          <a:prstGeom prst="roundRect">
            <a:avLst>
              <a:gd name="adj" fmla="val 50000"/>
            </a:avLst>
          </a:prstGeom>
          <a:solidFill>
            <a:srgbClr val="41414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b="1" dirty="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46,1 млн.рублей</a:t>
            </a:r>
            <a:endParaRPr sz="1000" b="1" dirty="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Развитие физической культуры и массового спорта</a:t>
            </a:r>
            <a:endParaRPr sz="1000" b="1" dirty="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402" name="Google Shape;402;p40"/>
          <p:cNvCxnSpPr>
            <a:stCxn id="399" idx="2"/>
            <a:endCxn id="400" idx="0"/>
          </p:cNvCxnSpPr>
          <p:nvPr/>
        </p:nvCxnSpPr>
        <p:spPr>
          <a:xfrm rot="-5400000" flipH="1">
            <a:off x="6798350" y="184500"/>
            <a:ext cx="202800" cy="1743600"/>
          </a:xfrm>
          <a:prstGeom prst="bentConnector3">
            <a:avLst>
              <a:gd name="adj1" fmla="val 50025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03" name="Google Shape;403;p40"/>
          <p:cNvCxnSpPr>
            <a:stCxn id="401" idx="0"/>
            <a:endCxn id="399" idx="2"/>
          </p:cNvCxnSpPr>
          <p:nvPr/>
        </p:nvCxnSpPr>
        <p:spPr>
          <a:xfrm rot="-5400000">
            <a:off x="4919825" y="49600"/>
            <a:ext cx="202800" cy="2013600"/>
          </a:xfrm>
          <a:prstGeom prst="bentConnector3">
            <a:avLst>
              <a:gd name="adj1" fmla="val 50025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04" name="Google Shape;404;p40"/>
          <p:cNvCxnSpPr>
            <a:stCxn id="399" idx="2"/>
          </p:cNvCxnSpPr>
          <p:nvPr/>
        </p:nvCxnSpPr>
        <p:spPr>
          <a:xfrm rot="5400000">
            <a:off x="4753700" y="1331250"/>
            <a:ext cx="1650600" cy="8979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05" name="Google Shape;405;p40"/>
          <p:cNvCxnSpPr>
            <a:stCxn id="399" idx="2"/>
          </p:cNvCxnSpPr>
          <p:nvPr/>
        </p:nvCxnSpPr>
        <p:spPr>
          <a:xfrm rot="-5400000" flipH="1">
            <a:off x="5732300" y="1250550"/>
            <a:ext cx="1471200" cy="879900"/>
          </a:xfrm>
          <a:prstGeom prst="bentConnector3">
            <a:avLst>
              <a:gd name="adj1" fmla="val 79651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06" name="Google Shape;406;p40"/>
          <p:cNvSpPr/>
          <p:nvPr/>
        </p:nvSpPr>
        <p:spPr>
          <a:xfrm>
            <a:off x="3674100" y="2318975"/>
            <a:ext cx="1795800" cy="784500"/>
          </a:xfrm>
          <a:prstGeom prst="roundRect">
            <a:avLst>
              <a:gd name="adj" fmla="val 50000"/>
            </a:avLst>
          </a:prstGeom>
          <a:solidFill>
            <a:srgbClr val="41414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b="1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4,8 млн.рублей</a:t>
            </a:r>
            <a:endParaRPr sz="1000" b="1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Развитие молодежной политики</a:t>
            </a:r>
            <a:endParaRPr sz="1000" b="1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07" name="Google Shape;407;p40"/>
          <p:cNvSpPr/>
          <p:nvPr/>
        </p:nvSpPr>
        <p:spPr>
          <a:xfrm>
            <a:off x="5796350" y="2290100"/>
            <a:ext cx="1975200" cy="929400"/>
          </a:xfrm>
          <a:prstGeom prst="roundRect">
            <a:avLst>
              <a:gd name="adj" fmla="val 50000"/>
            </a:avLst>
          </a:prstGeom>
          <a:solidFill>
            <a:srgbClr val="41414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b="1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4,9 млн.рублей</a:t>
            </a:r>
            <a:endParaRPr sz="1000" b="1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Обеспечение реализации муниципальной программы</a:t>
            </a:r>
            <a:endParaRPr sz="1000" b="1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08" name="Google Shape;408;p40"/>
          <p:cNvSpPr/>
          <p:nvPr/>
        </p:nvSpPr>
        <p:spPr>
          <a:xfrm>
            <a:off x="6742475" y="4067400"/>
            <a:ext cx="385975" cy="654975"/>
          </a:xfrm>
          <a:prstGeom prst="flowChartMagneticDisk">
            <a:avLst/>
          </a:prstGeom>
          <a:solidFill>
            <a:srgbClr val="657E9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9" name="Google Shape;409;p40"/>
          <p:cNvSpPr/>
          <p:nvPr/>
        </p:nvSpPr>
        <p:spPr>
          <a:xfrm>
            <a:off x="8142850" y="4067400"/>
            <a:ext cx="385975" cy="654975"/>
          </a:xfrm>
          <a:prstGeom prst="flowChartMagneticDisk">
            <a:avLst/>
          </a:prstGeom>
          <a:solidFill>
            <a:srgbClr val="657E9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0" name="Google Shape;410;p40"/>
          <p:cNvSpPr/>
          <p:nvPr/>
        </p:nvSpPr>
        <p:spPr>
          <a:xfrm>
            <a:off x="7442650" y="3792975"/>
            <a:ext cx="385975" cy="929400"/>
          </a:xfrm>
          <a:prstGeom prst="flowChartMagneticDisk">
            <a:avLst/>
          </a:prstGeom>
          <a:solidFill>
            <a:srgbClr val="657E9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1" name="Google Shape;411;p40"/>
          <p:cNvSpPr txBox="1"/>
          <p:nvPr/>
        </p:nvSpPr>
        <p:spPr>
          <a:xfrm>
            <a:off x="6594825" y="3741425"/>
            <a:ext cx="15498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/>
              <a:t>  81,3</a:t>
            </a:r>
            <a:endParaRPr sz="1200"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  <p:sp>
        <p:nvSpPr>
          <p:cNvPr id="412" name="Google Shape;412;p40"/>
          <p:cNvSpPr txBox="1"/>
          <p:nvPr/>
        </p:nvSpPr>
        <p:spPr>
          <a:xfrm>
            <a:off x="7333250" y="3458800"/>
            <a:ext cx="9690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/>
              <a:t> 84,5</a:t>
            </a:r>
            <a:endParaRPr sz="1200"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  <p:sp>
        <p:nvSpPr>
          <p:cNvPr id="413" name="Google Shape;413;p40"/>
          <p:cNvSpPr txBox="1"/>
          <p:nvPr/>
        </p:nvSpPr>
        <p:spPr>
          <a:xfrm>
            <a:off x="8042125" y="3741425"/>
            <a:ext cx="16857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/>
              <a:t> 81,3</a:t>
            </a:r>
            <a:endParaRPr sz="1200"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  <p:sp>
        <p:nvSpPr>
          <p:cNvPr id="414" name="Google Shape;414;p40"/>
          <p:cNvSpPr txBox="1"/>
          <p:nvPr/>
        </p:nvSpPr>
        <p:spPr>
          <a:xfrm>
            <a:off x="6710050" y="4675100"/>
            <a:ext cx="7326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2022</a:t>
            </a:r>
            <a:endParaRPr sz="1000"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  <p:sp>
        <p:nvSpPr>
          <p:cNvPr id="415" name="Google Shape;415;p40"/>
          <p:cNvSpPr txBox="1"/>
          <p:nvPr/>
        </p:nvSpPr>
        <p:spPr>
          <a:xfrm>
            <a:off x="7392025" y="4667450"/>
            <a:ext cx="18246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2023</a:t>
            </a:r>
            <a:endParaRPr sz="1100"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  <p:sp>
        <p:nvSpPr>
          <p:cNvPr id="416" name="Google Shape;416;p40"/>
          <p:cNvSpPr txBox="1"/>
          <p:nvPr/>
        </p:nvSpPr>
        <p:spPr>
          <a:xfrm>
            <a:off x="8103425" y="4667450"/>
            <a:ext cx="19533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2024</a:t>
            </a:r>
            <a:endParaRPr sz="1100"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  <p:sp>
        <p:nvSpPr>
          <p:cNvPr id="417" name="Google Shape;417;p40"/>
          <p:cNvSpPr txBox="1"/>
          <p:nvPr/>
        </p:nvSpPr>
        <p:spPr>
          <a:xfrm>
            <a:off x="2903188" y="3330300"/>
            <a:ext cx="2772300" cy="20282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Целевая группа программы</a:t>
            </a:r>
            <a:r>
              <a:rPr lang="ru-RU" sz="1000" b="1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:</a:t>
            </a:r>
            <a:endParaRPr sz="1000" b="1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   Все жители городского  </a:t>
            </a:r>
            <a:br>
              <a:rPr lang="en" sz="1000" b="1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en" sz="1000" b="1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     округа Семеновский  </a:t>
            </a:r>
            <a:br>
              <a:rPr lang="en" sz="1000" b="1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en" sz="1000" b="1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  </a:t>
            </a:r>
            <a:endParaRPr lang="ru-RU" sz="1000" b="1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>
              <a:lnSpc>
                <a:spcPct val="115000"/>
              </a:lnSpc>
            </a:pPr>
            <a:r>
              <a:rPr lang="ru-RU" sz="1000" b="1" dirty="0">
                <a:latin typeface="Verdana"/>
                <a:ea typeface="Verdana"/>
                <a:cs typeface="Verdana"/>
                <a:sym typeface="Verdana"/>
              </a:rPr>
              <a:t>Расходы на физическую культуру и спорт в расчете на одного жителя городского округа – 1 759 рублей</a:t>
            </a:r>
            <a:endParaRPr lang="ru-RU" sz="1000" b="1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1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39"/>
          <p:cNvSpPr txBox="1">
            <a:spLocks noGrp="1"/>
          </p:cNvSpPr>
          <p:nvPr>
            <p:ph type="title"/>
          </p:nvPr>
        </p:nvSpPr>
        <p:spPr>
          <a:xfrm>
            <a:off x="47275" y="1328825"/>
            <a:ext cx="2685900" cy="218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dirty="0">
                <a:latin typeface="Oswald"/>
                <a:ea typeface="Oswald"/>
                <a:cs typeface="Oswald"/>
                <a:sym typeface="Oswald"/>
              </a:rPr>
              <a:t>Муниципальная программа</a:t>
            </a:r>
            <a:endParaRPr sz="2200" dirty="0">
              <a:latin typeface="Oswald"/>
              <a:ea typeface="Oswald"/>
              <a:cs typeface="Oswald"/>
              <a:sym typeface="Oswald"/>
            </a:endParaRPr>
          </a:p>
          <a:p>
            <a:pPr lvl="0" algn="ctr"/>
            <a:r>
              <a:rPr lang="en" sz="2200" dirty="0">
                <a:latin typeface="Oswald"/>
                <a:ea typeface="Oswald"/>
                <a:cs typeface="Oswald"/>
                <a:sym typeface="Oswald"/>
              </a:rPr>
              <a:t>«</a:t>
            </a:r>
            <a:r>
              <a:rPr lang="ru-RU" sz="2200" dirty="0">
                <a:latin typeface="Oswald"/>
                <a:ea typeface="Oswald"/>
                <a:cs typeface="Oswald"/>
                <a:sym typeface="Oswald"/>
              </a:rPr>
              <a:t>Переселение граждан из аварийного жилищного фонда на территории городского округа Семеновский Нижегородской области на 2020 - 2025 годы</a:t>
            </a:r>
            <a:r>
              <a:rPr lang="en" sz="2200" dirty="0">
                <a:latin typeface="Oswald"/>
                <a:ea typeface="Oswald"/>
                <a:cs typeface="Oswald"/>
                <a:sym typeface="Oswald"/>
              </a:rPr>
              <a:t>»</a:t>
            </a:r>
            <a:endParaRPr sz="2200" dirty="0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387" name="Google Shape;387;p39"/>
          <p:cNvSpPr txBox="1"/>
          <p:nvPr/>
        </p:nvSpPr>
        <p:spPr>
          <a:xfrm>
            <a:off x="6876256" y="3092642"/>
            <a:ext cx="1549800" cy="369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1" dirty="0"/>
              <a:t>  </a:t>
            </a:r>
            <a:endParaRPr sz="1200" dirty="0">
              <a:latin typeface="Encode Sans Semi Condensed" panose="020B0604020202020204" charset="0"/>
              <a:ea typeface="Encode Sans Semi Condensed"/>
              <a:cs typeface="Arial" panose="020B0604020202020204" pitchFamily="34" charset="0"/>
              <a:sym typeface="Encode Sans Semi Condensed"/>
            </a:endParaRPr>
          </a:p>
        </p:txBody>
      </p:sp>
      <p:sp>
        <p:nvSpPr>
          <p:cNvPr id="15" name="Google Shape;401;p40">
            <a:extLst>
              <a:ext uri="{FF2B5EF4-FFF2-40B4-BE49-F238E27FC236}">
                <a16:creationId xmlns:a16="http://schemas.microsoft.com/office/drawing/2014/main" id="{572187ED-ED53-45B4-9B45-B1D91709E679}"/>
              </a:ext>
            </a:extLst>
          </p:cNvPr>
          <p:cNvSpPr/>
          <p:nvPr/>
        </p:nvSpPr>
        <p:spPr>
          <a:xfrm>
            <a:off x="6228184" y="952160"/>
            <a:ext cx="2601790" cy="1326491"/>
          </a:xfrm>
          <a:prstGeom prst="roundRect">
            <a:avLst>
              <a:gd name="adj" fmla="val 6412"/>
            </a:avLst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b="1" dirty="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 b="1" dirty="0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53,4</a:t>
            </a:r>
            <a:r>
              <a:rPr lang="en" sz="1000" b="1" dirty="0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 млн.рублей</a:t>
            </a:r>
            <a:endParaRPr sz="1000" b="1" dirty="0">
              <a:solidFill>
                <a:schemeClr val="tx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lvl="0" algn="ctr">
              <a:lnSpc>
                <a:spcPct val="115000"/>
              </a:lnSpc>
            </a:pPr>
            <a:r>
              <a:rPr lang="ru-RU" sz="1000" b="1" dirty="0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Национальный проект </a:t>
            </a:r>
          </a:p>
          <a:p>
            <a:pPr lvl="0" algn="ctr">
              <a:lnSpc>
                <a:spcPct val="115000"/>
              </a:lnSpc>
            </a:pPr>
            <a:r>
              <a:rPr lang="ru-RU" sz="1000" b="1" dirty="0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«Жилье и городская среда»</a:t>
            </a:r>
          </a:p>
          <a:p>
            <a:pPr lvl="0" algn="ctr">
              <a:lnSpc>
                <a:spcPct val="115000"/>
              </a:lnSpc>
            </a:pPr>
            <a:endParaRPr sz="1000" dirty="0">
              <a:solidFill>
                <a:schemeClr val="tx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6" name="Рамка 25">
            <a:extLst>
              <a:ext uri="{FF2B5EF4-FFF2-40B4-BE49-F238E27FC236}">
                <a16:creationId xmlns:a16="http://schemas.microsoft.com/office/drawing/2014/main" id="{C7C2CE18-3EE7-49C0-9AED-89A5563A0129}"/>
              </a:ext>
            </a:extLst>
          </p:cNvPr>
          <p:cNvSpPr/>
          <p:nvPr/>
        </p:nvSpPr>
        <p:spPr>
          <a:xfrm>
            <a:off x="6479926" y="3444863"/>
            <a:ext cx="2601790" cy="1350815"/>
          </a:xfrm>
          <a:prstGeom prst="frame">
            <a:avLst>
              <a:gd name="adj1" fmla="val 558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308BBA39-1866-4E39-BCDD-28F92470ADA7}"/>
              </a:ext>
            </a:extLst>
          </p:cNvPr>
          <p:cNvSpPr/>
          <p:nvPr/>
        </p:nvSpPr>
        <p:spPr>
          <a:xfrm>
            <a:off x="5364089" y="3572267"/>
            <a:ext cx="4894650" cy="12234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50" dirty="0">
                <a:solidFill>
                  <a:schemeClr val="accent5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5,0 млн. рублей</a:t>
            </a:r>
          </a:p>
          <a:p>
            <a:pPr algn="ctr"/>
            <a:r>
              <a:rPr lang="ru-RU" sz="1050" dirty="0">
                <a:solidFill>
                  <a:schemeClr val="accent5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Обеспечение </a:t>
            </a:r>
          </a:p>
          <a:p>
            <a:pPr algn="ctr"/>
            <a:r>
              <a:rPr lang="ru-RU" sz="1050" dirty="0">
                <a:solidFill>
                  <a:schemeClr val="accent5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мероприятий по переселению </a:t>
            </a:r>
          </a:p>
          <a:p>
            <a:pPr algn="ctr"/>
            <a:r>
              <a:rPr lang="ru-RU" sz="1050" dirty="0">
                <a:solidFill>
                  <a:schemeClr val="accent5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граждан из аварийного жилищного </a:t>
            </a:r>
          </a:p>
          <a:p>
            <a:pPr algn="ctr"/>
            <a:r>
              <a:rPr lang="ru-RU" sz="1050" dirty="0">
                <a:solidFill>
                  <a:schemeClr val="accent5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фонда </a:t>
            </a:r>
          </a:p>
          <a:p>
            <a:pPr algn="ctr"/>
            <a:r>
              <a:rPr lang="ru-RU" sz="1050" dirty="0">
                <a:solidFill>
                  <a:schemeClr val="accent5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(улучшение </a:t>
            </a:r>
          </a:p>
          <a:p>
            <a:pPr algn="ctr"/>
            <a:r>
              <a:rPr lang="ru-RU" sz="1050" dirty="0">
                <a:solidFill>
                  <a:schemeClr val="accent5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жилищных условий)</a:t>
            </a:r>
          </a:p>
        </p:txBody>
      </p:sp>
      <p:sp>
        <p:nvSpPr>
          <p:cNvPr id="356" name="Рамка 355">
            <a:extLst>
              <a:ext uri="{FF2B5EF4-FFF2-40B4-BE49-F238E27FC236}">
                <a16:creationId xmlns:a16="http://schemas.microsoft.com/office/drawing/2014/main" id="{2E46FC9A-9E29-41B4-95AB-15A29237432E}"/>
              </a:ext>
            </a:extLst>
          </p:cNvPr>
          <p:cNvSpPr/>
          <p:nvPr/>
        </p:nvSpPr>
        <p:spPr>
          <a:xfrm>
            <a:off x="3033392" y="429536"/>
            <a:ext cx="2781522" cy="1194495"/>
          </a:xfrm>
          <a:prstGeom prst="frame">
            <a:avLst>
              <a:gd name="adj1" fmla="val 810"/>
            </a:avLst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57" name="Прямоугольник 356">
            <a:extLst>
              <a:ext uri="{FF2B5EF4-FFF2-40B4-BE49-F238E27FC236}">
                <a16:creationId xmlns:a16="http://schemas.microsoft.com/office/drawing/2014/main" id="{2083CB3A-96BA-49C7-BB10-3F8E10675BED}"/>
              </a:ext>
            </a:extLst>
          </p:cNvPr>
          <p:cNvSpPr/>
          <p:nvPr/>
        </p:nvSpPr>
        <p:spPr>
          <a:xfrm>
            <a:off x="3014614" y="513544"/>
            <a:ext cx="2625424" cy="11944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</a:pPr>
            <a:r>
              <a:rPr lang="ru-RU" sz="1050" dirty="0">
                <a:solidFill>
                  <a:schemeClr val="accent5">
                    <a:lumMod val="25000"/>
                  </a:schemeClr>
                </a:solidFill>
                <a:latin typeface="Verdana"/>
                <a:ea typeface="Verdana"/>
                <a:cs typeface="Verdana"/>
                <a:sym typeface="Verdana"/>
              </a:rPr>
              <a:t>48,4 млн. рублей</a:t>
            </a:r>
          </a:p>
          <a:p>
            <a:pPr lvl="0" algn="ctr">
              <a:lnSpc>
                <a:spcPct val="115000"/>
              </a:lnSpc>
            </a:pPr>
            <a:r>
              <a:rPr lang="ru-RU" sz="1050" dirty="0">
                <a:solidFill>
                  <a:schemeClr val="accent5">
                    <a:lumMod val="25000"/>
                  </a:schemeClr>
                </a:solidFill>
                <a:latin typeface="Verdana"/>
                <a:ea typeface="Verdana"/>
                <a:cs typeface="Verdana"/>
                <a:sym typeface="Verdana"/>
              </a:rPr>
              <a:t>Переселение граждан из аварийного жилищного фонда (планируется к переселению 25 квартир)</a:t>
            </a:r>
          </a:p>
          <a:p>
            <a:pPr lvl="0" algn="ctr">
              <a:lnSpc>
                <a:spcPct val="115000"/>
              </a:lnSpc>
            </a:pPr>
            <a:endParaRPr lang="ru-RU" sz="1050" dirty="0">
              <a:solidFill>
                <a:schemeClr val="tx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375" name="Соединитель: уступ 374">
            <a:extLst>
              <a:ext uri="{FF2B5EF4-FFF2-40B4-BE49-F238E27FC236}">
                <a16:creationId xmlns:a16="http://schemas.microsoft.com/office/drawing/2014/main" id="{A7D1BBA6-FD98-45DE-9C71-E201B4CD1C28}"/>
              </a:ext>
            </a:extLst>
          </p:cNvPr>
          <p:cNvCxnSpPr>
            <a:cxnSpLocks/>
            <a:endCxn id="26" idx="0"/>
          </p:cNvCxnSpPr>
          <p:nvPr/>
        </p:nvCxnSpPr>
        <p:spPr>
          <a:xfrm rot="5400000">
            <a:off x="7365777" y="2748857"/>
            <a:ext cx="1111050" cy="280962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6" name="Соединитель: уступ 395">
            <a:extLst>
              <a:ext uri="{FF2B5EF4-FFF2-40B4-BE49-F238E27FC236}">
                <a16:creationId xmlns:a16="http://schemas.microsoft.com/office/drawing/2014/main" id="{79584326-7FBE-4D9A-B08C-F1C9564BBE65}"/>
              </a:ext>
            </a:extLst>
          </p:cNvPr>
          <p:cNvCxnSpPr>
            <a:cxnSpLocks/>
          </p:cNvCxnSpPr>
          <p:nvPr/>
        </p:nvCxnSpPr>
        <p:spPr>
          <a:xfrm rot="10800000">
            <a:off x="5796136" y="699542"/>
            <a:ext cx="1872208" cy="72008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29" name="Диаграмма 428">
            <a:extLst>
              <a:ext uri="{FF2B5EF4-FFF2-40B4-BE49-F238E27FC236}">
                <a16:creationId xmlns:a16="http://schemas.microsoft.com/office/drawing/2014/main" id="{D76CEFD4-3742-45FA-A0D7-7D1D93C6BED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06177507"/>
              </p:ext>
            </p:extLst>
          </p:nvPr>
        </p:nvGraphicFramePr>
        <p:xfrm>
          <a:off x="3033392" y="1894036"/>
          <a:ext cx="2830920" cy="31259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8541D5AE-DBEF-460D-AEF5-5018557795D7}"/>
              </a:ext>
            </a:extLst>
          </p:cNvPr>
          <p:cNvCxnSpPr>
            <a:cxnSpLocks/>
          </p:cNvCxnSpPr>
          <p:nvPr/>
        </p:nvCxnSpPr>
        <p:spPr>
          <a:xfrm>
            <a:off x="7668345" y="771550"/>
            <a:ext cx="0" cy="1440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00811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8"/>
          <p:cNvSpPr txBox="1">
            <a:spLocks noGrp="1"/>
          </p:cNvSpPr>
          <p:nvPr>
            <p:ph type="body" idx="1"/>
          </p:nvPr>
        </p:nvSpPr>
        <p:spPr>
          <a:xfrm>
            <a:off x="2884775" y="627534"/>
            <a:ext cx="5955600" cy="44042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en" sz="1100" b="1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Обеспечение устойчивости и сбалансированности бюджета городского округа</a:t>
            </a:r>
            <a:endParaRPr sz="1100" b="1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en" sz="1100" b="1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Формирование реалистичного прогноза по доходам</a:t>
            </a:r>
            <a:endParaRPr sz="1100" b="1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en" sz="1100" b="1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Обеспечение финансовыми Ресурсами действующих расходных обязательств</a:t>
            </a:r>
            <a:endParaRPr sz="1100" b="1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en" sz="1100" b="1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Осуществление мер по повышению эффективности использования бюджетных средств</a:t>
            </a:r>
            <a:endParaRPr sz="1100" b="1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en" sz="1100" b="1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Концентрация финансовых ресурсов на достижения целей и результатов приоритетных проектов городского округа,региональных проектов,направленных на реализацию национальных проектов</a:t>
            </a:r>
            <a:endParaRPr sz="1100" b="1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en" sz="1100" b="1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Оптимизация и приоритизация инвестиционных проектов</a:t>
            </a:r>
            <a:endParaRPr sz="1100" b="1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en" sz="1100" b="1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Повышение операционной эффективности бюджетных средств</a:t>
            </a:r>
            <a:endParaRPr sz="1100" b="1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en" sz="1100" b="1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Повышение качества финансового менеджмента</a:t>
            </a:r>
            <a:endParaRPr sz="1100" b="1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en" sz="1100" b="1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Повышение эффективности муниципального управления</a:t>
            </a:r>
            <a:endParaRPr sz="1100" b="1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en" sz="1100" b="1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Поддержание объема дефицита,объема муниципального долга в пределах ограничений,установленных нормами бюджетного законодательства Российской Федерациии</a:t>
            </a:r>
            <a:endParaRPr sz="1100" b="1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en" sz="1100" b="1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Развитие информационных технологий и интеграции информационных ресурсов в сфере управления финансами</a:t>
            </a:r>
            <a:endParaRPr sz="1100" b="1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en" sz="1100" b="1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Реализация принципов открытости и прозрачности управления муниципальными финансами</a:t>
            </a:r>
            <a:endParaRPr sz="1100" b="1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80" name="Google Shape;180;p28"/>
          <p:cNvSpPr txBox="1">
            <a:spLocks noGrp="1"/>
          </p:cNvSpPr>
          <p:nvPr>
            <p:ph type="subTitle" idx="2"/>
          </p:nvPr>
        </p:nvSpPr>
        <p:spPr>
          <a:xfrm>
            <a:off x="3513650" y="211300"/>
            <a:ext cx="4404600" cy="37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latin typeface="Verdana"/>
                <a:ea typeface="Verdana"/>
                <a:cs typeface="Verdana"/>
                <a:sym typeface="Verdana"/>
              </a:rPr>
              <a:t>Основные направления</a:t>
            </a:r>
            <a:endParaRPr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81" name="Google Shape;181;p28"/>
          <p:cNvSpPr txBox="1">
            <a:spLocks noGrp="1"/>
          </p:cNvSpPr>
          <p:nvPr>
            <p:ph type="title"/>
          </p:nvPr>
        </p:nvSpPr>
        <p:spPr>
          <a:xfrm>
            <a:off x="-126025" y="2081250"/>
            <a:ext cx="3010800" cy="128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Oswald"/>
                <a:ea typeface="Oswald"/>
                <a:cs typeface="Oswald"/>
                <a:sym typeface="Oswald"/>
              </a:rPr>
              <a:t>Основные направления бюджетной и налоговой политики</a:t>
            </a:r>
            <a:endParaRPr sz="2400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Oswald"/>
                <a:ea typeface="Oswald"/>
                <a:cs typeface="Oswald"/>
                <a:sym typeface="Oswald"/>
              </a:rPr>
              <a:t> городского округа Семеновский на 2022-2024 годы</a:t>
            </a:r>
            <a:endParaRPr sz="2400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39"/>
          <p:cNvSpPr txBox="1">
            <a:spLocks noGrp="1"/>
          </p:cNvSpPr>
          <p:nvPr>
            <p:ph type="title"/>
          </p:nvPr>
        </p:nvSpPr>
        <p:spPr>
          <a:xfrm>
            <a:off x="47275" y="1328825"/>
            <a:ext cx="2685900" cy="218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 dirty="0">
                <a:latin typeface="Oswald"/>
                <a:ea typeface="Oswald"/>
                <a:cs typeface="Oswald"/>
                <a:sym typeface="Oswald"/>
              </a:rPr>
              <a:t>Муниципальная программа</a:t>
            </a:r>
          </a:p>
          <a:p>
            <a:pPr lvl="0" algn="ctr"/>
            <a:r>
              <a:rPr lang="ru-RU" sz="2200" dirty="0">
                <a:latin typeface="Oswald"/>
                <a:ea typeface="Oswald"/>
                <a:cs typeface="Oswald"/>
                <a:sym typeface="Oswald"/>
              </a:rPr>
              <a:t>«Информационное общество городского округа Семеновский на 2022-2026 годы»</a:t>
            </a:r>
          </a:p>
        </p:txBody>
      </p:sp>
      <p:sp>
        <p:nvSpPr>
          <p:cNvPr id="384" name="Google Shape;384;p39"/>
          <p:cNvSpPr/>
          <p:nvPr/>
        </p:nvSpPr>
        <p:spPr>
          <a:xfrm>
            <a:off x="6637938" y="3847163"/>
            <a:ext cx="385975" cy="872615"/>
          </a:xfrm>
          <a:prstGeom prst="flowChartMagneticDisk">
            <a:avLst/>
          </a:prstGeom>
          <a:solidFill>
            <a:schemeClr val="accent3">
              <a:lumMod val="50000"/>
            </a:schemeClr>
          </a:solidFill>
          <a:ln w="9525" cap="flat" cmpd="sng">
            <a:solidFill>
              <a:schemeClr val="bg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85" name="Google Shape;385;p39"/>
          <p:cNvSpPr/>
          <p:nvPr/>
        </p:nvSpPr>
        <p:spPr>
          <a:xfrm>
            <a:off x="8155175" y="3795885"/>
            <a:ext cx="385975" cy="916235"/>
          </a:xfrm>
          <a:prstGeom prst="flowChartMagneticDisk">
            <a:avLst/>
          </a:prstGeom>
          <a:solidFill>
            <a:schemeClr val="accent3">
              <a:lumMod val="50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6" name="Google Shape;386;p39"/>
          <p:cNvSpPr/>
          <p:nvPr/>
        </p:nvSpPr>
        <p:spPr>
          <a:xfrm>
            <a:off x="7433385" y="3821789"/>
            <a:ext cx="385975" cy="897989"/>
          </a:xfrm>
          <a:prstGeom prst="flowChartMagneticDisk">
            <a:avLst/>
          </a:prstGeom>
          <a:solidFill>
            <a:schemeClr val="accent3">
              <a:lumMod val="50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7" name="Google Shape;387;p39"/>
          <p:cNvSpPr txBox="1"/>
          <p:nvPr/>
        </p:nvSpPr>
        <p:spPr>
          <a:xfrm>
            <a:off x="6469641" y="3361410"/>
            <a:ext cx="1549800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1" dirty="0">
                <a:solidFill>
                  <a:schemeClr val="accent2">
                    <a:lumMod val="50000"/>
                  </a:schemeClr>
                </a:solidFill>
              </a:rPr>
              <a:t>   2,4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1" dirty="0">
                <a:solidFill>
                  <a:schemeClr val="accent2">
                    <a:lumMod val="50000"/>
                  </a:schemeClr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млн. руб.</a:t>
            </a:r>
            <a:endParaRPr sz="1200" dirty="0">
              <a:solidFill>
                <a:schemeClr val="accent2">
                  <a:lumMod val="50000"/>
                </a:schemeClr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  <p:sp>
        <p:nvSpPr>
          <p:cNvPr id="390" name="Google Shape;390;p39"/>
          <p:cNvSpPr txBox="1"/>
          <p:nvPr/>
        </p:nvSpPr>
        <p:spPr>
          <a:xfrm>
            <a:off x="6637938" y="4727420"/>
            <a:ext cx="732600" cy="353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dirty="0"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2022</a:t>
            </a:r>
            <a:endParaRPr sz="1100" dirty="0"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  <p:sp>
        <p:nvSpPr>
          <p:cNvPr id="391" name="Google Shape;391;p39"/>
          <p:cNvSpPr txBox="1"/>
          <p:nvPr/>
        </p:nvSpPr>
        <p:spPr>
          <a:xfrm>
            <a:off x="7408543" y="4712120"/>
            <a:ext cx="18246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dirty="0"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2023</a:t>
            </a:r>
            <a:endParaRPr sz="1100" dirty="0"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  <p:sp>
        <p:nvSpPr>
          <p:cNvPr id="392" name="Google Shape;392;p39"/>
          <p:cNvSpPr txBox="1"/>
          <p:nvPr/>
        </p:nvSpPr>
        <p:spPr>
          <a:xfrm>
            <a:off x="8141936" y="4696578"/>
            <a:ext cx="19533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dirty="0"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2024</a:t>
            </a:r>
            <a:endParaRPr sz="1100" dirty="0"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F7C157DC-F710-43D2-A87E-A0C76F277A06}"/>
              </a:ext>
            </a:extLst>
          </p:cNvPr>
          <p:cNvSpPr/>
          <p:nvPr/>
        </p:nvSpPr>
        <p:spPr>
          <a:xfrm>
            <a:off x="3277397" y="3746839"/>
            <a:ext cx="240670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solidFill>
                  <a:srgbClr val="244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Жители</a:t>
            </a:r>
            <a:r>
              <a:rPr lang="ru-RU" sz="1200" spc="5" dirty="0">
                <a:solidFill>
                  <a:srgbClr val="244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200" dirty="0">
                <a:solidFill>
                  <a:srgbClr val="244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городского округа Семеновский</a:t>
            </a:r>
            <a:endParaRPr lang="ru-RU" sz="1200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76F112C5-2E7B-42A1-9390-944405D60A2F}"/>
              </a:ext>
            </a:extLst>
          </p:cNvPr>
          <p:cNvSpPr/>
          <p:nvPr/>
        </p:nvSpPr>
        <p:spPr>
          <a:xfrm>
            <a:off x="2850386" y="3409685"/>
            <a:ext cx="3210083" cy="30777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298450">
              <a:spcBef>
                <a:spcPts val="805"/>
              </a:spcBef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Целевая</a:t>
            </a:r>
            <a:r>
              <a:rPr lang="ru-RU" b="1" spc="205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группа</a:t>
            </a:r>
            <a:r>
              <a:rPr lang="ru-RU" b="1" spc="160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программы:</a:t>
            </a:r>
            <a:endParaRPr lang="ru-RU" sz="1200" dirty="0">
              <a:solidFill>
                <a:schemeClr val="accent2">
                  <a:lumMod val="50000"/>
                </a:schemeClr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0" name="Google Shape;387;p39">
            <a:extLst>
              <a:ext uri="{FF2B5EF4-FFF2-40B4-BE49-F238E27FC236}">
                <a16:creationId xmlns:a16="http://schemas.microsoft.com/office/drawing/2014/main" id="{ED613820-FF69-46AB-8EF1-78CEBEB26024}"/>
              </a:ext>
            </a:extLst>
          </p:cNvPr>
          <p:cNvSpPr txBox="1"/>
          <p:nvPr/>
        </p:nvSpPr>
        <p:spPr>
          <a:xfrm>
            <a:off x="8091035" y="3343937"/>
            <a:ext cx="1549800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1" dirty="0">
                <a:solidFill>
                  <a:schemeClr val="accent2">
                    <a:lumMod val="50000"/>
                  </a:schemeClr>
                </a:solidFill>
              </a:rPr>
              <a:t>   2,4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1" dirty="0">
                <a:solidFill>
                  <a:schemeClr val="accent2">
                    <a:lumMod val="50000"/>
                  </a:schemeClr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млн. руб.</a:t>
            </a:r>
            <a:endParaRPr sz="1200" dirty="0">
              <a:solidFill>
                <a:schemeClr val="accent2">
                  <a:lumMod val="50000"/>
                </a:schemeClr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  <p:sp>
        <p:nvSpPr>
          <p:cNvPr id="22" name="Google Shape;387;p39">
            <a:extLst>
              <a:ext uri="{FF2B5EF4-FFF2-40B4-BE49-F238E27FC236}">
                <a16:creationId xmlns:a16="http://schemas.microsoft.com/office/drawing/2014/main" id="{2C6224C2-B365-4D18-B362-338128793295}"/>
              </a:ext>
            </a:extLst>
          </p:cNvPr>
          <p:cNvSpPr txBox="1"/>
          <p:nvPr/>
        </p:nvSpPr>
        <p:spPr>
          <a:xfrm>
            <a:off x="7272691" y="3343937"/>
            <a:ext cx="1549800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1" dirty="0">
                <a:solidFill>
                  <a:schemeClr val="accent2">
                    <a:lumMod val="50000"/>
                  </a:schemeClr>
                </a:solidFill>
              </a:rPr>
              <a:t>   2,4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1" dirty="0">
                <a:solidFill>
                  <a:schemeClr val="accent2">
                    <a:lumMod val="50000"/>
                  </a:schemeClr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млн. руб.</a:t>
            </a:r>
            <a:endParaRPr sz="1200" dirty="0">
              <a:solidFill>
                <a:schemeClr val="accent2">
                  <a:lumMod val="50000"/>
                </a:schemeClr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  <p:sp>
        <p:nvSpPr>
          <p:cNvPr id="23" name="Стрелка: круговая 22">
            <a:extLst>
              <a:ext uri="{FF2B5EF4-FFF2-40B4-BE49-F238E27FC236}">
                <a16:creationId xmlns:a16="http://schemas.microsoft.com/office/drawing/2014/main" id="{46E7DD87-DD8A-4FE5-964E-F60B494E3762}"/>
              </a:ext>
            </a:extLst>
          </p:cNvPr>
          <p:cNvSpPr/>
          <p:nvPr/>
        </p:nvSpPr>
        <p:spPr>
          <a:xfrm rot="13353251">
            <a:off x="3082531" y="-70310"/>
            <a:ext cx="3095662" cy="3007297"/>
          </a:xfrm>
          <a:prstGeom prst="circularArrow">
            <a:avLst>
              <a:gd name="adj1" fmla="val 10980"/>
              <a:gd name="adj2" fmla="val 1142322"/>
              <a:gd name="adj3" fmla="val 9000000"/>
              <a:gd name="adj4" fmla="val 10800000"/>
              <a:gd name="adj5" fmla="val 12500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2">
                <a:lumMod val="25000"/>
                <a:lumOff val="75000"/>
              </a:schemeClr>
            </a:solidFill>
          </a:ln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rgbClr r="0" g="0" b="0"/>
          </a:lnRef>
          <a:fillRef idx="3">
            <a:scrgbClr r="0" g="0" b="0"/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36F5F425-EFF3-4B72-9E69-CBDB5F05AF4A}"/>
              </a:ext>
            </a:extLst>
          </p:cNvPr>
          <p:cNvGrpSpPr/>
          <p:nvPr/>
        </p:nvGrpSpPr>
        <p:grpSpPr>
          <a:xfrm>
            <a:off x="4009095" y="967705"/>
            <a:ext cx="1685425" cy="1231020"/>
            <a:chOff x="1969373" y="1137759"/>
            <a:chExt cx="1944962" cy="1231020"/>
          </a:xfrm>
        </p:grpSpPr>
        <p:sp>
          <p:nvSpPr>
            <p:cNvPr id="25" name="Прямоугольник 24">
              <a:extLst>
                <a:ext uri="{FF2B5EF4-FFF2-40B4-BE49-F238E27FC236}">
                  <a16:creationId xmlns:a16="http://schemas.microsoft.com/office/drawing/2014/main" id="{D04CB5FB-F346-4AD5-B384-A691B1133E43}"/>
                </a:ext>
              </a:extLst>
            </p:cNvPr>
            <p:cNvSpPr/>
            <p:nvPr/>
          </p:nvSpPr>
          <p:spPr>
            <a:xfrm>
              <a:off x="1969373" y="1137759"/>
              <a:ext cx="1944962" cy="1231020"/>
            </a:xfrm>
            <a:prstGeom prst="rect">
              <a:avLst/>
            </a:prstGeom>
          </p:spPr>
          <p:style>
            <a:lnRef idx="0">
              <a:schemeClr val="dk2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7EA1F6AB-5783-478A-A69F-1E3D225D0E5D}"/>
                </a:ext>
              </a:extLst>
            </p:cNvPr>
            <p:cNvSpPr txBox="1"/>
            <p:nvPr/>
          </p:nvSpPr>
          <p:spPr>
            <a:xfrm>
              <a:off x="1969373" y="1137759"/>
              <a:ext cx="1944962" cy="123102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525" tIns="9525" rIns="9525" bIns="9525" numCol="1" spcCol="1270" anchor="ctr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ru-RU" sz="1500" kern="1200" dirty="0"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962C8E24-B148-4C49-9483-6F2CC71DC07B}"/>
              </a:ext>
            </a:extLst>
          </p:cNvPr>
          <p:cNvSpPr/>
          <p:nvPr/>
        </p:nvSpPr>
        <p:spPr>
          <a:xfrm>
            <a:off x="3690830" y="1678632"/>
            <a:ext cx="176234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</a:rPr>
              <a:t>  2,4 млн. рублей </a:t>
            </a:r>
            <a:endParaRPr lang="ru-RU" sz="1600" b="1" dirty="0"/>
          </a:p>
        </p:txBody>
      </p:sp>
      <p:sp>
        <p:nvSpPr>
          <p:cNvPr id="28" name="Прямоугольник: скругленные углы 27">
            <a:extLst>
              <a:ext uri="{FF2B5EF4-FFF2-40B4-BE49-F238E27FC236}">
                <a16:creationId xmlns:a16="http://schemas.microsoft.com/office/drawing/2014/main" id="{7B132E7C-3EDC-47E0-8F85-9F57B9AE4217}"/>
              </a:ext>
            </a:extLst>
          </p:cNvPr>
          <p:cNvSpPr/>
          <p:nvPr/>
        </p:nvSpPr>
        <p:spPr>
          <a:xfrm>
            <a:off x="6469641" y="733034"/>
            <a:ext cx="2577660" cy="819472"/>
          </a:xfrm>
          <a:prstGeom prst="roundRect">
            <a:avLst>
              <a:gd name="adj" fmla="val 30292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Средства областного бюджета</a:t>
            </a:r>
          </a:p>
          <a:p>
            <a:pPr algn="ctr"/>
            <a:r>
              <a:rPr lang="ru-RU" dirty="0">
                <a:solidFill>
                  <a:schemeClr val="tx1"/>
                </a:solidFill>
              </a:rPr>
              <a:t>1,9 млн. рублей</a:t>
            </a:r>
          </a:p>
        </p:txBody>
      </p:sp>
      <p:sp>
        <p:nvSpPr>
          <p:cNvPr id="29" name="Прямоугольник: скругленные углы 28">
            <a:extLst>
              <a:ext uri="{FF2B5EF4-FFF2-40B4-BE49-F238E27FC236}">
                <a16:creationId xmlns:a16="http://schemas.microsoft.com/office/drawing/2014/main" id="{0192DE93-93C1-44EC-9C7F-346F38A6DF57}"/>
              </a:ext>
            </a:extLst>
          </p:cNvPr>
          <p:cNvSpPr/>
          <p:nvPr/>
        </p:nvSpPr>
        <p:spPr>
          <a:xfrm>
            <a:off x="6060469" y="2017186"/>
            <a:ext cx="2762022" cy="809977"/>
          </a:xfrm>
          <a:prstGeom prst="roundRect">
            <a:avLst>
              <a:gd name="adj" fmla="val 30292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Средства бюджета городского округа</a:t>
            </a:r>
          </a:p>
          <a:p>
            <a:pPr algn="ctr"/>
            <a:r>
              <a:rPr lang="ru-RU" dirty="0">
                <a:solidFill>
                  <a:schemeClr val="tx1"/>
                </a:solidFill>
              </a:rPr>
              <a:t>0,5 млн. рублей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C04677E6-8CBE-4291-861D-313C91C2AE6F}"/>
              </a:ext>
            </a:extLst>
          </p:cNvPr>
          <p:cNvSpPr/>
          <p:nvPr/>
        </p:nvSpPr>
        <p:spPr>
          <a:xfrm>
            <a:off x="3667890" y="854226"/>
            <a:ext cx="1944874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Оказание частичной финансовой поддержки средствам массовой информации</a:t>
            </a:r>
          </a:p>
          <a:p>
            <a:r>
              <a:rPr lang="ru-RU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АНО «Редакция СВ»</a:t>
            </a:r>
          </a:p>
        </p:txBody>
      </p:sp>
    </p:spTree>
    <p:extLst>
      <p:ext uri="{BB962C8B-B14F-4D97-AF65-F5344CB8AC3E}">
        <p14:creationId xmlns:p14="http://schemas.microsoft.com/office/powerpoint/2010/main" val="87848386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39"/>
          <p:cNvSpPr txBox="1">
            <a:spLocks noGrp="1"/>
          </p:cNvSpPr>
          <p:nvPr>
            <p:ph type="title"/>
          </p:nvPr>
        </p:nvSpPr>
        <p:spPr>
          <a:xfrm>
            <a:off x="47275" y="1328825"/>
            <a:ext cx="2685900" cy="218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 dirty="0">
                <a:latin typeface="Oswald"/>
                <a:ea typeface="Oswald"/>
                <a:cs typeface="Oswald"/>
                <a:sym typeface="Oswald"/>
              </a:rPr>
              <a:t>Муниципальная программа</a:t>
            </a:r>
          </a:p>
          <a:p>
            <a:pPr lvl="0" algn="ctr"/>
            <a:r>
              <a:rPr lang="ru-RU" sz="2200" dirty="0">
                <a:latin typeface="Oswald"/>
                <a:ea typeface="Oswald"/>
                <a:cs typeface="Oswald"/>
                <a:sym typeface="Oswald"/>
              </a:rPr>
              <a:t>«Оказание помощи гражданам, утратившим жилые помещения в результате пожара на территории городского округа Семеновский Нижегородской области»</a:t>
            </a:r>
          </a:p>
        </p:txBody>
      </p:sp>
      <p:sp>
        <p:nvSpPr>
          <p:cNvPr id="384" name="Google Shape;384;p39"/>
          <p:cNvSpPr/>
          <p:nvPr/>
        </p:nvSpPr>
        <p:spPr>
          <a:xfrm>
            <a:off x="6629799" y="3847163"/>
            <a:ext cx="385975" cy="872615"/>
          </a:xfrm>
          <a:prstGeom prst="flowChartMagneticDisk">
            <a:avLst/>
          </a:prstGeom>
          <a:solidFill>
            <a:schemeClr val="accent1">
              <a:lumMod val="50000"/>
              <a:lumOff val="50000"/>
            </a:schemeClr>
          </a:solidFill>
          <a:ln w="9525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85" name="Google Shape;385;p39"/>
          <p:cNvSpPr/>
          <p:nvPr/>
        </p:nvSpPr>
        <p:spPr>
          <a:xfrm>
            <a:off x="8155175" y="3795885"/>
            <a:ext cx="385975" cy="916235"/>
          </a:xfrm>
          <a:prstGeom prst="flowChartMagneticDisk">
            <a:avLst/>
          </a:prstGeom>
          <a:solidFill>
            <a:schemeClr val="accent1">
              <a:lumMod val="50000"/>
              <a:lumOff val="50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6" name="Google Shape;386;p39"/>
          <p:cNvSpPr/>
          <p:nvPr/>
        </p:nvSpPr>
        <p:spPr>
          <a:xfrm>
            <a:off x="7441480" y="3821789"/>
            <a:ext cx="385975" cy="897989"/>
          </a:xfrm>
          <a:prstGeom prst="flowChartMagneticDisk">
            <a:avLst/>
          </a:prstGeom>
          <a:solidFill>
            <a:schemeClr val="accent1">
              <a:lumMod val="50000"/>
              <a:lumOff val="50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7" name="Google Shape;387;p39"/>
          <p:cNvSpPr txBox="1"/>
          <p:nvPr/>
        </p:nvSpPr>
        <p:spPr>
          <a:xfrm>
            <a:off x="6469641" y="3361410"/>
            <a:ext cx="1549800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1" dirty="0">
                <a:solidFill>
                  <a:schemeClr val="accent2">
                    <a:lumMod val="50000"/>
                  </a:schemeClr>
                </a:solidFill>
              </a:rPr>
              <a:t>   </a:t>
            </a:r>
            <a:r>
              <a:rPr lang="ru-RU" sz="1200" b="1" dirty="0">
                <a:solidFill>
                  <a:schemeClr val="bg2">
                    <a:lumMod val="75000"/>
                    <a:lumOff val="25000"/>
                  </a:schemeClr>
                </a:solidFill>
              </a:rPr>
              <a:t>2,0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1" dirty="0">
                <a:solidFill>
                  <a:schemeClr val="bg2">
                    <a:lumMod val="75000"/>
                    <a:lumOff val="25000"/>
                  </a:schemeClr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млн. руб.</a:t>
            </a:r>
            <a:endParaRPr sz="1200" dirty="0">
              <a:solidFill>
                <a:schemeClr val="bg2">
                  <a:lumMod val="75000"/>
                  <a:lumOff val="25000"/>
                </a:schemeClr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  <p:sp>
        <p:nvSpPr>
          <p:cNvPr id="390" name="Google Shape;390;p39"/>
          <p:cNvSpPr txBox="1"/>
          <p:nvPr/>
        </p:nvSpPr>
        <p:spPr>
          <a:xfrm>
            <a:off x="6637938" y="4727420"/>
            <a:ext cx="732600" cy="353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dirty="0"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2022</a:t>
            </a:r>
            <a:endParaRPr sz="1100" dirty="0"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  <p:sp>
        <p:nvSpPr>
          <p:cNvPr id="391" name="Google Shape;391;p39"/>
          <p:cNvSpPr txBox="1"/>
          <p:nvPr/>
        </p:nvSpPr>
        <p:spPr>
          <a:xfrm>
            <a:off x="7408543" y="4712120"/>
            <a:ext cx="18246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dirty="0"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2023</a:t>
            </a:r>
            <a:endParaRPr sz="1100" dirty="0"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  <p:sp>
        <p:nvSpPr>
          <p:cNvPr id="392" name="Google Shape;392;p39"/>
          <p:cNvSpPr txBox="1"/>
          <p:nvPr/>
        </p:nvSpPr>
        <p:spPr>
          <a:xfrm>
            <a:off x="8141936" y="4696578"/>
            <a:ext cx="19533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dirty="0"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2024</a:t>
            </a:r>
            <a:endParaRPr sz="1100" dirty="0"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F7C157DC-F710-43D2-A87E-A0C76F277A06}"/>
              </a:ext>
            </a:extLst>
          </p:cNvPr>
          <p:cNvSpPr/>
          <p:nvPr/>
        </p:nvSpPr>
        <p:spPr>
          <a:xfrm>
            <a:off x="6876256" y="2333254"/>
            <a:ext cx="2406707" cy="438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dirty="0">
                <a:solidFill>
                  <a:srgbClr val="244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Жители</a:t>
            </a:r>
            <a:r>
              <a:rPr lang="ru-RU" sz="1100" spc="5" dirty="0">
                <a:solidFill>
                  <a:srgbClr val="244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100" dirty="0">
                <a:solidFill>
                  <a:srgbClr val="244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городского округа Семеновский</a:t>
            </a:r>
            <a:endParaRPr lang="ru-RU" sz="1100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76F112C5-2E7B-42A1-9390-944405D60A2F}"/>
              </a:ext>
            </a:extLst>
          </p:cNvPr>
          <p:cNvSpPr/>
          <p:nvPr/>
        </p:nvSpPr>
        <p:spPr>
          <a:xfrm>
            <a:off x="6135231" y="2052790"/>
            <a:ext cx="3210083" cy="30777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298450">
              <a:spcBef>
                <a:spcPts val="805"/>
              </a:spcBef>
            </a:pP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Целевая</a:t>
            </a:r>
            <a:r>
              <a:rPr lang="ru-RU" b="1" spc="205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группа</a:t>
            </a:r>
            <a:r>
              <a:rPr lang="ru-RU" b="1" spc="16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программы</a:t>
            </a:r>
            <a:endParaRPr lang="ru-RU" sz="120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0" name="Google Shape;387;p39">
            <a:extLst>
              <a:ext uri="{FF2B5EF4-FFF2-40B4-BE49-F238E27FC236}">
                <a16:creationId xmlns:a16="http://schemas.microsoft.com/office/drawing/2014/main" id="{ED613820-FF69-46AB-8EF1-78CEBEB26024}"/>
              </a:ext>
            </a:extLst>
          </p:cNvPr>
          <p:cNvSpPr txBox="1"/>
          <p:nvPr/>
        </p:nvSpPr>
        <p:spPr>
          <a:xfrm>
            <a:off x="8019441" y="3342815"/>
            <a:ext cx="1549800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1" dirty="0">
                <a:solidFill>
                  <a:schemeClr val="bg2">
                    <a:lumMod val="75000"/>
                    <a:lumOff val="25000"/>
                  </a:schemeClr>
                </a:solidFill>
              </a:rPr>
              <a:t>   7,6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1" dirty="0">
                <a:solidFill>
                  <a:schemeClr val="bg2">
                    <a:lumMod val="75000"/>
                    <a:lumOff val="25000"/>
                  </a:schemeClr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млн. руб.</a:t>
            </a:r>
            <a:endParaRPr sz="1200" dirty="0">
              <a:solidFill>
                <a:schemeClr val="bg2">
                  <a:lumMod val="75000"/>
                  <a:lumOff val="25000"/>
                </a:schemeClr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  <p:sp>
        <p:nvSpPr>
          <p:cNvPr id="22" name="Google Shape;387;p39">
            <a:extLst>
              <a:ext uri="{FF2B5EF4-FFF2-40B4-BE49-F238E27FC236}">
                <a16:creationId xmlns:a16="http://schemas.microsoft.com/office/drawing/2014/main" id="{2C6224C2-B365-4D18-B362-338128793295}"/>
              </a:ext>
            </a:extLst>
          </p:cNvPr>
          <p:cNvSpPr txBox="1"/>
          <p:nvPr/>
        </p:nvSpPr>
        <p:spPr>
          <a:xfrm>
            <a:off x="7233904" y="3352340"/>
            <a:ext cx="1549800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1" dirty="0">
                <a:solidFill>
                  <a:schemeClr val="bg2">
                    <a:lumMod val="75000"/>
                    <a:lumOff val="25000"/>
                  </a:schemeClr>
                </a:solidFill>
              </a:rPr>
              <a:t>   2,0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1" dirty="0">
                <a:solidFill>
                  <a:schemeClr val="bg2">
                    <a:lumMod val="75000"/>
                    <a:lumOff val="25000"/>
                  </a:schemeClr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млн. руб.</a:t>
            </a:r>
            <a:endParaRPr sz="1200" dirty="0">
              <a:solidFill>
                <a:schemeClr val="bg2">
                  <a:lumMod val="75000"/>
                  <a:lumOff val="25000"/>
                </a:schemeClr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36F5F425-EFF3-4B72-9E69-CBDB5F05AF4A}"/>
              </a:ext>
            </a:extLst>
          </p:cNvPr>
          <p:cNvGrpSpPr/>
          <p:nvPr/>
        </p:nvGrpSpPr>
        <p:grpSpPr>
          <a:xfrm>
            <a:off x="4002398" y="918273"/>
            <a:ext cx="1685425" cy="1231020"/>
            <a:chOff x="1969373" y="1137759"/>
            <a:chExt cx="1944962" cy="1231020"/>
          </a:xfrm>
        </p:grpSpPr>
        <p:sp>
          <p:nvSpPr>
            <p:cNvPr id="25" name="Прямоугольник 24">
              <a:extLst>
                <a:ext uri="{FF2B5EF4-FFF2-40B4-BE49-F238E27FC236}">
                  <a16:creationId xmlns:a16="http://schemas.microsoft.com/office/drawing/2014/main" id="{D04CB5FB-F346-4AD5-B384-A691B1133E43}"/>
                </a:ext>
              </a:extLst>
            </p:cNvPr>
            <p:cNvSpPr/>
            <p:nvPr/>
          </p:nvSpPr>
          <p:spPr>
            <a:xfrm>
              <a:off x="1969373" y="1137759"/>
              <a:ext cx="1944962" cy="1231020"/>
            </a:xfrm>
            <a:prstGeom prst="rect">
              <a:avLst/>
            </a:prstGeom>
          </p:spPr>
          <p:style>
            <a:lnRef idx="0">
              <a:schemeClr val="dk2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7EA1F6AB-5783-478A-A69F-1E3D225D0E5D}"/>
                </a:ext>
              </a:extLst>
            </p:cNvPr>
            <p:cNvSpPr txBox="1"/>
            <p:nvPr/>
          </p:nvSpPr>
          <p:spPr>
            <a:xfrm>
              <a:off x="1969373" y="1137759"/>
              <a:ext cx="1944962" cy="123102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525" tIns="9525" rIns="9525" bIns="9525" numCol="1" spcCol="1270" anchor="ctr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ru-RU" sz="1500" kern="1200" dirty="0"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1" name="Прямоугольник: скругленные углы 20">
            <a:extLst>
              <a:ext uri="{FF2B5EF4-FFF2-40B4-BE49-F238E27FC236}">
                <a16:creationId xmlns:a16="http://schemas.microsoft.com/office/drawing/2014/main" id="{614166D9-4E1B-4484-B015-6CFA40653122}"/>
              </a:ext>
            </a:extLst>
          </p:cNvPr>
          <p:cNvSpPr/>
          <p:nvPr/>
        </p:nvSpPr>
        <p:spPr>
          <a:xfrm>
            <a:off x="3779912" y="180175"/>
            <a:ext cx="4677357" cy="809977"/>
          </a:xfrm>
          <a:prstGeom prst="roundRect">
            <a:avLst>
              <a:gd name="adj" fmla="val 9961"/>
            </a:avLst>
          </a:prstGeom>
          <a:solidFill>
            <a:schemeClr val="tx2"/>
          </a:solidFill>
          <a:ln>
            <a:solidFill>
              <a:schemeClr val="tx1">
                <a:lumMod val="10000"/>
                <a:lumOff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ru-RU" sz="105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Оказание помощи гражданам, утратившим жилые помещения в результате пожара на территории городского округа Семеновский в 2022 году</a:t>
            </a:r>
          </a:p>
          <a:p>
            <a:pPr algn="ctr"/>
            <a:r>
              <a:rPr lang="ru-RU" b="1" dirty="0">
                <a:solidFill>
                  <a:schemeClr val="tx1"/>
                </a:solidFill>
              </a:rPr>
              <a:t>2,0 млн. рублей</a:t>
            </a:r>
          </a:p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7" name="Прямоугольник: скругленные углы 26">
            <a:extLst>
              <a:ext uri="{FF2B5EF4-FFF2-40B4-BE49-F238E27FC236}">
                <a16:creationId xmlns:a16="http://schemas.microsoft.com/office/drawing/2014/main" id="{11F09CCB-4FCF-4F87-B13E-CE3620DAA223}"/>
              </a:ext>
            </a:extLst>
          </p:cNvPr>
          <p:cNvSpPr/>
          <p:nvPr/>
        </p:nvSpPr>
        <p:spPr>
          <a:xfrm>
            <a:off x="3042498" y="1186517"/>
            <a:ext cx="3605223" cy="617754"/>
          </a:xfrm>
          <a:prstGeom prst="roundRect">
            <a:avLst>
              <a:gd name="adj" fmla="val 9961"/>
            </a:avLst>
          </a:prstGeom>
          <a:solidFill>
            <a:schemeClr val="tx2"/>
          </a:solidFill>
          <a:ln>
            <a:solidFill>
              <a:schemeClr val="tx1">
                <a:lumMod val="10000"/>
                <a:lumOff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ru-RU" sz="1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2022 г.- 2,0 млн. рублей </a:t>
            </a:r>
          </a:p>
          <a:p>
            <a:pPr algn="ctr"/>
            <a:r>
              <a:rPr lang="ru-RU" sz="1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средства местного бюджета</a:t>
            </a:r>
          </a:p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0" name="Прямоугольник: скругленные углы 29">
            <a:extLst>
              <a:ext uri="{FF2B5EF4-FFF2-40B4-BE49-F238E27FC236}">
                <a16:creationId xmlns:a16="http://schemas.microsoft.com/office/drawing/2014/main" id="{1B81E129-A83E-46E8-B8BD-03485BD63D75}"/>
              </a:ext>
            </a:extLst>
          </p:cNvPr>
          <p:cNvSpPr/>
          <p:nvPr/>
        </p:nvSpPr>
        <p:spPr>
          <a:xfrm>
            <a:off x="3038043" y="1949984"/>
            <a:ext cx="3051453" cy="571758"/>
          </a:xfrm>
          <a:prstGeom prst="roundRect">
            <a:avLst>
              <a:gd name="adj" fmla="val 9961"/>
            </a:avLst>
          </a:prstGeom>
          <a:solidFill>
            <a:schemeClr val="tx2"/>
          </a:solidFill>
          <a:ln>
            <a:solidFill>
              <a:schemeClr val="tx1">
                <a:lumMod val="10000"/>
                <a:lumOff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       2023 г.- 2,0 млн. рублей </a:t>
            </a:r>
          </a:p>
          <a:p>
            <a:pPr algn="ctr"/>
            <a:r>
              <a:rPr lang="ru-RU" sz="1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  средства местного бюджета</a:t>
            </a:r>
          </a:p>
        </p:txBody>
      </p:sp>
      <p:sp>
        <p:nvSpPr>
          <p:cNvPr id="31" name="Прямоугольник: скругленные углы 30">
            <a:extLst>
              <a:ext uri="{FF2B5EF4-FFF2-40B4-BE49-F238E27FC236}">
                <a16:creationId xmlns:a16="http://schemas.microsoft.com/office/drawing/2014/main" id="{08DE9EBC-C0B0-4D3D-91A0-2D70FD3AD75E}"/>
              </a:ext>
            </a:extLst>
          </p:cNvPr>
          <p:cNvSpPr/>
          <p:nvPr/>
        </p:nvSpPr>
        <p:spPr>
          <a:xfrm>
            <a:off x="3042498" y="2682917"/>
            <a:ext cx="4095413" cy="694177"/>
          </a:xfrm>
          <a:prstGeom prst="roundRect">
            <a:avLst>
              <a:gd name="adj" fmla="val 9961"/>
            </a:avLst>
          </a:prstGeom>
          <a:solidFill>
            <a:schemeClr val="tx2"/>
          </a:solidFill>
          <a:ln>
            <a:solidFill>
              <a:schemeClr val="tx1">
                <a:lumMod val="10000"/>
                <a:lumOff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200" dirty="0">
                <a:solidFill>
                  <a:srgbClr val="192E4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2024 г.- 7,6 млн. рублей</a:t>
            </a:r>
          </a:p>
          <a:p>
            <a:pPr lvl="0" algn="ctr"/>
            <a:r>
              <a:rPr lang="ru-RU" sz="1200" dirty="0">
                <a:solidFill>
                  <a:srgbClr val="192E4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5,6 млн. рублей - средства областного бюджета </a:t>
            </a:r>
          </a:p>
          <a:p>
            <a:pPr lvl="0" algn="ctr"/>
            <a:r>
              <a:rPr lang="ru-RU" sz="1200" dirty="0">
                <a:solidFill>
                  <a:srgbClr val="192E4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2,0 млн. рублей - средства местного бюджета</a:t>
            </a:r>
          </a:p>
        </p:txBody>
      </p:sp>
    </p:spTree>
    <p:extLst>
      <p:ext uri="{BB962C8B-B14F-4D97-AF65-F5344CB8AC3E}">
        <p14:creationId xmlns:p14="http://schemas.microsoft.com/office/powerpoint/2010/main" val="159319265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41"/>
          <p:cNvSpPr/>
          <p:nvPr/>
        </p:nvSpPr>
        <p:spPr>
          <a:xfrm>
            <a:off x="82463" y="3976451"/>
            <a:ext cx="8398941" cy="5120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0" name="Google Shape;420;p41"/>
          <p:cNvSpPr/>
          <p:nvPr/>
        </p:nvSpPr>
        <p:spPr>
          <a:xfrm>
            <a:off x="82463" y="3374056"/>
            <a:ext cx="7703475" cy="543125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1" name="Google Shape;421;p41"/>
          <p:cNvSpPr/>
          <p:nvPr/>
        </p:nvSpPr>
        <p:spPr>
          <a:xfrm>
            <a:off x="92234" y="2926781"/>
            <a:ext cx="7703475" cy="4095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2" name="Google Shape;422;p41"/>
          <p:cNvSpPr/>
          <p:nvPr/>
        </p:nvSpPr>
        <p:spPr>
          <a:xfrm>
            <a:off x="92234" y="2460728"/>
            <a:ext cx="7326295" cy="4176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3" name="Google Shape;423;p41"/>
          <p:cNvSpPr/>
          <p:nvPr/>
        </p:nvSpPr>
        <p:spPr>
          <a:xfrm>
            <a:off x="92234" y="1096386"/>
            <a:ext cx="7695600" cy="6141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4" name="Google Shape;424;p41"/>
          <p:cNvSpPr/>
          <p:nvPr/>
        </p:nvSpPr>
        <p:spPr>
          <a:xfrm>
            <a:off x="84359" y="1750887"/>
            <a:ext cx="8964000" cy="6774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5" name="Google Shape;425;p41"/>
          <p:cNvSpPr txBox="1"/>
          <p:nvPr/>
        </p:nvSpPr>
        <p:spPr>
          <a:xfrm>
            <a:off x="433225" y="-39375"/>
            <a:ext cx="78768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СОЦИАЛЬНАЯ ПОДДЕРЖКА ГРАЖДАН</a:t>
            </a:r>
            <a:endParaRPr sz="1800" b="1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В ГОРОДСКОМ ОКРУГЕ СЕМЕНОВСКИЙ НА 2022-2024 ГОДЫ</a:t>
            </a:r>
            <a:endParaRPr sz="1800" b="1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426" name="Google Shape;426;p41"/>
          <p:cNvSpPr txBox="1"/>
          <p:nvPr/>
        </p:nvSpPr>
        <p:spPr>
          <a:xfrm>
            <a:off x="-75" y="748300"/>
            <a:ext cx="9144000" cy="63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| 2022 год</a:t>
            </a:r>
            <a:r>
              <a:rPr lang="en" sz="1100" b="1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- 54 484,6 тыс. рублей </a:t>
            </a:r>
            <a:r>
              <a:rPr lang="en" sz="1300" b="1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|</a:t>
            </a:r>
            <a:r>
              <a:rPr lang="en" sz="1100" b="1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" sz="1300" b="1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2023 год</a:t>
            </a:r>
            <a:r>
              <a:rPr lang="en" sz="1100" b="1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– 49 493,6 тыс. рублей </a:t>
            </a:r>
            <a:r>
              <a:rPr lang="en" sz="1300" b="1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| 2024 год</a:t>
            </a:r>
            <a:r>
              <a:rPr lang="en" sz="1100" b="1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– 47 400,7 тыс. рублей </a:t>
            </a:r>
            <a:r>
              <a:rPr lang="en" sz="1300" b="1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|</a:t>
            </a:r>
            <a:endParaRPr sz="1300" b="1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  <p:sp>
        <p:nvSpPr>
          <p:cNvPr id="427" name="Google Shape;427;p41"/>
          <p:cNvSpPr txBox="1"/>
          <p:nvPr/>
        </p:nvSpPr>
        <p:spPr>
          <a:xfrm>
            <a:off x="161326" y="931463"/>
            <a:ext cx="8964000" cy="40957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sz="900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Обеспечение детей-сирот и детей, оставшихся без попечения родителей, лиц из числа детей-сирот и детей,</a:t>
            </a:r>
            <a:endParaRPr sz="900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оставшихся без попечения родителей, жилыми помещениями;</a:t>
            </a:r>
            <a:endParaRPr sz="900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202</a:t>
            </a:r>
            <a:r>
              <a:rPr lang="ru-RU" sz="9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2</a:t>
            </a:r>
            <a:r>
              <a:rPr lang="en" sz="9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ru-RU" sz="9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-   </a:t>
            </a:r>
            <a:r>
              <a:rPr lang="en" sz="9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16 500,0 тыс. рублей      202</a:t>
            </a:r>
            <a:r>
              <a:rPr lang="ru-RU" sz="9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3</a:t>
            </a:r>
            <a:r>
              <a:rPr lang="en" sz="9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год </a:t>
            </a:r>
            <a:r>
              <a:rPr lang="ru-RU" sz="9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-  </a:t>
            </a:r>
            <a:r>
              <a:rPr lang="en" sz="9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16 500,0 тыс. рублей </a:t>
            </a:r>
            <a:r>
              <a:rPr lang="ru-RU" sz="9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            </a:t>
            </a:r>
            <a:r>
              <a:rPr lang="en" sz="9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202</a:t>
            </a:r>
            <a:r>
              <a:rPr lang="ru-RU" sz="9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4</a:t>
            </a:r>
            <a:r>
              <a:rPr lang="en" sz="9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год в </a:t>
            </a:r>
            <a:r>
              <a:rPr lang="ru-RU" sz="9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-  </a:t>
            </a:r>
            <a:r>
              <a:rPr lang="en" sz="9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16 500,0 тыс.рублей</a:t>
            </a:r>
            <a:br>
              <a:rPr lang="en" sz="9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</a:br>
            <a:br>
              <a:rPr lang="en" sz="9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en" sz="9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Выплаты компенсации части родительской платы за присмотр и уход за ребенком в государственных и муниципальных дошкольных образовательных организациях, частных образовательных организациях, реализующих образовательную программу дошкольного образования, в том числе обеспечение организации выплаты компенсации части родительской платы за счет средств областного бюджета</a:t>
            </a:r>
            <a:endParaRPr lang="ru-RU" sz="900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9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2022 год – 8 007,8 тыс. рублей                     2023 год – 8 007,8 тыс. рублей             2024 год – 8 007,8тыс. рублей.</a:t>
            </a:r>
            <a:br>
              <a:rPr lang="ru-RU" sz="9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ru-RU" sz="9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Социальные выплаты молодым семьям на приобретение жилья  или строительство индивидуального жилого дома</a:t>
            </a: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2022 год – 12 072,3 тыс. рублей	2023 год – 5 857,1   тыс. рублей           2024 год – 5 837,9  тыс. рублей.</a:t>
            </a:r>
            <a:endParaRPr sz="900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sz="900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Ежемесячная доплата к пенсиям лицам, замещавшим муниципальные должности городского округа</a:t>
            </a:r>
            <a:endParaRPr sz="900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2022 год – 9 800,0 тыс. рублей  	2023 год – 9 800,0 тыс. рублей  </a:t>
            </a:r>
            <a:r>
              <a:rPr lang="ru-RU" sz="9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          </a:t>
            </a:r>
            <a:r>
              <a:rPr lang="en" sz="9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2024 год – 9 800,0 тыс. </a:t>
            </a:r>
            <a:r>
              <a:rPr lang="ru-RU" sz="9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Р</a:t>
            </a:r>
            <a:r>
              <a:rPr lang="en" sz="9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ублей</a:t>
            </a:r>
            <a:endParaRPr lang="ru-RU" sz="900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00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lvl="0" algn="just">
              <a:lnSpc>
                <a:spcPct val="115000"/>
              </a:lnSpc>
            </a:pPr>
            <a:r>
              <a:rPr lang="en" sz="9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Выплаты материальной помощи ветеранам ВОВ и многодетным семьям</a:t>
            </a:r>
            <a:r>
              <a:rPr lang="ru-RU" sz="9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(ремонт жилых помещений в соответствии с п.1.6 </a:t>
            </a:r>
          </a:p>
          <a:p>
            <a:pPr lvl="0" algn="just">
              <a:lnSpc>
                <a:spcPct val="115000"/>
              </a:lnSpc>
            </a:pPr>
            <a:r>
              <a:rPr lang="ru-RU" sz="9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постановления Правительства НО от 23.03.2007 № 86)</a:t>
            </a:r>
            <a:endParaRPr sz="900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2022 год – 1 500,0 тыс. рублей 	2023 год – 1 500,0 тыс. рублей    </a:t>
            </a:r>
            <a:r>
              <a:rPr lang="ru-RU" sz="9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         </a:t>
            </a:r>
            <a:r>
              <a:rPr lang="en" sz="9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2024 год – 1 500,0 тыс. рублей</a:t>
            </a:r>
            <a:endParaRPr sz="900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en" sz="9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en" sz="9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Обеспечение жильем отдельных категорий граждан, установленных Федеральным законом от 12 января 1995 года № 5-ФЗ</a:t>
            </a:r>
            <a:endParaRPr sz="900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«О ветеранах» РФ и Федеральным законом от 24 ноября 1995 года № 181-ФЗ «О социальной защите инвалидов РФ» </a:t>
            </a:r>
            <a:endParaRPr lang="ru-RU" sz="900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2022 год – </a:t>
            </a:r>
            <a:r>
              <a:rPr lang="ru-RU" sz="9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3 119,7 </a:t>
            </a:r>
            <a:r>
              <a:rPr lang="en" sz="9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тыс. рублей     2023 год – 4 342,6 тыс. рублей        2024 год – 2 269,0 тыс. рубле</a:t>
            </a:r>
            <a:r>
              <a:rPr lang="ru-RU" sz="9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й</a:t>
            </a:r>
            <a:endParaRPr sz="900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00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  <p:sp>
        <p:nvSpPr>
          <p:cNvPr id="11" name="Google Shape;419;p41">
            <a:extLst>
              <a:ext uri="{FF2B5EF4-FFF2-40B4-BE49-F238E27FC236}">
                <a16:creationId xmlns:a16="http://schemas.microsoft.com/office/drawing/2014/main" id="{AB2264F6-3155-4335-8744-2A04153DED31}"/>
              </a:ext>
            </a:extLst>
          </p:cNvPr>
          <p:cNvSpPr/>
          <p:nvPr/>
        </p:nvSpPr>
        <p:spPr>
          <a:xfrm>
            <a:off x="82463" y="4564168"/>
            <a:ext cx="8398941" cy="463001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just"/>
            <a:r>
              <a:rPr lang="ru-RU" altLang="ru-RU" sz="900" dirty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Социальные выплаты малоимущим гражданам городского округа на газификацию жилья </a:t>
            </a:r>
          </a:p>
          <a:p>
            <a:pPr algn="just"/>
            <a:r>
              <a:rPr lang="ru-RU" altLang="ru-RU" sz="900" dirty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2022 год – 1 300,0 тыс. рублей   2023 год – 1 300,0 тыс. рублей       2024 год – 1 300,0 тыс. рублей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41"/>
          <p:cNvSpPr txBox="1"/>
          <p:nvPr/>
        </p:nvSpPr>
        <p:spPr>
          <a:xfrm>
            <a:off x="1115615" y="-39375"/>
            <a:ext cx="7194409" cy="904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b="1" dirty="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Контактная информация: </a:t>
            </a:r>
            <a:endParaRPr sz="3600" b="1" dirty="0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DC33061-B136-4D9A-9C5B-CF5050647E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84" y="1059582"/>
            <a:ext cx="7848872" cy="3795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25974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43"/>
          <p:cNvSpPr txBox="1">
            <a:spLocks noGrp="1"/>
          </p:cNvSpPr>
          <p:nvPr>
            <p:ph type="subTitle" idx="1"/>
          </p:nvPr>
        </p:nvSpPr>
        <p:spPr>
          <a:xfrm>
            <a:off x="141775" y="3694175"/>
            <a:ext cx="8861400" cy="118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600" b="1">
                <a:latin typeface="Oswald"/>
                <a:ea typeface="Oswald"/>
                <a:cs typeface="Oswald"/>
                <a:sym typeface="Oswald"/>
              </a:rPr>
              <a:t>Спасибо за внимание!</a:t>
            </a:r>
            <a:endParaRPr sz="7700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462" name="Google Shape;462;p43"/>
          <p:cNvSpPr/>
          <p:nvPr/>
        </p:nvSpPr>
        <p:spPr>
          <a:xfrm>
            <a:off x="3157900" y="2862925"/>
            <a:ext cx="2836800" cy="2862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3" name="Google Shape;463;p43"/>
          <p:cNvSpPr/>
          <p:nvPr/>
        </p:nvSpPr>
        <p:spPr>
          <a:xfrm>
            <a:off x="-86650" y="3149125"/>
            <a:ext cx="9230700" cy="214200"/>
          </a:xfrm>
          <a:prstGeom prst="rect">
            <a:avLst/>
          </a:pr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64" name="Google Shape;464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08561" y="251259"/>
            <a:ext cx="1840275" cy="26116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9"/>
          <p:cNvSpPr txBox="1">
            <a:spLocks noGrp="1"/>
          </p:cNvSpPr>
          <p:nvPr>
            <p:ph type="title"/>
          </p:nvPr>
        </p:nvSpPr>
        <p:spPr>
          <a:xfrm>
            <a:off x="25" y="1039450"/>
            <a:ext cx="2815500" cy="339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Oswald"/>
                <a:ea typeface="Oswald"/>
                <a:cs typeface="Oswald"/>
                <a:sym typeface="Oswald"/>
              </a:rPr>
              <a:t>Динамика доходов и расходов бюджета</a:t>
            </a:r>
            <a:endParaRPr sz="2400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Oswald"/>
                <a:ea typeface="Oswald"/>
                <a:cs typeface="Oswald"/>
                <a:sym typeface="Oswald"/>
              </a:rPr>
              <a:t> городского округа Семеновский на 2022-2024 годы, млн. рублей</a:t>
            </a:r>
            <a:endParaRPr sz="2400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87" name="Google Shape;187;p29" title="Динамика расходов и доходов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51775" y="756525"/>
            <a:ext cx="5871324" cy="3630435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29"/>
          <p:cNvSpPr txBox="1"/>
          <p:nvPr/>
        </p:nvSpPr>
        <p:spPr>
          <a:xfrm>
            <a:off x="3813363" y="1898300"/>
            <a:ext cx="8823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2 035,4</a:t>
            </a:r>
            <a:endParaRPr sz="1000"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  <p:sp>
        <p:nvSpPr>
          <p:cNvPr id="189" name="Google Shape;189;p29"/>
          <p:cNvSpPr txBox="1"/>
          <p:nvPr/>
        </p:nvSpPr>
        <p:spPr>
          <a:xfrm>
            <a:off x="4362325" y="1898300"/>
            <a:ext cx="7404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2 049,2</a:t>
            </a:r>
            <a:endParaRPr sz="1000"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  <p:sp>
        <p:nvSpPr>
          <p:cNvPr id="190" name="Google Shape;190;p29"/>
          <p:cNvSpPr txBox="1"/>
          <p:nvPr/>
        </p:nvSpPr>
        <p:spPr>
          <a:xfrm>
            <a:off x="5069550" y="1898300"/>
            <a:ext cx="6696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1 995,0</a:t>
            </a:r>
            <a:endParaRPr sz="1000"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  <p:sp>
        <p:nvSpPr>
          <p:cNvPr id="191" name="Google Shape;191;p29"/>
          <p:cNvSpPr txBox="1"/>
          <p:nvPr/>
        </p:nvSpPr>
        <p:spPr>
          <a:xfrm>
            <a:off x="5568025" y="1898300"/>
            <a:ext cx="7878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1 995,0</a:t>
            </a:r>
            <a:endParaRPr sz="1000"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  <p:sp>
        <p:nvSpPr>
          <p:cNvPr id="192" name="Google Shape;192;p29"/>
          <p:cNvSpPr txBox="1"/>
          <p:nvPr/>
        </p:nvSpPr>
        <p:spPr>
          <a:xfrm>
            <a:off x="6203575" y="1559600"/>
            <a:ext cx="6696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2 6</a:t>
            </a:r>
            <a:r>
              <a:rPr lang="ru-RU" sz="1000" dirty="0"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44</a:t>
            </a:r>
            <a:r>
              <a:rPr lang="en" sz="1000" dirty="0"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,8</a:t>
            </a:r>
            <a:endParaRPr sz="1000" dirty="0"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  <p:sp>
        <p:nvSpPr>
          <p:cNvPr id="193" name="Google Shape;193;p29"/>
          <p:cNvSpPr txBox="1"/>
          <p:nvPr/>
        </p:nvSpPr>
        <p:spPr>
          <a:xfrm>
            <a:off x="6725700" y="1559600"/>
            <a:ext cx="8823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2 6</a:t>
            </a:r>
            <a:r>
              <a:rPr lang="ru-RU" sz="1000" dirty="0"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44</a:t>
            </a:r>
            <a:r>
              <a:rPr lang="en" sz="1000" dirty="0"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,8</a:t>
            </a:r>
            <a:endParaRPr sz="1000" dirty="0"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  <p:sp>
        <p:nvSpPr>
          <p:cNvPr id="194" name="Google Shape;194;p29"/>
          <p:cNvSpPr txBox="1"/>
          <p:nvPr/>
        </p:nvSpPr>
        <p:spPr>
          <a:xfrm>
            <a:off x="7435800" y="2142150"/>
            <a:ext cx="6696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1 651,3</a:t>
            </a:r>
            <a:endParaRPr sz="1000"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  <p:sp>
        <p:nvSpPr>
          <p:cNvPr id="195" name="Google Shape;195;p29"/>
          <p:cNvSpPr txBox="1"/>
          <p:nvPr/>
        </p:nvSpPr>
        <p:spPr>
          <a:xfrm>
            <a:off x="7906400" y="2142138"/>
            <a:ext cx="8271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1 651,3</a:t>
            </a:r>
            <a:endParaRPr sz="1000"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  <p:sp>
        <p:nvSpPr>
          <p:cNvPr id="196" name="Google Shape;196;p29"/>
          <p:cNvSpPr txBox="1"/>
          <p:nvPr/>
        </p:nvSpPr>
        <p:spPr>
          <a:xfrm>
            <a:off x="4573775" y="3090300"/>
            <a:ext cx="14178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-13,8</a:t>
            </a:r>
            <a:endParaRPr sz="1000"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31"/>
          <p:cNvSpPr txBox="1">
            <a:spLocks noGrp="1"/>
          </p:cNvSpPr>
          <p:nvPr>
            <p:ph type="title"/>
          </p:nvPr>
        </p:nvSpPr>
        <p:spPr>
          <a:xfrm>
            <a:off x="0" y="1872325"/>
            <a:ext cx="2815500" cy="179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Oswald"/>
                <a:ea typeface="Oswald"/>
                <a:cs typeface="Oswald"/>
                <a:sym typeface="Oswald"/>
              </a:rPr>
              <a:t>Налоговые и неналоговые доходы бюджета</a:t>
            </a:r>
            <a:endParaRPr sz="2400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Oswald"/>
                <a:ea typeface="Oswald"/>
                <a:cs typeface="Oswald"/>
                <a:sym typeface="Oswald"/>
              </a:rPr>
              <a:t>городского округа Семеновский за 2022-2024 годы, млн. рублей</a:t>
            </a:r>
            <a:endParaRPr sz="2400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23" name="Google Shape;223;p31" title="Points scored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20175" y="1200576"/>
            <a:ext cx="6223824" cy="3848398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Google Shape;224;p31"/>
          <p:cNvSpPr txBox="1"/>
          <p:nvPr/>
        </p:nvSpPr>
        <p:spPr>
          <a:xfrm>
            <a:off x="3292475" y="346575"/>
            <a:ext cx="54429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Всего налоговые и неналоговые доходы на 2022 год прогнозируются в объеме 705,7 млн. рублей</a:t>
            </a:r>
            <a:endParaRPr sz="1000" b="1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или в 2,6 раз больше к первоначальному бюджету 2021 года</a:t>
            </a:r>
            <a:endParaRPr sz="1000" b="1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(+430,0 млн. рублей)</a:t>
            </a:r>
            <a:endParaRPr sz="1000" b="1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  <p:sp>
        <p:nvSpPr>
          <p:cNvPr id="225" name="Google Shape;225;p31"/>
          <p:cNvSpPr txBox="1"/>
          <p:nvPr/>
        </p:nvSpPr>
        <p:spPr>
          <a:xfrm>
            <a:off x="4552750" y="1921950"/>
            <a:ext cx="9216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112,8</a:t>
            </a:r>
            <a:endParaRPr sz="1000"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  <p:sp>
        <p:nvSpPr>
          <p:cNvPr id="226" name="Google Shape;226;p31"/>
          <p:cNvSpPr txBox="1"/>
          <p:nvPr/>
        </p:nvSpPr>
        <p:spPr>
          <a:xfrm>
            <a:off x="5789400" y="2040075"/>
            <a:ext cx="10398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530,7 (+417,9)</a:t>
            </a:r>
            <a:endParaRPr sz="1000"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  <p:sp>
        <p:nvSpPr>
          <p:cNvPr id="227" name="Google Shape;227;p31"/>
          <p:cNvSpPr txBox="1"/>
          <p:nvPr/>
        </p:nvSpPr>
        <p:spPr>
          <a:xfrm>
            <a:off x="4552750" y="2486575"/>
            <a:ext cx="6852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31,7</a:t>
            </a:r>
            <a:endParaRPr sz="1000"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  <p:sp>
        <p:nvSpPr>
          <p:cNvPr id="228" name="Google Shape;228;p31"/>
          <p:cNvSpPr txBox="1"/>
          <p:nvPr/>
        </p:nvSpPr>
        <p:spPr>
          <a:xfrm>
            <a:off x="4552750" y="2649050"/>
            <a:ext cx="7563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32,0 (+0,3)</a:t>
            </a:r>
            <a:endParaRPr sz="1000"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  <p:sp>
        <p:nvSpPr>
          <p:cNvPr id="229" name="Google Shape;229;p31"/>
          <p:cNvSpPr txBox="1"/>
          <p:nvPr/>
        </p:nvSpPr>
        <p:spPr>
          <a:xfrm>
            <a:off x="4552750" y="2882875"/>
            <a:ext cx="12288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29,5</a:t>
            </a:r>
            <a:endParaRPr sz="1000"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  <p:sp>
        <p:nvSpPr>
          <p:cNvPr id="230" name="Google Shape;230;p31"/>
          <p:cNvSpPr txBox="1"/>
          <p:nvPr/>
        </p:nvSpPr>
        <p:spPr>
          <a:xfrm>
            <a:off x="4647250" y="3051200"/>
            <a:ext cx="13392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41,5 (+12,0)</a:t>
            </a:r>
            <a:endParaRPr sz="1000"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  <p:sp>
        <p:nvSpPr>
          <p:cNvPr id="231" name="Google Shape;231;p31"/>
          <p:cNvSpPr txBox="1"/>
          <p:nvPr/>
        </p:nvSpPr>
        <p:spPr>
          <a:xfrm>
            <a:off x="4741775" y="3326425"/>
            <a:ext cx="13392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56,4</a:t>
            </a:r>
            <a:endParaRPr sz="1000"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  <p:sp>
        <p:nvSpPr>
          <p:cNvPr id="232" name="Google Shape;232;p31"/>
          <p:cNvSpPr txBox="1"/>
          <p:nvPr/>
        </p:nvSpPr>
        <p:spPr>
          <a:xfrm>
            <a:off x="4741775" y="3453350"/>
            <a:ext cx="12681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57,8 (+1,4)</a:t>
            </a:r>
            <a:endParaRPr sz="1000"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  <p:sp>
        <p:nvSpPr>
          <p:cNvPr id="233" name="Google Shape;233;p31"/>
          <p:cNvSpPr txBox="1"/>
          <p:nvPr/>
        </p:nvSpPr>
        <p:spPr>
          <a:xfrm>
            <a:off x="4347975" y="3730600"/>
            <a:ext cx="10002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3,6</a:t>
            </a:r>
            <a:endParaRPr sz="1000"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  <p:sp>
        <p:nvSpPr>
          <p:cNvPr id="234" name="Google Shape;234;p31"/>
          <p:cNvSpPr txBox="1"/>
          <p:nvPr/>
        </p:nvSpPr>
        <p:spPr>
          <a:xfrm>
            <a:off x="4371575" y="3855500"/>
            <a:ext cx="20085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4,2 (+0,6)</a:t>
            </a:r>
            <a:endParaRPr sz="1000"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  <p:sp>
        <p:nvSpPr>
          <p:cNvPr id="235" name="Google Shape;235;p31"/>
          <p:cNvSpPr txBox="1"/>
          <p:nvPr/>
        </p:nvSpPr>
        <p:spPr>
          <a:xfrm>
            <a:off x="4663000" y="4134775"/>
            <a:ext cx="13077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41,7</a:t>
            </a:r>
            <a:endParaRPr sz="1000"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  <p:sp>
        <p:nvSpPr>
          <p:cNvPr id="236" name="Google Shape;236;p31"/>
          <p:cNvSpPr txBox="1"/>
          <p:nvPr/>
        </p:nvSpPr>
        <p:spPr>
          <a:xfrm>
            <a:off x="4592075" y="4289175"/>
            <a:ext cx="13077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39,5 (-2,2)</a:t>
            </a:r>
            <a:endParaRPr sz="1000"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34"/>
          <p:cNvSpPr txBox="1"/>
          <p:nvPr/>
        </p:nvSpPr>
        <p:spPr>
          <a:xfrm>
            <a:off x="251520" y="4731990"/>
            <a:ext cx="8784976" cy="36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15000"/>
              </a:lnSpc>
            </a:pPr>
            <a:r>
              <a:rPr lang="ru-RU" sz="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* - </a:t>
            </a:r>
            <a:r>
              <a:rPr lang="ru-RU" sz="7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плановые показатели по доходам 2021 года приведены по первоначальному бюджету в соответствии с решением Совета депутатов городского округа Семеновский от 10.12.2020г. №57 «О бюджете городского округа Семеновский на 2021г. и на плановый период 2022 и 2023 годов»</a:t>
            </a:r>
            <a:endParaRPr sz="7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Encode Sans Semi Condensed"/>
            </a:endParaRPr>
          </a:p>
        </p:txBody>
      </p:sp>
      <p:sp>
        <p:nvSpPr>
          <p:cNvPr id="267" name="Google Shape;267;p34"/>
          <p:cNvSpPr txBox="1"/>
          <p:nvPr/>
        </p:nvSpPr>
        <p:spPr>
          <a:xfrm>
            <a:off x="1133850" y="78750"/>
            <a:ext cx="6876300" cy="8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Налоговые доходы бюджета городского округа</a:t>
            </a:r>
            <a:endParaRPr sz="2400" b="1" dirty="0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  <p:sp>
        <p:nvSpPr>
          <p:cNvPr id="275" name="Google Shape;275;p34"/>
          <p:cNvSpPr txBox="1"/>
          <p:nvPr/>
        </p:nvSpPr>
        <p:spPr>
          <a:xfrm>
            <a:off x="6162980" y="3931095"/>
            <a:ext cx="1890300" cy="537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1DAA4C7D-D69C-4C18-989A-28914BC97CEF}"/>
              </a:ext>
            </a:extLst>
          </p:cNvPr>
          <p:cNvGraphicFramePr>
            <a:graphicFrameLocks noGrp="1"/>
          </p:cNvGraphicFramePr>
          <p:nvPr/>
        </p:nvGraphicFramePr>
        <p:xfrm>
          <a:off x="107503" y="843556"/>
          <a:ext cx="8928994" cy="388843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6600">
                  <a:extLst>
                    <a:ext uri="{9D8B030D-6E8A-4147-A177-3AD203B41FA5}">
                      <a16:colId xmlns:a16="http://schemas.microsoft.com/office/drawing/2014/main" val="1908157209"/>
                    </a:ext>
                  </a:extLst>
                </a:gridCol>
                <a:gridCol w="3385809">
                  <a:extLst>
                    <a:ext uri="{9D8B030D-6E8A-4147-A177-3AD203B41FA5}">
                      <a16:colId xmlns:a16="http://schemas.microsoft.com/office/drawing/2014/main" val="4075134104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3961512864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3240168119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210554850"/>
                    </a:ext>
                  </a:extLst>
                </a:gridCol>
                <a:gridCol w="936105">
                  <a:extLst>
                    <a:ext uri="{9D8B030D-6E8A-4147-A177-3AD203B41FA5}">
                      <a16:colId xmlns:a16="http://schemas.microsoft.com/office/drawing/2014/main" val="1263760812"/>
                    </a:ext>
                  </a:extLst>
                </a:gridCol>
              </a:tblGrid>
              <a:tr h="167614">
                <a:tc gridSpan="4">
                  <a:txBody>
                    <a:bodyPr/>
                    <a:lstStyle/>
                    <a:p>
                      <a:pPr algn="ctr" fontAlgn="b"/>
                      <a:endParaRPr lang="ru-RU" sz="7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82" marR="1982" marT="1982" marB="0" anchor="b"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82" marR="1982" marT="1982" marB="0" anchor="b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82" marR="1982" marT="1982" marB="0" anchor="b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    млн. рублей</a:t>
                      </a:r>
                    </a:p>
                  </a:txBody>
                  <a:tcPr marL="1982" marR="1982" marT="1982" marB="0" anchor="b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7447526"/>
                  </a:ext>
                </a:extLst>
              </a:tr>
              <a:tr h="41051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№ п/п</a:t>
                      </a:r>
                      <a:endParaRPr lang="ru-RU" sz="7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82" marR="1982" marT="1982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Наименование доходов</a:t>
                      </a:r>
                      <a:endParaRPr lang="ru-RU" sz="7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82" marR="1982" marT="1982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2021 год *</a:t>
                      </a:r>
                    </a:p>
                  </a:txBody>
                  <a:tcPr marL="1982" marR="1982" marT="1982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2022 год</a:t>
                      </a:r>
                    </a:p>
                    <a:p>
                      <a:pPr algn="ctr" fontAlgn="ctr"/>
                      <a:r>
                        <a:rPr lang="ru-RU" sz="700" b="1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(прогноз)</a:t>
                      </a:r>
                    </a:p>
                  </a:txBody>
                  <a:tcPr marL="1982" marR="1982" marT="1982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Темп роста к 2021 году, %</a:t>
                      </a:r>
                    </a:p>
                  </a:txBody>
                  <a:tcPr marL="1982" marR="1982" marT="1982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2023 год</a:t>
                      </a:r>
                    </a:p>
                    <a:p>
                      <a:pPr algn="ctr" fontAlgn="ctr"/>
                      <a:r>
                        <a:rPr lang="ru-RU" sz="700" b="1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(прогноз)</a:t>
                      </a:r>
                    </a:p>
                  </a:txBody>
                  <a:tcPr marL="1982" marR="1982" marT="1982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2024 год</a:t>
                      </a:r>
                    </a:p>
                    <a:p>
                      <a:pPr algn="ctr" fontAlgn="ctr"/>
                      <a:r>
                        <a:rPr lang="ru-RU" sz="700" b="1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(прогноз)</a:t>
                      </a:r>
                    </a:p>
                  </a:txBody>
                  <a:tcPr marL="1982" marR="1982" marT="1982" marB="0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4686130"/>
                  </a:ext>
                </a:extLst>
              </a:tr>
              <a:tr h="375573">
                <a:tc>
                  <a:txBody>
                    <a:bodyPr/>
                    <a:lstStyle/>
                    <a:p>
                      <a:pPr algn="ctr" fontAlgn="t"/>
                      <a:endParaRPr lang="ru-RU" sz="1000" b="1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algn="ctr" fontAlgn="t"/>
                      <a:endParaRPr lang="ru-RU" sz="10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82" marR="1982" marT="1982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Налоговые доходы:</a:t>
                      </a:r>
                      <a:endParaRPr lang="ru-RU" sz="10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82" marR="1982" marT="1982" marB="0" anchor="b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000" b="1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algn="ctr" fontAlgn="t"/>
                      <a:r>
                        <a:rPr lang="ru-RU" sz="1000" b="1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234,0</a:t>
                      </a:r>
                      <a:endParaRPr lang="ru-RU" sz="10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82" marR="1982" marT="1982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000" b="1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algn="ctr" fontAlgn="t"/>
                      <a:r>
                        <a:rPr lang="ru-RU" sz="1000" b="1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666,2</a:t>
                      </a:r>
                      <a:endParaRPr lang="ru-RU" sz="10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82" marR="1982" marT="1982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0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algn="ctr" fontAlgn="t"/>
                      <a:r>
                        <a:rPr lang="ru-RU" sz="1000" b="1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в 2,8 р.</a:t>
                      </a:r>
                    </a:p>
                  </a:txBody>
                  <a:tcPr marL="1982" marR="1982" marT="1982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000" b="1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algn="ctr" fontAlgn="t"/>
                      <a:r>
                        <a:rPr lang="ru-RU" sz="1000" b="1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497,4</a:t>
                      </a:r>
                      <a:endParaRPr lang="ru-RU" sz="10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82" marR="1982" marT="1982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000" b="1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algn="ctr" fontAlgn="t"/>
                      <a:r>
                        <a:rPr lang="ru-RU" sz="1000" b="1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524,8</a:t>
                      </a:r>
                      <a:endParaRPr lang="ru-RU" sz="10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82" marR="1982" marT="1982" marB="0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8010496"/>
                  </a:ext>
                </a:extLst>
              </a:tr>
              <a:tr h="373409">
                <a:tc>
                  <a:txBody>
                    <a:bodyPr/>
                    <a:lstStyle/>
                    <a:p>
                      <a:pPr algn="ctr" fontAlgn="t"/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algn="ctr" fontAlgn="t"/>
                      <a:r>
                        <a:rPr lang="ru-RU" sz="900" b="0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</a:p>
                  </a:txBody>
                  <a:tcPr marL="1982" marR="1982" marT="1982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90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algn="l" fontAlgn="t"/>
                      <a:r>
                        <a:rPr lang="ru-RU" sz="9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Налог на доходы физических лиц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82" marR="1982" marT="1982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90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algn="ctr" fontAlgn="t"/>
                      <a:r>
                        <a:rPr lang="ru-RU" sz="9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112 ,8</a:t>
                      </a:r>
                    </a:p>
                  </a:txBody>
                  <a:tcPr marL="1982" marR="1982" marT="1982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90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algn="ctr" fontAlgn="t"/>
                      <a:r>
                        <a:rPr lang="ru-RU" sz="9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530,7</a:t>
                      </a:r>
                    </a:p>
                  </a:txBody>
                  <a:tcPr marL="1982" marR="1982" marT="1982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900" b="0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в 4,7 р.</a:t>
                      </a:r>
                    </a:p>
                  </a:txBody>
                  <a:tcPr marL="1982" marR="1982" marT="1982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algn="ctr" fontAlgn="t"/>
                      <a:r>
                        <a:rPr lang="ru-RU" sz="900" b="0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357,8</a:t>
                      </a:r>
                    </a:p>
                  </a:txBody>
                  <a:tcPr marL="1982" marR="1982" marT="1982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90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algn="ctr" fontAlgn="t"/>
                      <a:r>
                        <a:rPr lang="ru-RU" sz="9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381,3</a:t>
                      </a:r>
                    </a:p>
                  </a:txBody>
                  <a:tcPr marL="1982" marR="1982" marT="1982" marB="0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2522238"/>
                  </a:ext>
                </a:extLst>
              </a:tr>
              <a:tr h="368641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</a:p>
                  </a:txBody>
                  <a:tcPr marL="1982" marR="1982" marT="1982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Акцизы по подакцизным</a:t>
                      </a:r>
                      <a:r>
                        <a:rPr lang="ru-RU" sz="900" u="none" strike="noStrike" baseline="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товарам (продукции), </a:t>
                      </a:r>
                    </a:p>
                    <a:p>
                      <a:pPr algn="l" fontAlgn="t"/>
                      <a:r>
                        <a:rPr lang="ru-RU" sz="900" u="none" strike="noStrike" baseline="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производимым на территории РФ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82" marR="1982" marT="1982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90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algn="ctr" fontAlgn="t"/>
                      <a:r>
                        <a:rPr lang="ru-RU" sz="900" b="0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31</a:t>
                      </a:r>
                      <a:r>
                        <a:rPr lang="ru-RU" sz="900" b="0" i="0" u="none" strike="noStrike" baseline="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,7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82" marR="1982" marT="1982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algn="ctr" fontAlgn="t"/>
                      <a:r>
                        <a:rPr lang="ru-RU" sz="900" b="0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32,0</a:t>
                      </a:r>
                    </a:p>
                  </a:txBody>
                  <a:tcPr marL="1982" marR="1982" marT="1982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algn="ctr" fontAlgn="t"/>
                      <a:r>
                        <a:rPr lang="ru-RU" sz="900" b="0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101</a:t>
                      </a:r>
                    </a:p>
                  </a:txBody>
                  <a:tcPr marL="1982" marR="1982" marT="1982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algn="ctr" fontAlgn="t"/>
                      <a:r>
                        <a:rPr lang="ru-RU" sz="900" b="0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30,4</a:t>
                      </a:r>
                    </a:p>
                  </a:txBody>
                  <a:tcPr marL="1982" marR="1982" marT="1982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90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algn="ctr" fontAlgn="t"/>
                      <a:r>
                        <a:rPr lang="ru-RU" sz="9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28,7</a:t>
                      </a:r>
                    </a:p>
                  </a:txBody>
                  <a:tcPr marL="1982" marR="1982" marT="1982" marB="0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8984018"/>
                  </a:ext>
                </a:extLst>
              </a:tr>
              <a:tr h="189529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</a:p>
                  </a:txBody>
                  <a:tcPr marL="1982" marR="1982" marT="1982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Налоги на совокупный доход, всего: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82" marR="1982" marT="1982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29,5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82" marR="1982" marT="1982" marB="0" anchor="b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41,5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82" marR="1982" marT="1982" marB="0" anchor="b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141</a:t>
                      </a:r>
                    </a:p>
                  </a:txBody>
                  <a:tcPr marL="1982" marR="1982" marT="1982" marB="0" anchor="b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44,4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82" marR="1982" marT="1982" marB="0" anchor="b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47,0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82" marR="1982" marT="1982" marB="0" anchor="b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633041"/>
                  </a:ext>
                </a:extLst>
              </a:tr>
              <a:tr h="400296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1982" marR="1982" marT="1982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Налог, взимаемый в связи с применением упрощенной системы налогообложения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82" marR="1982" marT="1982" marB="0" anchor="b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90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algn="ctr" fontAlgn="t"/>
                      <a:r>
                        <a:rPr lang="ru-RU" sz="9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17,8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82" marR="1982" marT="1982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algn="ctr" fontAlgn="t"/>
                      <a:r>
                        <a:rPr lang="ru-RU" sz="900" b="0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30,8</a:t>
                      </a:r>
                    </a:p>
                  </a:txBody>
                  <a:tcPr marL="1982" marR="1982" marT="1982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algn="ctr" fontAlgn="t"/>
                      <a:r>
                        <a:rPr lang="ru-RU" sz="900" b="0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173</a:t>
                      </a:r>
                    </a:p>
                  </a:txBody>
                  <a:tcPr marL="1982" marR="1982" marT="1982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90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algn="ctr" fontAlgn="t"/>
                      <a:r>
                        <a:rPr lang="ru-RU" sz="9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33,1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82" marR="1982" marT="1982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90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algn="ctr" fontAlgn="t"/>
                      <a:r>
                        <a:rPr lang="ru-RU" sz="9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35,0</a:t>
                      </a:r>
                    </a:p>
                  </a:txBody>
                  <a:tcPr marL="1982" marR="1982" marT="1982" marB="0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768091"/>
                  </a:ext>
                </a:extLst>
              </a:tr>
              <a:tr h="282902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1982" marR="1982" marT="1982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ЕНВД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82" marR="1982" marT="1982" marB="0" anchor="b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90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algn="ctr" fontAlgn="t"/>
                      <a:r>
                        <a:rPr lang="ru-RU" sz="9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2,3</a:t>
                      </a:r>
                    </a:p>
                  </a:txBody>
                  <a:tcPr marL="1982" marR="1982" marT="1982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algn="ctr" fontAlgn="t"/>
                      <a:r>
                        <a:rPr lang="ru-RU" sz="900" b="0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</a:p>
                  </a:txBody>
                  <a:tcPr marL="1982" marR="1982" marT="1982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algn="ctr" fontAlgn="t"/>
                      <a:r>
                        <a:rPr lang="ru-RU" sz="900" b="0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1982" marR="1982" marT="1982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algn="ctr" fontAlgn="t"/>
                      <a:r>
                        <a:rPr lang="ru-RU" sz="900" b="0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</a:p>
                  </a:txBody>
                  <a:tcPr marL="1982" marR="1982" marT="1982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90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algn="ctr" fontAlgn="t"/>
                      <a:r>
                        <a:rPr lang="ru-RU" sz="9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82" marR="1982" marT="1982" marB="0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421229"/>
                  </a:ext>
                </a:extLst>
              </a:tr>
              <a:tr h="282902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1982" marR="1982" marT="1982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Единый сельскохозяйственный налог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82" marR="1982" marT="1982" marB="0" anchor="b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90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algn="ctr" fontAlgn="t"/>
                      <a:r>
                        <a:rPr lang="ru-RU" sz="9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1,2</a:t>
                      </a:r>
                    </a:p>
                  </a:txBody>
                  <a:tcPr marL="1982" marR="1982" marT="1982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algn="ctr" fontAlgn="t"/>
                      <a:r>
                        <a:rPr lang="ru-RU" sz="900" b="0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3,1</a:t>
                      </a:r>
                    </a:p>
                  </a:txBody>
                  <a:tcPr marL="1982" marR="1982" marT="1982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algn="ctr" fontAlgn="t"/>
                      <a:r>
                        <a:rPr lang="ru-RU" sz="900" b="0" i="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в </a:t>
                      </a:r>
                      <a:r>
                        <a:rPr lang="ru-RU" sz="900" b="0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2,6 р.</a:t>
                      </a:r>
                    </a:p>
                  </a:txBody>
                  <a:tcPr marL="1982" marR="1982" marT="1982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90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algn="ctr" fontAlgn="t"/>
                      <a:r>
                        <a:rPr lang="ru-RU" sz="9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3,1</a:t>
                      </a:r>
                    </a:p>
                  </a:txBody>
                  <a:tcPr marL="1982" marR="1982" marT="1982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90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algn="ctr" fontAlgn="t"/>
                      <a:r>
                        <a:rPr lang="ru-RU" sz="9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3,2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82" marR="1982" marT="1982" marB="0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6970440"/>
                  </a:ext>
                </a:extLst>
              </a:tr>
              <a:tr h="282902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1982" marR="1982" marT="1982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Налог в виде стоимости патента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82" marR="1982" marT="1982" marB="0" anchor="b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algn="ctr" fontAlgn="t"/>
                      <a:r>
                        <a:rPr lang="ru-RU" sz="900" b="0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8,2</a:t>
                      </a:r>
                    </a:p>
                  </a:txBody>
                  <a:tcPr marL="1982" marR="1982" marT="1982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algn="ctr" fontAlgn="t"/>
                      <a:r>
                        <a:rPr lang="ru-RU" sz="900" b="0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7,6</a:t>
                      </a:r>
                    </a:p>
                  </a:txBody>
                  <a:tcPr marL="1982" marR="1982" marT="1982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algn="ctr" fontAlgn="t"/>
                      <a:r>
                        <a:rPr lang="ru-RU" sz="900" b="0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93</a:t>
                      </a:r>
                    </a:p>
                  </a:txBody>
                  <a:tcPr marL="1982" marR="1982" marT="1982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algn="ctr" fontAlgn="t"/>
                      <a:r>
                        <a:rPr lang="ru-RU" sz="900" b="0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8,2</a:t>
                      </a:r>
                    </a:p>
                  </a:txBody>
                  <a:tcPr marL="1982" marR="1982" marT="1982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algn="ctr" fontAlgn="t"/>
                      <a:r>
                        <a:rPr lang="ru-RU" sz="900" b="0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8,8</a:t>
                      </a:r>
                    </a:p>
                  </a:txBody>
                  <a:tcPr marL="1982" marR="1982" marT="1982" marB="0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7532746"/>
                  </a:ext>
                </a:extLst>
              </a:tr>
              <a:tr h="176308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</a:p>
                  </a:txBody>
                  <a:tcPr marL="1982" marR="1982" marT="1982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Налоги на имущество, всего: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82" marR="1982" marT="1982" marB="0" anchor="b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56,4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82" marR="1982" marT="1982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57,8 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82" marR="1982" marT="1982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103</a:t>
                      </a:r>
                    </a:p>
                  </a:txBody>
                  <a:tcPr marL="1982" marR="1982" marT="1982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60,5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82" marR="1982" marT="1982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63,3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82" marR="1982" marT="1982" marB="0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9275983"/>
                  </a:ext>
                </a:extLst>
              </a:tr>
              <a:tr h="207482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1982" marR="1982" marT="1982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Налог на имущество физических лиц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82" marR="1982" marT="1982" marB="0" anchor="b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17,0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82" marR="1982" marT="1982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18,0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82" marR="1982" marT="1982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106</a:t>
                      </a:r>
                    </a:p>
                  </a:txBody>
                  <a:tcPr marL="1982" marR="1982" marT="1982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19,8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82" marR="1982" marT="1982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21,8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82" marR="1982" marT="1982" marB="0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2543436"/>
                  </a:ext>
                </a:extLst>
              </a:tr>
              <a:tr h="221185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1982" marR="1982" marT="1982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Земельный налог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82" marR="1982" marT="1982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39,4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82" marR="1982" marT="1982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39,8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82" marR="1982" marT="1982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101</a:t>
                      </a:r>
                    </a:p>
                  </a:txBody>
                  <a:tcPr marL="1982" marR="1982" marT="1982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40,7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82" marR="1982" marT="1982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41,5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82" marR="1982" marT="1982" marB="0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9348392"/>
                  </a:ext>
                </a:extLst>
              </a:tr>
              <a:tr h="149177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</a:p>
                  </a:txBody>
                  <a:tcPr marL="1982" marR="1982" marT="1982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Государственная пошлина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82" marR="1982" marT="1982" marB="0" anchor="b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3,6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82" marR="1982" marT="1982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4,2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82" marR="1982" marT="1982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117</a:t>
                      </a:r>
                    </a:p>
                  </a:txBody>
                  <a:tcPr marL="1982" marR="1982" marT="1982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4,3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82" marR="1982" marT="1982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4,5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82" marR="1982" marT="1982" marB="0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21165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642218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34"/>
          <p:cNvSpPr txBox="1"/>
          <p:nvPr/>
        </p:nvSpPr>
        <p:spPr>
          <a:xfrm>
            <a:off x="251520" y="4659982"/>
            <a:ext cx="8280920" cy="432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15000"/>
              </a:lnSpc>
            </a:pPr>
            <a:r>
              <a:rPr lang="ru-RU" sz="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* - </a:t>
            </a:r>
            <a:r>
              <a:rPr lang="ru-RU" sz="7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плановые показатели по доходам 2021 года приведены по первоначальному бюджету в соответствии с решением Совета депутатов городского округа Семеновский от 10.12.2020г. №57 «О бюджете городского округа Семеновский на 2021г. и на плановый период 2022 и 2023 годов»</a:t>
            </a:r>
            <a:endParaRPr sz="7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Encode Sans Semi Condensed"/>
            </a:endParaRPr>
          </a:p>
        </p:txBody>
      </p:sp>
      <p:sp>
        <p:nvSpPr>
          <p:cNvPr id="267" name="Google Shape;267;p34"/>
          <p:cNvSpPr txBox="1"/>
          <p:nvPr/>
        </p:nvSpPr>
        <p:spPr>
          <a:xfrm>
            <a:off x="1133850" y="78750"/>
            <a:ext cx="6876300" cy="8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Неналоговые доходы бюджета городского округа</a:t>
            </a:r>
            <a:endParaRPr sz="2400" b="1" dirty="0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  <p:sp>
        <p:nvSpPr>
          <p:cNvPr id="275" name="Google Shape;275;p34"/>
          <p:cNvSpPr txBox="1"/>
          <p:nvPr/>
        </p:nvSpPr>
        <p:spPr>
          <a:xfrm>
            <a:off x="6162980" y="3931095"/>
            <a:ext cx="1890300" cy="537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1DAA4C7D-D69C-4C18-989A-28914BC97CEF}"/>
              </a:ext>
            </a:extLst>
          </p:cNvPr>
          <p:cNvGraphicFramePr>
            <a:graphicFrameLocks noGrp="1"/>
          </p:cNvGraphicFramePr>
          <p:nvPr/>
        </p:nvGraphicFramePr>
        <p:xfrm>
          <a:off x="107503" y="774549"/>
          <a:ext cx="8928994" cy="341389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6600">
                  <a:extLst>
                    <a:ext uri="{9D8B030D-6E8A-4147-A177-3AD203B41FA5}">
                      <a16:colId xmlns:a16="http://schemas.microsoft.com/office/drawing/2014/main" val="1908157209"/>
                    </a:ext>
                  </a:extLst>
                </a:gridCol>
                <a:gridCol w="3601833">
                  <a:extLst>
                    <a:ext uri="{9D8B030D-6E8A-4147-A177-3AD203B41FA5}">
                      <a16:colId xmlns:a16="http://schemas.microsoft.com/office/drawing/2014/main" val="4075134104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3961512864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3240168119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210554850"/>
                    </a:ext>
                  </a:extLst>
                </a:gridCol>
                <a:gridCol w="936105">
                  <a:extLst>
                    <a:ext uri="{9D8B030D-6E8A-4147-A177-3AD203B41FA5}">
                      <a16:colId xmlns:a16="http://schemas.microsoft.com/office/drawing/2014/main" val="1263760812"/>
                    </a:ext>
                  </a:extLst>
                </a:gridCol>
              </a:tblGrid>
              <a:tr h="124119">
                <a:tc gridSpan="4">
                  <a:txBody>
                    <a:bodyPr/>
                    <a:lstStyle/>
                    <a:p>
                      <a:pPr algn="ctr" fontAlgn="b"/>
                      <a:endParaRPr lang="ru-RU" sz="7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82" marR="1982" marT="1982" marB="0" anchor="b"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82" marR="1982" marT="1982" marB="0" anchor="b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82" marR="1982" marT="1982" marB="0" anchor="b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     млн. рублей</a:t>
                      </a:r>
                    </a:p>
                  </a:txBody>
                  <a:tcPr marL="1982" marR="1982" marT="1982" marB="0" anchor="b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7447526"/>
                  </a:ext>
                </a:extLst>
              </a:tr>
              <a:tr h="30493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№ п/п</a:t>
                      </a:r>
                      <a:endParaRPr lang="ru-RU" sz="7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82" marR="1982" marT="1982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Наименование доходов</a:t>
                      </a:r>
                      <a:endParaRPr lang="ru-RU" sz="7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82" marR="1982" marT="1982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2021 год *</a:t>
                      </a:r>
                    </a:p>
                  </a:txBody>
                  <a:tcPr marL="1982" marR="1982" marT="1982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2022 год</a:t>
                      </a:r>
                    </a:p>
                    <a:p>
                      <a:pPr algn="ctr" fontAlgn="ctr"/>
                      <a:r>
                        <a:rPr lang="ru-RU" sz="700" b="1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(прогноз)</a:t>
                      </a:r>
                    </a:p>
                  </a:txBody>
                  <a:tcPr marL="1982" marR="1982" marT="1982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Темп роста к 2021 году, %</a:t>
                      </a:r>
                    </a:p>
                  </a:txBody>
                  <a:tcPr marL="1982" marR="1982" marT="1982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2023 год</a:t>
                      </a:r>
                    </a:p>
                    <a:p>
                      <a:pPr algn="ctr" fontAlgn="ctr"/>
                      <a:r>
                        <a:rPr lang="ru-RU" sz="700" b="1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(прогноз)</a:t>
                      </a:r>
                    </a:p>
                  </a:txBody>
                  <a:tcPr marL="1982" marR="1982" marT="1982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2024 год</a:t>
                      </a:r>
                    </a:p>
                    <a:p>
                      <a:pPr algn="ctr" fontAlgn="ctr"/>
                      <a:r>
                        <a:rPr lang="ru-RU" sz="700" b="1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(прогноз)</a:t>
                      </a:r>
                    </a:p>
                  </a:txBody>
                  <a:tcPr marL="1982" marR="1982" marT="1982" marB="0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4686130"/>
                  </a:ext>
                </a:extLst>
              </a:tr>
              <a:tr h="288972">
                <a:tc>
                  <a:txBody>
                    <a:bodyPr/>
                    <a:lstStyle/>
                    <a:p>
                      <a:pPr algn="ctr" fontAlgn="t"/>
                      <a:endParaRPr lang="ru-RU" sz="1000" b="1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algn="ctr" fontAlgn="t"/>
                      <a:endParaRPr lang="ru-RU" sz="10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82" marR="1982" marT="1982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Неналоговые доходы:</a:t>
                      </a:r>
                      <a:endParaRPr lang="ru-RU" sz="10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82" marR="1982" marT="1982" marB="0" anchor="b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000" b="1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algn="ctr" fontAlgn="t"/>
                      <a:r>
                        <a:rPr lang="ru-RU" sz="1000" b="1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41,7</a:t>
                      </a:r>
                      <a:endParaRPr lang="ru-RU" sz="10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82" marR="1982" marT="1982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000" b="1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algn="ctr" fontAlgn="t"/>
                      <a:r>
                        <a:rPr lang="ru-RU" sz="1000" b="1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39,5</a:t>
                      </a:r>
                      <a:endParaRPr lang="ru-RU" sz="10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82" marR="1982" marT="1982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0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algn="ctr" fontAlgn="t"/>
                      <a:r>
                        <a:rPr lang="ru-RU" sz="1000" b="1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95</a:t>
                      </a:r>
                    </a:p>
                  </a:txBody>
                  <a:tcPr marL="1982" marR="1982" marT="1982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000" b="1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algn="ctr" fontAlgn="t"/>
                      <a:r>
                        <a:rPr lang="ru-RU" sz="1000" b="1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39,5</a:t>
                      </a:r>
                      <a:endParaRPr lang="ru-RU" sz="10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82" marR="1982" marT="1982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000" b="1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algn="ctr" fontAlgn="t"/>
                      <a:r>
                        <a:rPr lang="ru-RU" sz="1000" b="1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39,7</a:t>
                      </a:r>
                      <a:endParaRPr lang="ru-RU" sz="10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82" marR="1982" marT="1982" marB="0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8010496"/>
                  </a:ext>
                </a:extLst>
              </a:tr>
              <a:tr h="358856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</a:p>
                  </a:txBody>
                  <a:tcPr marL="1982" marR="1982" marT="1982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Доходы от использования имущества, находящегося в муниципальной собственности, всего: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82" marR="1982" marT="1982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90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algn="ctr" fontAlgn="t"/>
                      <a:r>
                        <a:rPr lang="ru-RU" sz="9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27,5</a:t>
                      </a:r>
                    </a:p>
                  </a:txBody>
                  <a:tcPr marL="1982" marR="1982" marT="1982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90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algn="ctr" fontAlgn="t"/>
                      <a:r>
                        <a:rPr lang="ru-RU" sz="9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25,3</a:t>
                      </a:r>
                    </a:p>
                  </a:txBody>
                  <a:tcPr marL="1982" marR="1982" marT="1982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900" b="0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92</a:t>
                      </a:r>
                    </a:p>
                  </a:txBody>
                  <a:tcPr marL="1982" marR="1982" marT="1982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algn="ctr" fontAlgn="t"/>
                      <a:r>
                        <a:rPr lang="ru-RU" sz="900" b="0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26,3</a:t>
                      </a:r>
                    </a:p>
                  </a:txBody>
                  <a:tcPr marL="1982" marR="1982" marT="1982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90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algn="ctr" fontAlgn="t"/>
                      <a:r>
                        <a:rPr lang="ru-RU" sz="9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27,3</a:t>
                      </a:r>
                    </a:p>
                  </a:txBody>
                  <a:tcPr marL="1982" marR="1982" marT="1982" marB="0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2522238"/>
                  </a:ext>
                </a:extLst>
              </a:tr>
              <a:tr h="206686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1982" marR="1982" marT="1982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доходы от аренды земли</a:t>
                      </a:r>
                    </a:p>
                  </a:txBody>
                  <a:tcPr marL="1982" marR="1982" marT="1982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11,5</a:t>
                      </a:r>
                    </a:p>
                  </a:txBody>
                  <a:tcPr marL="1982" marR="1982" marT="1982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12,1</a:t>
                      </a:r>
                    </a:p>
                  </a:txBody>
                  <a:tcPr marL="1982" marR="1982" marT="1982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105</a:t>
                      </a:r>
                    </a:p>
                  </a:txBody>
                  <a:tcPr marL="1982" marR="1982" marT="1982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12,6</a:t>
                      </a:r>
                    </a:p>
                  </a:txBody>
                  <a:tcPr marL="1982" marR="1982" marT="1982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13,1</a:t>
                      </a:r>
                    </a:p>
                  </a:txBody>
                  <a:tcPr marL="1982" marR="1982" marT="1982" marB="0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6686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1982" marR="1982" marT="1982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доходы от аренды имущества</a:t>
                      </a:r>
                    </a:p>
                  </a:txBody>
                  <a:tcPr marL="1982" marR="1982" marT="1982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14,7</a:t>
                      </a:r>
                    </a:p>
                  </a:txBody>
                  <a:tcPr marL="1982" marR="1982" marT="1982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12,0</a:t>
                      </a:r>
                    </a:p>
                  </a:txBody>
                  <a:tcPr marL="1982" marR="1982" marT="1982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82</a:t>
                      </a:r>
                    </a:p>
                  </a:txBody>
                  <a:tcPr marL="1982" marR="1982" marT="1982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12,5</a:t>
                      </a:r>
                    </a:p>
                  </a:txBody>
                  <a:tcPr marL="1982" marR="1982" marT="1982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13,0</a:t>
                      </a:r>
                    </a:p>
                  </a:txBody>
                  <a:tcPr marL="1982" marR="1982" marT="1982" marB="0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9692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1982" marR="1982" marT="1982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прочие поступления от использования имущества</a:t>
                      </a:r>
                    </a:p>
                  </a:txBody>
                  <a:tcPr marL="1982" marR="1982" marT="1982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1,3</a:t>
                      </a:r>
                    </a:p>
                  </a:txBody>
                  <a:tcPr marL="1982" marR="1982" marT="1982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1,2</a:t>
                      </a:r>
                    </a:p>
                  </a:txBody>
                  <a:tcPr marL="1982" marR="1982" marT="1982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92</a:t>
                      </a:r>
                    </a:p>
                  </a:txBody>
                  <a:tcPr marL="1982" marR="1982" marT="1982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1,2</a:t>
                      </a:r>
                    </a:p>
                  </a:txBody>
                  <a:tcPr marL="1982" marR="1982" marT="1982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1,2</a:t>
                      </a:r>
                    </a:p>
                  </a:txBody>
                  <a:tcPr marL="1982" marR="1982" marT="1982" marB="0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ctr" fontAlgn="t"/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algn="ctr" fontAlgn="t"/>
                      <a:r>
                        <a:rPr lang="ru-RU" sz="900" b="0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</a:p>
                  </a:txBody>
                  <a:tcPr marL="1982" marR="1982" marT="1982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90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algn="l" fontAlgn="t"/>
                      <a:r>
                        <a:rPr lang="ru-RU" sz="9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Плата за негативное воздействие на окружающую среду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82" marR="1982" marT="1982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90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algn="ctr" fontAlgn="t"/>
                      <a:r>
                        <a:rPr lang="ru-RU" sz="900" b="0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0,8</a:t>
                      </a:r>
                    </a:p>
                  </a:txBody>
                  <a:tcPr marL="1982" marR="1982" marT="1982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algn="ctr" fontAlgn="t"/>
                      <a:r>
                        <a:rPr lang="ru-RU" sz="900" b="0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0,5</a:t>
                      </a:r>
                    </a:p>
                  </a:txBody>
                  <a:tcPr marL="1982" marR="1982" marT="1982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algn="ctr" fontAlgn="t"/>
                      <a:r>
                        <a:rPr lang="ru-RU" sz="900" b="0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63</a:t>
                      </a:r>
                    </a:p>
                  </a:txBody>
                  <a:tcPr marL="1982" marR="1982" marT="1982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algn="ctr" fontAlgn="t"/>
                      <a:r>
                        <a:rPr lang="ru-RU" sz="900" b="0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0,5</a:t>
                      </a:r>
                    </a:p>
                  </a:txBody>
                  <a:tcPr marL="1982" marR="1982" marT="1982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90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algn="ctr" fontAlgn="t"/>
                      <a:r>
                        <a:rPr lang="ru-RU" sz="9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0,5</a:t>
                      </a:r>
                    </a:p>
                  </a:txBody>
                  <a:tcPr marL="1982" marR="1982" marT="1982" marB="0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8984018"/>
                  </a:ext>
                </a:extLst>
              </a:tr>
              <a:tr h="144016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</a:p>
                  </a:txBody>
                  <a:tcPr marL="1982" marR="1982" marT="1982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Доходы от оказания платных услуг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82" marR="1982" marT="1982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2,2</a:t>
                      </a:r>
                    </a:p>
                  </a:txBody>
                  <a:tcPr marL="1982" marR="1982" marT="1982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0,9</a:t>
                      </a:r>
                    </a:p>
                  </a:txBody>
                  <a:tcPr marL="1982" marR="1982" marT="1982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41</a:t>
                      </a:r>
                    </a:p>
                  </a:txBody>
                  <a:tcPr marL="1982" marR="1982" marT="1982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0,9</a:t>
                      </a:r>
                    </a:p>
                  </a:txBody>
                  <a:tcPr marL="1982" marR="1982" marT="1982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1,0</a:t>
                      </a:r>
                    </a:p>
                  </a:txBody>
                  <a:tcPr marL="1982" marR="1982" marT="1982" marB="0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1447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</a:p>
                  </a:txBody>
                  <a:tcPr marL="1982" marR="1982" marT="1982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Доходы от продажи материальных и нематериальных</a:t>
                      </a:r>
                      <a:r>
                        <a:rPr lang="ru-RU" sz="900" u="none" strike="noStrike" baseline="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активов, всего: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82" marR="1982" marT="1982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10,3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82" marR="1982" marT="1982" marB="0" anchor="b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11,1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82" marR="1982" marT="1982" marB="0" anchor="b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108</a:t>
                      </a:r>
                    </a:p>
                  </a:txBody>
                  <a:tcPr marL="1982" marR="1982" marT="1982" marB="0" anchor="b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10,0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82" marR="1982" marT="1982" marB="0" anchor="b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9,0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82" marR="1982" marT="1982" marB="0" anchor="b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633041"/>
                  </a:ext>
                </a:extLst>
              </a:tr>
              <a:tr h="167103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1982" marR="1982" marT="1982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доходы от продажи земли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82" marR="1982" marT="1982" marB="0" anchor="b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90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algn="ctr" fontAlgn="t"/>
                      <a:r>
                        <a:rPr lang="ru-RU" sz="9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5,0</a:t>
                      </a:r>
                    </a:p>
                  </a:txBody>
                  <a:tcPr marL="1982" marR="1982" marT="1982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algn="ctr" fontAlgn="t"/>
                      <a:r>
                        <a:rPr lang="ru-RU" sz="900" b="0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7,0</a:t>
                      </a:r>
                    </a:p>
                  </a:txBody>
                  <a:tcPr marL="1982" marR="1982" marT="1982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algn="ctr" fontAlgn="t"/>
                      <a:r>
                        <a:rPr lang="ru-RU" sz="900" b="0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140</a:t>
                      </a:r>
                    </a:p>
                  </a:txBody>
                  <a:tcPr marL="1982" marR="1982" marT="1982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algn="ctr" fontAlgn="t"/>
                      <a:r>
                        <a:rPr lang="ru-RU" sz="900" b="0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6,3</a:t>
                      </a:r>
                    </a:p>
                  </a:txBody>
                  <a:tcPr marL="1982" marR="1982" marT="1982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90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algn="ctr" fontAlgn="t"/>
                      <a:r>
                        <a:rPr lang="ru-RU" sz="900" b="0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5,7</a:t>
                      </a:r>
                    </a:p>
                  </a:txBody>
                  <a:tcPr marL="1982" marR="1982" marT="1982" marB="0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421229"/>
                  </a:ext>
                </a:extLst>
              </a:tr>
              <a:tr h="178833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1982" marR="1982" marT="1982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плата за увеличение площади земельных участков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82" marR="1982" marT="1982" marB="0" anchor="b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90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algn="ctr" fontAlgn="t"/>
                      <a:r>
                        <a:rPr lang="ru-RU" sz="9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2,3</a:t>
                      </a:r>
                    </a:p>
                  </a:txBody>
                  <a:tcPr marL="1982" marR="1982" marT="1982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algn="ctr" fontAlgn="t"/>
                      <a:r>
                        <a:rPr lang="ru-RU" sz="900" b="0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1,6</a:t>
                      </a:r>
                    </a:p>
                  </a:txBody>
                  <a:tcPr marL="1982" marR="1982" marT="1982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algn="ctr" fontAlgn="t"/>
                      <a:r>
                        <a:rPr lang="ru-RU" sz="900" b="0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70</a:t>
                      </a:r>
                    </a:p>
                  </a:txBody>
                  <a:tcPr marL="1982" marR="1982" marT="1982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90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algn="ctr" fontAlgn="t"/>
                      <a:r>
                        <a:rPr lang="ru-RU" sz="9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1,4</a:t>
                      </a:r>
                    </a:p>
                  </a:txBody>
                  <a:tcPr marL="1982" marR="1982" marT="1982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90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algn="ctr" fontAlgn="t"/>
                      <a:r>
                        <a:rPr lang="ru-RU" sz="9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1,3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82" marR="1982" marT="1982" marB="0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6970440"/>
                  </a:ext>
                </a:extLst>
              </a:tr>
              <a:tr h="190563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1982" marR="1982" marT="1982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доходы от приватизации имущества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82" marR="1982" marT="1982" marB="0" anchor="b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algn="ctr" fontAlgn="t"/>
                      <a:r>
                        <a:rPr lang="ru-RU" sz="900" b="0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3,0</a:t>
                      </a:r>
                    </a:p>
                  </a:txBody>
                  <a:tcPr marL="1982" marR="1982" marT="1982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algn="ctr" fontAlgn="t"/>
                      <a:r>
                        <a:rPr lang="ru-RU" sz="900" b="0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2,5</a:t>
                      </a:r>
                    </a:p>
                  </a:txBody>
                  <a:tcPr marL="1982" marR="1982" marT="1982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algn="ctr" fontAlgn="t"/>
                      <a:r>
                        <a:rPr lang="ru-RU" sz="900" b="0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83</a:t>
                      </a:r>
                    </a:p>
                  </a:txBody>
                  <a:tcPr marL="1982" marR="1982" marT="1982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algn="ctr" fontAlgn="t"/>
                      <a:r>
                        <a:rPr lang="ru-RU" sz="900" b="0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2,3</a:t>
                      </a:r>
                    </a:p>
                  </a:txBody>
                  <a:tcPr marL="1982" marR="1982" marT="1982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algn="ctr" fontAlgn="t"/>
                      <a:r>
                        <a:rPr lang="ru-RU" sz="900" b="0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r>
                        <a:rPr lang="ru-RU" sz="900" b="0" i="0" u="none" strike="noStrike" baseline="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,0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82" marR="1982" marT="1982" marB="0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7532746"/>
                  </a:ext>
                </a:extLst>
              </a:tr>
              <a:tr h="141733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</a:p>
                  </a:txBody>
                  <a:tcPr marL="1982" marR="1982" marT="1982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Штрафные санкции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82" marR="1982" marT="1982" marB="0" anchor="b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0,9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82" marR="1982" marT="1982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1,7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82" marR="1982" marT="1982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189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82" marR="1982" marT="1982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1,8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82" marR="1982" marT="1982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1,9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82" marR="1982" marT="1982" marB="0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92759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97403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0"/>
          <p:cNvSpPr txBox="1">
            <a:spLocks noGrp="1"/>
          </p:cNvSpPr>
          <p:nvPr>
            <p:ph type="title"/>
          </p:nvPr>
        </p:nvSpPr>
        <p:spPr>
          <a:xfrm flipH="1">
            <a:off x="6474925" y="1712250"/>
            <a:ext cx="2520300" cy="171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Oswald"/>
                <a:ea typeface="Oswald"/>
                <a:cs typeface="Oswald"/>
                <a:sym typeface="Oswald"/>
              </a:rPr>
              <a:t>Доходы бюджета</a:t>
            </a:r>
            <a:endParaRPr sz="2400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Oswald"/>
                <a:ea typeface="Oswald"/>
                <a:cs typeface="Oswald"/>
                <a:sym typeface="Oswald"/>
              </a:rPr>
              <a:t> городского округа Семеновский на 2022 год, млн. рублей</a:t>
            </a:r>
            <a:endParaRPr sz="2400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02" name="Google Shape;202;p30" title="Points scored"/>
          <p:cNvPicPr preferRelativeResize="0"/>
          <p:nvPr/>
        </p:nvPicPr>
        <p:blipFill rotWithShape="1">
          <a:blip r:embed="rId3">
            <a:alphaModFix/>
          </a:blip>
          <a:srcRect l="1070" t="1980" r="-1069" b="-1980"/>
          <a:stretch/>
        </p:blipFill>
        <p:spPr>
          <a:xfrm>
            <a:off x="190131" y="721410"/>
            <a:ext cx="6002424" cy="3716549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30"/>
          <p:cNvSpPr txBox="1"/>
          <p:nvPr/>
        </p:nvSpPr>
        <p:spPr>
          <a:xfrm>
            <a:off x="3480150" y="853859"/>
            <a:ext cx="926909" cy="7540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latin typeface="Times New Roman"/>
                <a:ea typeface="Times New Roman"/>
                <a:cs typeface="Times New Roman"/>
                <a:sym typeface="Times New Roman"/>
              </a:rPr>
              <a:t> 250,6  млн. рублей</a:t>
            </a:r>
            <a:endParaRPr sz="10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  <p:sp>
        <p:nvSpPr>
          <p:cNvPr id="208" name="Google Shape;208;p30"/>
          <p:cNvSpPr txBox="1"/>
          <p:nvPr/>
        </p:nvSpPr>
        <p:spPr>
          <a:xfrm>
            <a:off x="2774918" y="1393313"/>
            <a:ext cx="832850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21,4 млн. рублей</a:t>
            </a:r>
            <a:endParaRPr sz="1000" dirty="0"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  <p:sp>
        <p:nvSpPr>
          <p:cNvPr id="209" name="Google Shape;209;p30"/>
          <p:cNvSpPr txBox="1"/>
          <p:nvPr/>
        </p:nvSpPr>
        <p:spPr>
          <a:xfrm>
            <a:off x="1441450" y="3678425"/>
            <a:ext cx="1032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  <p:sp>
        <p:nvSpPr>
          <p:cNvPr id="207" name="Google Shape;207;p30"/>
          <p:cNvSpPr txBox="1"/>
          <p:nvPr/>
        </p:nvSpPr>
        <p:spPr>
          <a:xfrm>
            <a:off x="2574969" y="3432219"/>
            <a:ext cx="985789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595,9 млн. рублей</a:t>
            </a:r>
            <a:endParaRPr sz="1000" dirty="0"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  <p:sp>
        <p:nvSpPr>
          <p:cNvPr id="211" name="Google Shape;211;p30"/>
          <p:cNvSpPr txBox="1"/>
          <p:nvPr/>
        </p:nvSpPr>
        <p:spPr>
          <a:xfrm>
            <a:off x="4716016" y="4097320"/>
            <a:ext cx="985790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422,4 млн. рублей</a:t>
            </a:r>
            <a:endParaRPr sz="1000"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  <p:sp>
        <p:nvSpPr>
          <p:cNvPr id="213" name="Google Shape;213;p30"/>
          <p:cNvSpPr txBox="1"/>
          <p:nvPr/>
        </p:nvSpPr>
        <p:spPr>
          <a:xfrm>
            <a:off x="5438628" y="1258244"/>
            <a:ext cx="926909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705,7 млн. рублей</a:t>
            </a:r>
            <a:endParaRPr sz="1000" dirty="0"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  <p:sp>
        <p:nvSpPr>
          <p:cNvPr id="214" name="Google Shape;214;p30"/>
          <p:cNvSpPr txBox="1"/>
          <p:nvPr/>
        </p:nvSpPr>
        <p:spPr>
          <a:xfrm>
            <a:off x="3780750" y="2380963"/>
            <a:ext cx="1488600" cy="6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ВСЕГО доходы 2022   </a:t>
            </a:r>
            <a:br>
              <a:rPr lang="en" sz="1100"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</a:br>
            <a:r>
              <a:rPr lang="en" sz="1100"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    год 1 995,0 млн.  </a:t>
            </a:r>
            <a:br>
              <a:rPr lang="en" sz="1100"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</a:br>
            <a:r>
              <a:rPr lang="en" sz="1100"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            рублей</a:t>
            </a:r>
            <a:endParaRPr sz="1100"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  <p:sp>
        <p:nvSpPr>
          <p:cNvPr id="217" name="Google Shape;217;p30"/>
          <p:cNvSpPr txBox="1"/>
          <p:nvPr/>
        </p:nvSpPr>
        <p:spPr>
          <a:xfrm>
            <a:off x="378065" y="3247598"/>
            <a:ext cx="1726500" cy="12618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Verdana"/>
                <a:ea typeface="Verdana"/>
                <a:cs typeface="Verdana"/>
                <a:sym typeface="Verdana"/>
              </a:rPr>
              <a:t>Всего безвозмездные поступления </a:t>
            </a:r>
            <a:endParaRPr lang="ru-RU" dirty="0"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Verdana"/>
                <a:ea typeface="Verdana"/>
                <a:cs typeface="Verdana"/>
                <a:sym typeface="Verdana"/>
              </a:rPr>
              <a:t>1 289,3 млн. рублей</a:t>
            </a:r>
            <a:endParaRPr b="1" dirty="0"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34"/>
          <p:cNvSpPr txBox="1"/>
          <p:nvPr/>
        </p:nvSpPr>
        <p:spPr>
          <a:xfrm>
            <a:off x="-36512" y="-92545"/>
            <a:ext cx="9180512" cy="11387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Межбюджетные трансферты – основной вид безвозмездных перечислений</a:t>
            </a:r>
            <a:endParaRPr sz="2400" b="1" dirty="0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  <p:sp>
        <p:nvSpPr>
          <p:cNvPr id="275" name="Google Shape;275;p34"/>
          <p:cNvSpPr txBox="1"/>
          <p:nvPr/>
        </p:nvSpPr>
        <p:spPr>
          <a:xfrm>
            <a:off x="6162980" y="3931095"/>
            <a:ext cx="1890300" cy="537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  <p:grpSp>
        <p:nvGrpSpPr>
          <p:cNvPr id="5" name="Google Shape;356;p37"/>
          <p:cNvGrpSpPr/>
          <p:nvPr/>
        </p:nvGrpSpPr>
        <p:grpSpPr>
          <a:xfrm>
            <a:off x="107504" y="843558"/>
            <a:ext cx="8873537" cy="792088"/>
            <a:chOff x="3728375" y="2322568"/>
            <a:chExt cx="3822728" cy="643500"/>
          </a:xfrm>
        </p:grpSpPr>
        <p:sp>
          <p:nvSpPr>
            <p:cNvPr id="6" name="Google Shape;357;p37"/>
            <p:cNvSpPr/>
            <p:nvPr/>
          </p:nvSpPr>
          <p:spPr>
            <a:xfrm>
              <a:off x="3728375" y="2322568"/>
              <a:ext cx="3822600" cy="643500"/>
            </a:xfrm>
            <a:prstGeom prst="rect">
              <a:avLst/>
            </a:pr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363;p37"/>
            <p:cNvSpPr/>
            <p:nvPr/>
          </p:nvSpPr>
          <p:spPr>
            <a:xfrm>
              <a:off x="5837810" y="2323751"/>
              <a:ext cx="1713293" cy="642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 fontAlgn="t"/>
              <a:r>
                <a:rPr lang="en" sz="1000" dirty="0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rPr>
                <a:t>   </a:t>
              </a:r>
              <a:r>
                <a:rPr lang="ru-RU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Предоставляются без определения </a:t>
              </a:r>
            </a:p>
            <a:p>
              <a:pPr algn="ctr" fontAlgn="t"/>
              <a:r>
                <a:rPr lang="ru-RU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конкретной цели их использования</a:t>
              </a:r>
            </a:p>
          </p:txBody>
        </p:sp>
      </p:grpSp>
      <p:grpSp>
        <p:nvGrpSpPr>
          <p:cNvPr id="13" name="Google Shape;356;p37"/>
          <p:cNvGrpSpPr/>
          <p:nvPr/>
        </p:nvGrpSpPr>
        <p:grpSpPr>
          <a:xfrm>
            <a:off x="107505" y="1712801"/>
            <a:ext cx="8873322" cy="925818"/>
            <a:chOff x="3728375" y="2322568"/>
            <a:chExt cx="3822729" cy="643500"/>
          </a:xfrm>
        </p:grpSpPr>
        <p:sp>
          <p:nvSpPr>
            <p:cNvPr id="14" name="Google Shape;357;p37"/>
            <p:cNvSpPr/>
            <p:nvPr/>
          </p:nvSpPr>
          <p:spPr>
            <a:xfrm>
              <a:off x="3728375" y="2322568"/>
              <a:ext cx="3822600" cy="643500"/>
            </a:xfrm>
            <a:prstGeom prst="rect">
              <a:avLst/>
            </a:pr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363;p37"/>
            <p:cNvSpPr/>
            <p:nvPr/>
          </p:nvSpPr>
          <p:spPr>
            <a:xfrm>
              <a:off x="5806840" y="2323751"/>
              <a:ext cx="1744264" cy="642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 fontAlgn="t"/>
              <a:r>
                <a:rPr lang="en" sz="1000" dirty="0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rPr>
                <a:t>   </a:t>
              </a:r>
              <a:r>
                <a:rPr lang="ru-RU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Предоставляются на финансирование «переданных» </a:t>
              </a:r>
            </a:p>
            <a:p>
              <a:pPr algn="ctr" fontAlgn="t"/>
              <a:r>
                <a:rPr lang="ru-RU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другим публично-правовым образованиям полномочий</a:t>
              </a:r>
            </a:p>
          </p:txBody>
        </p:sp>
      </p:grpSp>
      <p:grpSp>
        <p:nvGrpSpPr>
          <p:cNvPr id="19" name="Google Shape;356;p37"/>
          <p:cNvGrpSpPr/>
          <p:nvPr/>
        </p:nvGrpSpPr>
        <p:grpSpPr>
          <a:xfrm>
            <a:off x="107505" y="2797405"/>
            <a:ext cx="8873753" cy="926473"/>
            <a:chOff x="3728375" y="2322568"/>
            <a:chExt cx="3822729" cy="643500"/>
          </a:xfrm>
        </p:grpSpPr>
        <p:sp>
          <p:nvSpPr>
            <p:cNvPr id="20" name="Google Shape;357;p37"/>
            <p:cNvSpPr/>
            <p:nvPr/>
          </p:nvSpPr>
          <p:spPr>
            <a:xfrm>
              <a:off x="3728375" y="2322568"/>
              <a:ext cx="3822600" cy="643500"/>
            </a:xfrm>
            <a:prstGeom prst="rect">
              <a:avLst/>
            </a:pr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363;p37"/>
            <p:cNvSpPr/>
            <p:nvPr/>
          </p:nvSpPr>
          <p:spPr>
            <a:xfrm>
              <a:off x="5837759" y="2323751"/>
              <a:ext cx="1713345" cy="642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 fontAlgn="t"/>
              <a:r>
                <a:rPr lang="en" sz="1000" dirty="0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rPr>
                <a:t>   </a:t>
              </a:r>
              <a:r>
                <a:rPr lang="ru-RU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Предоставляются на условиях долевого финансирования </a:t>
              </a:r>
            </a:p>
            <a:p>
              <a:pPr algn="ctr" fontAlgn="t"/>
              <a:r>
                <a:rPr lang="ru-RU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расходов других бюджетов</a:t>
              </a:r>
            </a:p>
          </p:txBody>
        </p:sp>
      </p:grpSp>
      <p:grpSp>
        <p:nvGrpSpPr>
          <p:cNvPr id="25" name="Google Shape;356;p37"/>
          <p:cNvGrpSpPr/>
          <p:nvPr/>
        </p:nvGrpSpPr>
        <p:grpSpPr>
          <a:xfrm>
            <a:off x="107506" y="3938566"/>
            <a:ext cx="8928774" cy="1009450"/>
            <a:chOff x="3728375" y="2322568"/>
            <a:chExt cx="3822600" cy="643500"/>
          </a:xfrm>
        </p:grpSpPr>
        <p:sp>
          <p:nvSpPr>
            <p:cNvPr id="26" name="Google Shape;357;p37"/>
            <p:cNvSpPr/>
            <p:nvPr/>
          </p:nvSpPr>
          <p:spPr>
            <a:xfrm>
              <a:off x="3728375" y="2322568"/>
              <a:ext cx="3822600" cy="643500"/>
            </a:xfrm>
            <a:prstGeom prst="rect">
              <a:avLst/>
            </a:pr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63;p37"/>
            <p:cNvSpPr/>
            <p:nvPr/>
          </p:nvSpPr>
          <p:spPr>
            <a:xfrm>
              <a:off x="5855518" y="2323751"/>
              <a:ext cx="1662344" cy="6110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 fontAlgn="t"/>
              <a:r>
                <a:rPr lang="en" sz="1000" dirty="0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rPr>
                <a:t>   </a:t>
              </a:r>
              <a:r>
                <a:rPr lang="ru-RU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Предоставляются как финансовая помощь бюджета </a:t>
              </a:r>
            </a:p>
            <a:p>
              <a:pPr algn="ctr" fontAlgn="t"/>
              <a:r>
                <a:rPr lang="ru-RU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вышестоящего уровня нижестоящему</a:t>
              </a:r>
            </a:p>
          </p:txBody>
        </p:sp>
      </p:grpSp>
      <p:sp>
        <p:nvSpPr>
          <p:cNvPr id="3" name="Пятиугольник 2"/>
          <p:cNvSpPr/>
          <p:nvPr/>
        </p:nvSpPr>
        <p:spPr>
          <a:xfrm>
            <a:off x="107504" y="845013"/>
            <a:ext cx="4968551" cy="790611"/>
          </a:xfrm>
          <a:prstGeom prst="homePlat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fontAlgn="b"/>
            <a:r>
              <a:rPr lang="ru-RU" sz="2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 </a:t>
            </a:r>
            <a:r>
              <a:rPr lang="ru-RU" sz="24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Дотации </a:t>
            </a:r>
          </a:p>
          <a:p>
            <a:pPr fontAlgn="b"/>
            <a:endParaRPr lang="ru-RU" sz="6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fontAlgn="b"/>
            <a:r>
              <a:rPr lang="ru-RU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</a:t>
            </a:r>
            <a:r>
              <a:rPr lang="ru-RU" sz="1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(от лат. «</a:t>
            </a:r>
            <a:r>
              <a:rPr lang="en-US" sz="10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Dotatio</a:t>
            </a:r>
            <a:r>
              <a:rPr lang="ru-RU" sz="1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» – дар, пожертвование)</a:t>
            </a:r>
          </a:p>
        </p:txBody>
      </p:sp>
      <p:sp>
        <p:nvSpPr>
          <p:cNvPr id="32" name="Пятиугольник 31"/>
          <p:cNvSpPr/>
          <p:nvPr/>
        </p:nvSpPr>
        <p:spPr>
          <a:xfrm>
            <a:off x="107507" y="1712801"/>
            <a:ext cx="4968548" cy="925794"/>
          </a:xfrm>
          <a:prstGeom prst="homePlat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fontAlgn="b"/>
            <a:r>
              <a:rPr lang="ru-RU" sz="2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</a:t>
            </a:r>
            <a:r>
              <a:rPr lang="ru-RU" sz="24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Субвенции</a:t>
            </a:r>
          </a:p>
          <a:p>
            <a:pPr fontAlgn="b"/>
            <a:endParaRPr lang="ru-RU" sz="6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fontAlgn="b"/>
            <a:r>
              <a:rPr lang="ru-RU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</a:t>
            </a:r>
            <a:r>
              <a:rPr lang="ru-RU" sz="1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(от лат. «</a:t>
            </a:r>
            <a:r>
              <a:rPr lang="en-US" sz="10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Subvenire</a:t>
            </a:r>
            <a:r>
              <a:rPr lang="ru-RU" sz="1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» – приходить на помощь)</a:t>
            </a:r>
          </a:p>
        </p:txBody>
      </p:sp>
      <p:sp>
        <p:nvSpPr>
          <p:cNvPr id="36" name="Пятиугольник 35"/>
          <p:cNvSpPr/>
          <p:nvPr/>
        </p:nvSpPr>
        <p:spPr>
          <a:xfrm>
            <a:off x="107505" y="2715766"/>
            <a:ext cx="4968549" cy="1008111"/>
          </a:xfrm>
          <a:prstGeom prst="homePlat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fontAlgn="b"/>
            <a:r>
              <a:rPr lang="ru-RU" sz="2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 </a:t>
            </a:r>
            <a:r>
              <a:rPr lang="ru-RU" sz="24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Субсидии</a:t>
            </a:r>
          </a:p>
          <a:p>
            <a:pPr fontAlgn="b"/>
            <a:endParaRPr lang="ru-RU" sz="6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fontAlgn="b"/>
            <a:r>
              <a:rPr lang="ru-RU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     </a:t>
            </a:r>
            <a:r>
              <a:rPr lang="ru-RU" sz="1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(от лат. «</a:t>
            </a:r>
            <a:r>
              <a:rPr lang="en-US" sz="10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Subsidium</a:t>
            </a:r>
            <a:r>
              <a:rPr lang="ru-RU" sz="1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» – поддержка)</a:t>
            </a:r>
          </a:p>
        </p:txBody>
      </p:sp>
      <p:sp>
        <p:nvSpPr>
          <p:cNvPr id="37" name="Пятиугольник 36"/>
          <p:cNvSpPr/>
          <p:nvPr/>
        </p:nvSpPr>
        <p:spPr>
          <a:xfrm>
            <a:off x="107506" y="3867894"/>
            <a:ext cx="4968550" cy="1152128"/>
          </a:xfrm>
          <a:prstGeom prst="homePlat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fontAlgn="b"/>
            <a:r>
              <a:rPr lang="ru-RU" sz="2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</a:t>
            </a:r>
            <a:r>
              <a:rPr lang="ru-RU" sz="24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Иные межбюджетные       </a:t>
            </a:r>
          </a:p>
          <a:p>
            <a:pPr fontAlgn="b"/>
            <a:r>
              <a:rPr lang="ru-RU" sz="24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трансферты</a:t>
            </a:r>
          </a:p>
          <a:p>
            <a:pPr fontAlgn="b"/>
            <a:endParaRPr lang="ru-RU" sz="6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fontAlgn="b"/>
            <a:r>
              <a:rPr lang="ru-RU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</a:t>
            </a:r>
            <a:r>
              <a:rPr lang="ru-RU" sz="1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(от лат. «</a:t>
            </a:r>
            <a:r>
              <a:rPr lang="en-US" sz="10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Transferro</a:t>
            </a:r>
            <a:r>
              <a:rPr lang="ru-RU" sz="1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» – перемещаю, переношу)</a:t>
            </a:r>
          </a:p>
          <a:p>
            <a:pPr fontAlgn="b"/>
            <a:endParaRPr lang="ru-RU" sz="10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1596366"/>
      </p:ext>
    </p:extLst>
  </p:cSld>
  <p:clrMapOvr>
    <a:masterClrMapping/>
  </p:clrMapOvr>
</p:sld>
</file>

<file path=ppt/theme/theme1.xml><?xml version="1.0" encoding="utf-8"?>
<a:theme xmlns:a="http://schemas.openxmlformats.org/drawingml/2006/main" name="Modern Annual Report by Slidesgo">
  <a:themeElements>
    <a:clrScheme name="Simple Light">
      <a:dk1>
        <a:srgbClr val="192E40"/>
      </a:dk1>
      <a:lt1>
        <a:srgbClr val="FCFCFC"/>
      </a:lt1>
      <a:dk2>
        <a:srgbClr val="192E40"/>
      </a:dk2>
      <a:lt2>
        <a:srgbClr val="EBF3F8"/>
      </a:lt2>
      <a:accent1>
        <a:srgbClr val="192E40"/>
      </a:accent1>
      <a:accent2>
        <a:srgbClr val="FFC479"/>
      </a:accent2>
      <a:accent3>
        <a:srgbClr val="FF9179"/>
      </a:accent3>
      <a:accent4>
        <a:srgbClr val="192E40"/>
      </a:accent4>
      <a:accent5>
        <a:srgbClr val="CBD9E2"/>
      </a:accent5>
      <a:accent6>
        <a:srgbClr val="FFC479"/>
      </a:accent6>
      <a:hlink>
        <a:srgbClr val="192E4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10496</TotalTime>
  <Words>3706</Words>
  <Application>Microsoft Office PowerPoint</Application>
  <PresentationFormat>Экран (16:9)</PresentationFormat>
  <Paragraphs>1055</Paragraphs>
  <Slides>34</Slides>
  <Notes>31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46" baseType="lpstr">
      <vt:lpstr>Oswald</vt:lpstr>
      <vt:lpstr>Montserrat</vt:lpstr>
      <vt:lpstr>Muli</vt:lpstr>
      <vt:lpstr>Encode Sans Semi Condensed</vt:lpstr>
      <vt:lpstr>Times New Roman</vt:lpstr>
      <vt:lpstr>Arial</vt:lpstr>
      <vt:lpstr>Calibri</vt:lpstr>
      <vt:lpstr>Roboto Medium</vt:lpstr>
      <vt:lpstr>Tahoma</vt:lpstr>
      <vt:lpstr>Verdana</vt:lpstr>
      <vt:lpstr>Roboto</vt:lpstr>
      <vt:lpstr>Modern Annual Report by Slidesgo</vt:lpstr>
      <vt:lpstr>Администрация городского округа Семеновский Нижегородской области </vt:lpstr>
      <vt:lpstr>Основа формирования проекта бюджета городского округа на 2022-2024 годы </vt:lpstr>
      <vt:lpstr>Основные направления бюджетной и налоговой политики  городского округа Семеновский на 2022-2024 годы </vt:lpstr>
      <vt:lpstr>Динамика доходов и расходов бюджета  городского округа Семеновский на 2022-2024 годы, млн. рублей </vt:lpstr>
      <vt:lpstr>Налоговые и неналоговые доходы бюджета городского округа Семеновский за 2022-2024 годы, млн. рублей </vt:lpstr>
      <vt:lpstr>Презентация PowerPoint</vt:lpstr>
      <vt:lpstr>Презентация PowerPoint</vt:lpstr>
      <vt:lpstr>Доходы бюджета  городского округа Семеновский на 2022 год, млн. рублей </vt:lpstr>
      <vt:lpstr>Презентация PowerPoint</vt:lpstr>
      <vt:lpstr>Презентация PowerPoint</vt:lpstr>
      <vt:lpstr>Основные принципы к формированию расходов бюджета  городского округа Семеновский </vt:lpstr>
      <vt:lpstr>      Всего расходы городского округа на 2022 год  предусмотрены в сумме  – 1 995,0 тыс. рублей</vt:lpstr>
      <vt:lpstr>Программные и непрограммные расходы бюджета городского округа на 2022 год </vt:lpstr>
      <vt:lpstr>Презентация PowerPoint</vt:lpstr>
      <vt:lpstr>Презентация PowerPoint</vt:lpstr>
      <vt:lpstr>      Бюджет развития городского округа на 2022 год – 444 605,2 тыс. рублей</vt:lpstr>
      <vt:lpstr>   Муниципальная          программа       «Развитие        образования    городского округа    Семеновский на   2018 – 2023 годы»</vt:lpstr>
      <vt:lpstr>Капитальный ремонт образовательных организаций в рамках государственной программы Нижегородской области</vt:lpstr>
      <vt:lpstr>Организация бесплатного горячего питания обучающихся в начальной школе</vt:lpstr>
      <vt:lpstr>Национальный проект «Образование» </vt:lpstr>
      <vt:lpstr>Персонифицированное финансирование дополнительного образования детей </vt:lpstr>
      <vt:lpstr>Муниципальная программа  "Развитие агро-промышленного комп-лекса городского округа Семеновский Нижегородской области" на 2015-2023 годы</vt:lpstr>
      <vt:lpstr>      Поддержка сельхозпроизводителей округа</vt:lpstr>
      <vt:lpstr>Муниципальная программа «Развитие культуры городского округа Семеновский на 2018 – 2023 годы»</vt:lpstr>
      <vt:lpstr>Муниципальная программа «Формирование современной городской среды на территории городского округа Семеновский на 2018-2024 годы»</vt:lpstr>
      <vt:lpstr>Муниципальная программа «Комплексное благоустройство и развитие транспортной инфраструктуры городского округа Семеновский Нижегородской области на 2018-2023 годы »</vt:lpstr>
      <vt:lpstr>Муниципальная программа «Развитие и строительство социальной и инженерной инфраструктуры на территории городского округа Семеновский на 2021-2023 годы»</vt:lpstr>
      <vt:lpstr>Муниципальная программа  «Развитие физической культуры, спорта и молодежной политики и патриотического воспитания молодежи в городском округе Семеновский на 2018 – 2023 годы»</vt:lpstr>
      <vt:lpstr>Муниципальная программа «Переселение граждан из аварийного жилищного фонда на территории городского округа Семеновский Нижегородской области на 2020 - 2025 годы»</vt:lpstr>
      <vt:lpstr>Муниципальная программа «Информационное общество городского округа Семеновский на 2022-2026 годы»</vt:lpstr>
      <vt:lpstr>Муниципальная программа «Оказание помощи гражданам, утратившим жилые помещения в результате пожара на территории городского округа Семеновский Нижегородской области»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Администрация городского округа Семеновский Нижегородской области</dc:title>
  <dc:creator>SyekoTensa</dc:creator>
  <cp:lastModifiedBy>Снегова ОВ</cp:lastModifiedBy>
  <cp:revision>383</cp:revision>
  <cp:lastPrinted>2021-12-10T13:19:06Z</cp:lastPrinted>
  <dcterms:modified xsi:type="dcterms:W3CDTF">2022-01-10T11:08:33Z</dcterms:modified>
</cp:coreProperties>
</file>